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/>
    <p:restoredTop sz="94705"/>
  </p:normalViewPr>
  <p:slideViewPr>
    <p:cSldViewPr snapToGrid="0" snapToObjects="1">
      <p:cViewPr>
        <p:scale>
          <a:sx n="119" d="100"/>
          <a:sy n="119" d="100"/>
        </p:scale>
        <p:origin x="-108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9734-6D6D-E94C-BFD4-D214A49E5E1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0FF4-7BB0-5443-A8EE-CF578D61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6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4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EF7D-A64F-C74D-839B-F8257D480045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C7-11C7-D04F-80C7-C10E3851417B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F07-16EA-654A-AB59-BBFC4D231DE5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2944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E99A-557F-F545-A49F-18CFEE1ED394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3AE5-3AB4-1A43-87F1-7D4DDBA665D1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57A2-4BDB-B146-837B-92B359D134AD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BAC-350C-7D4E-BABA-17ECCB743C25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27F7-C89F-B942-A66D-739E263D4F5B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4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3FF-00FE-2248-AAC9-B2387954EFC8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085-D5FE-B94E-A025-55E89B85C042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2C85-7B47-FE42-919B-A0528A0CC808}" type="datetime5">
              <a:rPr kumimoji="1" lang="ja-JP" altLang="en-US" smtClean="0"/>
              <a:t>2019/03/06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D2C6B56-9050-6643-A69B-F1C6379D76B3}" type="datetime5">
              <a:rPr lang="ja-JP" altLang="en-US" smtClean="0"/>
              <a:pPr/>
              <a:t>2019/03/06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48B941-74AF-4648-A5A2-DF81533F4F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8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Computer </a:t>
            </a:r>
            <a:r>
              <a:rPr lang="en-US" altLang="ja-JP" dirty="0" smtClean="0"/>
              <a:t>Networking</a:t>
            </a:r>
            <a:br>
              <a:rPr lang="en-US" altLang="ja-JP" dirty="0" smtClean="0"/>
            </a:br>
            <a:r>
              <a:rPr lang="en-US" altLang="ja-JP" dirty="0" smtClean="0"/>
              <a:t>A </a:t>
            </a:r>
            <a:r>
              <a:rPr lang="en-US" altLang="ja-JP" dirty="0"/>
              <a:t>Top-Down Approach pp.623-656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moririn</a:t>
            </a:r>
            <a:endParaRPr kumimoji="1" lang="en-US" altLang="ja-JP" dirty="0"/>
          </a:p>
          <a:p>
            <a:r>
              <a:rPr lang="en-US" altLang="ja-JP" dirty="0" smtClean="0"/>
              <a:t>2019/03/07 (</a:t>
            </a:r>
            <a:r>
              <a:rPr lang="en-US" altLang="ja-JP" dirty="0" smtClean="0"/>
              <a:t>Thu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IP </a:t>
            </a:r>
            <a:r>
              <a:rPr lang="ja-JP" altLang="en-US" sz="2800" dirty="0" smtClean="0"/>
              <a:t>アドレスは</a:t>
            </a:r>
            <a:r>
              <a:rPr lang="en-US" altLang="ja-JP" sz="2800" dirty="0" smtClean="0"/>
              <a:t> DHCP </a:t>
            </a:r>
            <a:r>
              <a:rPr lang="ja-JP" altLang="en-US" sz="2800" dirty="0" smtClean="0"/>
              <a:t>で動的に割り当て</a:t>
            </a:r>
            <a:endParaRPr lang="en-US" altLang="ja-JP" sz="2800" dirty="0" smtClean="0"/>
          </a:p>
          <a:p>
            <a:r>
              <a:rPr lang="ja-JP" altLang="en-US" sz="2800" dirty="0" smtClean="0"/>
              <a:t>ボブは複数の端末について</a:t>
            </a:r>
            <a:r>
              <a:rPr lang="en-US" altLang="ja-JP" sz="2800" dirty="0" smtClean="0"/>
              <a:t> IP </a:t>
            </a:r>
            <a:r>
              <a:rPr lang="ja-JP" altLang="en-US" sz="2800" dirty="0" smtClean="0"/>
              <a:t>アドレスを保持</a:t>
            </a:r>
            <a:endParaRPr lang="en-US" altLang="ja-JP" sz="2800" dirty="0" smtClean="0"/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アリスが</a:t>
            </a:r>
            <a:r>
              <a:rPr lang="en-US" altLang="ja-JP" sz="2400" dirty="0" smtClean="0">
                <a:solidFill>
                  <a:srgbClr val="0070C0"/>
                </a:solidFill>
              </a:rPr>
              <a:t> IP </a:t>
            </a:r>
            <a:r>
              <a:rPr lang="ja-JP" altLang="en-US" sz="2400" dirty="0" smtClean="0">
                <a:solidFill>
                  <a:srgbClr val="0070C0"/>
                </a:solidFill>
              </a:rPr>
              <a:t>アドレスを知っているのは非現実的な仮定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SIP </a:t>
            </a:r>
            <a:r>
              <a:rPr lang="ja-JP" altLang="en-US" sz="2800" dirty="0" smtClean="0">
                <a:solidFill>
                  <a:srgbClr val="FF0000"/>
                </a:solidFill>
              </a:rPr>
              <a:t>プロキシ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/>
              <a:t>メッセージ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送信し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アドレスの問い合わせ</a:t>
            </a:r>
            <a:endParaRPr lang="en-US" altLang="ja-JP" sz="2400" dirty="0"/>
          </a:p>
          <a:p>
            <a:pPr lvl="2"/>
            <a:r>
              <a:rPr lang="ja-JP" altLang="en-US" sz="2000" dirty="0" smtClean="0"/>
              <a:t>ボブの</a:t>
            </a:r>
            <a:r>
              <a:rPr lang="en-US" altLang="ja-JP" sz="2000" dirty="0" smtClean="0"/>
              <a:t> Email </a:t>
            </a:r>
            <a:r>
              <a:rPr lang="ja-JP" altLang="en-US" sz="2000" dirty="0" smtClean="0"/>
              <a:t>アドレスから利用中の機器を特定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プロキシが</a:t>
            </a:r>
            <a:r>
              <a:rPr lang="en-US" altLang="ja-JP" sz="2000" dirty="0" smtClean="0"/>
              <a:t>IP</a:t>
            </a:r>
            <a:r>
              <a:rPr lang="ja-JP" altLang="en-US" sz="2000" dirty="0" smtClean="0"/>
              <a:t>アドレスを含む</a:t>
            </a:r>
            <a:r>
              <a:rPr lang="en-US" altLang="ja-JP" sz="2000" dirty="0" smtClean="0"/>
              <a:t>SIP</a:t>
            </a:r>
            <a:r>
              <a:rPr lang="ja-JP" altLang="en-US" sz="2000" dirty="0" smtClean="0"/>
              <a:t> アドレスを返信</a:t>
            </a:r>
            <a:endParaRPr lang="en-US" altLang="ja-JP" sz="2400" dirty="0" smtClean="0"/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SIP</a:t>
            </a:r>
            <a:r>
              <a:rPr lang="ja-JP" altLang="en-US" sz="2800" dirty="0" smtClean="0">
                <a:solidFill>
                  <a:srgbClr val="FF0000"/>
                </a:solidFill>
              </a:rPr>
              <a:t>レジストラ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/>
              <a:t>全ての</a:t>
            </a:r>
            <a:r>
              <a:rPr lang="en-US" altLang="ja-JP" sz="2400" dirty="0" smtClean="0"/>
              <a:t>SIP</a:t>
            </a:r>
            <a:r>
              <a:rPr lang="ja-JP" altLang="en-US" sz="2400" dirty="0" smtClean="0"/>
              <a:t>ユーザが保持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SIP </a:t>
            </a:r>
            <a:r>
              <a:rPr lang="ja-JP" altLang="en-US" sz="2400" dirty="0" smtClean="0"/>
              <a:t>アプリケーションが現在の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アドレスを通知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SIP </a:t>
            </a:r>
            <a:r>
              <a:rPr lang="ja-JP" altLang="en-US" sz="2400" dirty="0" smtClean="0"/>
              <a:t>アドレスを切り替えるたび登録メッセージの送信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一定時間毎に更新メッセージの送信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プロキシとレジストラの利用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2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送信側</a:t>
            </a:r>
            <a:r>
              <a:rPr lang="en-US" altLang="ja-JP" sz="2800" dirty="0"/>
              <a:t> : </a:t>
            </a:r>
            <a:r>
              <a:rPr lang="en-US" altLang="ja-JP" sz="2800" dirty="0" smtClean="0"/>
              <a:t>jim@umass.edu</a:t>
            </a:r>
          </a:p>
          <a:p>
            <a:r>
              <a:rPr lang="ja-JP" altLang="en-US" sz="2800" dirty="0" smtClean="0"/>
              <a:t>受信側</a:t>
            </a:r>
            <a:r>
              <a:rPr lang="en-US" altLang="ja-JP" sz="2800" dirty="0"/>
              <a:t> : </a:t>
            </a:r>
            <a:r>
              <a:rPr lang="en-US" altLang="ja-JP" sz="2800" dirty="0" smtClean="0"/>
              <a:t>keith@upenn.edu</a:t>
            </a:r>
          </a:p>
          <a:p>
            <a:endParaRPr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8335736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プロキシとレジストラの例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3" y="912873"/>
            <a:ext cx="6060621" cy="597465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490103" y="6315133"/>
            <a:ext cx="146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J</a:t>
            </a:r>
            <a:r>
              <a:rPr lang="en-US" altLang="ja-JP" sz="2000" dirty="0" smtClean="0">
                <a:solidFill>
                  <a:srgbClr val="FF0000"/>
                </a:solidFill>
              </a:rPr>
              <a:t>im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13247" y="6330129"/>
            <a:ext cx="146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K</a:t>
            </a:r>
            <a:r>
              <a:rPr lang="en-US" altLang="ja-JP" sz="2000" dirty="0" smtClean="0">
                <a:solidFill>
                  <a:srgbClr val="FF0000"/>
                </a:solidFill>
              </a:rPr>
              <a:t>eith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271" y="4681385"/>
            <a:ext cx="2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①招待メッセージ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3343" y="2276699"/>
            <a:ext cx="282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②</a:t>
            </a:r>
            <a:r>
              <a:rPr lang="en-US" altLang="ja-JP" sz="2000" dirty="0" smtClean="0">
                <a:solidFill>
                  <a:srgbClr val="FF0000"/>
                </a:solidFill>
              </a:rPr>
              <a:t>DNS</a:t>
            </a:r>
            <a:r>
              <a:rPr lang="ja-JP" altLang="en-US" sz="2000" dirty="0" smtClean="0">
                <a:solidFill>
                  <a:srgbClr val="FF0000"/>
                </a:solidFill>
              </a:rPr>
              <a:t> ルックアップ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5130" y="209743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③リダイレクト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en-US" altLang="ja-JP" sz="2000" dirty="0" err="1" smtClean="0">
                <a:solidFill>
                  <a:srgbClr val="FF0000"/>
                </a:solidFill>
              </a:rPr>
              <a:t>keith@eurcom.fr</a:t>
            </a:r>
            <a:r>
              <a:rPr lang="ja-JP" altLang="en-US" sz="2000" dirty="0" smtClean="0">
                <a:solidFill>
                  <a:srgbClr val="FF0000"/>
                </a:solidFill>
              </a:rPr>
              <a:t>を試せと指示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09407" y="3999811"/>
            <a:ext cx="22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④</a:t>
            </a:r>
            <a:r>
              <a:rPr lang="ja-JP" altLang="en-US" sz="2000" dirty="0" smtClean="0">
                <a:solidFill>
                  <a:srgbClr val="FF0000"/>
                </a:solidFill>
              </a:rPr>
              <a:t>招待メッセージ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89292" y="3701136"/>
            <a:ext cx="2393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⑤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メッセージ転送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17560" y="4594444"/>
            <a:ext cx="247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⑥</a:t>
            </a:r>
            <a:r>
              <a:rPr lang="en-US" altLang="ja-JP" sz="2000" dirty="0" smtClean="0">
                <a:solidFill>
                  <a:srgbClr val="FF0000"/>
                </a:solidFill>
              </a:rPr>
              <a:t>-</a:t>
            </a:r>
            <a:r>
              <a:rPr lang="ja-JP" altLang="en-US" sz="2000" dirty="0" smtClean="0">
                <a:solidFill>
                  <a:srgbClr val="FF0000"/>
                </a:solidFill>
              </a:rPr>
              <a:t>⑧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応答を返信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96518" y="5961528"/>
            <a:ext cx="22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⑨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通話開始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659592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ja-JP" altLang="en-US" sz="28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即時会話型アプリケーションプロトコル</a:t>
            </a:r>
            <a:endParaRPr lang="en-US" altLang="ja-JP" sz="28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RTP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SIP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既知</a:t>
            </a: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の</a:t>
            </a:r>
            <a:r>
              <a:rPr lang="en-US" altLang="ja-JP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 IP </a:t>
            </a: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アドレスへのコール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未知の</a:t>
            </a:r>
            <a:r>
              <a:rPr lang="en-US" altLang="ja-JP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 IP </a:t>
            </a: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アドレスへのコール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ja-JP" altLang="en-US" sz="28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マルチメディアのためのネットワーク</a:t>
            </a:r>
            <a:endParaRPr lang="en-US" altLang="ja-JP" sz="28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ベストエフォートネットワーク</a:t>
            </a: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サービスのクラス分類</a:t>
            </a: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スケジューリング</a:t>
            </a: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FIFO </a:t>
            </a: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キューイング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優先度付キューイング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ラウンドロビン</a:t>
            </a:r>
            <a:r>
              <a:rPr lang="en-US" altLang="ja-JP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, </a:t>
            </a: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重み均等化キューイング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ポリシング</a:t>
            </a:r>
            <a:endParaRPr lang="en-US" altLang="ja-JP" sz="20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err="1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Diffserv</a:t>
            </a: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latin typeface="Hiragino Mincho ProN W3" charset="-128"/>
                <a:ea typeface="Hiragino Mincho ProN W3" charset="-128"/>
                <a:cs typeface="Hiragino Mincho ProN W3" charset="-128"/>
              </a:rPr>
              <a:t>QOS</a:t>
            </a: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-JP" sz="2400" dirty="0" smtClean="0">
              <a:latin typeface="Hiragino Mincho ProN W3" charset="-128"/>
              <a:ea typeface="Hiragino Mincho ProN W3" charset="-128"/>
              <a:cs typeface="Hiragino Mincho ProN W3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RTP</a:t>
            </a:r>
          </a:p>
          <a:p>
            <a:pPr lvl="1"/>
            <a:r>
              <a:rPr lang="ja-JP" altLang="en-US" sz="2400" dirty="0" smtClean="0"/>
              <a:t>即時会話型アプリケーションプロトコル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パケット送信</a:t>
            </a:r>
            <a:endParaRPr lang="en-US" altLang="ja-JP" sz="2400" dirty="0" smtClean="0"/>
          </a:p>
          <a:p>
            <a:r>
              <a:rPr lang="en-US" altLang="ja-JP" sz="2800" dirty="0" smtClean="0"/>
              <a:t>SIP</a:t>
            </a:r>
            <a:r>
              <a:rPr lang="en-US" altLang="ja-JP" sz="2000" dirty="0" smtClean="0"/>
              <a:t> </a:t>
            </a:r>
          </a:p>
          <a:p>
            <a:pPr lvl="1"/>
            <a:r>
              <a:rPr lang="en-US" altLang="ja-JP" sz="2400" dirty="0" smtClean="0"/>
              <a:t>IP</a:t>
            </a:r>
            <a:r>
              <a:rPr lang="ja-JP" altLang="en-US" sz="2400" dirty="0" smtClean="0"/>
              <a:t>ネットワークが基準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発信者と着信者のコールの確立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コール管理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398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294467"/>
          </a:xfrm>
        </p:spPr>
        <p:txBody>
          <a:bodyPr/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即時対話型アプリケーションプロトコル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en-US" altLang="ja-JP" sz="2800" dirty="0" smtClean="0"/>
              <a:t>UDP </a:t>
            </a:r>
            <a:r>
              <a:rPr lang="ja-JP" altLang="en-US" sz="2800" dirty="0" smtClean="0"/>
              <a:t>上で動作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信頼性なし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輻輳制御なし</a:t>
            </a:r>
            <a:endParaRPr lang="en-US" altLang="ja-JP" sz="2400" dirty="0"/>
          </a:p>
          <a:p>
            <a:r>
              <a:rPr lang="ja-JP" altLang="en-US" sz="2800" dirty="0" smtClean="0"/>
              <a:t>送信側での動き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メディアチャンクを</a:t>
            </a:r>
            <a:r>
              <a:rPr lang="en-US" altLang="ja-JP" sz="2400" dirty="0" smtClean="0"/>
              <a:t> RTP </a:t>
            </a:r>
            <a:r>
              <a:rPr lang="ja-JP" altLang="en-US" sz="2400" dirty="0" smtClean="0"/>
              <a:t>パケットにカプセル化</a:t>
            </a:r>
            <a:endParaRPr lang="en-US" altLang="ja-JP" sz="2400" dirty="0" smtClean="0"/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RTP </a:t>
            </a:r>
            <a:r>
              <a:rPr lang="ja-JP" altLang="en-US" sz="2000" dirty="0" smtClean="0">
                <a:solidFill>
                  <a:srgbClr val="FF0000"/>
                </a:solidFill>
              </a:rPr>
              <a:t>ヘッダ</a:t>
            </a:r>
            <a:r>
              <a:rPr lang="ja-JP" altLang="en-US" sz="2000" dirty="0" smtClean="0"/>
              <a:t>を付加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UDP </a:t>
            </a:r>
            <a:r>
              <a:rPr lang="ja-JP" altLang="en-US" sz="2400" dirty="0" smtClean="0"/>
              <a:t>セグメントにカプセル化し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に譲渡</a:t>
            </a:r>
            <a:endParaRPr lang="en-US" altLang="ja-JP" sz="2400" dirty="0" smtClean="0"/>
          </a:p>
          <a:p>
            <a:r>
              <a:rPr lang="ja-JP" altLang="en-US" sz="2800" dirty="0" smtClean="0"/>
              <a:t>受信側での動き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UDP</a:t>
            </a:r>
            <a:r>
              <a:rPr lang="ja-JP" altLang="en-US" sz="2400" dirty="0" smtClean="0"/>
              <a:t> セグメントから</a:t>
            </a:r>
            <a:r>
              <a:rPr lang="en-US" altLang="ja-JP" sz="2400" dirty="0" smtClean="0"/>
              <a:t> RTP</a:t>
            </a:r>
            <a:r>
              <a:rPr lang="ja-JP" altLang="en-US" sz="2400" dirty="0" smtClean="0"/>
              <a:t> パケットを取り出し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RTP</a:t>
            </a:r>
            <a:r>
              <a:rPr lang="ja-JP" altLang="en-US" sz="2400" dirty="0" smtClean="0"/>
              <a:t> パケットからメディアチャンクを取り出し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メディアプレイヤに送信し復号化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レンダリング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6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ペイロードタイプ</a:t>
            </a:r>
            <a:r>
              <a:rPr lang="en-US" altLang="ja-JP" sz="2800" dirty="0" smtClean="0"/>
              <a:t> (7bit)</a:t>
            </a:r>
          </a:p>
          <a:p>
            <a:pPr lvl="1"/>
            <a:r>
              <a:rPr lang="ja-JP" altLang="en-US" sz="2400" dirty="0" smtClean="0"/>
              <a:t>音声，映像符号化の形式を保持</a:t>
            </a:r>
            <a:endParaRPr lang="en-US" altLang="ja-JP" sz="2400" dirty="0" smtClean="0"/>
          </a:p>
          <a:p>
            <a:r>
              <a:rPr lang="ja-JP" altLang="en-US" sz="2800" dirty="0" smtClean="0"/>
              <a:t>シーケンス番号</a:t>
            </a:r>
            <a:r>
              <a:rPr lang="en-US" altLang="ja-JP" sz="2800" dirty="0" smtClean="0"/>
              <a:t> (16bit)</a:t>
            </a:r>
          </a:p>
          <a:p>
            <a:pPr lvl="1"/>
            <a:r>
              <a:rPr lang="en-US" altLang="ja-JP" sz="2400" dirty="0" smtClean="0"/>
              <a:t>RTP</a:t>
            </a:r>
            <a:r>
              <a:rPr lang="ja-JP" altLang="en-US" sz="2400" dirty="0" smtClean="0"/>
              <a:t> の送信毎にインクリメント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パケットロスの通知およびパケットの回復</a:t>
            </a:r>
            <a:endParaRPr lang="en-US" altLang="ja-JP" sz="2400" dirty="0" smtClean="0"/>
          </a:p>
          <a:p>
            <a:r>
              <a:rPr lang="ja-JP" altLang="en-US" sz="2800" dirty="0" smtClean="0"/>
              <a:t>タイムスタンプ</a:t>
            </a:r>
            <a:r>
              <a:rPr lang="en-US" altLang="ja-JP" sz="2800" dirty="0" smtClean="0"/>
              <a:t> (32bit)</a:t>
            </a:r>
          </a:p>
          <a:p>
            <a:pPr lvl="1"/>
            <a:r>
              <a:rPr lang="ja-JP" altLang="en-US" sz="2400" dirty="0" smtClean="0"/>
              <a:t>先頭バイトの送信時刻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受信側がネットワークによるパケットの乱れを除去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受信機で同期再生</a:t>
            </a:r>
            <a:endParaRPr lang="en-US" altLang="ja-JP" sz="2400" dirty="0" smtClean="0"/>
          </a:p>
          <a:p>
            <a:r>
              <a:rPr lang="en-US" altLang="ja-JP" sz="2800" dirty="0" smtClean="0"/>
              <a:t>SSRC </a:t>
            </a:r>
            <a:r>
              <a:rPr lang="ja-JP" altLang="en-US" sz="2800" dirty="0" smtClean="0"/>
              <a:t>識別子</a:t>
            </a:r>
            <a:r>
              <a:rPr lang="en-US" altLang="ja-JP" sz="2800" dirty="0" smtClean="0"/>
              <a:t> (32bit)</a:t>
            </a:r>
          </a:p>
          <a:p>
            <a:pPr lvl="1"/>
            <a:r>
              <a:rPr lang="ja-JP" altLang="en-US" sz="2400" dirty="0" smtClean="0"/>
              <a:t>ストリームが生成のたびランダムに番号を割り振り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ストリームを識別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RTP </a:t>
            </a:r>
            <a:r>
              <a:rPr kumimoji="1" lang="ja-JP" altLang="en-US" dirty="0" smtClean="0"/>
              <a:t>ヘッダフィールド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5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IP </a:t>
            </a:r>
            <a:r>
              <a:rPr lang="ja-JP" altLang="en-US" sz="2800" dirty="0" smtClean="0"/>
              <a:t>ネットワーク</a:t>
            </a:r>
            <a:r>
              <a:rPr lang="ja-JP" altLang="en-US" sz="2800" dirty="0"/>
              <a:t>が基準</a:t>
            </a:r>
            <a:endParaRPr lang="en-US" altLang="ja-JP" sz="2800" dirty="0"/>
          </a:p>
          <a:p>
            <a:r>
              <a:rPr lang="ja-JP" altLang="en-US" sz="2800" dirty="0"/>
              <a:t>発信者と着信者のコールの確立</a:t>
            </a:r>
            <a:endParaRPr lang="en-US" altLang="ja-JP" sz="2800" dirty="0"/>
          </a:p>
          <a:p>
            <a:pPr lvl="1"/>
            <a:r>
              <a:rPr lang="ja-JP" altLang="en-US" sz="2400" dirty="0"/>
              <a:t>発信開始および発信終了の合図を送信</a:t>
            </a:r>
            <a:endParaRPr lang="en-US" altLang="ja-JP" sz="2400" dirty="0"/>
          </a:p>
          <a:p>
            <a:pPr lvl="1"/>
            <a:r>
              <a:rPr lang="ja-JP" altLang="en-US" sz="2400" dirty="0"/>
              <a:t>発</a:t>
            </a:r>
            <a:r>
              <a:rPr lang="ja-JP" altLang="en-US" sz="2400" dirty="0" smtClean="0"/>
              <a:t>信者に受信者の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</a:t>
            </a:r>
            <a:r>
              <a:rPr lang="ja-JP" altLang="en-US" sz="2400" dirty="0"/>
              <a:t>を通知</a:t>
            </a:r>
            <a:endParaRPr lang="en-US" altLang="ja-JP" sz="2400" dirty="0"/>
          </a:p>
          <a:p>
            <a:r>
              <a:rPr lang="ja-JP" altLang="en-US" sz="2800" dirty="0" smtClean="0"/>
              <a:t>コール管理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コール中に新しいメディアストリームを追加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コール中の符号化を変更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コールに新しく参加者を招待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コール転送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コール保留</a:t>
            </a:r>
            <a:endParaRPr lang="en-US" altLang="ja-JP" sz="24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4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アリスがボブにコール確立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アリスがボブに</a:t>
            </a:r>
            <a:r>
              <a:rPr lang="ja-JP" altLang="en-US" sz="2400" dirty="0" smtClean="0">
                <a:solidFill>
                  <a:srgbClr val="FF0000"/>
                </a:solidFill>
              </a:rPr>
              <a:t>招待メッセージ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ボブの識別子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アリスの現在の</a:t>
            </a:r>
            <a:r>
              <a:rPr lang="en-US" altLang="ja-JP" sz="2200" dirty="0" smtClean="0"/>
              <a:t> IP </a:t>
            </a:r>
            <a:r>
              <a:rPr lang="ja-JP" altLang="en-US" sz="2200" dirty="0" smtClean="0"/>
              <a:t>アドレス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アリスの受信フォーマット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アリスが</a:t>
            </a:r>
            <a:r>
              <a:rPr lang="en-US" altLang="ja-JP" sz="2200" dirty="0" smtClean="0"/>
              <a:t> RTP </a:t>
            </a:r>
            <a:r>
              <a:rPr lang="ja-JP" altLang="en-US" sz="2200" dirty="0" smtClean="0"/>
              <a:t>パケットを受信したいポート番号</a:t>
            </a:r>
            <a:endParaRPr lang="en-US" altLang="ja-JP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ボブはアリスに</a:t>
            </a:r>
            <a:r>
              <a:rPr lang="ja-JP" altLang="en-US" sz="2400" dirty="0" smtClean="0">
                <a:solidFill>
                  <a:srgbClr val="FF0000"/>
                </a:solidFill>
              </a:rPr>
              <a:t>応答メッセージ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en-US" altLang="ja-JP" sz="2200" dirty="0" smtClean="0"/>
              <a:t>SIP </a:t>
            </a:r>
            <a:r>
              <a:rPr lang="ja-JP" altLang="en-US" sz="2200" dirty="0" smtClean="0"/>
              <a:t>メッセージ</a:t>
            </a:r>
            <a:r>
              <a:rPr lang="en-US" altLang="ja-JP" sz="2200" dirty="0" smtClean="0"/>
              <a:t> (200 OK)</a:t>
            </a:r>
          </a:p>
          <a:p>
            <a:pPr lvl="2"/>
            <a:r>
              <a:rPr lang="ja-JP" altLang="en-US" sz="2200" dirty="0" smtClean="0"/>
              <a:t>ボブの</a:t>
            </a:r>
            <a:r>
              <a:rPr lang="en-US" altLang="ja-JP" sz="2200" dirty="0" smtClean="0"/>
              <a:t> IP </a:t>
            </a:r>
            <a:r>
              <a:rPr lang="ja-JP" altLang="en-US" sz="2200" dirty="0" smtClean="0"/>
              <a:t>アドレス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ボブの受信フォーマット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ボブが</a:t>
            </a:r>
            <a:r>
              <a:rPr lang="en-US" altLang="ja-JP" sz="2200" dirty="0" smtClean="0"/>
              <a:t> </a:t>
            </a:r>
            <a:r>
              <a:rPr lang="en-US" altLang="ja-JP" sz="2200" dirty="0"/>
              <a:t>RTP </a:t>
            </a:r>
            <a:r>
              <a:rPr lang="ja-JP" altLang="en-US" sz="2200" dirty="0"/>
              <a:t>パケットを受信</a:t>
            </a:r>
            <a:r>
              <a:rPr lang="ja-JP" altLang="en-US" sz="2200" dirty="0" smtClean="0"/>
              <a:t>したいポート番号</a:t>
            </a:r>
            <a:endParaRPr lang="en-US" altLang="ja-JP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アリスは</a:t>
            </a:r>
            <a:r>
              <a:rPr lang="en-US" altLang="ja-JP" sz="2400" dirty="0" smtClean="0"/>
              <a:t> SIP 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Ack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音声パケットをそれぞれ指示されたポートに送信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それぞれ異なる符号化を利用可能</a:t>
            </a:r>
            <a:endParaRPr lang="en-US" altLang="ja-JP" sz="2200" dirty="0" smtClean="0"/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既知の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アドレスとのコール確立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8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436887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</a:t>
            </a:r>
            <a:r>
              <a:rPr lang="en-US" altLang="ja-JP" sz="2800" dirty="0" smtClean="0"/>
              <a:t>ut-of-band </a:t>
            </a:r>
            <a:r>
              <a:rPr lang="ja-JP" altLang="en-US" sz="2800" dirty="0" smtClean="0"/>
              <a:t>プロトコル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SIP</a:t>
            </a:r>
            <a:r>
              <a:rPr lang="ja-JP" altLang="en-US" sz="2400" dirty="0" smtClean="0"/>
              <a:t>メッセージはメディアファイル</a:t>
            </a:r>
            <a:r>
              <a:rPr lang="ja-JP" altLang="en-US" sz="2400" dirty="0"/>
              <a:t>を送受信</a:t>
            </a:r>
            <a:r>
              <a:rPr lang="ja-JP" altLang="en-US" sz="2400" dirty="0" smtClean="0"/>
              <a:t>する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ソケット</a:t>
            </a:r>
            <a:r>
              <a:rPr lang="ja-JP" altLang="en-US" sz="2400" dirty="0"/>
              <a:t>と異なる場所を通じて</a:t>
            </a:r>
            <a:r>
              <a:rPr lang="ja-JP" altLang="en-US" sz="2400" dirty="0" smtClean="0"/>
              <a:t>送受信</a:t>
            </a:r>
            <a:endParaRPr lang="en-US" altLang="ja-JP" sz="2400" dirty="0" smtClean="0"/>
          </a:p>
          <a:p>
            <a:r>
              <a:rPr lang="en-US" altLang="ja-JP" sz="2800" dirty="0" smtClean="0"/>
              <a:t>SIP </a:t>
            </a:r>
            <a:r>
              <a:rPr lang="ja-JP" altLang="en-US" sz="2800" dirty="0" smtClean="0"/>
              <a:t>メッセージは</a:t>
            </a:r>
            <a:r>
              <a:rPr lang="en-US" altLang="ja-JP" sz="2800" dirty="0" smtClean="0"/>
              <a:t> ASCII </a:t>
            </a:r>
            <a:r>
              <a:rPr lang="ja-JP" altLang="en-US" sz="2800" dirty="0" smtClean="0"/>
              <a:t>で記述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可読性あり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メッセージに類似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TCP, UDP </a:t>
            </a:r>
            <a:r>
              <a:rPr lang="ja-JP" altLang="en-US" sz="2400" dirty="0" smtClean="0"/>
              <a:t>上で動作可能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符号化できない際</a:t>
            </a:r>
            <a:r>
              <a:rPr lang="en-US" altLang="ja-JP" sz="2400" dirty="0" smtClean="0"/>
              <a:t>, 600 Not Acceptable 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アリスが招待メッセージを再送</a:t>
            </a:r>
            <a:endParaRPr lang="en-US" altLang="ja-JP" sz="2000" dirty="0" smtClean="0"/>
          </a:p>
          <a:p>
            <a:r>
              <a:rPr lang="en-US" altLang="ja-JP" sz="2800" dirty="0" smtClean="0"/>
              <a:t>SIP</a:t>
            </a:r>
            <a:r>
              <a:rPr lang="ja-JP" altLang="en-US" sz="2800" dirty="0" smtClean="0"/>
              <a:t> アドレスの利用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Email </a:t>
            </a:r>
            <a:r>
              <a:rPr lang="ja-JP" altLang="en-US" sz="2400" dirty="0" smtClean="0"/>
              <a:t>アドレスに類似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ルーティングの補助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86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ボブの</a:t>
            </a:r>
            <a:r>
              <a:rPr lang="en-US" altLang="ja-JP" sz="2800" dirty="0" smtClean="0"/>
              <a:t>SIP</a:t>
            </a:r>
            <a:r>
              <a:rPr lang="ja-JP" altLang="en-US" sz="2800" dirty="0" smtClean="0"/>
              <a:t>アドレスが既知で</a:t>
            </a:r>
            <a:r>
              <a:rPr lang="en-US" altLang="ja-JP" sz="2800" dirty="0" smtClean="0"/>
              <a:t>IP</a:t>
            </a:r>
            <a:r>
              <a:rPr lang="ja-JP" altLang="en-US" sz="2800" dirty="0" smtClean="0"/>
              <a:t>アドレスが未知</a:t>
            </a:r>
            <a:endParaRPr lang="en-US" altLang="ja-JP" sz="2800" dirty="0" smtClean="0"/>
          </a:p>
          <a:p>
            <a:r>
              <a:rPr lang="ja-JP" altLang="en-US" sz="2800" dirty="0" smtClean="0"/>
              <a:t>アリスが送信する</a:t>
            </a:r>
            <a:r>
              <a:rPr lang="en-US" altLang="ja-JP" sz="2800" dirty="0" smtClean="0"/>
              <a:t>SIP</a:t>
            </a:r>
            <a:r>
              <a:rPr lang="ja-JP" altLang="en-US" sz="2800" dirty="0" smtClean="0"/>
              <a:t>招待メッセージ</a:t>
            </a:r>
            <a:endParaRPr lang="en-US" altLang="ja-JP" sz="2800" dirty="0"/>
          </a:p>
          <a:p>
            <a:pPr lvl="1"/>
            <a:r>
              <a:rPr lang="en-US" altLang="ja-JP" sz="2400" dirty="0" smtClean="0"/>
              <a:t>INVITE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SIP</a:t>
            </a:r>
            <a:r>
              <a:rPr lang="ja-JP" altLang="en-US" sz="2400" dirty="0"/>
              <a:t>のバージョンと</a:t>
            </a:r>
            <a:r>
              <a:rPr lang="en-US" altLang="ja-JP" sz="2400" dirty="0"/>
              <a:t>SIP</a:t>
            </a:r>
            <a:r>
              <a:rPr lang="ja-JP" altLang="en-US" sz="2400" dirty="0"/>
              <a:t>アドレスを</a:t>
            </a:r>
            <a:r>
              <a:rPr lang="ja-JP" altLang="en-US" sz="2400" dirty="0" smtClean="0"/>
              <a:t>表示</a:t>
            </a:r>
            <a:endParaRPr lang="en-US" altLang="ja-JP" sz="2400" dirty="0"/>
          </a:p>
          <a:p>
            <a:pPr lvl="1"/>
            <a:r>
              <a:rPr lang="en-US" altLang="ja-JP" sz="2400" dirty="0" smtClean="0"/>
              <a:t>Via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通過</a:t>
            </a:r>
            <a:r>
              <a:rPr lang="ja-JP" altLang="en-US" sz="2400" dirty="0"/>
              <a:t>する機器の</a:t>
            </a:r>
            <a:r>
              <a:rPr lang="en-US" altLang="ja-JP" sz="2400" dirty="0"/>
              <a:t>IP</a:t>
            </a:r>
            <a:r>
              <a:rPr lang="ja-JP" altLang="en-US" sz="2400" dirty="0"/>
              <a:t>アドレスを</a:t>
            </a:r>
            <a:r>
              <a:rPr lang="ja-JP" altLang="en-US" sz="2400" dirty="0" smtClean="0"/>
              <a:t>表示</a:t>
            </a:r>
            <a:endParaRPr lang="en-US" altLang="ja-JP" sz="2400" dirty="0"/>
          </a:p>
          <a:p>
            <a:pPr lvl="1"/>
            <a:r>
              <a:rPr lang="en-US" altLang="ja-JP" sz="2400" dirty="0" err="1" smtClean="0"/>
              <a:t>FromTo</a:t>
            </a:r>
            <a:r>
              <a:rPr lang="en-US" altLang="ja-JP" sz="2400" dirty="0"/>
              <a:t>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Email</a:t>
            </a:r>
            <a:r>
              <a:rPr lang="ja-JP" altLang="en-US" sz="2400" dirty="0" smtClean="0"/>
              <a:t>と同様</a:t>
            </a:r>
            <a:r>
              <a:rPr lang="en-US" altLang="ja-JP" sz="2400" dirty="0" smtClean="0"/>
              <a:t>,</a:t>
            </a:r>
            <a:r>
              <a:rPr lang="ja-JP" altLang="en-US" sz="2400" dirty="0" smtClean="0"/>
              <a:t> 送信元と送信先を明記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Call-ID</a:t>
            </a:r>
            <a:r>
              <a:rPr lang="ja-JP" altLang="en-US" sz="2400" dirty="0" smtClean="0"/>
              <a:t> 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コール</a:t>
            </a:r>
            <a:r>
              <a:rPr lang="ja-JP" altLang="en-US" sz="2400" dirty="0"/>
              <a:t>に識別子</a:t>
            </a:r>
            <a:r>
              <a:rPr lang="ja-JP" altLang="en-US" sz="2400" dirty="0" smtClean="0"/>
              <a:t>を割り当て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Content-Type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SIP</a:t>
            </a:r>
            <a:r>
              <a:rPr lang="ja-JP" altLang="en-US" sz="2400" dirty="0" smtClean="0"/>
              <a:t>メッセージの内容の記述に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利用</a:t>
            </a:r>
            <a:r>
              <a:rPr lang="ja-JP" altLang="en-US" sz="2400" dirty="0"/>
              <a:t>される</a:t>
            </a:r>
            <a:r>
              <a:rPr lang="ja-JP" altLang="en-US" sz="2400" dirty="0" smtClean="0"/>
              <a:t>フォーマットが明記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Content-Length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内容</a:t>
            </a:r>
            <a:r>
              <a:rPr lang="ja-JP" altLang="en-US" sz="2400" dirty="0"/>
              <a:t>の長さ</a:t>
            </a:r>
            <a:r>
              <a:rPr lang="en-US" altLang="ja-JP" sz="2400" dirty="0"/>
              <a:t>(byte)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表示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メッセージ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内容</a:t>
            </a:r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未知の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アドレスとのコール確立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6450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+Helvetica Neue">
      <a:majorFont>
        <a:latin typeface="Helvetica Neue"/>
        <a:ea typeface="ヒラギノ角ゴシック W6"/>
        <a:cs typeface=""/>
      </a:majorFont>
      <a:minorFont>
        <a:latin typeface="Helvetica Neue"/>
        <a:ea typeface="ヒラギノ角ゴシック W3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AE2F6BF1-B211-0942-8533-F5A45795D230}" vid="{8D39B7E7-79BB-5040-A79E-CE2FC728CF3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my_presentation_3</Template>
  <TotalTime>164</TotalTime>
  <Words>612</Words>
  <Application>Microsoft Macintosh PowerPoint</Application>
  <PresentationFormat>画面に合わせる (4:3)</PresentationFormat>
  <Paragraphs>149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.AppleSystemUIFont</vt:lpstr>
      <vt:lpstr>Helvetica Neue</vt:lpstr>
      <vt:lpstr>Hiragino Mincho ProN W3</vt:lpstr>
      <vt:lpstr>Yu Gothic</vt:lpstr>
      <vt:lpstr>ヒラギノ角ゴシック W3</vt:lpstr>
      <vt:lpstr>ヒラギノ角ゴシック W6</vt:lpstr>
      <vt:lpstr>Arial</vt:lpstr>
      <vt:lpstr>テーマ1</vt:lpstr>
      <vt:lpstr>Computer Networking A Top-Down Approach pp.623-656</vt:lpstr>
      <vt:lpstr>目次</vt:lpstr>
      <vt:lpstr>アプリケーションプロトコル</vt:lpstr>
      <vt:lpstr>RTP</vt:lpstr>
      <vt:lpstr>RTP ヘッダフィールド</vt:lpstr>
      <vt:lpstr>SIP</vt:lpstr>
      <vt:lpstr>既知のIPアドレスとのコール確立</vt:lpstr>
      <vt:lpstr>SIPの特徴</vt:lpstr>
      <vt:lpstr>未知のIPアドレスとのコール確立</vt:lpstr>
      <vt:lpstr>SIPプロキシとレジストラの利用</vt:lpstr>
      <vt:lpstr>SIPプロキシとレジストラの例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金子丈</dc:creator>
  <cp:lastModifiedBy>Microsoft Office ユーザー</cp:lastModifiedBy>
  <cp:revision>22</cp:revision>
  <dcterms:created xsi:type="dcterms:W3CDTF">2017-02-09T05:17:45Z</dcterms:created>
  <dcterms:modified xsi:type="dcterms:W3CDTF">2019-03-06T17:18:15Z</dcterms:modified>
</cp:coreProperties>
</file>