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9" r:id="rId4"/>
    <p:sldId id="271" r:id="rId5"/>
    <p:sldId id="258" r:id="rId6"/>
    <p:sldId id="261" r:id="rId7"/>
    <p:sldId id="270" r:id="rId8"/>
    <p:sldId id="267" r:id="rId9"/>
    <p:sldId id="276" r:id="rId10"/>
    <p:sldId id="265" r:id="rId11"/>
    <p:sldId id="283" r:id="rId12"/>
    <p:sldId id="277" r:id="rId13"/>
    <p:sldId id="278" r:id="rId14"/>
    <p:sldId id="279" r:id="rId15"/>
    <p:sldId id="280" r:id="rId16"/>
    <p:sldId id="272" r:id="rId17"/>
    <p:sldId id="273" r:id="rId18"/>
    <p:sldId id="274" r:id="rId19"/>
    <p:sldId id="275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1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ban.org/sites/default/files/publication/98669/housing_finance_at_a_glance_a_monthly_chartbook_june_2018_0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47800"/>
            <a:ext cx="8361229" cy="3987800"/>
          </a:xfrm>
        </p:spPr>
        <p:txBody>
          <a:bodyPr/>
          <a:lstStyle/>
          <a:p>
            <a:r>
              <a:rPr lang="en-US" sz="6000" dirty="0" smtClean="0"/>
              <a:t>Subprime Mortgage Institution </a:t>
            </a:r>
            <a:br>
              <a:rPr lang="en-US" sz="6000" dirty="0" smtClean="0"/>
            </a:br>
            <a:r>
              <a:rPr lang="en-US" sz="4800" dirty="0" smtClean="0"/>
              <a:t>an Alternative Definition</a:t>
            </a:r>
            <a:br>
              <a:rPr lang="en-US" sz="4800" dirty="0" smtClean="0"/>
            </a:br>
            <a:r>
              <a:rPr lang="en-US" sz="3600" i="1" dirty="0" smtClean="0"/>
              <a:t>Kyle Bowman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0600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the Subprime Loans Go</a:t>
            </a:r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13" y="1428750"/>
            <a:ext cx="7911193" cy="4506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4213" y="5935436"/>
            <a:ext cx="7911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3"/>
              </a:rPr>
              <a:t>https://www.urban.org/sites/default/files/publication/98669/housing_finance_at_a_glance_a_monthly_chartbook_june_2018_0.pdf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28649" y="2281187"/>
            <a:ext cx="136678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8649" y="3376863"/>
            <a:ext cx="136678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8125" y="2387413"/>
            <a:ext cx="26084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Higher Rate of Riskier Products and Borrower Risk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324825" y="2088682"/>
            <a:ext cx="0" cy="32533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 rot="16200000" flipV="1">
            <a:off x="5669276" y="3892878"/>
            <a:ext cx="553460" cy="222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08315" y="4827440"/>
            <a:ext cx="247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Before Great Recession</a:t>
            </a:r>
            <a:endParaRPr lang="en-US" sz="1400" dirty="0"/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8403624" y="3867204"/>
            <a:ext cx="553460" cy="222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48816" y="4827439"/>
            <a:ext cx="238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Great Recession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6795436" y="2312616"/>
            <a:ext cx="742689" cy="53646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</p:cNvCxnSpPr>
          <p:nvPr/>
        </p:nvCxnSpPr>
        <p:spPr>
          <a:xfrm flipH="1">
            <a:off x="6795436" y="2849078"/>
            <a:ext cx="742689" cy="5588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1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4641850"/>
          </a:xfrm>
        </p:spPr>
        <p:txBody>
          <a:bodyPr>
            <a:normAutofit/>
          </a:bodyPr>
          <a:lstStyle/>
          <a:p>
            <a:r>
              <a:rPr lang="en-US" dirty="0" smtClean="0"/>
              <a:t>2004 to </a:t>
            </a:r>
            <a:r>
              <a:rPr lang="en-US" dirty="0" smtClean="0"/>
              <a:t>2007:</a:t>
            </a:r>
            <a:endParaRPr lang="en-US" dirty="0" smtClean="0"/>
          </a:p>
          <a:p>
            <a:pPr lvl="1"/>
            <a:r>
              <a:rPr lang="en-US" i="0" dirty="0" smtClean="0"/>
              <a:t>Lending standards were loose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</a:rPr>
              <a:t>Second lien loans consumed a higher percentage of the population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</a:rPr>
              <a:t>More loans were sold to securities</a:t>
            </a:r>
            <a:endParaRPr lang="en-US" i="0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2008 </a:t>
            </a:r>
            <a:r>
              <a:rPr lang="en-US" dirty="0" smtClean="0"/>
              <a:t>Forward:</a:t>
            </a:r>
          </a:p>
          <a:p>
            <a:pPr lvl="1"/>
            <a:r>
              <a:rPr lang="en-US" dirty="0" smtClean="0"/>
              <a:t>Lending standards tightened</a:t>
            </a:r>
          </a:p>
          <a:p>
            <a:pPr lvl="1"/>
            <a:r>
              <a:rPr lang="en-US" dirty="0" smtClean="0"/>
              <a:t>Refinance boom occurred due to lower rate environment</a:t>
            </a:r>
          </a:p>
          <a:p>
            <a:pPr lvl="1"/>
            <a:r>
              <a:rPr lang="en-US" dirty="0" smtClean="0"/>
              <a:t>Considerable amount of originations shifted to GSE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5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r>
              <a:rPr lang="en-US" dirty="0" smtClean="0"/>
              <a:t>(Simple Stats)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906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r>
              <a:rPr lang="en-US" dirty="0" smtClean="0"/>
              <a:t>(Simple Stats)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56" y="1562100"/>
            <a:ext cx="10137344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6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r>
              <a:rPr lang="en-US" dirty="0" smtClean="0"/>
              <a:t>(Simple Stats)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4800"/>
            <a:ext cx="10198100" cy="46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r>
              <a:rPr lang="en-US" dirty="0" smtClean="0"/>
              <a:t>(Simple Stats)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56" y="1729114"/>
            <a:ext cx="10454844" cy="46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3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(Model Results)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58800"/>
            <a:ext cx="9601200" cy="43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(Model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9601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(Model Results)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62101"/>
            <a:ext cx="9601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(Model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1000"/>
            <a:ext cx="9601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506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a newly crafted Subprime Definition; evaluate differences between </a:t>
            </a:r>
            <a:r>
              <a:rPr lang="en-US" i="1" dirty="0" smtClean="0"/>
              <a:t>standard</a:t>
            </a:r>
            <a:r>
              <a:rPr lang="en-US" dirty="0" smtClean="0"/>
              <a:t> definitions used in the from the financial crisis.  </a:t>
            </a:r>
            <a:r>
              <a:rPr lang="en-US" dirty="0" smtClean="0"/>
              <a:t>Lastly, using two of the definitions assess the number of Subprime originations between 2008 and 2016.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Subprime Definitions</a:t>
            </a:r>
          </a:p>
          <a:p>
            <a:pPr lvl="1"/>
            <a:r>
              <a:rPr lang="en-US" dirty="0" smtClean="0"/>
              <a:t>HMDA Higher Priced </a:t>
            </a:r>
          </a:p>
          <a:p>
            <a:pPr lvl="2"/>
            <a:r>
              <a:rPr lang="en-US" dirty="0" smtClean="0"/>
              <a:t>Uses the interest rate given to the borrower in terms of the treasury standards</a:t>
            </a:r>
          </a:p>
          <a:p>
            <a:pPr lvl="2"/>
            <a:r>
              <a:rPr lang="en-US" dirty="0" smtClean="0"/>
              <a:t>Higher sensitivity to the economic environment, especially the Federal Funds Rate</a:t>
            </a:r>
          </a:p>
          <a:p>
            <a:pPr lvl="2"/>
            <a:r>
              <a:rPr lang="en-US" dirty="0" smtClean="0"/>
              <a:t>Higher interest rates reflects more risk, which is why the loan is priced higher</a:t>
            </a:r>
          </a:p>
          <a:p>
            <a:pPr lvl="1"/>
            <a:r>
              <a:rPr lang="en-US" dirty="0" smtClean="0"/>
              <a:t>HUD Subprime</a:t>
            </a:r>
          </a:p>
          <a:p>
            <a:pPr lvl="2"/>
            <a:r>
              <a:rPr lang="en-US" dirty="0" smtClean="0"/>
              <a:t>Evaluated lending institutions by calling and asking if they were heavy in subprime lending</a:t>
            </a:r>
          </a:p>
          <a:p>
            <a:pPr lvl="2"/>
            <a:r>
              <a:rPr lang="en-US" dirty="0" smtClean="0"/>
              <a:t>Ceased to produce this definition after 2005</a:t>
            </a:r>
          </a:p>
          <a:p>
            <a:pPr lvl="1"/>
            <a:r>
              <a:rPr lang="en-US" dirty="0" smtClean="0"/>
              <a:t>Subprime Institution</a:t>
            </a:r>
          </a:p>
          <a:p>
            <a:pPr lvl="2"/>
            <a:r>
              <a:rPr lang="en-US" dirty="0" smtClean="0"/>
              <a:t>Uses a list of institutions that failed/went bankrupt during the financial crisis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</a:t>
            </a:r>
            <a:r>
              <a:rPr lang="en-US" dirty="0" smtClean="0"/>
              <a:t>s This Research Important???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/>
          <a:lstStyle/>
          <a:p>
            <a:r>
              <a:rPr lang="en-US" dirty="0" smtClean="0"/>
              <a:t>The ability to identify riskier loans is critical for the health of housing market</a:t>
            </a:r>
          </a:p>
          <a:p>
            <a:pPr lvl="1"/>
            <a:r>
              <a:rPr lang="en-US" dirty="0" smtClean="0"/>
              <a:t>A healthy housing market provides stability to the economy</a:t>
            </a:r>
          </a:p>
          <a:p>
            <a:pPr lvl="1"/>
            <a:r>
              <a:rPr lang="en-US" dirty="0" smtClean="0"/>
              <a:t>Policy/Oversight/Government Regulation need be evaluated to ensure lending standards are not diluted</a:t>
            </a:r>
          </a:p>
          <a:p>
            <a:r>
              <a:rPr lang="en-US" dirty="0" smtClean="0"/>
              <a:t>This work is intended to compare subprime definitions and offer a new vantage point</a:t>
            </a:r>
          </a:p>
          <a:p>
            <a:pPr lvl="1"/>
            <a:r>
              <a:rPr lang="en-US" dirty="0" smtClean="0"/>
              <a:t>There is no universal defined definition for subprime that can be used at the macro level</a:t>
            </a:r>
          </a:p>
          <a:p>
            <a:pPr lvl="1"/>
            <a:r>
              <a:rPr lang="en-US" dirty="0" smtClean="0"/>
              <a:t>Subprime definitions are hard to define (buy outs, sold loans)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Subprime Unit Counts Cross Tabulation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/>
          <a:lstStyle/>
          <a:p>
            <a:r>
              <a:rPr lang="en-US" dirty="0" smtClean="0"/>
              <a:t>Data is between 2004 and 2007 with total </a:t>
            </a:r>
            <a:r>
              <a:rPr lang="en-US" dirty="0"/>
              <a:t>units evaluated was 55 </a:t>
            </a:r>
            <a:r>
              <a:rPr lang="en-US" dirty="0" smtClean="0"/>
              <a:t>million</a:t>
            </a:r>
          </a:p>
          <a:p>
            <a:r>
              <a:rPr lang="en-US" dirty="0" smtClean="0"/>
              <a:t>The table below reflects a cross tabulation between subprime definitions.</a:t>
            </a:r>
          </a:p>
          <a:p>
            <a:r>
              <a:rPr lang="en-US" dirty="0" smtClean="0"/>
              <a:t>“All” represents when all three definitions categorize as subprime, with the </a:t>
            </a:r>
            <a:r>
              <a:rPr lang="en-US" b="1" u="sng" dirty="0" smtClean="0"/>
              <a:t>row</a:t>
            </a:r>
            <a:r>
              <a:rPr lang="en-US" dirty="0" smtClean="0"/>
              <a:t> </a:t>
            </a:r>
            <a:r>
              <a:rPr lang="en-US" b="1" u="sng" dirty="0" smtClean="0"/>
              <a:t>totals</a:t>
            </a:r>
            <a:r>
              <a:rPr lang="en-US" dirty="0" smtClean="0"/>
              <a:t> being actual number of Subprime units.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73170"/>
            <a:ext cx="9601200" cy="29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5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Predictors for the Subprime Institution Model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824822"/>
              </p:ext>
            </p:extLst>
          </p:nvPr>
        </p:nvGraphicFramePr>
        <p:xfrm>
          <a:off x="1371600" y="1890448"/>
          <a:ext cx="9601200" cy="426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73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Sold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Lending</a:t>
                      </a:r>
                      <a:r>
                        <a:rPr lang="en-US" baseline="0" dirty="0" smtClean="0"/>
                        <a:t> institutions originated and sold to another investor, such as a Commercial Bank, Government Sponsored Entity (GSE), Private Security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Refinance Mortgage versus</a:t>
                      </a:r>
                      <a:r>
                        <a:rPr lang="en-US" baseline="0" dirty="0" smtClean="0"/>
                        <a:t> Home Purchase Mortgage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Borrower’s Race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Borrower’s</a:t>
                      </a:r>
                      <a:r>
                        <a:rPr lang="en-US" baseline="0" dirty="0" smtClean="0"/>
                        <a:t> Sex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Pre-Approval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Pre-Approval was requested</a:t>
                      </a:r>
                      <a:r>
                        <a:rPr lang="en-US" baseline="0" dirty="0" smtClean="0"/>
                        <a:t> for the loan at origination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Lien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 Lien or Not</a:t>
                      </a:r>
                      <a:r>
                        <a:rPr lang="en-US" baseline="0" dirty="0" smtClean="0"/>
                        <a:t> First Lien</a:t>
                      </a:r>
                      <a:endParaRPr lang="en-US" dirty="0" smtClean="0"/>
                    </a:p>
                  </a:txBody>
                  <a:tcPr/>
                </a:tc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Income Quintile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Borrowers</a:t>
                      </a:r>
                      <a:r>
                        <a:rPr lang="en-US" baseline="0" dirty="0" smtClean="0"/>
                        <a:t> stated income differenced from the State median stated income.  Quintile 5 indicates low income to the State median.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8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</a:t>
            </a:r>
            <a:r>
              <a:rPr lang="en-US" dirty="0" smtClean="0"/>
              <a:t>Characteristics </a:t>
            </a:r>
            <a:r>
              <a:rPr lang="en-US" sz="3600" dirty="0" smtClean="0"/>
              <a:t>(HMDA High Priced)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40" y="1295400"/>
            <a:ext cx="9180060" cy="5301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8727" y="1722664"/>
            <a:ext cx="201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Lending Changes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Structural Break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06936" y="2400300"/>
            <a:ext cx="2284639" cy="277585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10200" y="1722664"/>
            <a:ext cx="20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Ratio of High Priced Subprime to Total Originations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61858" y="2228850"/>
            <a:ext cx="338818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8600"/>
            <a:ext cx="9601200" cy="4721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</a:t>
            </a:r>
            <a:r>
              <a:rPr lang="en-US" dirty="0" smtClean="0"/>
              <a:t>Characteristics </a:t>
            </a:r>
            <a:r>
              <a:rPr lang="en-US" sz="3100" dirty="0" smtClean="0"/>
              <a:t>(Subprime Institution)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08600" y="2495078"/>
            <a:ext cx="4260850" cy="2648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07468" y="4953000"/>
            <a:ext cx="2453532" cy="746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0" y="185599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Loans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16400" y="1652116"/>
            <a:ext cx="2009572" cy="598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9825" y="204871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Loans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358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2004 to </a:t>
            </a:r>
            <a:r>
              <a:rPr lang="en-US" dirty="0" smtClean="0"/>
              <a:t>2007:</a:t>
            </a:r>
            <a:endParaRPr lang="en-US" dirty="0" smtClean="0"/>
          </a:p>
          <a:p>
            <a:pPr lvl="1"/>
            <a:r>
              <a:rPr lang="en-US" dirty="0" smtClean="0"/>
              <a:t>Subprime Institution definition is half that of Higher Priced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predictive accuracy using the Subprime Institution definition is questionable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2008 </a:t>
            </a:r>
            <a:r>
              <a:rPr lang="en-US" dirty="0" smtClean="0"/>
              <a:t>Forward:</a:t>
            </a:r>
          </a:p>
          <a:p>
            <a:pPr lvl="1"/>
            <a:r>
              <a:rPr lang="en-US" dirty="0" smtClean="0"/>
              <a:t>Both, Subprime Institution and Higher Priced show a dramatic reduction in Subprime loans</a:t>
            </a:r>
          </a:p>
          <a:p>
            <a:pPr lvl="1"/>
            <a:r>
              <a:rPr lang="en-US" dirty="0" smtClean="0"/>
              <a:t>The Loan Application Registrar (LARs) data shows tightening of lending standards</a:t>
            </a:r>
          </a:p>
          <a:p>
            <a:pPr lvl="1"/>
            <a:r>
              <a:rPr lang="en-US" dirty="0" smtClean="0"/>
              <a:t>Shift of originations being sold to Government Sponsored Entities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5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Originations being sold to Private Securities disappeared after 2007.  This is likely due to the cease in mortgage backed securities post the financial crisis.</a:t>
            </a:r>
          </a:p>
          <a:p>
            <a:r>
              <a:rPr lang="en-US" dirty="0" smtClean="0"/>
              <a:t>A considerable shift between pre/post financial crisis to the GSE’s.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74900"/>
            <a:ext cx="9756344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50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17353</TotalTime>
  <Words>591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Subprime Mortgage Institution  an Alternative Definition Kyle Bowman</vt:lpstr>
      <vt:lpstr>Objective:</vt:lpstr>
      <vt:lpstr>Why Is This Research Important???</vt:lpstr>
      <vt:lpstr>Subprime Unit Counts Cross Tabulation</vt:lpstr>
      <vt:lpstr>Predictors for the Subprime Institution Model</vt:lpstr>
      <vt:lpstr>Population Characteristics (HMDA High Priced) </vt:lpstr>
      <vt:lpstr>Population Characteristics (Subprime Institution) </vt:lpstr>
      <vt:lpstr>Main Results</vt:lpstr>
      <vt:lpstr>Main Results</vt:lpstr>
      <vt:lpstr>Where Did the Subprime Loans Go???</vt:lpstr>
      <vt:lpstr>Conclusion</vt:lpstr>
      <vt:lpstr>Appendix (Simple Stats)</vt:lpstr>
      <vt:lpstr>Appendix (Simple Stats)</vt:lpstr>
      <vt:lpstr>Appendix (Simple Stats)</vt:lpstr>
      <vt:lpstr>Appendix (Simple Stats)</vt:lpstr>
      <vt:lpstr>Appendix (Model Results)</vt:lpstr>
      <vt:lpstr>Appendix (Model Results)</vt:lpstr>
      <vt:lpstr>Appendix (Model Results)</vt:lpstr>
      <vt:lpstr>Appendix (Model Results)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Subprime Mortgages</dc:title>
  <dc:creator>Owner</dc:creator>
  <cp:lastModifiedBy>Owner</cp:lastModifiedBy>
  <cp:revision>129</cp:revision>
  <cp:lastPrinted>2019-04-08T14:42:53Z</cp:lastPrinted>
  <dcterms:created xsi:type="dcterms:W3CDTF">2019-03-01T09:48:38Z</dcterms:created>
  <dcterms:modified xsi:type="dcterms:W3CDTF">2019-09-22T06:02:11Z</dcterms:modified>
</cp:coreProperties>
</file>