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5" r:id="rId8"/>
    <p:sldId id="268" r:id="rId9"/>
    <p:sldId id="264" r:id="rId10"/>
    <p:sldId id="260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ban.org/sites/default/files/publication/98669/housing_finance_at_a_glance_a_monthly_chartbook_june_2018_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088346"/>
          </a:xfrm>
        </p:spPr>
        <p:txBody>
          <a:bodyPr/>
          <a:lstStyle/>
          <a:p>
            <a:r>
              <a:rPr lang="en-US" dirty="0" smtClean="0"/>
              <a:t>High Priced Subprime Mortgages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0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6038"/>
            <a:ext cx="9601200" cy="4481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Larger Extension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It is now 2018, we know investors in the past that crippled the mortgage market (Countrywide, Golden West, WFF, etc…)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 new subprime definition from known investors that were heavy originators of Subprime mortgages prior to and during the financial crisis.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Apply the new definition to future originations (2010-2017) to understand how the characteristics of the past compare to more recent originations.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Additional predictors from FRED Data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4450"/>
            <a:ext cx="9601200" cy="432435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of Higher Priced Subprime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Lien coupon was originated 3% over the treasury rate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Lien coupon was originated 5% over the treasury </a:t>
            </a:r>
            <a:r>
              <a:rPr lang="en-US" dirty="0" smtClean="0"/>
              <a:t>rate</a:t>
            </a:r>
            <a:endParaRPr lang="en-US" dirty="0"/>
          </a:p>
          <a:p>
            <a:r>
              <a:rPr lang="en-US" dirty="0" smtClean="0"/>
              <a:t>The ability to determine subprime loans can assess the overall health of the housing market</a:t>
            </a:r>
          </a:p>
          <a:p>
            <a:r>
              <a:rPr lang="en-US" dirty="0" smtClean="0"/>
              <a:t>This work addresses the population that were generating High Priced Subprime loans</a:t>
            </a:r>
          </a:p>
          <a:p>
            <a:pPr lvl="1"/>
            <a:r>
              <a:rPr lang="en-US" dirty="0" smtClean="0"/>
              <a:t>Were more minorities taking subprime loans?</a:t>
            </a:r>
          </a:p>
          <a:p>
            <a:pPr lvl="1"/>
            <a:r>
              <a:rPr lang="en-US" dirty="0" smtClean="0"/>
              <a:t>Were subprime loans generated to lower income borrowers?</a:t>
            </a:r>
          </a:p>
          <a:p>
            <a:pPr lvl="1"/>
            <a:r>
              <a:rPr lang="en-US" dirty="0" smtClean="0"/>
              <a:t>Was higher growth areas generating more subprime loans?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9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997448"/>
              </p:ext>
            </p:extLst>
          </p:nvPr>
        </p:nvGraphicFramePr>
        <p:xfrm>
          <a:off x="1371600" y="1369748"/>
          <a:ext cx="9601200" cy="290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7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Income Quintile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Stated Income from LAR’s</a:t>
                      </a:r>
                      <a:r>
                        <a:rPr lang="en-US" baseline="0" dirty="0" smtClean="0"/>
                        <a:t> data</a:t>
                      </a:r>
                      <a:r>
                        <a:rPr lang="en-US" dirty="0" smtClean="0"/>
                        <a:t>: Dummy for borrower</a:t>
                      </a:r>
                      <a:r>
                        <a:rPr lang="en-US" baseline="0" dirty="0" smtClean="0"/>
                        <a:t> falling below quintile income level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/ Total </a:t>
                      </a:r>
                      <a:r>
                        <a:rPr lang="en-US" baseline="0" dirty="0" smtClean="0"/>
                        <a:t>housing </a:t>
                      </a:r>
                      <a:r>
                        <a:rPr lang="en-US" baseline="0" dirty="0" smtClean="0"/>
                        <a:t>units (State)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Equifax Low FICO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of population in County </a:t>
                      </a:r>
                      <a:r>
                        <a:rPr lang="en-US" baseline="0" dirty="0" smtClean="0"/>
                        <a:t>below 660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Originations by Black in County / Total Housing </a:t>
                      </a:r>
                      <a:r>
                        <a:rPr lang="en-US" baseline="0" dirty="0" smtClean="0"/>
                        <a:t>Units (State)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Originations by Hispanic in County / Total Housing </a:t>
                      </a:r>
                      <a:r>
                        <a:rPr lang="en-US" baseline="0" dirty="0" smtClean="0"/>
                        <a:t>Units (State)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515">
                <a:tc>
                  <a:txBody>
                    <a:bodyPr/>
                    <a:lstStyle/>
                    <a:p>
                      <a:r>
                        <a:rPr lang="en-US" dirty="0" smtClean="0"/>
                        <a:t>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Total Owner </a:t>
                      </a:r>
                      <a:r>
                        <a:rPr lang="en-US" dirty="0" smtClean="0"/>
                        <a:t>Occupied in County / Total Housing </a:t>
                      </a:r>
                      <a:r>
                        <a:rPr lang="en-US" dirty="0" smtClean="0"/>
                        <a:t>Units </a:t>
                      </a:r>
                      <a:r>
                        <a:rPr lang="en-US" baseline="0" dirty="0" smtClean="0"/>
                        <a:t>(State)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4497574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Weighting used, County Total Housing Units / </a:t>
            </a:r>
            <a:r>
              <a:rPr lang="en-US" dirty="0" smtClean="0"/>
              <a:t>State Level </a:t>
            </a:r>
            <a:r>
              <a:rPr lang="en-US" dirty="0" smtClean="0"/>
              <a:t>Total Housing Units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8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Characteristics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40" y="1428750"/>
            <a:ext cx="9180060" cy="51679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8727" y="1722664"/>
            <a:ext cx="201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Lending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Structural Break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06936" y="2400300"/>
            <a:ext cx="2284639" cy="277585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10200" y="1722664"/>
            <a:ext cx="206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Ratio of High Priced Subprime to Total Originations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61858" y="2228850"/>
            <a:ext cx="338818" cy="504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28750"/>
            <a:ext cx="8553450" cy="4857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5900" y="6305550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Significant at the 5%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4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31445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2004 to 2009:</a:t>
            </a:r>
          </a:p>
          <a:p>
            <a:pPr lvl="1"/>
            <a:r>
              <a:rPr lang="en-US" dirty="0" smtClean="0"/>
              <a:t>Borrowers falling in lower income quintiles compared to top quintile have a higher rate of subprime mortgages</a:t>
            </a:r>
          </a:p>
          <a:p>
            <a:pPr lvl="1"/>
            <a:r>
              <a:rPr lang="en-US" dirty="0" smtClean="0"/>
              <a:t>Minorities have a higher rate of subprime mortgages</a:t>
            </a:r>
          </a:p>
          <a:p>
            <a:pPr lvl="1"/>
            <a:r>
              <a:rPr lang="en-US" dirty="0" smtClean="0"/>
              <a:t>More lending results in a higher rate of subprime mortgages  </a:t>
            </a:r>
            <a:endParaRPr lang="en-US" dirty="0" smtClean="0"/>
          </a:p>
          <a:p>
            <a:r>
              <a:rPr lang="en-US" dirty="0" smtClean="0"/>
              <a:t>2010 Forward:</a:t>
            </a:r>
          </a:p>
          <a:p>
            <a:pPr lvl="1"/>
            <a:r>
              <a:rPr lang="en-US" dirty="0" smtClean="0"/>
              <a:t>Income quintiles are inconclusive for the subprime definition</a:t>
            </a:r>
          </a:p>
          <a:p>
            <a:pPr lvl="1"/>
            <a:r>
              <a:rPr lang="en-US" dirty="0" smtClean="0"/>
              <a:t>Minorities are inconclusive for the subprime definition</a:t>
            </a:r>
          </a:p>
          <a:p>
            <a:pPr lvl="1"/>
            <a:r>
              <a:rPr lang="en-US" dirty="0" smtClean="0"/>
              <a:t>More lending still results in a higher rate of subprime mortgages, however the effect is drastically reduced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5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This Happen???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13" y="1428750"/>
            <a:ext cx="7911193" cy="4506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4213" y="5935436"/>
            <a:ext cx="7911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3"/>
              </a:rPr>
              <a:t>https://www.urban.org/sites/default/files/publication/98669/housing_finance_at_a_glance_a_monthly_chartbook_june_2018_0.pdf</a:t>
            </a:r>
            <a:endParaRPr lang="en-US" sz="105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28649" y="2281187"/>
            <a:ext cx="1366787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8649" y="3376863"/>
            <a:ext cx="1366787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38125" y="2387413"/>
            <a:ext cx="26084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Higher Rate of Riskier Products and Borrower Risk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324825" y="2088682"/>
            <a:ext cx="0" cy="325333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 rot="16200000" flipV="1">
            <a:off x="5669276" y="3892878"/>
            <a:ext cx="553460" cy="2228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08315" y="4827440"/>
            <a:ext cx="247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Before Great Recession</a:t>
            </a:r>
            <a:endParaRPr lang="en-US" sz="1400" dirty="0"/>
          </a:p>
        </p:txBody>
      </p:sp>
      <p:sp>
        <p:nvSpPr>
          <p:cNvPr id="23" name="Down Arrow 22"/>
          <p:cNvSpPr/>
          <p:nvPr/>
        </p:nvSpPr>
        <p:spPr>
          <a:xfrm rot="5400000" flipV="1">
            <a:off x="8403624" y="3867204"/>
            <a:ext cx="553460" cy="2228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48816" y="4827439"/>
            <a:ext cx="2387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Great Recession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6795436" y="2312616"/>
            <a:ext cx="742689" cy="53646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</p:cNvCxnSpPr>
          <p:nvPr/>
        </p:nvCxnSpPr>
        <p:spPr>
          <a:xfrm flipH="1">
            <a:off x="6795436" y="2849078"/>
            <a:ext cx="742689" cy="5588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1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This Happen???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314450"/>
            <a:ext cx="9601200" cy="4552950"/>
          </a:xfrm>
        </p:spPr>
        <p:txBody>
          <a:bodyPr>
            <a:normAutofit/>
          </a:bodyPr>
          <a:lstStyle/>
          <a:p>
            <a:r>
              <a:rPr lang="en-US" dirty="0" smtClean="0"/>
              <a:t>Clearly there is a structural break in the data</a:t>
            </a:r>
          </a:p>
          <a:p>
            <a:pPr lvl="1"/>
            <a:r>
              <a:rPr lang="en-US" dirty="0" smtClean="0"/>
              <a:t>Mainly this is due to the change in lending standards</a:t>
            </a:r>
          </a:p>
          <a:p>
            <a:r>
              <a:rPr lang="en-US" dirty="0" smtClean="0"/>
              <a:t>High Priced Subprime and the Yield Curve</a:t>
            </a:r>
          </a:p>
          <a:p>
            <a:pPr lvl="1"/>
            <a:r>
              <a:rPr lang="en-US" dirty="0" smtClean="0"/>
              <a:t>The Yield Curve simply shows the cost of money between investments in the long term and short term</a:t>
            </a:r>
          </a:p>
          <a:p>
            <a:pPr lvl="1"/>
            <a:r>
              <a:rPr lang="en-US" dirty="0" smtClean="0"/>
              <a:t>Example, investing in a 10 year bond results in </a:t>
            </a:r>
            <a:r>
              <a:rPr lang="en-US" b="1" u="sng" dirty="0" smtClean="0"/>
              <a:t>higher</a:t>
            </a:r>
            <a:r>
              <a:rPr lang="en-US" dirty="0" smtClean="0"/>
              <a:t> return versus a 2 year bond (Normal)</a:t>
            </a:r>
          </a:p>
          <a:p>
            <a:pPr lvl="1"/>
            <a:r>
              <a:rPr lang="en-US" dirty="0" smtClean="0"/>
              <a:t>Example, investing in a 10 year bond results in the </a:t>
            </a:r>
            <a:r>
              <a:rPr lang="en-US" b="1" u="sng" dirty="0" smtClean="0"/>
              <a:t>same</a:t>
            </a:r>
            <a:r>
              <a:rPr lang="en-US" dirty="0" smtClean="0"/>
              <a:t> return as a 2 year bond (Flat)</a:t>
            </a:r>
          </a:p>
          <a:p>
            <a:r>
              <a:rPr lang="en-US" dirty="0" smtClean="0"/>
              <a:t>The rate spread used in the data accounts for the Yield Curve.  </a:t>
            </a:r>
          </a:p>
          <a:p>
            <a:pPr lvl="1"/>
            <a:r>
              <a:rPr lang="en-US" dirty="0" smtClean="0"/>
              <a:t>Avery, Brevoort and Canner, 2007 show that 13% of Higher Priced Subprime loans were classified as such solely due to the flattening of the yield curve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6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this???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1" y="1455313"/>
            <a:ext cx="10972800" cy="524170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033657" y="3380014"/>
            <a:ext cx="1045029" cy="30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78686" y="2625926"/>
            <a:ext cx="2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Rates went way down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005977" y="3083799"/>
            <a:ext cx="1285336" cy="992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15225" y="5381625"/>
            <a:ext cx="9620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68503" y="2625926"/>
            <a:ext cx="155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Flattening of the Yield Curve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7644791" y="3579981"/>
            <a:ext cx="351447" cy="1801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817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</TotalTime>
  <Words>531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High Priced Subprime Mortgages</vt:lpstr>
      <vt:lpstr>Objective:</vt:lpstr>
      <vt:lpstr>Predictors</vt:lpstr>
      <vt:lpstr>Population Characteristics</vt:lpstr>
      <vt:lpstr>Main Results</vt:lpstr>
      <vt:lpstr>Main Results</vt:lpstr>
      <vt:lpstr>Why Did This Happen???</vt:lpstr>
      <vt:lpstr>Why Did This Happen???</vt:lpstr>
      <vt:lpstr>How do we fix this???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Subprime Mortgages</dc:title>
  <dc:creator>Owner</dc:creator>
  <cp:lastModifiedBy>Owner</cp:lastModifiedBy>
  <cp:revision>88</cp:revision>
  <cp:lastPrinted>2019-04-08T14:42:53Z</cp:lastPrinted>
  <dcterms:created xsi:type="dcterms:W3CDTF">2019-03-01T09:48:38Z</dcterms:created>
  <dcterms:modified xsi:type="dcterms:W3CDTF">2019-04-28T09:40:27Z</dcterms:modified>
</cp:coreProperties>
</file>