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4" r:id="rId18"/>
    <p:sldId id="273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9558" autoAdjust="0"/>
  </p:normalViewPr>
  <p:slideViewPr>
    <p:cSldViewPr>
      <p:cViewPr varScale="1">
        <p:scale>
          <a:sx n="63" d="100"/>
          <a:sy n="63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wner\Documents\Career%20Foundry\Tasks\K.Irish%201.8%20Developing%20Insights%20Task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wner\Documents\Career%20Foundry\Tasks\K.Irish%201.8%20Developing%20Insights%20Task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wner\Documents\Career%20Foundry\vgsales%20orig%20and%20clean%20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wner\AppData\Roaming\Microsoft\Excel\vgsales%20orig%20and%20clean%20data%20(version%201).xlsb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wner\AppData\Roaming\Microsoft\Excel\vgsales%20orig%20and%20clean%20data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[K.Irish 1.8 Developing Insights Tasks.xlsx]Q2 pivot!PivotTable1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Percent of</a:t>
            </a:r>
            <a:r>
              <a:rPr lang="en-US" baseline="0"/>
              <a:t> Global Sales by Region</a:t>
            </a:r>
            <a:endParaRPr lang="en-US"/>
          </a:p>
        </c:rich>
      </c:tx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</c:pivotFmts>
    <c:plotArea>
      <c:layout/>
      <c:lineChart>
        <c:grouping val="standard"/>
        <c:ser>
          <c:idx val="0"/>
          <c:order val="0"/>
          <c:tx>
            <c:strRef>
              <c:f>'Q2 pivot'!$B$3:$B$4</c:f>
              <c:strCache>
                <c:ptCount val="1"/>
                <c:pt idx="0">
                  <c:v>Sum of  % NA to global</c:v>
                </c:pt>
              </c:strCache>
            </c:strRef>
          </c:tx>
          <c:cat>
            <c:strRef>
              <c:f>'Q2 pivot'!$A$5:$A$8</c:f>
              <c:strCach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strCache>
            </c:strRef>
          </c:cat>
          <c:val>
            <c:numRef>
              <c:f>'Q2 pivot'!$B$5:$B$8</c:f>
              <c:numCache>
                <c:formatCode>0%</c:formatCode>
                <c:ptCount val="3"/>
                <c:pt idx="0">
                  <c:v>0.39154428126390739</c:v>
                </c:pt>
                <c:pt idx="1">
                  <c:v>0.38882166086824965</c:v>
                </c:pt>
                <c:pt idx="2">
                  <c:v>0.31946989990131136</c:v>
                </c:pt>
              </c:numCache>
            </c:numRef>
          </c:val>
        </c:ser>
        <c:ser>
          <c:idx val="1"/>
          <c:order val="1"/>
          <c:tx>
            <c:strRef>
              <c:f>'Q2 pivot'!$C$3:$C$4</c:f>
              <c:strCache>
                <c:ptCount val="1"/>
                <c:pt idx="0">
                  <c:v>Sum of  % EU to global</c:v>
                </c:pt>
              </c:strCache>
            </c:strRef>
          </c:tx>
          <c:cat>
            <c:strRef>
              <c:f>'Q2 pivot'!$A$5:$A$8</c:f>
              <c:strCach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strCache>
            </c:strRef>
          </c:cat>
          <c:val>
            <c:numRef>
              <c:f>'Q2 pivot'!$C$5:$C$8</c:f>
              <c:numCache>
                <c:formatCode>0%</c:formatCode>
                <c:ptCount val="3"/>
                <c:pt idx="0">
                  <c:v>0.3727933541017654</c:v>
                </c:pt>
                <c:pt idx="1">
                  <c:v>0.36949780668582699</c:v>
                </c:pt>
                <c:pt idx="2">
                  <c:v>0.37727336810940393</c:v>
                </c:pt>
              </c:numCache>
            </c:numRef>
          </c:val>
        </c:ser>
        <c:ser>
          <c:idx val="2"/>
          <c:order val="2"/>
          <c:tx>
            <c:strRef>
              <c:f>'Q2 pivot'!$D$3:$D$4</c:f>
              <c:strCache>
                <c:ptCount val="1"/>
                <c:pt idx="0">
                  <c:v>Sum of  % JP to global</c:v>
                </c:pt>
              </c:strCache>
            </c:strRef>
          </c:tx>
          <c:cat>
            <c:strRef>
              <c:f>'Q2 pivot'!$A$5:$A$8</c:f>
              <c:strCach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strCache>
            </c:strRef>
          </c:cat>
          <c:val>
            <c:numRef>
              <c:f>'Q2 pivot'!$D$5:$D$8</c:f>
              <c:numCache>
                <c:formatCode>0%</c:formatCode>
                <c:ptCount val="3"/>
                <c:pt idx="0">
                  <c:v>0.11707461800919759</c:v>
                </c:pt>
                <c:pt idx="1">
                  <c:v>0.12751474814702776</c:v>
                </c:pt>
                <c:pt idx="2">
                  <c:v>0.1931481742563087</c:v>
                </c:pt>
              </c:numCache>
            </c:numRef>
          </c:val>
        </c:ser>
        <c:ser>
          <c:idx val="3"/>
          <c:order val="3"/>
          <c:tx>
            <c:strRef>
              <c:f>'Q2 pivot'!$E$3:$E$4</c:f>
              <c:strCache>
                <c:ptCount val="1"/>
                <c:pt idx="0">
                  <c:v>Sum of  % Other to global</c:v>
                </c:pt>
              </c:strCache>
            </c:strRef>
          </c:tx>
          <c:cat>
            <c:strRef>
              <c:f>'Q2 pivot'!$A$5:$A$8</c:f>
              <c:strCach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strCache>
            </c:strRef>
          </c:cat>
          <c:val>
            <c:numRef>
              <c:f>'Q2 pivot'!$E$5:$E$8</c:f>
              <c:numCache>
                <c:formatCode>0%</c:formatCode>
                <c:ptCount val="3"/>
                <c:pt idx="0">
                  <c:v>0.12538199080255141</c:v>
                </c:pt>
                <c:pt idx="1">
                  <c:v>0.12343064589320829</c:v>
                </c:pt>
                <c:pt idx="2">
                  <c:v>0.12716763005780321</c:v>
                </c:pt>
              </c:numCache>
            </c:numRef>
          </c:val>
        </c:ser>
        <c:marker val="1"/>
        <c:axId val="104189312"/>
        <c:axId val="87823488"/>
      </c:lineChart>
      <c:catAx>
        <c:axId val="104189312"/>
        <c:scaling>
          <c:orientation val="minMax"/>
        </c:scaling>
        <c:axPos val="b"/>
        <c:tickLblPos val="nextTo"/>
        <c:crossAx val="87823488"/>
        <c:crosses val="autoZero"/>
        <c:auto val="1"/>
        <c:lblAlgn val="ctr"/>
        <c:lblOffset val="100"/>
      </c:catAx>
      <c:valAx>
        <c:axId val="87823488"/>
        <c:scaling>
          <c:orientation val="minMax"/>
          <c:max val="1"/>
        </c:scaling>
        <c:axPos val="l"/>
        <c:majorGridlines/>
        <c:numFmt formatCode="0%" sourceLinked="0"/>
        <c:tickLblPos val="nextTo"/>
        <c:crossAx val="104189312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[K.Irish 1.8 Developing Insights Tasks.xlsx]Q2 pivot!PivotTable1</c:name>
    <c:fmtId val="10"/>
  </c:pivotSource>
  <c:chart>
    <c:title>
      <c:tx>
        <c:rich>
          <a:bodyPr/>
          <a:lstStyle/>
          <a:p>
            <a:pPr>
              <a:defRPr/>
            </a:pPr>
            <a:r>
              <a:rPr lang="en-US" sz="1800" b="1" i="0" baseline="0"/>
              <a:t>Percent of Global Sales by Region</a:t>
            </a:r>
          </a:p>
        </c:rich>
      </c:tx>
      <c:layout>
        <c:manualLayout>
          <c:xMode val="edge"/>
          <c:yMode val="edge"/>
          <c:x val="0.33432307846765097"/>
          <c:y val="3.98147419072616E-2"/>
        </c:manualLayout>
      </c:layout>
    </c:title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'Q2 pivot'!$B$3:$B$4</c:f>
              <c:strCache>
                <c:ptCount val="1"/>
                <c:pt idx="0">
                  <c:v>Sum of  % NA to global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dLblPos val="outEnd"/>
            <c:showVal val="1"/>
          </c:dLbls>
          <c:cat>
            <c:strRef>
              <c:f>'Q2 pivot'!$A$5:$A$8</c:f>
              <c:strCach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strCache>
            </c:strRef>
          </c:cat>
          <c:val>
            <c:numRef>
              <c:f>'Q2 pivot'!$B$5:$B$8</c:f>
              <c:numCache>
                <c:formatCode>0%</c:formatCode>
                <c:ptCount val="3"/>
                <c:pt idx="0">
                  <c:v>0.39154428126390739</c:v>
                </c:pt>
                <c:pt idx="1">
                  <c:v>0.38882166086824965</c:v>
                </c:pt>
                <c:pt idx="2">
                  <c:v>0.31946989990131136</c:v>
                </c:pt>
              </c:numCache>
            </c:numRef>
          </c:val>
        </c:ser>
        <c:ser>
          <c:idx val="1"/>
          <c:order val="1"/>
          <c:tx>
            <c:strRef>
              <c:f>'Q2 pivot'!$C$3:$C$4</c:f>
              <c:strCache>
                <c:ptCount val="1"/>
                <c:pt idx="0">
                  <c:v>Sum of  % EU to global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dLblPos val="outEnd"/>
            <c:showVal val="1"/>
          </c:dLbls>
          <c:cat>
            <c:strRef>
              <c:f>'Q2 pivot'!$A$5:$A$8</c:f>
              <c:strCach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strCache>
            </c:strRef>
          </c:cat>
          <c:val>
            <c:numRef>
              <c:f>'Q2 pivot'!$C$5:$C$8</c:f>
              <c:numCache>
                <c:formatCode>0%</c:formatCode>
                <c:ptCount val="3"/>
                <c:pt idx="0">
                  <c:v>0.3727933541017654</c:v>
                </c:pt>
                <c:pt idx="1">
                  <c:v>0.36949780668582699</c:v>
                </c:pt>
                <c:pt idx="2">
                  <c:v>0.37727336810940393</c:v>
                </c:pt>
              </c:numCache>
            </c:numRef>
          </c:val>
        </c:ser>
        <c:ser>
          <c:idx val="2"/>
          <c:order val="2"/>
          <c:tx>
            <c:strRef>
              <c:f>'Q2 pivot'!$D$3:$D$4</c:f>
              <c:strCache>
                <c:ptCount val="1"/>
                <c:pt idx="0">
                  <c:v>Sum of  % JP to global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'Q2 pivot'!$A$5:$A$8</c:f>
              <c:strCach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strCache>
            </c:strRef>
          </c:cat>
          <c:val>
            <c:numRef>
              <c:f>'Q2 pivot'!$D$5:$D$8</c:f>
              <c:numCache>
                <c:formatCode>0%</c:formatCode>
                <c:ptCount val="3"/>
                <c:pt idx="0">
                  <c:v>0.11707461800919758</c:v>
                </c:pt>
                <c:pt idx="1">
                  <c:v>0.12751474814702776</c:v>
                </c:pt>
                <c:pt idx="2">
                  <c:v>0.19314817425630867</c:v>
                </c:pt>
              </c:numCache>
            </c:numRef>
          </c:val>
        </c:ser>
        <c:ser>
          <c:idx val="3"/>
          <c:order val="3"/>
          <c:tx>
            <c:strRef>
              <c:f>'Q2 pivot'!$E$3:$E$4</c:f>
              <c:strCache>
                <c:ptCount val="1"/>
                <c:pt idx="0">
                  <c:v>Sum of  % Other to global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'Q2 pivot'!$A$5:$A$8</c:f>
              <c:strCach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strCache>
            </c:strRef>
          </c:cat>
          <c:val>
            <c:numRef>
              <c:f>'Q2 pivot'!$E$5:$E$8</c:f>
              <c:numCache>
                <c:formatCode>0%</c:formatCode>
                <c:ptCount val="3"/>
                <c:pt idx="0">
                  <c:v>0.12538199080255141</c:v>
                </c:pt>
                <c:pt idx="1">
                  <c:v>0.12343064589320829</c:v>
                </c:pt>
                <c:pt idx="2">
                  <c:v>0.12716763005780321</c:v>
                </c:pt>
              </c:numCache>
            </c:numRef>
          </c:val>
        </c:ser>
        <c:axId val="87877120"/>
        <c:axId val="87878656"/>
      </c:barChart>
      <c:catAx>
        <c:axId val="87877120"/>
        <c:scaling>
          <c:orientation val="minMax"/>
        </c:scaling>
        <c:axPos val="b"/>
        <c:tickLblPos val="nextTo"/>
        <c:crossAx val="87878656"/>
        <c:crosses val="autoZero"/>
        <c:auto val="1"/>
        <c:lblAlgn val="ctr"/>
        <c:lblOffset val="100"/>
      </c:catAx>
      <c:valAx>
        <c:axId val="87878656"/>
        <c:scaling>
          <c:orientation val="minMax"/>
        </c:scaling>
        <c:axPos val="l"/>
        <c:majorGridlines/>
        <c:numFmt formatCode="0%" sourceLinked="1"/>
        <c:tickLblPos val="nextTo"/>
        <c:crossAx val="87877120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[vgsales orig and clean data.xlsx]1 popularity!PivotTable1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Regional Sales by Genre</a:t>
            </a:r>
          </a:p>
        </c:rich>
      </c:tx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</c:pivotFmts>
    <c:plotArea>
      <c:layout/>
      <c:lineChart>
        <c:grouping val="standard"/>
        <c:ser>
          <c:idx val="0"/>
          <c:order val="0"/>
          <c:tx>
            <c:strRef>
              <c:f>'1 popularity'!$B$3:$B$4</c:f>
              <c:strCache>
                <c:ptCount val="1"/>
                <c:pt idx="0">
                  <c:v>Sum of JP_Sales</c:v>
                </c:pt>
              </c:strCache>
            </c:strRef>
          </c:tx>
          <c:marker>
            <c:symbol val="none"/>
          </c:marker>
          <c:cat>
            <c:strRef>
              <c:f>'1 popularity'!$A$5:$A$18</c:f>
              <c:strCache>
                <c:ptCount val="13"/>
                <c:pt idx="0">
                  <c:v>Action</c:v>
                </c:pt>
                <c:pt idx="1">
                  <c:v>Sports</c:v>
                </c:pt>
                <c:pt idx="2">
                  <c:v>Shooter</c:v>
                </c:pt>
                <c:pt idx="3">
                  <c:v>Platform</c:v>
                </c:pt>
                <c:pt idx="4">
                  <c:v>Misc</c:v>
                </c:pt>
                <c:pt idx="5">
                  <c:v>Racing</c:v>
                </c:pt>
                <c:pt idx="6">
                  <c:v>Role-Playing</c:v>
                </c:pt>
                <c:pt idx="7">
                  <c:v>Fighting</c:v>
                </c:pt>
                <c:pt idx="8">
                  <c:v>Simulation</c:v>
                </c:pt>
                <c:pt idx="9">
                  <c:v>Puzzle</c:v>
                </c:pt>
                <c:pt idx="10">
                  <c:v>Adventure</c:v>
                </c:pt>
                <c:pt idx="11">
                  <c:v>Strategy</c:v>
                </c:pt>
                <c:pt idx="12">
                  <c:v>N/A</c:v>
                </c:pt>
              </c:strCache>
            </c:strRef>
          </c:cat>
          <c:val>
            <c:numRef>
              <c:f>'1 popularity'!$B$5:$B$18</c:f>
              <c:numCache>
                <c:formatCode>General</c:formatCode>
                <c:ptCount val="13"/>
                <c:pt idx="0">
                  <c:v>159.95000000000036</c:v>
                </c:pt>
                <c:pt idx="1">
                  <c:v>135.37000000000012</c:v>
                </c:pt>
                <c:pt idx="2">
                  <c:v>38.280000000000022</c:v>
                </c:pt>
                <c:pt idx="3">
                  <c:v>130.77000000000015</c:v>
                </c:pt>
                <c:pt idx="4">
                  <c:v>107.76000000000002</c:v>
                </c:pt>
                <c:pt idx="5">
                  <c:v>56.690000000000005</c:v>
                </c:pt>
                <c:pt idx="6">
                  <c:v>352.30999999999864</c:v>
                </c:pt>
                <c:pt idx="7">
                  <c:v>87.350000000000108</c:v>
                </c:pt>
                <c:pt idx="8">
                  <c:v>63.700000000000045</c:v>
                </c:pt>
                <c:pt idx="9">
                  <c:v>57.309999999999988</c:v>
                </c:pt>
                <c:pt idx="10">
                  <c:v>51.550000000000139</c:v>
                </c:pt>
                <c:pt idx="11">
                  <c:v>49.459999999999987</c:v>
                </c:pt>
                <c:pt idx="12">
                  <c:v>0.79999999999999982</c:v>
                </c:pt>
              </c:numCache>
            </c:numRef>
          </c:val>
        </c:ser>
        <c:ser>
          <c:idx val="1"/>
          <c:order val="1"/>
          <c:tx>
            <c:strRef>
              <c:f>'1 popularity'!$C$3:$C$4</c:f>
              <c:strCache>
                <c:ptCount val="1"/>
                <c:pt idx="0">
                  <c:v>Sum of NA_Sales</c:v>
                </c:pt>
              </c:strCache>
            </c:strRef>
          </c:tx>
          <c:marker>
            <c:symbol val="none"/>
          </c:marker>
          <c:cat>
            <c:strRef>
              <c:f>'1 popularity'!$A$5:$A$18</c:f>
              <c:strCache>
                <c:ptCount val="13"/>
                <c:pt idx="0">
                  <c:v>Action</c:v>
                </c:pt>
                <c:pt idx="1">
                  <c:v>Sports</c:v>
                </c:pt>
                <c:pt idx="2">
                  <c:v>Shooter</c:v>
                </c:pt>
                <c:pt idx="3">
                  <c:v>Platform</c:v>
                </c:pt>
                <c:pt idx="4">
                  <c:v>Misc</c:v>
                </c:pt>
                <c:pt idx="5">
                  <c:v>Racing</c:v>
                </c:pt>
                <c:pt idx="6">
                  <c:v>Role-Playing</c:v>
                </c:pt>
                <c:pt idx="7">
                  <c:v>Fighting</c:v>
                </c:pt>
                <c:pt idx="8">
                  <c:v>Simulation</c:v>
                </c:pt>
                <c:pt idx="9">
                  <c:v>Puzzle</c:v>
                </c:pt>
                <c:pt idx="10">
                  <c:v>Adventure</c:v>
                </c:pt>
                <c:pt idx="11">
                  <c:v>Strategy</c:v>
                </c:pt>
                <c:pt idx="12">
                  <c:v>N/A</c:v>
                </c:pt>
              </c:strCache>
            </c:strRef>
          </c:cat>
          <c:val>
            <c:numRef>
              <c:f>'1 popularity'!$C$5:$C$18</c:f>
              <c:numCache>
                <c:formatCode>General</c:formatCode>
                <c:ptCount val="13"/>
                <c:pt idx="0">
                  <c:v>877.82999999999731</c:v>
                </c:pt>
                <c:pt idx="1">
                  <c:v>683.34999999999877</c:v>
                </c:pt>
                <c:pt idx="2">
                  <c:v>582.5999999999998</c:v>
                </c:pt>
                <c:pt idx="3">
                  <c:v>447.04999999999984</c:v>
                </c:pt>
                <c:pt idx="4">
                  <c:v>410.30000000000047</c:v>
                </c:pt>
                <c:pt idx="5">
                  <c:v>359.41999999999945</c:v>
                </c:pt>
                <c:pt idx="6">
                  <c:v>327.27999999999969</c:v>
                </c:pt>
                <c:pt idx="7">
                  <c:v>223.58999999999997</c:v>
                </c:pt>
                <c:pt idx="8">
                  <c:v>183.3100000000006</c:v>
                </c:pt>
                <c:pt idx="9">
                  <c:v>123.78000000000014</c:v>
                </c:pt>
                <c:pt idx="10">
                  <c:v>105.76999999999997</c:v>
                </c:pt>
                <c:pt idx="11">
                  <c:v>68.70000000000006</c:v>
                </c:pt>
                <c:pt idx="12">
                  <c:v>0.03</c:v>
                </c:pt>
              </c:numCache>
            </c:numRef>
          </c:val>
        </c:ser>
        <c:ser>
          <c:idx val="2"/>
          <c:order val="2"/>
          <c:tx>
            <c:strRef>
              <c:f>'1 popularity'!$D$3:$D$4</c:f>
              <c:strCache>
                <c:ptCount val="1"/>
                <c:pt idx="0">
                  <c:v>Sum of EU_Sales</c:v>
                </c:pt>
              </c:strCache>
            </c:strRef>
          </c:tx>
          <c:marker>
            <c:symbol val="none"/>
          </c:marker>
          <c:cat>
            <c:strRef>
              <c:f>'1 popularity'!$A$5:$A$18</c:f>
              <c:strCache>
                <c:ptCount val="13"/>
                <c:pt idx="0">
                  <c:v>Action</c:v>
                </c:pt>
                <c:pt idx="1">
                  <c:v>Sports</c:v>
                </c:pt>
                <c:pt idx="2">
                  <c:v>Shooter</c:v>
                </c:pt>
                <c:pt idx="3">
                  <c:v>Platform</c:v>
                </c:pt>
                <c:pt idx="4">
                  <c:v>Misc</c:v>
                </c:pt>
                <c:pt idx="5">
                  <c:v>Racing</c:v>
                </c:pt>
                <c:pt idx="6">
                  <c:v>Role-Playing</c:v>
                </c:pt>
                <c:pt idx="7">
                  <c:v>Fighting</c:v>
                </c:pt>
                <c:pt idx="8">
                  <c:v>Simulation</c:v>
                </c:pt>
                <c:pt idx="9">
                  <c:v>Puzzle</c:v>
                </c:pt>
                <c:pt idx="10">
                  <c:v>Adventure</c:v>
                </c:pt>
                <c:pt idx="11">
                  <c:v>Strategy</c:v>
                </c:pt>
                <c:pt idx="12">
                  <c:v>N/A</c:v>
                </c:pt>
              </c:strCache>
            </c:strRef>
          </c:cat>
          <c:val>
            <c:numRef>
              <c:f>'1 popularity'!$D$5:$D$18</c:f>
              <c:numCache>
                <c:formatCode>General</c:formatCode>
                <c:ptCount val="13"/>
                <c:pt idx="0">
                  <c:v>524.99999999999602</c:v>
                </c:pt>
                <c:pt idx="1">
                  <c:v>376.84999999999826</c:v>
                </c:pt>
                <c:pt idx="2">
                  <c:v>313.26999999999941</c:v>
                </c:pt>
                <c:pt idx="3">
                  <c:v>201.63000000000002</c:v>
                </c:pt>
                <c:pt idx="4">
                  <c:v>216.02000000000021</c:v>
                </c:pt>
                <c:pt idx="5">
                  <c:v>238.39000000000007</c:v>
                </c:pt>
                <c:pt idx="6">
                  <c:v>188.06000000000003</c:v>
                </c:pt>
                <c:pt idx="7">
                  <c:v>101.32000000000011</c:v>
                </c:pt>
                <c:pt idx="8">
                  <c:v>113.38000000000018</c:v>
                </c:pt>
                <c:pt idx="9">
                  <c:v>50.780000000000015</c:v>
                </c:pt>
                <c:pt idx="10">
                  <c:v>64.100000000000009</c:v>
                </c:pt>
                <c:pt idx="11">
                  <c:v>45.339999999999989</c:v>
                </c:pt>
                <c:pt idx="12">
                  <c:v>0.93</c:v>
                </c:pt>
              </c:numCache>
            </c:numRef>
          </c:val>
        </c:ser>
        <c:ser>
          <c:idx val="3"/>
          <c:order val="3"/>
          <c:tx>
            <c:strRef>
              <c:f>'1 popularity'!$E$3:$E$4</c:f>
              <c:strCache>
                <c:ptCount val="1"/>
                <c:pt idx="0">
                  <c:v>Sum of Other_Sales</c:v>
                </c:pt>
              </c:strCache>
            </c:strRef>
          </c:tx>
          <c:marker>
            <c:symbol val="none"/>
          </c:marker>
          <c:cat>
            <c:strRef>
              <c:f>'1 popularity'!$A$5:$A$18</c:f>
              <c:strCache>
                <c:ptCount val="13"/>
                <c:pt idx="0">
                  <c:v>Action</c:v>
                </c:pt>
                <c:pt idx="1">
                  <c:v>Sports</c:v>
                </c:pt>
                <c:pt idx="2">
                  <c:v>Shooter</c:v>
                </c:pt>
                <c:pt idx="3">
                  <c:v>Platform</c:v>
                </c:pt>
                <c:pt idx="4">
                  <c:v>Misc</c:v>
                </c:pt>
                <c:pt idx="5">
                  <c:v>Racing</c:v>
                </c:pt>
                <c:pt idx="6">
                  <c:v>Role-Playing</c:v>
                </c:pt>
                <c:pt idx="7">
                  <c:v>Fighting</c:v>
                </c:pt>
                <c:pt idx="8">
                  <c:v>Simulation</c:v>
                </c:pt>
                <c:pt idx="9">
                  <c:v>Puzzle</c:v>
                </c:pt>
                <c:pt idx="10">
                  <c:v>Adventure</c:v>
                </c:pt>
                <c:pt idx="11">
                  <c:v>Strategy</c:v>
                </c:pt>
                <c:pt idx="12">
                  <c:v>N/A</c:v>
                </c:pt>
              </c:strCache>
            </c:strRef>
          </c:cat>
          <c:val>
            <c:numRef>
              <c:f>'1 popularity'!$E$5:$E$18</c:f>
              <c:numCache>
                <c:formatCode>General</c:formatCode>
                <c:ptCount val="13"/>
                <c:pt idx="0">
                  <c:v>192.78999999999945</c:v>
                </c:pt>
                <c:pt idx="1">
                  <c:v>136.73000000000036</c:v>
                </c:pt>
                <c:pt idx="2">
                  <c:v>103.09000000000052</c:v>
                </c:pt>
                <c:pt idx="3">
                  <c:v>52.069999999999922</c:v>
                </c:pt>
                <c:pt idx="4">
                  <c:v>79.520000000000437</c:v>
                </c:pt>
                <c:pt idx="5">
                  <c:v>77.820000000000306</c:v>
                </c:pt>
                <c:pt idx="6">
                  <c:v>63.220000000000141</c:v>
                </c:pt>
                <c:pt idx="7">
                  <c:v>37.879999999999988</c:v>
                </c:pt>
                <c:pt idx="8">
                  <c:v>33.650000000000141</c:v>
                </c:pt>
                <c:pt idx="9">
                  <c:v>13.719999999999947</c:v>
                </c:pt>
                <c:pt idx="10">
                  <c:v>19.220000000000013</c:v>
                </c:pt>
                <c:pt idx="11">
                  <c:v>12.13999999999994</c:v>
                </c:pt>
                <c:pt idx="12">
                  <c:v>0.39999999999999997</c:v>
                </c:pt>
              </c:numCache>
            </c:numRef>
          </c:val>
        </c:ser>
        <c:marker val="1"/>
        <c:axId val="50274688"/>
        <c:axId val="50358144"/>
      </c:lineChart>
      <c:catAx>
        <c:axId val="50274688"/>
        <c:scaling>
          <c:orientation val="minMax"/>
        </c:scaling>
        <c:axPos val="b"/>
        <c:tickLblPos val="nextTo"/>
        <c:crossAx val="50358144"/>
        <c:crosses val="autoZero"/>
        <c:auto val="1"/>
        <c:lblAlgn val="ctr"/>
        <c:lblOffset val="100"/>
      </c:catAx>
      <c:valAx>
        <c:axId val="50358144"/>
        <c:scaling>
          <c:orientation val="minMax"/>
        </c:scaling>
        <c:axPos val="l"/>
        <c:majorGridlines/>
        <c:numFmt formatCode="General" sourceLinked="1"/>
        <c:tickLblPos val="nextTo"/>
        <c:crossAx val="502746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137678892808273"/>
          <c:y val="0.4556722663653861"/>
          <c:w val="0.17688407815634807"/>
          <c:h val="0.15497565445949729"/>
        </c:manualLayout>
      </c:layout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[vgsales orig and clean data (version 1).xlsb]2 publisher!PivotTable2</c:name>
    <c:fmtId val="9"/>
  </c:pivotSource>
  <c:chart>
    <c:title>
      <c:tx>
        <c:rich>
          <a:bodyPr/>
          <a:lstStyle/>
          <a:p>
            <a:pPr>
              <a:defRPr sz="2000" baseline="0"/>
            </a:pPr>
            <a:r>
              <a:rPr lang="en-US" sz="2000" baseline="0"/>
              <a:t>% Titles for Publisher Grouped by Top Genres</a:t>
            </a:r>
          </a:p>
        </c:rich>
      </c:tx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</c:pivotFmts>
    <c:plotArea>
      <c:layout/>
      <c:barChart>
        <c:barDir val="col"/>
        <c:grouping val="percentStacked"/>
        <c:ser>
          <c:idx val="0"/>
          <c:order val="0"/>
          <c:tx>
            <c:strRef>
              <c:f>'2 publisher'!$B$3:$B$5</c:f>
              <c:strCache>
                <c:ptCount val="1"/>
                <c:pt idx="0">
                  <c:v>Action / Sports / Shooter / RPG</c:v>
                </c:pt>
              </c:strCache>
            </c:strRef>
          </c:tx>
          <c:cat>
            <c:strRef>
              <c:f>'2 publisher'!$A$6:$A$15</c:f>
              <c:strCache>
                <c:ptCount val="9"/>
                <c:pt idx="0">
                  <c:v>Electronic Arts</c:v>
                </c:pt>
                <c:pt idx="1">
                  <c:v>Activision</c:v>
                </c:pt>
                <c:pt idx="2">
                  <c:v>Namco Bandai Games</c:v>
                </c:pt>
                <c:pt idx="3">
                  <c:v>Ubisoft</c:v>
                </c:pt>
                <c:pt idx="4">
                  <c:v>Konami Digital Entertainment</c:v>
                </c:pt>
                <c:pt idx="5">
                  <c:v>Nintendo</c:v>
                </c:pt>
                <c:pt idx="6">
                  <c:v>Sony Computer Entertainment</c:v>
                </c:pt>
                <c:pt idx="7">
                  <c:v>Take-Two Interactive</c:v>
                </c:pt>
                <c:pt idx="8">
                  <c:v>Capcom</c:v>
                </c:pt>
              </c:strCache>
            </c:strRef>
          </c:cat>
          <c:val>
            <c:numRef>
              <c:f>'2 publisher'!$B$6:$B$15</c:f>
              <c:numCache>
                <c:formatCode>General</c:formatCode>
                <c:ptCount val="9"/>
                <c:pt idx="0">
                  <c:v>918</c:v>
                </c:pt>
                <c:pt idx="1">
                  <c:v>654</c:v>
                </c:pt>
                <c:pt idx="2">
                  <c:v>487</c:v>
                </c:pt>
                <c:pt idx="3">
                  <c:v>398</c:v>
                </c:pt>
                <c:pt idx="4">
                  <c:v>505</c:v>
                </c:pt>
                <c:pt idx="5">
                  <c:v>266</c:v>
                </c:pt>
                <c:pt idx="6">
                  <c:v>314</c:v>
                </c:pt>
                <c:pt idx="7">
                  <c:v>315</c:v>
                </c:pt>
                <c:pt idx="8">
                  <c:v>220</c:v>
                </c:pt>
              </c:numCache>
            </c:numRef>
          </c:val>
        </c:ser>
        <c:ser>
          <c:idx val="1"/>
          <c:order val="1"/>
          <c:tx>
            <c:strRef>
              <c:f>'2 publisher'!$C$3:$C$5</c:f>
              <c:strCache>
                <c:ptCount val="1"/>
                <c:pt idx="0">
                  <c:v>Other Genres</c:v>
                </c:pt>
              </c:strCache>
            </c:strRef>
          </c:tx>
          <c:cat>
            <c:strRef>
              <c:f>'2 publisher'!$A$6:$A$15</c:f>
              <c:strCache>
                <c:ptCount val="9"/>
                <c:pt idx="0">
                  <c:v>Electronic Arts</c:v>
                </c:pt>
                <c:pt idx="1">
                  <c:v>Activision</c:v>
                </c:pt>
                <c:pt idx="2">
                  <c:v>Namco Bandai Games</c:v>
                </c:pt>
                <c:pt idx="3">
                  <c:v>Ubisoft</c:v>
                </c:pt>
                <c:pt idx="4">
                  <c:v>Konami Digital Entertainment</c:v>
                </c:pt>
                <c:pt idx="5">
                  <c:v>Nintendo</c:v>
                </c:pt>
                <c:pt idx="6">
                  <c:v>Sony Computer Entertainment</c:v>
                </c:pt>
                <c:pt idx="7">
                  <c:v>Take-Two Interactive</c:v>
                </c:pt>
                <c:pt idx="8">
                  <c:v>Capcom</c:v>
                </c:pt>
              </c:strCache>
            </c:strRef>
          </c:cat>
          <c:val>
            <c:numRef>
              <c:f>'2 publisher'!$C$6:$C$15</c:f>
              <c:numCache>
                <c:formatCode>General</c:formatCode>
                <c:ptCount val="9"/>
                <c:pt idx="0">
                  <c:v>433</c:v>
                </c:pt>
                <c:pt idx="1">
                  <c:v>321</c:v>
                </c:pt>
                <c:pt idx="2">
                  <c:v>445</c:v>
                </c:pt>
                <c:pt idx="3">
                  <c:v>522</c:v>
                </c:pt>
                <c:pt idx="4">
                  <c:v>325</c:v>
                </c:pt>
                <c:pt idx="5">
                  <c:v>437</c:v>
                </c:pt>
                <c:pt idx="6">
                  <c:v>369</c:v>
                </c:pt>
                <c:pt idx="7">
                  <c:v>98</c:v>
                </c:pt>
                <c:pt idx="8">
                  <c:v>161</c:v>
                </c:pt>
              </c:numCache>
            </c:numRef>
          </c:val>
        </c:ser>
        <c:overlap val="100"/>
        <c:axId val="204139520"/>
        <c:axId val="204649600"/>
      </c:barChart>
      <c:catAx>
        <c:axId val="204139520"/>
        <c:scaling>
          <c:orientation val="minMax"/>
        </c:scaling>
        <c:axPos val="b"/>
        <c:tickLblPos val="nextTo"/>
        <c:txPr>
          <a:bodyPr/>
          <a:lstStyle/>
          <a:p>
            <a:pPr>
              <a:defRPr sz="1500" baseline="0"/>
            </a:pPr>
            <a:endParaRPr lang="en-US"/>
          </a:p>
        </c:txPr>
        <c:crossAx val="204649600"/>
        <c:crosses val="autoZero"/>
        <c:auto val="1"/>
        <c:lblAlgn val="ctr"/>
        <c:lblOffset val="100"/>
      </c:catAx>
      <c:valAx>
        <c:axId val="204649600"/>
        <c:scaling>
          <c:orientation val="minMax"/>
        </c:scaling>
        <c:axPos val="l"/>
        <c:majorGridlines/>
        <c:numFmt formatCode="0%" sourceLinked="1"/>
        <c:tickLblPos val="nextTo"/>
        <c:crossAx val="204139520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sz="1500" baseline="0"/>
          </a:pPr>
          <a:endParaRPr lang="en-US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[vgsales orig and clean data (version 1).xlsb]time pop!PivotTable1</c:name>
    <c:fmtId val="2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Global</a:t>
            </a:r>
            <a:r>
              <a:rPr lang="en-US" baseline="0"/>
              <a:t> Sales by Genre and Decade</a:t>
            </a:r>
            <a:endParaRPr lang="en-US"/>
          </a:p>
        </c:rich>
      </c:tx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</c:pivotFmt>
      <c:pivotFmt>
        <c:idx val="22"/>
      </c:pivotFmt>
      <c:pivotFmt>
        <c:idx val="23"/>
      </c:pivotFmt>
      <c:pivotFmt>
        <c:idx val="24"/>
      </c:pivotFmt>
    </c:pivotFmts>
    <c:plotArea>
      <c:layout/>
      <c:lineChart>
        <c:grouping val="standard"/>
        <c:ser>
          <c:idx val="0"/>
          <c:order val="0"/>
          <c:tx>
            <c:strRef>
              <c:f>'time pop'!$B$3:$B$4</c:f>
              <c:strCache>
                <c:ptCount val="1"/>
                <c:pt idx="0">
                  <c:v>Action</c:v>
                </c:pt>
              </c:strCache>
            </c:strRef>
          </c:tx>
          <c:cat>
            <c:strRef>
              <c:f>'time pop'!$A$5:$A$9</c:f>
              <c:strCache>
                <c:ptCount val="4"/>
                <c:pt idx="0">
                  <c:v>1980s</c:v>
                </c:pt>
                <c:pt idx="1">
                  <c:v>1990s</c:v>
                </c:pt>
                <c:pt idx="2">
                  <c:v>2000s</c:v>
                </c:pt>
                <c:pt idx="3">
                  <c:v>2010s</c:v>
                </c:pt>
              </c:strCache>
            </c:strRef>
          </c:cat>
          <c:val>
            <c:numRef>
              <c:f>'time pop'!$B$5:$B$9</c:f>
              <c:numCache>
                <c:formatCode>General</c:formatCode>
                <c:ptCount val="4"/>
                <c:pt idx="0">
                  <c:v>51.179999999999986</c:v>
                </c:pt>
                <c:pt idx="1">
                  <c:v>139.28999999999991</c:v>
                </c:pt>
                <c:pt idx="2">
                  <c:v>858.90999999999917</c:v>
                </c:pt>
                <c:pt idx="3">
                  <c:v>673.48999999999785</c:v>
                </c:pt>
              </c:numCache>
            </c:numRef>
          </c:val>
        </c:ser>
        <c:ser>
          <c:idx val="1"/>
          <c:order val="1"/>
          <c:tx>
            <c:strRef>
              <c:f>'time pop'!$C$3:$C$4</c:f>
              <c:strCache>
                <c:ptCount val="1"/>
                <c:pt idx="0">
                  <c:v>Adventure</c:v>
                </c:pt>
              </c:strCache>
            </c:strRef>
          </c:tx>
          <c:cat>
            <c:strRef>
              <c:f>'time pop'!$A$5:$A$9</c:f>
              <c:strCache>
                <c:ptCount val="4"/>
                <c:pt idx="0">
                  <c:v>1980s</c:v>
                </c:pt>
                <c:pt idx="1">
                  <c:v>1990s</c:v>
                </c:pt>
                <c:pt idx="2">
                  <c:v>2000s</c:v>
                </c:pt>
                <c:pt idx="3">
                  <c:v>2010s</c:v>
                </c:pt>
              </c:strCache>
            </c:strRef>
          </c:cat>
          <c:val>
            <c:numRef>
              <c:f>'time pop'!$C$5:$C$9</c:f>
              <c:numCache>
                <c:formatCode>General</c:formatCode>
                <c:ptCount val="4"/>
                <c:pt idx="0">
                  <c:v>4.78</c:v>
                </c:pt>
                <c:pt idx="1">
                  <c:v>44.809999999999988</c:v>
                </c:pt>
                <c:pt idx="2">
                  <c:v>123.88000000000001</c:v>
                </c:pt>
                <c:pt idx="3">
                  <c:v>60.730000000000189</c:v>
                </c:pt>
              </c:numCache>
            </c:numRef>
          </c:val>
        </c:ser>
        <c:ser>
          <c:idx val="2"/>
          <c:order val="2"/>
          <c:tx>
            <c:strRef>
              <c:f>'time pop'!$D$3:$D$4</c:f>
              <c:strCache>
                <c:ptCount val="1"/>
                <c:pt idx="0">
                  <c:v>Fighting</c:v>
                </c:pt>
              </c:strCache>
            </c:strRef>
          </c:tx>
          <c:cat>
            <c:strRef>
              <c:f>'time pop'!$A$5:$A$9</c:f>
              <c:strCache>
                <c:ptCount val="4"/>
                <c:pt idx="0">
                  <c:v>1980s</c:v>
                </c:pt>
                <c:pt idx="1">
                  <c:v>1990s</c:v>
                </c:pt>
                <c:pt idx="2">
                  <c:v>2000s</c:v>
                </c:pt>
                <c:pt idx="3">
                  <c:v>2010s</c:v>
                </c:pt>
              </c:strCache>
            </c:strRef>
          </c:cat>
          <c:val>
            <c:numRef>
              <c:f>'time pop'!$D$5:$D$9</c:f>
              <c:numCache>
                <c:formatCode>General</c:formatCode>
                <c:ptCount val="4"/>
                <c:pt idx="0">
                  <c:v>7.2399999999999993</c:v>
                </c:pt>
                <c:pt idx="1">
                  <c:v>123.45000000000006</c:v>
                </c:pt>
                <c:pt idx="2">
                  <c:v>231.28000000000009</c:v>
                </c:pt>
                <c:pt idx="3">
                  <c:v>82.079999999999984</c:v>
                </c:pt>
              </c:numCache>
            </c:numRef>
          </c:val>
        </c:ser>
        <c:ser>
          <c:idx val="3"/>
          <c:order val="3"/>
          <c:tx>
            <c:strRef>
              <c:f>'time pop'!$E$3:$E$4</c:f>
              <c:strCache>
                <c:ptCount val="1"/>
                <c:pt idx="0">
                  <c:v>Misc</c:v>
                </c:pt>
              </c:strCache>
            </c:strRef>
          </c:tx>
          <c:cat>
            <c:strRef>
              <c:f>'time pop'!$A$5:$A$9</c:f>
              <c:strCache>
                <c:ptCount val="4"/>
                <c:pt idx="0">
                  <c:v>1980s</c:v>
                </c:pt>
                <c:pt idx="1">
                  <c:v>1990s</c:v>
                </c:pt>
                <c:pt idx="2">
                  <c:v>2000s</c:v>
                </c:pt>
                <c:pt idx="3">
                  <c:v>2010s</c:v>
                </c:pt>
              </c:strCache>
            </c:strRef>
          </c:cat>
          <c:val>
            <c:numRef>
              <c:f>'time pop'!$E$5:$E$9</c:f>
              <c:numCache>
                <c:formatCode>General</c:formatCode>
                <c:ptCount val="4"/>
                <c:pt idx="0">
                  <c:v>8.4500000000000011</c:v>
                </c:pt>
                <c:pt idx="1">
                  <c:v>63.539999999999971</c:v>
                </c:pt>
                <c:pt idx="2">
                  <c:v>487.68999999999949</c:v>
                </c:pt>
                <c:pt idx="3">
                  <c:v>238.05000000000018</c:v>
                </c:pt>
              </c:numCache>
            </c:numRef>
          </c:val>
        </c:ser>
        <c:ser>
          <c:idx val="4"/>
          <c:order val="4"/>
          <c:tx>
            <c:strRef>
              <c:f>'time pop'!$F$3:$F$4</c:f>
              <c:strCache>
                <c:ptCount val="1"/>
                <c:pt idx="0">
                  <c:v>Platform</c:v>
                </c:pt>
              </c:strCache>
            </c:strRef>
          </c:tx>
          <c:cat>
            <c:strRef>
              <c:f>'time pop'!$A$5:$A$9</c:f>
              <c:strCache>
                <c:ptCount val="4"/>
                <c:pt idx="0">
                  <c:v>1980s</c:v>
                </c:pt>
                <c:pt idx="1">
                  <c:v>1990s</c:v>
                </c:pt>
                <c:pt idx="2">
                  <c:v>2000s</c:v>
                </c:pt>
                <c:pt idx="3">
                  <c:v>2010s</c:v>
                </c:pt>
              </c:strCache>
            </c:strRef>
          </c:cat>
          <c:val>
            <c:numRef>
              <c:f>'time pop'!$F$5:$F$9</c:f>
              <c:numCache>
                <c:formatCode>General</c:formatCode>
                <c:ptCount val="4"/>
                <c:pt idx="0">
                  <c:v>122.27000000000001</c:v>
                </c:pt>
                <c:pt idx="1">
                  <c:v>208.91000000000005</c:v>
                </c:pt>
                <c:pt idx="2">
                  <c:v>377.27999999999957</c:v>
                </c:pt>
                <c:pt idx="3">
                  <c:v>120.69000000000003</c:v>
                </c:pt>
              </c:numCache>
            </c:numRef>
          </c:val>
        </c:ser>
        <c:ser>
          <c:idx val="5"/>
          <c:order val="5"/>
          <c:tx>
            <c:strRef>
              <c:f>'time pop'!$G$3:$G$4</c:f>
              <c:strCache>
                <c:ptCount val="1"/>
                <c:pt idx="0">
                  <c:v>Puzzle</c:v>
                </c:pt>
              </c:strCache>
            </c:strRef>
          </c:tx>
          <c:cat>
            <c:strRef>
              <c:f>'time pop'!$A$5:$A$9</c:f>
              <c:strCache>
                <c:ptCount val="4"/>
                <c:pt idx="0">
                  <c:v>1980s</c:v>
                </c:pt>
                <c:pt idx="1">
                  <c:v>1990s</c:v>
                </c:pt>
                <c:pt idx="2">
                  <c:v>2000s</c:v>
                </c:pt>
                <c:pt idx="3">
                  <c:v>2010s</c:v>
                </c:pt>
              </c:strCache>
            </c:strRef>
          </c:cat>
          <c:val>
            <c:numRef>
              <c:f>'time pop'!$G$5:$G$9</c:f>
              <c:numCache>
                <c:formatCode>General</c:formatCode>
                <c:ptCount val="4"/>
                <c:pt idx="0">
                  <c:v>62.73</c:v>
                </c:pt>
                <c:pt idx="1">
                  <c:v>38.989999999999995</c:v>
                </c:pt>
                <c:pt idx="2">
                  <c:v>119.26000000000009</c:v>
                </c:pt>
                <c:pt idx="3">
                  <c:v>21.239999999999988</c:v>
                </c:pt>
              </c:numCache>
            </c:numRef>
          </c:val>
        </c:ser>
        <c:ser>
          <c:idx val="6"/>
          <c:order val="6"/>
          <c:tx>
            <c:strRef>
              <c:f>'time pop'!$H$3:$H$4</c:f>
              <c:strCache>
                <c:ptCount val="1"/>
                <c:pt idx="0">
                  <c:v>Racing</c:v>
                </c:pt>
              </c:strCache>
            </c:strRef>
          </c:tx>
          <c:cat>
            <c:strRef>
              <c:f>'time pop'!$A$5:$A$9</c:f>
              <c:strCache>
                <c:ptCount val="4"/>
                <c:pt idx="0">
                  <c:v>1980s</c:v>
                </c:pt>
                <c:pt idx="1">
                  <c:v>1990s</c:v>
                </c:pt>
                <c:pt idx="2">
                  <c:v>2000s</c:v>
                </c:pt>
                <c:pt idx="3">
                  <c:v>2010s</c:v>
                </c:pt>
              </c:strCache>
            </c:strRef>
          </c:cat>
          <c:val>
            <c:numRef>
              <c:f>'time pop'!$H$5:$H$9</c:f>
              <c:numCache>
                <c:formatCode>General</c:formatCode>
                <c:ptCount val="4"/>
                <c:pt idx="0">
                  <c:v>12.100000000000001</c:v>
                </c:pt>
                <c:pt idx="1">
                  <c:v>150.39999999999992</c:v>
                </c:pt>
                <c:pt idx="2">
                  <c:v>440.57999999999953</c:v>
                </c:pt>
                <c:pt idx="3">
                  <c:v>123.69000000000007</c:v>
                </c:pt>
              </c:numCache>
            </c:numRef>
          </c:val>
        </c:ser>
        <c:ser>
          <c:idx val="7"/>
          <c:order val="7"/>
          <c:tx>
            <c:strRef>
              <c:f>'time pop'!$I$3:$I$4</c:f>
              <c:strCache>
                <c:ptCount val="1"/>
                <c:pt idx="0">
                  <c:v>Role-Playing</c:v>
                </c:pt>
              </c:strCache>
            </c:strRef>
          </c:tx>
          <c:cat>
            <c:strRef>
              <c:f>'time pop'!$A$5:$A$9</c:f>
              <c:strCache>
                <c:ptCount val="4"/>
                <c:pt idx="0">
                  <c:v>1980s</c:v>
                </c:pt>
                <c:pt idx="1">
                  <c:v>1990s</c:v>
                </c:pt>
                <c:pt idx="2">
                  <c:v>2000s</c:v>
                </c:pt>
                <c:pt idx="3">
                  <c:v>2010s</c:v>
                </c:pt>
              </c:strCache>
            </c:strRef>
          </c:cat>
          <c:val>
            <c:numRef>
              <c:f>'time pop'!$I$5:$I$9</c:f>
              <c:numCache>
                <c:formatCode>General</c:formatCode>
                <c:ptCount val="4"/>
                <c:pt idx="0">
                  <c:v>15.25</c:v>
                </c:pt>
                <c:pt idx="1">
                  <c:v>184.52</c:v>
                </c:pt>
                <c:pt idx="2">
                  <c:v>418.34999999999962</c:v>
                </c:pt>
                <c:pt idx="3">
                  <c:v>305.68000000000018</c:v>
                </c:pt>
              </c:numCache>
            </c:numRef>
          </c:val>
        </c:ser>
        <c:ser>
          <c:idx val="8"/>
          <c:order val="8"/>
          <c:tx>
            <c:strRef>
              <c:f>'time pop'!$J$3:$J$4</c:f>
              <c:strCache>
                <c:ptCount val="1"/>
                <c:pt idx="0">
                  <c:v>Shooter</c:v>
                </c:pt>
              </c:strCache>
            </c:strRef>
          </c:tx>
          <c:cat>
            <c:strRef>
              <c:f>'time pop'!$A$5:$A$9</c:f>
              <c:strCache>
                <c:ptCount val="4"/>
                <c:pt idx="0">
                  <c:v>1980s</c:v>
                </c:pt>
                <c:pt idx="1">
                  <c:v>1990s</c:v>
                </c:pt>
                <c:pt idx="2">
                  <c:v>2000s</c:v>
                </c:pt>
                <c:pt idx="3">
                  <c:v>2010s</c:v>
                </c:pt>
              </c:strCache>
            </c:strRef>
          </c:cat>
          <c:val>
            <c:numRef>
              <c:f>'time pop'!$J$5:$J$9</c:f>
              <c:numCache>
                <c:formatCode>General</c:formatCode>
                <c:ptCount val="4"/>
                <c:pt idx="0">
                  <c:v>59.790000000000013</c:v>
                </c:pt>
                <c:pt idx="1">
                  <c:v>68.95000000000006</c:v>
                </c:pt>
                <c:pt idx="2">
                  <c:v>434.65999999999963</c:v>
                </c:pt>
                <c:pt idx="3">
                  <c:v>462.79999999999995</c:v>
                </c:pt>
              </c:numCache>
            </c:numRef>
          </c:val>
        </c:ser>
        <c:ser>
          <c:idx val="9"/>
          <c:order val="9"/>
          <c:tx>
            <c:strRef>
              <c:f>'time pop'!$K$3:$K$4</c:f>
              <c:strCache>
                <c:ptCount val="1"/>
                <c:pt idx="0">
                  <c:v>Simulation</c:v>
                </c:pt>
              </c:strCache>
            </c:strRef>
          </c:tx>
          <c:cat>
            <c:strRef>
              <c:f>'time pop'!$A$5:$A$9</c:f>
              <c:strCache>
                <c:ptCount val="4"/>
                <c:pt idx="0">
                  <c:v>1980s</c:v>
                </c:pt>
                <c:pt idx="1">
                  <c:v>1990s</c:v>
                </c:pt>
                <c:pt idx="2">
                  <c:v>2000s</c:v>
                </c:pt>
                <c:pt idx="3">
                  <c:v>2010s</c:v>
                </c:pt>
              </c:strCache>
            </c:strRef>
          </c:cat>
          <c:val>
            <c:numRef>
              <c:f>'time pop'!$K$5:$K$9</c:f>
              <c:numCache>
                <c:formatCode>General</c:formatCode>
                <c:ptCount val="4"/>
                <c:pt idx="0">
                  <c:v>0.51</c:v>
                </c:pt>
                <c:pt idx="1">
                  <c:v>52.05</c:v>
                </c:pt>
                <c:pt idx="2">
                  <c:v>266.27000000000027</c:v>
                </c:pt>
                <c:pt idx="3">
                  <c:v>71.039999999999978</c:v>
                </c:pt>
              </c:numCache>
            </c:numRef>
          </c:val>
        </c:ser>
        <c:ser>
          <c:idx val="10"/>
          <c:order val="10"/>
          <c:tx>
            <c:strRef>
              <c:f>'time pop'!$L$3:$L$4</c:f>
              <c:strCache>
                <c:ptCount val="1"/>
                <c:pt idx="0">
                  <c:v>Sports</c:v>
                </c:pt>
              </c:strCache>
            </c:strRef>
          </c:tx>
          <c:cat>
            <c:strRef>
              <c:f>'time pop'!$A$5:$A$9</c:f>
              <c:strCache>
                <c:ptCount val="4"/>
                <c:pt idx="0">
                  <c:v>1980s</c:v>
                </c:pt>
                <c:pt idx="1">
                  <c:v>1990s</c:v>
                </c:pt>
                <c:pt idx="2">
                  <c:v>2000s</c:v>
                </c:pt>
                <c:pt idx="3">
                  <c:v>2010s</c:v>
                </c:pt>
              </c:strCache>
            </c:strRef>
          </c:cat>
          <c:val>
            <c:numRef>
              <c:f>'time pop'!$L$5:$L$9</c:f>
              <c:numCache>
                <c:formatCode>General</c:formatCode>
                <c:ptCount val="4"/>
                <c:pt idx="0">
                  <c:v>32.28</c:v>
                </c:pt>
                <c:pt idx="1">
                  <c:v>146.57000000000005</c:v>
                </c:pt>
                <c:pt idx="2">
                  <c:v>805.58999999999901</c:v>
                </c:pt>
                <c:pt idx="3">
                  <c:v>324.8</c:v>
                </c:pt>
              </c:numCache>
            </c:numRef>
          </c:val>
        </c:ser>
        <c:ser>
          <c:idx val="11"/>
          <c:order val="11"/>
          <c:tx>
            <c:strRef>
              <c:f>'time pop'!$M$3:$M$4</c:f>
              <c:strCache>
                <c:ptCount val="1"/>
                <c:pt idx="0">
                  <c:v>Strategy</c:v>
                </c:pt>
              </c:strCache>
            </c:strRef>
          </c:tx>
          <c:cat>
            <c:strRef>
              <c:f>'time pop'!$A$5:$A$9</c:f>
              <c:strCache>
                <c:ptCount val="4"/>
                <c:pt idx="0">
                  <c:v>1980s</c:v>
                </c:pt>
                <c:pt idx="1">
                  <c:v>1990s</c:v>
                </c:pt>
                <c:pt idx="2">
                  <c:v>2000s</c:v>
                </c:pt>
                <c:pt idx="3">
                  <c:v>2010s</c:v>
                </c:pt>
              </c:strCache>
            </c:strRef>
          </c:cat>
          <c:val>
            <c:numRef>
              <c:f>'time pop'!$M$5:$M$9</c:f>
              <c:numCache>
                <c:formatCode>General</c:formatCode>
                <c:ptCount val="4"/>
                <c:pt idx="1">
                  <c:v>57.43</c:v>
                </c:pt>
                <c:pt idx="2">
                  <c:v>80.100000000000094</c:v>
                </c:pt>
                <c:pt idx="3">
                  <c:v>35.900000000000013</c:v>
                </c:pt>
              </c:numCache>
            </c:numRef>
          </c:val>
        </c:ser>
        <c:marker val="1"/>
        <c:axId val="87220992"/>
        <c:axId val="87319296"/>
      </c:lineChart>
      <c:catAx>
        <c:axId val="87220992"/>
        <c:scaling>
          <c:orientation val="minMax"/>
        </c:scaling>
        <c:axPos val="b"/>
        <c:tickLblPos val="nextTo"/>
        <c:crossAx val="87319296"/>
        <c:crosses val="autoZero"/>
        <c:auto val="1"/>
        <c:lblAlgn val="ctr"/>
        <c:lblOffset val="100"/>
      </c:catAx>
      <c:valAx>
        <c:axId val="87319296"/>
        <c:scaling>
          <c:orientation val="minMax"/>
        </c:scaling>
        <c:axPos val="l"/>
        <c:majorGridlines/>
        <c:numFmt formatCode="General" sourceLinked="1"/>
        <c:tickLblPos val="nextTo"/>
        <c:crossAx val="8722099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AF8E8-4B7B-44B2-BEAA-63280DD22F7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17EC4-8DCA-4CF6-9C45-4DCD4CF077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Sales are in units sold in millions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17EC4-8DCA-4CF6-9C45-4DCD4CF0777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17EC4-8DCA-4CF6-9C45-4DCD4CF0777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17EC4-8DCA-4CF6-9C45-4DCD4CF0777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17EC4-8DCA-4CF6-9C45-4DCD4CF0777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17EC4-8DCA-4CF6-9C45-4DCD4CF0777D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D1674F-C3A8-4545-A0D0-C76076A4BF58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01C6C26-C67C-4146-8CBE-B4170C9A2A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74F-C3A8-4545-A0D0-C76076A4BF58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6C26-C67C-4146-8CBE-B4170C9A2A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74F-C3A8-4545-A0D0-C76076A4BF58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6C26-C67C-4146-8CBE-B4170C9A2A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D1674F-C3A8-4545-A0D0-C76076A4BF58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01C6C26-C67C-4146-8CBE-B4170C9A2A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D1674F-C3A8-4545-A0D0-C76076A4BF58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01C6C26-C67C-4146-8CBE-B4170C9A2A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74F-C3A8-4545-A0D0-C76076A4BF58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6C26-C67C-4146-8CBE-B4170C9A2A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74F-C3A8-4545-A0D0-C76076A4BF58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6C26-C67C-4146-8CBE-B4170C9A2A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D1674F-C3A8-4545-A0D0-C76076A4BF58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01C6C26-C67C-4146-8CBE-B4170C9A2A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74F-C3A8-4545-A0D0-C76076A4BF58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6C26-C67C-4146-8CBE-B4170C9A2A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D1674F-C3A8-4545-A0D0-C76076A4BF58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01C6C26-C67C-4146-8CBE-B4170C9A2A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D1674F-C3A8-4545-A0D0-C76076A4BF58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01C6C26-C67C-4146-8CBE-B4170C9A2A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DD1674F-C3A8-4545-A0D0-C76076A4BF58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01C6C26-C67C-4146-8CBE-B4170C9A2A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219200"/>
            <a:ext cx="6858000" cy="1894362"/>
          </a:xfrm>
        </p:spPr>
        <p:txBody>
          <a:bodyPr/>
          <a:lstStyle/>
          <a:p>
            <a:r>
              <a:rPr lang="en-US" dirty="0" smtClean="0"/>
              <a:t>Analysis of Video Game </a:t>
            </a:r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200400"/>
            <a:ext cx="6172200" cy="1371600"/>
          </a:xfrm>
        </p:spPr>
        <p:txBody>
          <a:bodyPr/>
          <a:lstStyle/>
          <a:p>
            <a:r>
              <a:rPr lang="en-US" dirty="0" smtClean="0"/>
              <a:t>Kyle Irish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Insights on Genre Popularity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ction</a:t>
            </a:r>
            <a:r>
              <a:rPr lang="en-US" dirty="0" smtClean="0"/>
              <a:t>, </a:t>
            </a:r>
            <a:r>
              <a:rPr lang="en-US" dirty="0" smtClean="0"/>
              <a:t>Sports</a:t>
            </a:r>
            <a:r>
              <a:rPr lang="en-US" dirty="0" smtClean="0"/>
              <a:t>, and </a:t>
            </a:r>
            <a:r>
              <a:rPr lang="en-US" dirty="0" smtClean="0"/>
              <a:t>Shooter </a:t>
            </a:r>
            <a:r>
              <a:rPr lang="en-US" dirty="0" smtClean="0"/>
              <a:t>are top </a:t>
            </a:r>
            <a:r>
              <a:rPr lang="en-US" dirty="0" smtClean="0"/>
              <a:t>3 genres respectively </a:t>
            </a:r>
            <a:r>
              <a:rPr lang="en-US" dirty="0" smtClean="0"/>
              <a:t>in </a:t>
            </a:r>
            <a:r>
              <a:rPr lang="en-US" dirty="0" smtClean="0"/>
              <a:t>the NA</a:t>
            </a:r>
            <a:r>
              <a:rPr lang="en-US" dirty="0" smtClean="0"/>
              <a:t>, EU, and </a:t>
            </a:r>
            <a:r>
              <a:rPr lang="en-US" dirty="0" smtClean="0"/>
              <a:t>Other regions.</a:t>
            </a:r>
            <a:endParaRPr lang="en-US" dirty="0" smtClean="0"/>
          </a:p>
          <a:p>
            <a:r>
              <a:rPr lang="en-US" dirty="0" smtClean="0"/>
              <a:t>JP behaves differently. Role Playing is the top genre by far. After this comes Action and </a:t>
            </a:r>
            <a:r>
              <a:rPr lang="en-US" dirty="0" smtClean="0"/>
              <a:t>then </a:t>
            </a:r>
            <a:r>
              <a:rPr lang="en-US" dirty="0" smtClean="0"/>
              <a:t>Sports</a:t>
            </a:r>
            <a:r>
              <a:rPr lang="en-US" dirty="0" smtClean="0"/>
              <a:t>. </a:t>
            </a:r>
            <a:r>
              <a:rPr lang="en-US" dirty="0" smtClean="0"/>
              <a:t>Shooter is </a:t>
            </a:r>
            <a:r>
              <a:rPr lang="en-US" dirty="0" smtClean="0"/>
              <a:t>2nd to last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Recommendations on </a:t>
            </a:r>
            <a:r>
              <a:rPr lang="en-US" dirty="0" smtClean="0"/>
              <a:t>Genre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Action and Sports genre will have high popularity across all sales regions.</a:t>
            </a:r>
          </a:p>
          <a:p>
            <a:r>
              <a:rPr lang="en-US" dirty="0" smtClean="0"/>
              <a:t>Action, </a:t>
            </a:r>
            <a:r>
              <a:rPr lang="en-US" dirty="0" smtClean="0"/>
              <a:t>Sports</a:t>
            </a:r>
            <a:r>
              <a:rPr lang="en-US" dirty="0" smtClean="0"/>
              <a:t>, and then </a:t>
            </a:r>
            <a:r>
              <a:rPr lang="en-US" dirty="0" smtClean="0"/>
              <a:t>Shooter will sell well everywhere </a:t>
            </a:r>
            <a:r>
              <a:rPr lang="en-US" dirty="0" smtClean="0"/>
              <a:t>expect </a:t>
            </a:r>
            <a:r>
              <a:rPr lang="en-US" dirty="0" smtClean="0"/>
              <a:t>JP region.</a:t>
            </a:r>
          </a:p>
          <a:p>
            <a:r>
              <a:rPr lang="en-US" dirty="0" smtClean="0"/>
              <a:t>In JP </a:t>
            </a:r>
            <a:r>
              <a:rPr lang="en-US" dirty="0" smtClean="0"/>
              <a:t>look to sell Role Playing games. Do not look to sell Shooter games.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Expectations for Top Publishers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Current Expectation:</a:t>
            </a:r>
          </a:p>
          <a:p>
            <a:pPr>
              <a:buNone/>
            </a:pPr>
            <a:r>
              <a:rPr lang="en-US" dirty="0" smtClean="0"/>
              <a:t>The top publishers will be the same across regions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top publishers will produce a majority of their titles in the top 4 popular genres</a:t>
            </a:r>
            <a:endParaRPr lang="en-US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 Publishers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2209800"/>
          <a:ext cx="8153399" cy="3219990"/>
        </p:xfrm>
        <a:graphic>
          <a:graphicData uri="http://schemas.openxmlformats.org/drawingml/2006/table">
            <a:tbl>
              <a:tblPr/>
              <a:tblGrid>
                <a:gridCol w="1038551"/>
                <a:gridCol w="2371616"/>
                <a:gridCol w="2371616"/>
                <a:gridCol w="2371616"/>
              </a:tblGrid>
              <a:tr h="42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Publisher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 Rank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 / EU / Global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Other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6E7"/>
                    </a:solidFill>
                  </a:tcPr>
                </a:tc>
              </a:tr>
              <a:tr h="42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Nintendo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Nintendo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Electronic Arts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Electronic Arts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Namco Bandai Games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Nintendo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Activision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Konami Digital Entertainment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Sony Computer Entertainment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Sony Computer Entertainment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Sony Computer Entertainment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Activision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Ubisoft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Capcom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Take-Two Interactive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381000" y="381001"/>
          <a:ext cx="8229600" cy="617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Insights on Top Publishers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top 5 publishers by sales are the same and ranked the same for the EU and NA regions as well as Globally.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Other </a:t>
            </a:r>
            <a:r>
              <a:rPr lang="en-US" dirty="0" smtClean="0"/>
              <a:t>region shares 4 of the 5 top Global Publishers but in a different rank.</a:t>
            </a:r>
          </a:p>
          <a:p>
            <a:r>
              <a:rPr lang="en-US" dirty="0" smtClean="0"/>
              <a:t>JP only shares 2 of the 5 top Publishers by Global rank. Although Nintendo is the top Publisher in JP and Globally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Of the Top Publishers for all regions, a majority make more than 50 % of their games in the Action, Sports, Shooter, or RPG genres.</a:t>
            </a:r>
          </a:p>
          <a:p>
            <a:pPr lvl="1"/>
            <a:r>
              <a:rPr lang="en-US" dirty="0" smtClean="0"/>
              <a:t>Nintendo top Genres are Platform and Miscellaneous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Recommendations </a:t>
            </a:r>
            <a:r>
              <a:rPr lang="en-US" dirty="0" smtClean="0"/>
              <a:t>For Top Publishers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top publisher competitors will remain the same for all regions except JP.</a:t>
            </a:r>
          </a:p>
          <a:p>
            <a:r>
              <a:rPr lang="en-US" dirty="0" smtClean="0"/>
              <a:t>Nintendo will be a top competitor in all regions.</a:t>
            </a:r>
          </a:p>
          <a:p>
            <a:r>
              <a:rPr lang="en-US" dirty="0" smtClean="0"/>
              <a:t>Further confirming Genre popularity, the top publishers will likely make games </a:t>
            </a:r>
            <a:r>
              <a:rPr lang="en-US" dirty="0" smtClean="0"/>
              <a:t>Action, Sports, Shooter, or RPG </a:t>
            </a:r>
            <a:r>
              <a:rPr lang="en-US" dirty="0" smtClean="0"/>
              <a:t>genres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Expectation </a:t>
            </a:r>
            <a:r>
              <a:rPr lang="en-US" dirty="0" smtClean="0"/>
              <a:t>for Genre Sales Across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Current </a:t>
            </a:r>
            <a:r>
              <a:rPr lang="en-US" dirty="0" smtClean="0"/>
              <a:t>Expectation:</a:t>
            </a:r>
          </a:p>
          <a:p>
            <a:pPr>
              <a:buNone/>
            </a:pPr>
            <a:r>
              <a:rPr lang="en-US" dirty="0" smtClean="0"/>
              <a:t>Sales across game genres will fluctuate across time due to technological advances. Allowing developers freedom and tools to build games to fit genres.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" y="228600"/>
          <a:ext cx="8458200" cy="624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Insights </a:t>
            </a:r>
            <a:r>
              <a:rPr lang="en-US" dirty="0" smtClean="0"/>
              <a:t>on Genre Sales Across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Platform games led global sales in the 1980s and 1990s. Fell to 7</a:t>
            </a:r>
            <a:r>
              <a:rPr lang="en-US" baseline="30000" dirty="0" smtClean="0"/>
              <a:t>th</a:t>
            </a:r>
            <a:r>
              <a:rPr lang="en-US" dirty="0" smtClean="0"/>
              <a:t> in the 2000s</a:t>
            </a:r>
          </a:p>
          <a:p>
            <a:r>
              <a:rPr lang="en-US" dirty="0" smtClean="0"/>
              <a:t>Action and Sport games rose in popularity in the 1990s and became significantly higher than all other genres in the 2000s</a:t>
            </a:r>
          </a:p>
          <a:p>
            <a:r>
              <a:rPr lang="en-US" dirty="0" smtClean="0"/>
              <a:t>All genres had an increase in sales in the 2000s</a:t>
            </a:r>
          </a:p>
          <a:p>
            <a:r>
              <a:rPr lang="en-US" dirty="0" smtClean="0"/>
              <a:t>Shooter games are the only Genre to increase sales into the 2010s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Expectation </a:t>
            </a:r>
            <a:r>
              <a:rPr lang="en-US" dirty="0" smtClean="0"/>
              <a:t>for Sales by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Current </a:t>
            </a:r>
            <a:r>
              <a:rPr lang="en-US" dirty="0" smtClean="0"/>
              <a:t>Expectation:</a:t>
            </a:r>
          </a:p>
          <a:p>
            <a:pPr>
              <a:buNone/>
            </a:pPr>
            <a:r>
              <a:rPr lang="en-US" dirty="0" smtClean="0"/>
              <a:t>Sales </a:t>
            </a:r>
            <a:r>
              <a:rPr lang="en-US" dirty="0"/>
              <a:t>for the </a:t>
            </a:r>
            <a:r>
              <a:rPr lang="en-US" dirty="0" smtClean="0"/>
              <a:t>4 </a:t>
            </a:r>
            <a:r>
              <a:rPr lang="en-US" dirty="0" smtClean="0"/>
              <a:t>geographic regions </a:t>
            </a:r>
            <a:r>
              <a:rPr lang="en-US" dirty="0"/>
              <a:t>have </a:t>
            </a:r>
            <a:r>
              <a:rPr lang="en-US" dirty="0" smtClean="0"/>
              <a:t>stayed the </a:t>
            </a:r>
            <a:r>
              <a:rPr lang="en-US" dirty="0"/>
              <a:t>same over </a:t>
            </a:r>
            <a:r>
              <a:rPr lang="en-US" dirty="0" smtClean="0"/>
              <a:t>time</a:t>
            </a:r>
            <a:endParaRPr lang="en-US" sz="1800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Recommendations </a:t>
            </a:r>
            <a:r>
              <a:rPr lang="en-US" dirty="0" smtClean="0"/>
              <a:t>for Genre </a:t>
            </a:r>
            <a:r>
              <a:rPr lang="en-US" dirty="0" smtClean="0"/>
              <a:t>Sales Across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 and Shooter </a:t>
            </a:r>
            <a:r>
              <a:rPr lang="en-US" sz="2400" dirty="0" smtClean="0"/>
              <a:t>games currently project to be the highest selling games in the immediate future. But Sports and Role </a:t>
            </a:r>
            <a:r>
              <a:rPr lang="en-US" sz="2400" dirty="0" smtClean="0"/>
              <a:t>P</a:t>
            </a:r>
            <a:r>
              <a:rPr lang="en-US" sz="2400" dirty="0" smtClean="0"/>
              <a:t>laying are the next popular and should be considered as options.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Platform games have lost the edge in popularity they held in the 1980s and 1990s.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should note caution for the decline in sales for all genres except Fighting.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of Sales by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Investigate % of global sales by region over </a:t>
            </a:r>
            <a:r>
              <a:rPr lang="en-US" dirty="0" smtClean="0"/>
              <a:t>most recent years (2014-2016)</a:t>
            </a:r>
            <a:endParaRPr lang="en-US" dirty="0" smtClean="0"/>
          </a:p>
          <a:p>
            <a:pPr lvl="1"/>
            <a:r>
              <a:rPr lang="en-US" dirty="0" smtClean="0"/>
              <a:t>Regions</a:t>
            </a:r>
          </a:p>
          <a:p>
            <a:pPr lvl="2"/>
            <a:r>
              <a:rPr lang="en-US" sz="1400" dirty="0" smtClean="0"/>
              <a:t>NA - Americas (US, Canada &amp; Latin America)</a:t>
            </a:r>
          </a:p>
          <a:p>
            <a:pPr lvl="2"/>
            <a:r>
              <a:rPr lang="en-US" sz="1400" dirty="0" smtClean="0"/>
              <a:t>EU - Europe (UK, France, Germany, Spain, Italy, Benelux &amp; the Nordic countries)</a:t>
            </a:r>
          </a:p>
          <a:p>
            <a:pPr lvl="2"/>
            <a:r>
              <a:rPr lang="en-US" sz="1400" dirty="0" smtClean="0"/>
              <a:t>JP - Asia (Japan, mainland Asia &amp; the Middle East)</a:t>
            </a:r>
          </a:p>
          <a:p>
            <a:pPr lvl="2"/>
            <a:r>
              <a:rPr lang="en-US" sz="1400" dirty="0" smtClean="0"/>
              <a:t>Other - Oceania (Australia &amp; New Zealand)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81000" y="1524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152400" y="1066800"/>
          <a:ext cx="8534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on Sales by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 the past 3 years the % of global sales for the regional markets have stayed consistent.</a:t>
            </a:r>
          </a:p>
          <a:p>
            <a:r>
              <a:rPr lang="en-US" dirty="0" smtClean="0"/>
              <a:t>The slight drop in the NA market and rise in JP market have changed the overall ranking of % of global market.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Recommendations on Sales by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Continue to operate as if regional sales will stay consistent.</a:t>
            </a:r>
          </a:p>
          <a:p>
            <a:r>
              <a:rPr lang="en-US" dirty="0" smtClean="0"/>
              <a:t>Slightly revise order of markets to account for slight fall of NA and rise of JP. Makes EU the top % of global market share.</a:t>
            </a:r>
          </a:p>
          <a:p>
            <a:r>
              <a:rPr lang="en-US" dirty="0" smtClean="0"/>
              <a:t>Monitor if NA and JP trends continue in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Expectations for Popularity by Genre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Current Expectation:</a:t>
            </a:r>
          </a:p>
          <a:p>
            <a:pPr>
              <a:buNone/>
            </a:pPr>
            <a:r>
              <a:rPr lang="en-US" dirty="0" smtClean="0"/>
              <a:t>The most sold genres will be the same across all regions.</a:t>
            </a:r>
            <a:endParaRPr lang="en-US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228600" y="457200"/>
          <a:ext cx="8762999" cy="5867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348</TotalTime>
  <Words>762</Words>
  <Application>Microsoft Office PowerPoint</Application>
  <PresentationFormat>On-screen Show (4:3)</PresentationFormat>
  <Paragraphs>98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Oriel</vt:lpstr>
      <vt:lpstr>Analysis of Video Game Market</vt:lpstr>
      <vt:lpstr>Expectation for Sales by Region</vt:lpstr>
      <vt:lpstr>Analysis of Sales by Region</vt:lpstr>
      <vt:lpstr>Slide 4</vt:lpstr>
      <vt:lpstr>Slide 5</vt:lpstr>
      <vt:lpstr>Insights on Sales by Region</vt:lpstr>
      <vt:lpstr>Recommendations on Sales by Region</vt:lpstr>
      <vt:lpstr>Expectations for Popularity by Genre</vt:lpstr>
      <vt:lpstr>Slide 9</vt:lpstr>
      <vt:lpstr>Insights on Genre Popularity</vt:lpstr>
      <vt:lpstr>Recommendations on Genre</vt:lpstr>
      <vt:lpstr>Expectations for Top Publishers</vt:lpstr>
      <vt:lpstr>Top Publishers</vt:lpstr>
      <vt:lpstr>Slide 14</vt:lpstr>
      <vt:lpstr>Insights on Top Publishers</vt:lpstr>
      <vt:lpstr>Recommendations For Top Publishers</vt:lpstr>
      <vt:lpstr>Expectation for Genre Sales Across Time</vt:lpstr>
      <vt:lpstr>Slide 18</vt:lpstr>
      <vt:lpstr>Insights on Genre Sales Across Time</vt:lpstr>
      <vt:lpstr>Recommendations for Genre Sales Across Time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Owner</cp:lastModifiedBy>
  <cp:revision>37</cp:revision>
  <dcterms:created xsi:type="dcterms:W3CDTF">2021-05-18T18:36:55Z</dcterms:created>
  <dcterms:modified xsi:type="dcterms:W3CDTF">2021-05-19T22:34:58Z</dcterms:modified>
</cp:coreProperties>
</file>