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0" d="100"/>
          <a:sy n="100" d="100"/>
        </p:scale>
        <p:origin x="-660"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5d6ff5546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5d6ff554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5d6ff5546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5d6ff5546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5d6ff5546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5d6ff554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5d6ff5546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5d6ff554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5d6ff5546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5d6ff554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5d6ff5546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5d6ff554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5d6ff5546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5d6ff554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5d6ff5546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5d6ff554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5d6ff5546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5d6ff554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5d6ff5546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5d6ff5546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5d6ff5546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5d6ff554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views/K_Irish3_10PresentingSQLResults/CustomersbyCountry?:language=en-US&amp;publish=yes&amp;:display_count=n&amp;:origin=viz_share_lin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509800" cy="93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Rockbuster Stealth Data Analysis</a:t>
            </a:r>
            <a:endParaRPr/>
          </a:p>
        </p:txBody>
      </p:sp>
      <p:sp>
        <p:nvSpPr>
          <p:cNvPr id="68" name="Google Shape;68;p13"/>
          <p:cNvSpPr txBox="1">
            <a:spLocks noGrp="1"/>
          </p:cNvSpPr>
          <p:nvPr>
            <p:ph type="subTitle" idx="1"/>
          </p:nvPr>
        </p:nvSpPr>
        <p:spPr>
          <a:xfrm>
            <a:off x="390525" y="2789114"/>
            <a:ext cx="8222100" cy="136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Kyle Irish</a:t>
            </a:r>
            <a:endParaRPr/>
          </a:p>
          <a:p>
            <a:pPr marL="0" lvl="0" indent="0" algn="l" rtl="0">
              <a:spcBef>
                <a:spcPts val="0"/>
              </a:spcBef>
              <a:spcAft>
                <a:spcPts val="0"/>
              </a:spcAft>
              <a:buNone/>
            </a:pPr>
            <a:endParaRPr/>
          </a:p>
          <a:p>
            <a:pPr marL="0" lvl="0" indent="0" algn="l" rtl="0">
              <a:spcBef>
                <a:spcPts val="0"/>
              </a:spcBef>
              <a:spcAft>
                <a:spcPts val="0"/>
              </a:spcAft>
              <a:buNone/>
            </a:pPr>
            <a:r>
              <a:rPr lang="en" dirty="0"/>
              <a:t>Tableau </a:t>
            </a:r>
            <a:r>
              <a:rPr lang="en" dirty="0" smtClean="0"/>
              <a:t>Visualizations:</a:t>
            </a:r>
            <a:r>
              <a:rPr lang="en" dirty="0"/>
              <a:t> </a:t>
            </a:r>
            <a:r>
              <a:rPr lang="en-US" dirty="0" smtClean="0">
                <a:hlinkClick r:id="rId3"/>
              </a:rPr>
              <a:t>available here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Location Questions : Best Customers?</a:t>
            </a:r>
            <a:endParaRPr/>
          </a:p>
        </p:txBody>
      </p:sp>
      <p:sp>
        <p:nvSpPr>
          <p:cNvPr id="136" name="Google Shape;136;p22"/>
          <p:cNvSpPr txBox="1">
            <a:spLocks noGrp="1"/>
          </p:cNvSpPr>
          <p:nvPr>
            <p:ph type="body" idx="1"/>
          </p:nvPr>
        </p:nvSpPr>
        <p:spPr>
          <a:xfrm>
            <a:off x="4338050" y="1910675"/>
            <a:ext cx="4630500" cy="2856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Average total payment for all customers is $102.4</a:t>
            </a:r>
            <a:endParaRPr/>
          </a:p>
          <a:p>
            <a:pPr marL="457200" lvl="0" indent="-342900" algn="l" rtl="0">
              <a:spcBef>
                <a:spcPts val="0"/>
              </a:spcBef>
              <a:spcAft>
                <a:spcPts val="0"/>
              </a:spcAft>
              <a:buSzPts val="1800"/>
              <a:buChar char="●"/>
            </a:pPr>
            <a:r>
              <a:rPr lang="en"/>
              <a:t>Of the top 50 highest overall paying customers:</a:t>
            </a:r>
            <a:endParaRPr/>
          </a:p>
          <a:p>
            <a:pPr marL="914400" lvl="1" indent="-317500" algn="l" rtl="0">
              <a:spcBef>
                <a:spcPts val="0"/>
              </a:spcBef>
              <a:spcAft>
                <a:spcPts val="0"/>
              </a:spcAft>
              <a:buSzPts val="1400"/>
              <a:buChar char="○"/>
            </a:pPr>
            <a:r>
              <a:rPr lang="en"/>
              <a:t>India contains 5</a:t>
            </a:r>
            <a:endParaRPr/>
          </a:p>
          <a:p>
            <a:pPr marL="914400" lvl="1" indent="-317500" algn="l" rtl="0">
              <a:spcBef>
                <a:spcPts val="0"/>
              </a:spcBef>
              <a:spcAft>
                <a:spcPts val="0"/>
              </a:spcAft>
              <a:buSzPts val="1400"/>
              <a:buChar char="○"/>
            </a:pPr>
            <a:r>
              <a:rPr lang="en"/>
              <a:t>Brazil, Philippines, and China contain 3 each</a:t>
            </a:r>
            <a:endParaRPr/>
          </a:p>
          <a:p>
            <a:pPr marL="914400" lvl="1" indent="-317500" algn="l" rtl="0">
              <a:lnSpc>
                <a:spcPct val="100000"/>
              </a:lnSpc>
              <a:spcBef>
                <a:spcPts val="0"/>
              </a:spcBef>
              <a:spcAft>
                <a:spcPts val="0"/>
              </a:spcAft>
              <a:buSzPts val="1400"/>
              <a:buChar char="○"/>
            </a:pPr>
            <a:r>
              <a:rPr lang="en"/>
              <a:t>United States, Iran, Russian Federation, Taiwan, and Thailand have 2 each</a:t>
            </a:r>
            <a:endParaRPr/>
          </a:p>
          <a:p>
            <a:pPr marL="914400" lvl="1" indent="-317500" algn="l" rtl="0">
              <a:spcBef>
                <a:spcPts val="0"/>
              </a:spcBef>
              <a:spcAft>
                <a:spcPts val="0"/>
              </a:spcAft>
              <a:buSzPts val="1400"/>
              <a:buChar char="○"/>
            </a:pPr>
            <a:r>
              <a:rPr lang="en"/>
              <a:t>The other 26 countries only have 1 each</a:t>
            </a:r>
            <a:endParaRPr/>
          </a:p>
        </p:txBody>
      </p:sp>
      <p:pic>
        <p:nvPicPr>
          <p:cNvPr id="137" name="Google Shape;137;p22"/>
          <p:cNvPicPr preferRelativeResize="0"/>
          <p:nvPr/>
        </p:nvPicPr>
        <p:blipFill>
          <a:blip r:embed="rId3">
            <a:alphaModFix/>
          </a:blip>
          <a:stretch>
            <a:fillRect/>
          </a:stretch>
        </p:blipFill>
        <p:spPr>
          <a:xfrm>
            <a:off x="243700" y="1677649"/>
            <a:ext cx="3577675" cy="346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Location Questions : Regional Differences?</a:t>
            </a:r>
            <a:endParaRPr/>
          </a:p>
        </p:txBody>
      </p:sp>
      <p:sp>
        <p:nvSpPr>
          <p:cNvPr id="143" name="Google Shape;143;p23"/>
          <p:cNvSpPr txBox="1">
            <a:spLocks noGrp="1"/>
          </p:cNvSpPr>
          <p:nvPr>
            <p:ph type="body" idx="1"/>
          </p:nvPr>
        </p:nvSpPr>
        <p:spPr>
          <a:xfrm>
            <a:off x="6219475" y="2008175"/>
            <a:ext cx="2749200" cy="2758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Asia by far highest revenue continent</a:t>
            </a:r>
            <a:endParaRPr/>
          </a:p>
          <a:p>
            <a:pPr marL="914400" lvl="1" indent="-317500" algn="l" rtl="0">
              <a:spcBef>
                <a:spcPts val="0"/>
              </a:spcBef>
              <a:spcAft>
                <a:spcPts val="0"/>
              </a:spcAft>
              <a:buSzPts val="1400"/>
              <a:buChar char="○"/>
            </a:pPr>
            <a:r>
              <a:rPr lang="en"/>
              <a:t>Even with Russia counted in Europe</a:t>
            </a:r>
            <a:endParaRPr/>
          </a:p>
          <a:p>
            <a:pPr marL="457200" lvl="0" indent="-342900" algn="l" rtl="0">
              <a:spcBef>
                <a:spcPts val="0"/>
              </a:spcBef>
              <a:spcAft>
                <a:spcPts val="0"/>
              </a:spcAft>
              <a:buSzPts val="1800"/>
              <a:buChar char="●"/>
            </a:pPr>
            <a:r>
              <a:rPr lang="en"/>
              <a:t>Asia total = $27,956</a:t>
            </a:r>
            <a:endParaRPr/>
          </a:p>
          <a:p>
            <a:pPr marL="457200" lvl="0" indent="-342900" algn="l" rtl="0">
              <a:spcBef>
                <a:spcPts val="0"/>
              </a:spcBef>
              <a:spcAft>
                <a:spcPts val="0"/>
              </a:spcAft>
              <a:buSzPts val="1800"/>
              <a:buChar char="●"/>
            </a:pPr>
            <a:r>
              <a:rPr lang="en"/>
              <a:t>All other continents combined = $33,356</a:t>
            </a:r>
            <a:endParaRPr/>
          </a:p>
        </p:txBody>
      </p:sp>
      <p:pic>
        <p:nvPicPr>
          <p:cNvPr id="144" name="Google Shape;144;p23"/>
          <p:cNvPicPr preferRelativeResize="0"/>
          <p:nvPr/>
        </p:nvPicPr>
        <p:blipFill>
          <a:blip r:embed="rId3">
            <a:alphaModFix/>
          </a:blip>
          <a:stretch>
            <a:fillRect/>
          </a:stretch>
        </p:blipFill>
        <p:spPr>
          <a:xfrm>
            <a:off x="0" y="1702650"/>
            <a:ext cx="6024499" cy="3440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Recommendations</a:t>
            </a:r>
            <a:endParaRPr/>
          </a:p>
        </p:txBody>
      </p:sp>
      <p:sp>
        <p:nvSpPr>
          <p:cNvPr id="150" name="Google Shape;150;p2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Stay with Sports. Sports is highest total revenue category, revenue per rental category, and most rented category.</a:t>
            </a:r>
            <a:endParaRPr/>
          </a:p>
          <a:p>
            <a:pPr marL="0" lvl="0" indent="0" algn="l" rtl="0">
              <a:spcBef>
                <a:spcPts val="1200"/>
              </a:spcBef>
              <a:spcAft>
                <a:spcPts val="0"/>
              </a:spcAft>
              <a:buNone/>
            </a:pPr>
            <a:r>
              <a:rPr lang="en"/>
              <a:t>Stop the Music. While it is the lowest inventory amount of all categories, Music is the least revenue generating and lowest rented category (excluding Thriller).</a:t>
            </a:r>
            <a:endParaRPr/>
          </a:p>
          <a:p>
            <a:pPr marL="0" lvl="0" indent="0" algn="l" rtl="0">
              <a:spcBef>
                <a:spcPts val="1200"/>
              </a:spcBef>
              <a:spcAft>
                <a:spcPts val="0"/>
              </a:spcAft>
              <a:buNone/>
            </a:pPr>
            <a:r>
              <a:rPr lang="en"/>
              <a:t>India should be a focus. It has the highest amount of customers and the most (5) of the top 50 highest paying customers. It is also centered in the highest revenue generating continent of Asia.</a:t>
            </a:r>
            <a:endParaRPr/>
          </a:p>
          <a:p>
            <a:pPr marL="0" lvl="0" indent="0" algn="l" rtl="0">
              <a:spcBef>
                <a:spcPts val="1200"/>
              </a:spcBef>
              <a:spcAft>
                <a:spcPts val="0"/>
              </a:spcAft>
              <a:buNone/>
            </a:pPr>
            <a:r>
              <a:rPr lang="en"/>
              <a:t>Rental rate can be adjusted based on a combination of rental amount, revenue, and revenue per rental.</a:t>
            </a:r>
            <a:endParaRPr/>
          </a:p>
          <a:p>
            <a:pPr marL="457200" lvl="0" indent="0" algn="l" rtl="0">
              <a:spcBef>
                <a:spcPts val="1200"/>
              </a:spcBef>
              <a:spcAft>
                <a:spcPts val="1200"/>
              </a:spcAft>
              <a:buNone/>
            </a:pPr>
            <a:r>
              <a:rPr lang="en"/>
              <a:t>For example Action movies may be priced too low. The demand is high as the 3rd most rented category. But the category is in the middle of total revenue and tied for the 2nd lowest average revenue per rental across categories.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Objective and Key Questions</a:t>
            </a:r>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400" dirty="0">
                <a:solidFill>
                  <a:srgbClr val="000000"/>
                </a:solidFill>
                <a:latin typeface="Arial"/>
                <a:ea typeface="Arial"/>
                <a:cs typeface="Arial"/>
                <a:sym typeface="Arial"/>
              </a:rPr>
              <a:t>Analysis of Rockbuster Stealth movie rental data loaded into a database. Purpose is to assist the business transition to an online model by answering:</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dirty="0">
                <a:solidFill>
                  <a:srgbClr val="000000"/>
                </a:solidFill>
                <a:latin typeface="Arial"/>
                <a:ea typeface="Arial"/>
                <a:cs typeface="Arial"/>
                <a:sym typeface="Arial"/>
              </a:rPr>
              <a:t>Rental Questions:</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dirty="0">
                <a:solidFill>
                  <a:srgbClr val="000000"/>
                </a:solidFill>
                <a:latin typeface="Arial"/>
                <a:ea typeface="Arial"/>
                <a:cs typeface="Arial"/>
                <a:sym typeface="Arial"/>
              </a:rPr>
              <a:t>What was the average rental duration for all videos?</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dirty="0">
                <a:solidFill>
                  <a:srgbClr val="000000"/>
                </a:solidFill>
                <a:latin typeface="Arial"/>
                <a:ea typeface="Arial"/>
                <a:cs typeface="Arial"/>
                <a:sym typeface="Arial"/>
              </a:rPr>
              <a:t>Which movies contributed the most/least to revenue gain?</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dirty="0">
                <a:solidFill>
                  <a:srgbClr val="000000"/>
                </a:solidFill>
                <a:latin typeface="Arial"/>
                <a:ea typeface="Arial"/>
                <a:cs typeface="Arial"/>
                <a:sym typeface="Arial"/>
              </a:rPr>
              <a:t>Are any categories of movies more valuable?</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dirty="0">
                <a:solidFill>
                  <a:srgbClr val="000000"/>
                </a:solidFill>
                <a:latin typeface="Arial"/>
                <a:ea typeface="Arial"/>
                <a:cs typeface="Arial"/>
                <a:sym typeface="Arial"/>
              </a:rPr>
              <a:t>Location Questions:</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dirty="0">
                <a:solidFill>
                  <a:srgbClr val="000000"/>
                </a:solidFill>
                <a:latin typeface="Arial"/>
                <a:ea typeface="Arial"/>
                <a:cs typeface="Arial"/>
                <a:sym typeface="Arial"/>
              </a:rPr>
              <a:t>Which countries are Rockbuster customers based in?</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dirty="0">
                <a:solidFill>
                  <a:srgbClr val="000000"/>
                </a:solidFill>
                <a:latin typeface="Arial"/>
                <a:ea typeface="Arial"/>
                <a:cs typeface="Arial"/>
                <a:sym typeface="Arial"/>
              </a:rPr>
              <a:t>Where are customers with a high lifetime value based?</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dirty="0">
                <a:solidFill>
                  <a:srgbClr val="000000"/>
                </a:solidFill>
                <a:latin typeface="Arial"/>
                <a:ea typeface="Arial"/>
                <a:cs typeface="Arial"/>
                <a:sym typeface="Arial"/>
              </a:rPr>
              <a:t>Do sales figures vary between geographic regions?</a:t>
            </a:r>
            <a:endParaRPr sz="14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Rental Questions : Film and Customer Overview</a:t>
            </a:r>
            <a:endParaRPr/>
          </a:p>
        </p:txBody>
      </p:sp>
      <p:sp>
        <p:nvSpPr>
          <p:cNvPr id="80" name="Google Shape;80;p15"/>
          <p:cNvSpPr txBox="1">
            <a:spLocks noGrp="1"/>
          </p:cNvSpPr>
          <p:nvPr>
            <p:ph type="body" idx="1"/>
          </p:nvPr>
        </p:nvSpPr>
        <p:spPr>
          <a:xfrm>
            <a:off x="3666000" y="2270925"/>
            <a:ext cx="2268000" cy="2125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average rental duration is 5 days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The most common film rating is PG-13</a:t>
            </a:r>
            <a:endParaRPr/>
          </a:p>
        </p:txBody>
      </p:sp>
      <p:pic>
        <p:nvPicPr>
          <p:cNvPr id="81" name="Google Shape;81;p15"/>
          <p:cNvPicPr preferRelativeResize="0"/>
          <p:nvPr/>
        </p:nvPicPr>
        <p:blipFill>
          <a:blip r:embed="rId3">
            <a:alphaModFix/>
          </a:blip>
          <a:stretch>
            <a:fillRect/>
          </a:stretch>
        </p:blipFill>
        <p:spPr>
          <a:xfrm>
            <a:off x="97475" y="1709512"/>
            <a:ext cx="3568525" cy="3129325"/>
          </a:xfrm>
          <a:prstGeom prst="rect">
            <a:avLst/>
          </a:prstGeom>
          <a:noFill/>
          <a:ln>
            <a:noFill/>
          </a:ln>
        </p:spPr>
      </p:pic>
      <p:pic>
        <p:nvPicPr>
          <p:cNvPr id="82" name="Google Shape;82;p15"/>
          <p:cNvPicPr preferRelativeResize="0"/>
          <p:nvPr/>
        </p:nvPicPr>
        <p:blipFill>
          <a:blip r:embed="rId4">
            <a:alphaModFix/>
          </a:blip>
          <a:stretch>
            <a:fillRect/>
          </a:stretch>
        </p:blipFill>
        <p:spPr>
          <a:xfrm>
            <a:off x="5934063" y="1709525"/>
            <a:ext cx="3209925" cy="2781300"/>
          </a:xfrm>
          <a:prstGeom prst="rect">
            <a:avLst/>
          </a:prstGeom>
          <a:noFill/>
          <a:ln>
            <a:noFill/>
          </a:ln>
        </p:spPr>
      </p:pic>
      <p:sp>
        <p:nvSpPr>
          <p:cNvPr id="83" name="Google Shape;83;p15"/>
          <p:cNvSpPr/>
          <p:nvPr/>
        </p:nvSpPr>
        <p:spPr>
          <a:xfrm>
            <a:off x="1013825" y="2115400"/>
            <a:ext cx="458100" cy="360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6667900" y="4026100"/>
            <a:ext cx="721500" cy="464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Rental Questions : High Revenue Films</a:t>
            </a:r>
            <a:endParaRPr/>
          </a:p>
        </p:txBody>
      </p:sp>
      <p:sp>
        <p:nvSpPr>
          <p:cNvPr id="90" name="Google Shape;90;p16"/>
          <p:cNvSpPr txBox="1">
            <a:spLocks noGrp="1"/>
          </p:cNvSpPr>
          <p:nvPr>
            <p:ph type="body" idx="1"/>
          </p:nvPr>
        </p:nvSpPr>
        <p:spPr>
          <a:xfrm>
            <a:off x="4162575" y="2037425"/>
            <a:ext cx="4531500" cy="259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Top 10 films total revenue between $168 and $216</a:t>
            </a:r>
            <a:endParaRPr/>
          </a:p>
          <a:p>
            <a:pPr marL="457200" lvl="0" indent="-342900" algn="l" rtl="0">
              <a:spcBef>
                <a:spcPts val="0"/>
              </a:spcBef>
              <a:spcAft>
                <a:spcPts val="0"/>
              </a:spcAft>
              <a:buSzPts val="1800"/>
              <a:buChar char="●"/>
            </a:pPr>
            <a:r>
              <a:rPr lang="en"/>
              <a:t>Revenue per rental ratio between 6 and 8.7</a:t>
            </a:r>
            <a:endParaRPr/>
          </a:p>
          <a:p>
            <a:pPr marL="914400" lvl="1" indent="-317500" algn="l" rtl="0">
              <a:spcBef>
                <a:spcPts val="0"/>
              </a:spcBef>
              <a:spcAft>
                <a:spcPts val="0"/>
              </a:spcAft>
              <a:buSzPts val="1400"/>
              <a:buChar char="○"/>
            </a:pPr>
            <a:r>
              <a:rPr lang="en"/>
              <a:t>Average for all films is 4.2</a:t>
            </a:r>
            <a:endParaRPr/>
          </a:p>
          <a:p>
            <a:pPr marL="457200" lvl="0" indent="-342900" algn="l" rtl="0">
              <a:spcBef>
                <a:spcPts val="0"/>
              </a:spcBef>
              <a:spcAft>
                <a:spcPts val="0"/>
              </a:spcAft>
              <a:buSzPts val="1800"/>
              <a:buChar char="●"/>
            </a:pPr>
            <a:r>
              <a:rPr lang="en"/>
              <a:t>Telegraph Voyage and Hustler Party have highest revenue per rental ratio</a:t>
            </a:r>
            <a:endParaRPr/>
          </a:p>
          <a:p>
            <a:pPr marL="0" lvl="0" indent="0" algn="l" rtl="0">
              <a:spcBef>
                <a:spcPts val="1200"/>
              </a:spcBef>
              <a:spcAft>
                <a:spcPts val="1200"/>
              </a:spcAft>
              <a:buNone/>
            </a:pPr>
            <a:endParaRPr/>
          </a:p>
        </p:txBody>
      </p:sp>
      <p:pic>
        <p:nvPicPr>
          <p:cNvPr id="91" name="Google Shape;91;p16"/>
          <p:cNvPicPr preferRelativeResize="0"/>
          <p:nvPr/>
        </p:nvPicPr>
        <p:blipFill>
          <a:blip r:embed="rId3">
            <a:alphaModFix/>
          </a:blip>
          <a:stretch>
            <a:fillRect/>
          </a:stretch>
        </p:blipFill>
        <p:spPr>
          <a:xfrm>
            <a:off x="-4" y="1687925"/>
            <a:ext cx="4091226" cy="3455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Rental Questions : Lowest Revenue Films</a:t>
            </a:r>
            <a:endParaRPr/>
          </a:p>
        </p:txBody>
      </p:sp>
      <p:sp>
        <p:nvSpPr>
          <p:cNvPr id="97" name="Google Shape;97;p17"/>
          <p:cNvSpPr txBox="1">
            <a:spLocks noGrp="1"/>
          </p:cNvSpPr>
          <p:nvPr>
            <p:ph type="body" idx="1"/>
          </p:nvPr>
        </p:nvSpPr>
        <p:spPr>
          <a:xfrm>
            <a:off x="4572000" y="2125150"/>
            <a:ext cx="4229400" cy="2504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Bottom 11 films total revenue between $5 and $8</a:t>
            </a:r>
            <a:endParaRPr/>
          </a:p>
          <a:p>
            <a:pPr marL="914400" lvl="1" indent="-317500" algn="l" rtl="0">
              <a:spcBef>
                <a:spcPts val="0"/>
              </a:spcBef>
              <a:spcAft>
                <a:spcPts val="0"/>
              </a:spcAft>
              <a:buSzPts val="1400"/>
              <a:buChar char="○"/>
            </a:pPr>
            <a:r>
              <a:rPr lang="en"/>
              <a:t>Top 2 tied at $7.94</a:t>
            </a:r>
            <a:endParaRPr/>
          </a:p>
          <a:p>
            <a:pPr marL="457200" lvl="0" indent="-342900" algn="l" rtl="0">
              <a:spcBef>
                <a:spcPts val="0"/>
              </a:spcBef>
              <a:spcAft>
                <a:spcPts val="0"/>
              </a:spcAft>
              <a:buSzPts val="1800"/>
              <a:buChar char="●"/>
            </a:pPr>
            <a:r>
              <a:rPr lang="en"/>
              <a:t>Revenue per rental ratio between 1 and 1.3</a:t>
            </a:r>
            <a:endParaRPr/>
          </a:p>
          <a:p>
            <a:pPr marL="914400" lvl="1" indent="-317500" algn="l" rtl="0">
              <a:spcBef>
                <a:spcPts val="0"/>
              </a:spcBef>
              <a:spcAft>
                <a:spcPts val="0"/>
              </a:spcAft>
              <a:buSzPts val="1400"/>
              <a:buChar char="○"/>
            </a:pPr>
            <a:r>
              <a:rPr lang="en"/>
              <a:t>Average for all films is 4.2</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8" name="Google Shape;98;p17"/>
          <p:cNvPicPr preferRelativeResize="0"/>
          <p:nvPr/>
        </p:nvPicPr>
        <p:blipFill>
          <a:blip r:embed="rId3">
            <a:alphaModFix/>
          </a:blip>
          <a:stretch>
            <a:fillRect/>
          </a:stretch>
        </p:blipFill>
        <p:spPr>
          <a:xfrm>
            <a:off x="0" y="1690675"/>
            <a:ext cx="4464774" cy="345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Rental Questions : Categories and Ratings</a:t>
            </a:r>
            <a:endParaRPr/>
          </a:p>
        </p:txBody>
      </p:sp>
      <p:sp>
        <p:nvSpPr>
          <p:cNvPr id="104" name="Google Shape;104;p18"/>
          <p:cNvSpPr txBox="1">
            <a:spLocks noGrp="1"/>
          </p:cNvSpPr>
          <p:nvPr>
            <p:ph type="body" idx="1"/>
          </p:nvPr>
        </p:nvSpPr>
        <p:spPr>
          <a:xfrm>
            <a:off x="4708475" y="1793700"/>
            <a:ext cx="4247400" cy="2261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have the most Sports movies out of all categories</a:t>
            </a:r>
            <a:endParaRPr/>
          </a:p>
          <a:p>
            <a:pPr marL="457200" lvl="0" indent="-342900" algn="l" rtl="0">
              <a:spcBef>
                <a:spcPts val="0"/>
              </a:spcBef>
              <a:spcAft>
                <a:spcPts val="0"/>
              </a:spcAft>
              <a:buSzPts val="1800"/>
              <a:buChar char="●"/>
            </a:pPr>
            <a:r>
              <a:rPr lang="en"/>
              <a:t>Range of counts across all categories fairly even at 51 to 73</a:t>
            </a:r>
            <a:endParaRPr/>
          </a:p>
          <a:p>
            <a:pPr marL="914400" lvl="1" indent="-317500" algn="l" rtl="0">
              <a:spcBef>
                <a:spcPts val="0"/>
              </a:spcBef>
              <a:spcAft>
                <a:spcPts val="0"/>
              </a:spcAft>
              <a:buSzPts val="1400"/>
              <a:buChar char="○"/>
            </a:pPr>
            <a:r>
              <a:rPr lang="en"/>
              <a:t>Excluding the single Thriller film</a:t>
            </a:r>
            <a:endParaRPr/>
          </a:p>
        </p:txBody>
      </p:sp>
      <p:pic>
        <p:nvPicPr>
          <p:cNvPr id="105" name="Google Shape;105;p18"/>
          <p:cNvPicPr preferRelativeResize="0"/>
          <p:nvPr/>
        </p:nvPicPr>
        <p:blipFill>
          <a:blip r:embed="rId3">
            <a:alphaModFix/>
          </a:blip>
          <a:stretch>
            <a:fillRect/>
          </a:stretch>
        </p:blipFill>
        <p:spPr>
          <a:xfrm>
            <a:off x="0" y="1727050"/>
            <a:ext cx="4050578" cy="3332275"/>
          </a:xfrm>
          <a:prstGeom prst="rect">
            <a:avLst/>
          </a:prstGeom>
          <a:noFill/>
          <a:ln>
            <a:noFill/>
          </a:ln>
        </p:spPr>
      </p:pic>
      <p:pic>
        <p:nvPicPr>
          <p:cNvPr id="106" name="Google Shape;106;p18"/>
          <p:cNvPicPr preferRelativeResize="0"/>
          <p:nvPr/>
        </p:nvPicPr>
        <p:blipFill>
          <a:blip r:embed="rId4">
            <a:alphaModFix/>
          </a:blip>
          <a:stretch>
            <a:fillRect/>
          </a:stretch>
        </p:blipFill>
        <p:spPr>
          <a:xfrm>
            <a:off x="3875475" y="3109100"/>
            <a:ext cx="762000" cy="1238250"/>
          </a:xfrm>
          <a:prstGeom prst="rect">
            <a:avLst/>
          </a:prstGeom>
          <a:noFill/>
          <a:ln>
            <a:noFill/>
          </a:ln>
        </p:spPr>
      </p:pic>
      <p:pic>
        <p:nvPicPr>
          <p:cNvPr id="107" name="Google Shape;107;p18"/>
          <p:cNvPicPr preferRelativeResize="0"/>
          <p:nvPr/>
        </p:nvPicPr>
        <p:blipFill>
          <a:blip r:embed="rId5">
            <a:alphaModFix/>
          </a:blip>
          <a:stretch>
            <a:fillRect/>
          </a:stretch>
        </p:blipFill>
        <p:spPr>
          <a:xfrm>
            <a:off x="5194225" y="3686163"/>
            <a:ext cx="2476500" cy="145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136475" y="555650"/>
            <a:ext cx="8949000" cy="950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Rental Questions : Revenue by Category</a:t>
            </a:r>
            <a:endParaRPr/>
          </a:p>
        </p:txBody>
      </p:sp>
      <p:sp>
        <p:nvSpPr>
          <p:cNvPr id="113" name="Google Shape;113;p19"/>
          <p:cNvSpPr txBox="1">
            <a:spLocks noGrp="1"/>
          </p:cNvSpPr>
          <p:nvPr>
            <p:ph type="body" idx="1"/>
          </p:nvPr>
        </p:nvSpPr>
        <p:spPr>
          <a:xfrm>
            <a:off x="4611000" y="1939925"/>
            <a:ext cx="4083000" cy="2689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Sports is the highest total revenue category </a:t>
            </a:r>
            <a:endParaRPr/>
          </a:p>
          <a:p>
            <a:pPr marL="457200" lvl="0" indent="-342900" algn="l" rtl="0">
              <a:spcBef>
                <a:spcPts val="0"/>
              </a:spcBef>
              <a:spcAft>
                <a:spcPts val="0"/>
              </a:spcAft>
              <a:buSzPts val="1800"/>
              <a:buChar char="●"/>
            </a:pPr>
            <a:r>
              <a:rPr lang="en"/>
              <a:t>Sports, Games, and Comedy tied for highest revenue per rental at 4.6</a:t>
            </a:r>
            <a:endParaRPr/>
          </a:p>
          <a:p>
            <a:pPr marL="457200" lvl="0" indent="-342900" algn="l" rtl="0">
              <a:spcBef>
                <a:spcPts val="0"/>
              </a:spcBef>
              <a:spcAft>
                <a:spcPts val="0"/>
              </a:spcAft>
              <a:buSzPts val="1800"/>
              <a:buChar char="●"/>
            </a:pPr>
            <a:r>
              <a:rPr lang="en"/>
              <a:t>Music lowest total revenue and 2nd lowest revenue per rental</a:t>
            </a:r>
            <a:endParaRPr/>
          </a:p>
          <a:p>
            <a:pPr marL="914400" lvl="1" indent="-317500" algn="l" rtl="0">
              <a:spcBef>
                <a:spcPts val="0"/>
              </a:spcBef>
              <a:spcAft>
                <a:spcPts val="0"/>
              </a:spcAft>
              <a:buSzPts val="1400"/>
              <a:buChar char="○"/>
            </a:pPr>
            <a:r>
              <a:rPr lang="en"/>
              <a:t>Excluding Thriller</a:t>
            </a:r>
            <a:endParaRPr/>
          </a:p>
        </p:txBody>
      </p:sp>
      <p:pic>
        <p:nvPicPr>
          <p:cNvPr id="114" name="Google Shape;114;p19"/>
          <p:cNvPicPr preferRelativeResize="0"/>
          <p:nvPr/>
        </p:nvPicPr>
        <p:blipFill>
          <a:blip r:embed="rId3">
            <a:alphaModFix/>
          </a:blip>
          <a:stretch>
            <a:fillRect/>
          </a:stretch>
        </p:blipFill>
        <p:spPr>
          <a:xfrm>
            <a:off x="0" y="1811150"/>
            <a:ext cx="4221340" cy="3332350"/>
          </a:xfrm>
          <a:prstGeom prst="rect">
            <a:avLst/>
          </a:prstGeom>
          <a:noFill/>
          <a:ln>
            <a:noFill/>
          </a:ln>
        </p:spPr>
      </p:pic>
      <p:pic>
        <p:nvPicPr>
          <p:cNvPr id="115" name="Google Shape;115;p19"/>
          <p:cNvPicPr preferRelativeResize="0"/>
          <p:nvPr/>
        </p:nvPicPr>
        <p:blipFill>
          <a:blip r:embed="rId4">
            <a:alphaModFix/>
          </a:blip>
          <a:stretch>
            <a:fillRect/>
          </a:stretch>
        </p:blipFill>
        <p:spPr>
          <a:xfrm>
            <a:off x="2706863" y="2054788"/>
            <a:ext cx="1514475" cy="69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136475" y="555650"/>
            <a:ext cx="8949000" cy="950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Rental Questions : Rentals by Category</a:t>
            </a:r>
            <a:endParaRPr/>
          </a:p>
        </p:txBody>
      </p:sp>
      <p:sp>
        <p:nvSpPr>
          <p:cNvPr id="121" name="Google Shape;121;p20"/>
          <p:cNvSpPr txBox="1">
            <a:spLocks noGrp="1"/>
          </p:cNvSpPr>
          <p:nvPr>
            <p:ph type="body" idx="1"/>
          </p:nvPr>
        </p:nvSpPr>
        <p:spPr>
          <a:xfrm>
            <a:off x="4611000" y="1939925"/>
            <a:ext cx="4083000" cy="2689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Sports is the most often rented category </a:t>
            </a:r>
            <a:endParaRPr/>
          </a:p>
          <a:p>
            <a:pPr marL="457200" lvl="0" indent="-342900" algn="l" rtl="0">
              <a:spcBef>
                <a:spcPts val="0"/>
              </a:spcBef>
              <a:spcAft>
                <a:spcPts val="0"/>
              </a:spcAft>
              <a:buSzPts val="1800"/>
              <a:buChar char="●"/>
            </a:pPr>
            <a:r>
              <a:rPr lang="en"/>
              <a:t>Animation and Action have high demand for their low revenue per rental</a:t>
            </a:r>
            <a:endParaRPr/>
          </a:p>
          <a:p>
            <a:pPr marL="457200" lvl="0" indent="-342900" algn="l" rtl="0">
              <a:spcBef>
                <a:spcPts val="0"/>
              </a:spcBef>
              <a:spcAft>
                <a:spcPts val="0"/>
              </a:spcAft>
              <a:buSzPts val="1800"/>
              <a:buChar char="●"/>
            </a:pPr>
            <a:r>
              <a:rPr lang="en"/>
              <a:t>Music lowest in demand</a:t>
            </a:r>
            <a:endParaRPr/>
          </a:p>
          <a:p>
            <a:pPr marL="914400" lvl="1" indent="-317500" algn="l" rtl="0">
              <a:spcBef>
                <a:spcPts val="0"/>
              </a:spcBef>
              <a:spcAft>
                <a:spcPts val="0"/>
              </a:spcAft>
              <a:buSzPts val="1400"/>
              <a:buChar char="○"/>
            </a:pPr>
            <a:r>
              <a:rPr lang="en"/>
              <a:t>Excluding Thriller</a:t>
            </a:r>
            <a:endParaRPr/>
          </a:p>
        </p:txBody>
      </p:sp>
      <p:pic>
        <p:nvPicPr>
          <p:cNvPr id="122" name="Google Shape;122;p20"/>
          <p:cNvPicPr preferRelativeResize="0"/>
          <p:nvPr/>
        </p:nvPicPr>
        <p:blipFill>
          <a:blip r:embed="rId3">
            <a:alphaModFix/>
          </a:blip>
          <a:stretch>
            <a:fillRect/>
          </a:stretch>
        </p:blipFill>
        <p:spPr>
          <a:xfrm>
            <a:off x="0" y="1707500"/>
            <a:ext cx="4272802" cy="3332351"/>
          </a:xfrm>
          <a:prstGeom prst="rect">
            <a:avLst/>
          </a:prstGeom>
          <a:noFill/>
          <a:ln>
            <a:noFill/>
          </a:ln>
        </p:spPr>
      </p:pic>
      <p:pic>
        <p:nvPicPr>
          <p:cNvPr id="123" name="Google Shape;123;p20"/>
          <p:cNvPicPr preferRelativeResize="0"/>
          <p:nvPr/>
        </p:nvPicPr>
        <p:blipFill>
          <a:blip r:embed="rId4">
            <a:alphaModFix/>
          </a:blip>
          <a:stretch>
            <a:fillRect/>
          </a:stretch>
        </p:blipFill>
        <p:spPr>
          <a:xfrm>
            <a:off x="2944165" y="1891174"/>
            <a:ext cx="1397134" cy="63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Location Questions : Where are Customers?</a:t>
            </a:r>
            <a:endParaRPr/>
          </a:p>
        </p:txBody>
      </p:sp>
      <p:sp>
        <p:nvSpPr>
          <p:cNvPr id="129" name="Google Shape;129;p21"/>
          <p:cNvSpPr txBox="1">
            <a:spLocks noGrp="1"/>
          </p:cNvSpPr>
          <p:nvPr>
            <p:ph type="body" idx="1"/>
          </p:nvPr>
        </p:nvSpPr>
        <p:spPr>
          <a:xfrm>
            <a:off x="5293400" y="1783950"/>
            <a:ext cx="3811500" cy="3310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Top 5 Countries by Customer Count</a:t>
            </a:r>
            <a:endParaRPr/>
          </a:p>
          <a:p>
            <a:pPr marL="457200" lvl="0" indent="-342900" algn="l" rtl="0">
              <a:spcBef>
                <a:spcPts val="1200"/>
              </a:spcBef>
              <a:spcAft>
                <a:spcPts val="0"/>
              </a:spcAft>
              <a:buSzPts val="1800"/>
              <a:buAutoNum type="arabicPeriod"/>
            </a:pPr>
            <a:r>
              <a:rPr lang="en"/>
              <a:t>India (60)</a:t>
            </a:r>
            <a:endParaRPr/>
          </a:p>
          <a:p>
            <a:pPr marL="457200" lvl="0" indent="-342900" algn="l" rtl="0">
              <a:spcBef>
                <a:spcPts val="0"/>
              </a:spcBef>
              <a:spcAft>
                <a:spcPts val="0"/>
              </a:spcAft>
              <a:buSzPts val="1800"/>
              <a:buAutoNum type="arabicPeriod"/>
            </a:pPr>
            <a:r>
              <a:rPr lang="en"/>
              <a:t>China (53)</a:t>
            </a:r>
            <a:endParaRPr/>
          </a:p>
          <a:p>
            <a:pPr marL="457200" lvl="0" indent="-342900" algn="l" rtl="0">
              <a:spcBef>
                <a:spcPts val="0"/>
              </a:spcBef>
              <a:spcAft>
                <a:spcPts val="0"/>
              </a:spcAft>
              <a:buSzPts val="1800"/>
              <a:buAutoNum type="arabicPeriod"/>
            </a:pPr>
            <a:r>
              <a:rPr lang="en"/>
              <a:t>United States (36)</a:t>
            </a:r>
            <a:endParaRPr/>
          </a:p>
          <a:p>
            <a:pPr marL="457200" lvl="0" indent="-342900" algn="l" rtl="0">
              <a:spcBef>
                <a:spcPts val="0"/>
              </a:spcBef>
              <a:spcAft>
                <a:spcPts val="0"/>
              </a:spcAft>
              <a:buSzPts val="1800"/>
              <a:buAutoNum type="arabicPeriod"/>
            </a:pPr>
            <a:r>
              <a:rPr lang="en"/>
              <a:t>Japan (31)</a:t>
            </a:r>
            <a:endParaRPr/>
          </a:p>
          <a:p>
            <a:pPr marL="457200" lvl="0" indent="-342900" algn="l" rtl="0">
              <a:spcBef>
                <a:spcPts val="0"/>
              </a:spcBef>
              <a:spcAft>
                <a:spcPts val="0"/>
              </a:spcAft>
              <a:buSzPts val="1800"/>
              <a:buAutoNum type="arabicPeriod"/>
            </a:pPr>
            <a:r>
              <a:rPr lang="en"/>
              <a:t>Mexico (30)</a:t>
            </a:r>
            <a:endParaRPr/>
          </a:p>
          <a:p>
            <a:pPr marL="0" lvl="0" indent="0" algn="l" rtl="0">
              <a:spcBef>
                <a:spcPts val="1200"/>
              </a:spcBef>
              <a:spcAft>
                <a:spcPts val="0"/>
              </a:spcAft>
              <a:buNone/>
            </a:pPr>
            <a:r>
              <a:rPr lang="en"/>
              <a:t>Top Cities: No city holds more than 1 customer.</a:t>
            </a:r>
            <a:endParaRPr/>
          </a:p>
          <a:p>
            <a:pPr marL="0" lvl="0" indent="0" algn="l" rtl="0">
              <a:spcBef>
                <a:spcPts val="1200"/>
              </a:spcBef>
              <a:spcAft>
                <a:spcPts val="1200"/>
              </a:spcAft>
              <a:buNone/>
            </a:pPr>
            <a:endParaRPr/>
          </a:p>
        </p:txBody>
      </p:sp>
      <p:pic>
        <p:nvPicPr>
          <p:cNvPr id="130" name="Google Shape;130;p21"/>
          <p:cNvPicPr preferRelativeResize="0"/>
          <p:nvPr/>
        </p:nvPicPr>
        <p:blipFill>
          <a:blip r:embed="rId3">
            <a:alphaModFix/>
          </a:blip>
          <a:stretch>
            <a:fillRect/>
          </a:stretch>
        </p:blipFill>
        <p:spPr>
          <a:xfrm>
            <a:off x="2" y="1694025"/>
            <a:ext cx="5038774" cy="3400750"/>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592</Words>
  <PresentationFormat>On-screen Show (16:9)</PresentationFormat>
  <Paragraphs>70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Material</vt:lpstr>
      <vt:lpstr>Rockbuster Stealth Data Analysis</vt:lpstr>
      <vt:lpstr>Objective and Key Questions</vt:lpstr>
      <vt:lpstr>Rental Questions : Film and Customer Overview</vt:lpstr>
      <vt:lpstr>Rental Questions : High Revenue Films</vt:lpstr>
      <vt:lpstr>Rental Questions : Lowest Revenue Films</vt:lpstr>
      <vt:lpstr>Rental Questions : Categories and Ratings</vt:lpstr>
      <vt:lpstr>Rental Questions : Revenue by Category</vt:lpstr>
      <vt:lpstr>Rental Questions : Rentals by Category</vt:lpstr>
      <vt:lpstr>Location Questions : Where are Customers?</vt:lpstr>
      <vt:lpstr>Location Questions : Best Customers?</vt:lpstr>
      <vt:lpstr>Location Questions : Regional Differences?</vt:lpstr>
      <vt:lpstr>Recommendations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dc:title>
  <cp:lastModifiedBy>Owner</cp:lastModifiedBy>
  <cp:revision>2</cp:revision>
  <dcterms:modified xsi:type="dcterms:W3CDTF">2021-09-03T22:41:17Z</dcterms:modified>
</cp:coreProperties>
</file>