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5d6ff554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5d6ff554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5d6ff554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5d6ff554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5d6ff554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5d6ff554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5d6ff554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5d6ff554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d6ff554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d6ff55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d6ff554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d6ff554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5d6ff554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5d6ff554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5d6ff554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5d6ff554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5d6ff554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5d6ff554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5d6ff554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5d6ff554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5d6ff554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5d6ff554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5098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Rockbuster Stealth Data Analysis</a:t>
            </a:r>
            <a:endParaRPr/>
          </a:p>
        </p:txBody>
      </p:sp>
      <p:sp>
        <p:nvSpPr>
          <p:cNvPr id="68" name="Google Shape;68;p13"/>
          <p:cNvSpPr txBox="1"/>
          <p:nvPr>
            <p:ph idx="1" type="subTitle"/>
          </p:nvPr>
        </p:nvSpPr>
        <p:spPr>
          <a:xfrm>
            <a:off x="390525" y="2789114"/>
            <a:ext cx="8222100" cy="1363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Kyle Irish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Tableau Visualizations:</a:t>
            </a:r>
            <a:endParaRPr/>
          </a:p>
          <a:p>
            <a:pPr indent="0" lvl="0" marL="0" rtl="0" algn="l">
              <a:spcBef>
                <a:spcPts val="0"/>
              </a:spcBef>
              <a:spcAft>
                <a:spcPts val="0"/>
              </a:spcAft>
              <a:buNone/>
            </a:pPr>
            <a:r>
              <a:rPr lang="en"/>
              <a:t>https://public.tableau.com/views/K_Irish3_10PresentingSQLResults/CustomersbyCountry?:language=en-US&amp;publish=yes&amp;:display_count=n&amp;:origin=viz_share_link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Location Questions : Best Customers?</a:t>
            </a:r>
            <a:endParaRPr/>
          </a:p>
        </p:txBody>
      </p:sp>
      <p:sp>
        <p:nvSpPr>
          <p:cNvPr id="136" name="Google Shape;136;p22"/>
          <p:cNvSpPr txBox="1"/>
          <p:nvPr>
            <p:ph idx="1" type="body"/>
          </p:nvPr>
        </p:nvSpPr>
        <p:spPr>
          <a:xfrm>
            <a:off x="4338050" y="1910675"/>
            <a:ext cx="4630500" cy="285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Average total payment for all customers is $102.4</a:t>
            </a:r>
            <a:endParaRPr/>
          </a:p>
          <a:p>
            <a:pPr indent="-342900" lvl="0" marL="457200" rtl="0" algn="l">
              <a:spcBef>
                <a:spcPts val="0"/>
              </a:spcBef>
              <a:spcAft>
                <a:spcPts val="0"/>
              </a:spcAft>
              <a:buSzPts val="1800"/>
              <a:buChar char="●"/>
            </a:pPr>
            <a:r>
              <a:rPr lang="en"/>
              <a:t>Of the top 50 highest overall paying customers:</a:t>
            </a:r>
            <a:endParaRPr/>
          </a:p>
          <a:p>
            <a:pPr indent="-317500" lvl="1" marL="914400" rtl="0" algn="l">
              <a:spcBef>
                <a:spcPts val="0"/>
              </a:spcBef>
              <a:spcAft>
                <a:spcPts val="0"/>
              </a:spcAft>
              <a:buSzPts val="1400"/>
              <a:buChar char="○"/>
            </a:pPr>
            <a:r>
              <a:rPr lang="en"/>
              <a:t>India contains 5</a:t>
            </a:r>
            <a:endParaRPr/>
          </a:p>
          <a:p>
            <a:pPr indent="-317500" lvl="1" marL="914400" rtl="0" algn="l">
              <a:spcBef>
                <a:spcPts val="0"/>
              </a:spcBef>
              <a:spcAft>
                <a:spcPts val="0"/>
              </a:spcAft>
              <a:buSzPts val="1400"/>
              <a:buChar char="○"/>
            </a:pPr>
            <a:r>
              <a:rPr lang="en"/>
              <a:t>Brazil, Philippines, and China contain 3 each</a:t>
            </a:r>
            <a:endParaRPr/>
          </a:p>
          <a:p>
            <a:pPr indent="-317500" lvl="1" marL="914400" rtl="0" algn="l">
              <a:lnSpc>
                <a:spcPct val="100000"/>
              </a:lnSpc>
              <a:spcBef>
                <a:spcPts val="0"/>
              </a:spcBef>
              <a:spcAft>
                <a:spcPts val="0"/>
              </a:spcAft>
              <a:buSzPts val="1400"/>
              <a:buChar char="○"/>
            </a:pPr>
            <a:r>
              <a:rPr lang="en"/>
              <a:t>United States, Iran, Russian Federation, Taiwan, and Thailand have 2 each</a:t>
            </a:r>
            <a:endParaRPr/>
          </a:p>
          <a:p>
            <a:pPr indent="-317500" lvl="1" marL="914400" rtl="0" algn="l">
              <a:spcBef>
                <a:spcPts val="0"/>
              </a:spcBef>
              <a:spcAft>
                <a:spcPts val="0"/>
              </a:spcAft>
              <a:buSzPts val="1400"/>
              <a:buChar char="○"/>
            </a:pPr>
            <a:r>
              <a:rPr lang="en"/>
              <a:t>The other 26 countries only have 1 each</a:t>
            </a:r>
            <a:endParaRPr/>
          </a:p>
        </p:txBody>
      </p:sp>
      <p:pic>
        <p:nvPicPr>
          <p:cNvPr id="137" name="Google Shape;137;p22"/>
          <p:cNvPicPr preferRelativeResize="0"/>
          <p:nvPr/>
        </p:nvPicPr>
        <p:blipFill>
          <a:blip r:embed="rId3">
            <a:alphaModFix/>
          </a:blip>
          <a:stretch>
            <a:fillRect/>
          </a:stretch>
        </p:blipFill>
        <p:spPr>
          <a:xfrm>
            <a:off x="243700" y="1677649"/>
            <a:ext cx="3577675" cy="346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Location Questions : Regional Differences?</a:t>
            </a:r>
            <a:endParaRPr/>
          </a:p>
        </p:txBody>
      </p:sp>
      <p:sp>
        <p:nvSpPr>
          <p:cNvPr id="143" name="Google Shape;143;p23"/>
          <p:cNvSpPr txBox="1"/>
          <p:nvPr>
            <p:ph idx="1" type="body"/>
          </p:nvPr>
        </p:nvSpPr>
        <p:spPr>
          <a:xfrm>
            <a:off x="6219475" y="2008175"/>
            <a:ext cx="2749200" cy="275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Asia by far highest revenue continent</a:t>
            </a:r>
            <a:endParaRPr/>
          </a:p>
          <a:p>
            <a:pPr indent="-317500" lvl="1" marL="914400" rtl="0" algn="l">
              <a:spcBef>
                <a:spcPts val="0"/>
              </a:spcBef>
              <a:spcAft>
                <a:spcPts val="0"/>
              </a:spcAft>
              <a:buSzPts val="1400"/>
              <a:buChar char="○"/>
            </a:pPr>
            <a:r>
              <a:rPr lang="en"/>
              <a:t>Even with Russia counted in Europe</a:t>
            </a:r>
            <a:endParaRPr/>
          </a:p>
          <a:p>
            <a:pPr indent="-342900" lvl="0" marL="457200" rtl="0" algn="l">
              <a:spcBef>
                <a:spcPts val="0"/>
              </a:spcBef>
              <a:spcAft>
                <a:spcPts val="0"/>
              </a:spcAft>
              <a:buSzPts val="1800"/>
              <a:buChar char="●"/>
            </a:pPr>
            <a:r>
              <a:rPr lang="en"/>
              <a:t>Asia total = $27,956</a:t>
            </a:r>
            <a:endParaRPr/>
          </a:p>
          <a:p>
            <a:pPr indent="-342900" lvl="0" marL="457200" rtl="0" algn="l">
              <a:spcBef>
                <a:spcPts val="0"/>
              </a:spcBef>
              <a:spcAft>
                <a:spcPts val="0"/>
              </a:spcAft>
              <a:buSzPts val="1800"/>
              <a:buChar char="●"/>
            </a:pPr>
            <a:r>
              <a:rPr lang="en"/>
              <a:t>All other continents combined = $33,356</a:t>
            </a:r>
            <a:endParaRPr/>
          </a:p>
        </p:txBody>
      </p:sp>
      <p:pic>
        <p:nvPicPr>
          <p:cNvPr id="144" name="Google Shape;144;p23"/>
          <p:cNvPicPr preferRelativeResize="0"/>
          <p:nvPr/>
        </p:nvPicPr>
        <p:blipFill>
          <a:blip r:embed="rId3">
            <a:alphaModFix/>
          </a:blip>
          <a:stretch>
            <a:fillRect/>
          </a:stretch>
        </p:blipFill>
        <p:spPr>
          <a:xfrm>
            <a:off x="0" y="1702650"/>
            <a:ext cx="6024499" cy="3440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50" name="Google Shape;150;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Stay with Sports. </a:t>
            </a:r>
            <a:r>
              <a:rPr lang="en"/>
              <a:t>Sports is highest total revenue category, revenue per rental category, and most rented category.</a:t>
            </a:r>
            <a:endParaRPr/>
          </a:p>
          <a:p>
            <a:pPr indent="0" lvl="0" marL="0" rtl="0" algn="l">
              <a:spcBef>
                <a:spcPts val="1200"/>
              </a:spcBef>
              <a:spcAft>
                <a:spcPts val="0"/>
              </a:spcAft>
              <a:buNone/>
            </a:pPr>
            <a:r>
              <a:rPr lang="en"/>
              <a:t>Stop the Music. While it is the lowest inventory amount of all categories, Music is the least revenue generating and lowest rented category (excluding Thriller).</a:t>
            </a:r>
            <a:endParaRPr/>
          </a:p>
          <a:p>
            <a:pPr indent="0" lvl="0" marL="0" rtl="0" algn="l">
              <a:spcBef>
                <a:spcPts val="1200"/>
              </a:spcBef>
              <a:spcAft>
                <a:spcPts val="0"/>
              </a:spcAft>
              <a:buNone/>
            </a:pPr>
            <a:r>
              <a:rPr lang="en"/>
              <a:t>India should be a focus. It has the highest amount of customers and the most (5) of the top 50 highest paying customers. It is also centered in the highest revenue generating continent of Asia.</a:t>
            </a:r>
            <a:endParaRPr/>
          </a:p>
          <a:p>
            <a:pPr indent="0" lvl="0" marL="0" rtl="0" algn="l">
              <a:spcBef>
                <a:spcPts val="1200"/>
              </a:spcBef>
              <a:spcAft>
                <a:spcPts val="0"/>
              </a:spcAft>
              <a:buNone/>
            </a:pPr>
            <a:r>
              <a:rPr lang="en"/>
              <a:t>Rental rate can be adjusted based on a combination of rental amount, revenue, and revenue per rental.</a:t>
            </a:r>
            <a:endParaRPr/>
          </a:p>
          <a:p>
            <a:pPr indent="0" lvl="0" marL="457200" rtl="0" algn="l">
              <a:spcBef>
                <a:spcPts val="1200"/>
              </a:spcBef>
              <a:spcAft>
                <a:spcPts val="1200"/>
              </a:spcAft>
              <a:buNone/>
            </a:pPr>
            <a:r>
              <a:rPr lang="en"/>
              <a:t>For example Action movies may be priced too low. The demand is high as the 3rd most rented category. But the category is in the middle of total revenue and tied for the 2nd lowest average revenue per rental across categories.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 and Key Questions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rgbClr val="000000"/>
                </a:solidFill>
                <a:latin typeface="Arial"/>
                <a:ea typeface="Arial"/>
                <a:cs typeface="Arial"/>
                <a:sym typeface="Arial"/>
              </a:rPr>
              <a:t>Analysis of Rockbuster Stealth movie rental data loaded into a database. Purpose is to assist the business transition to an online model by answering:</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Rental Questions: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What was the average rental duration for all videos?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Which movies contributed the most/least to revenue gain?</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Are any categories of movies more valuable?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Location Questions: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Which countries are Rockbuster customers based in?</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Where are customers with a high lifetime value based?</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Do sales figures vary between geographic regions?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Rental Questions : Film and Customer Overview</a:t>
            </a:r>
            <a:endParaRPr/>
          </a:p>
        </p:txBody>
      </p:sp>
      <p:sp>
        <p:nvSpPr>
          <p:cNvPr id="80" name="Google Shape;80;p15"/>
          <p:cNvSpPr txBox="1"/>
          <p:nvPr>
            <p:ph idx="1" type="body"/>
          </p:nvPr>
        </p:nvSpPr>
        <p:spPr>
          <a:xfrm>
            <a:off x="3666000" y="2270925"/>
            <a:ext cx="2268000" cy="21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average rental duration is 5 days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most common film rating is PG-13</a:t>
            </a:r>
            <a:endParaRPr/>
          </a:p>
        </p:txBody>
      </p:sp>
      <p:pic>
        <p:nvPicPr>
          <p:cNvPr id="81" name="Google Shape;81;p15"/>
          <p:cNvPicPr preferRelativeResize="0"/>
          <p:nvPr/>
        </p:nvPicPr>
        <p:blipFill>
          <a:blip r:embed="rId3">
            <a:alphaModFix/>
          </a:blip>
          <a:stretch>
            <a:fillRect/>
          </a:stretch>
        </p:blipFill>
        <p:spPr>
          <a:xfrm>
            <a:off x="97475" y="1709512"/>
            <a:ext cx="3568525" cy="3129325"/>
          </a:xfrm>
          <a:prstGeom prst="rect">
            <a:avLst/>
          </a:prstGeom>
          <a:noFill/>
          <a:ln>
            <a:noFill/>
          </a:ln>
        </p:spPr>
      </p:pic>
      <p:pic>
        <p:nvPicPr>
          <p:cNvPr id="82" name="Google Shape;82;p15"/>
          <p:cNvPicPr preferRelativeResize="0"/>
          <p:nvPr/>
        </p:nvPicPr>
        <p:blipFill>
          <a:blip r:embed="rId4">
            <a:alphaModFix/>
          </a:blip>
          <a:stretch>
            <a:fillRect/>
          </a:stretch>
        </p:blipFill>
        <p:spPr>
          <a:xfrm>
            <a:off x="5934063" y="1709525"/>
            <a:ext cx="3209925" cy="2781300"/>
          </a:xfrm>
          <a:prstGeom prst="rect">
            <a:avLst/>
          </a:prstGeom>
          <a:noFill/>
          <a:ln>
            <a:noFill/>
          </a:ln>
        </p:spPr>
      </p:pic>
      <p:sp>
        <p:nvSpPr>
          <p:cNvPr id="83" name="Google Shape;83;p15"/>
          <p:cNvSpPr/>
          <p:nvPr/>
        </p:nvSpPr>
        <p:spPr>
          <a:xfrm>
            <a:off x="1013825" y="2115400"/>
            <a:ext cx="458100" cy="36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6667900" y="4026100"/>
            <a:ext cx="721500" cy="46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Rental Questions : High </a:t>
            </a:r>
            <a:r>
              <a:rPr lang="en"/>
              <a:t>Revenue Films</a:t>
            </a:r>
            <a:endParaRPr/>
          </a:p>
        </p:txBody>
      </p:sp>
      <p:sp>
        <p:nvSpPr>
          <p:cNvPr id="90" name="Google Shape;90;p16"/>
          <p:cNvSpPr txBox="1"/>
          <p:nvPr>
            <p:ph idx="1" type="body"/>
          </p:nvPr>
        </p:nvSpPr>
        <p:spPr>
          <a:xfrm>
            <a:off x="4162575" y="2037425"/>
            <a:ext cx="4531500" cy="2592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Top 10 films total revenue between $168 and $216</a:t>
            </a:r>
            <a:endParaRPr/>
          </a:p>
          <a:p>
            <a:pPr indent="-342900" lvl="0" marL="457200" rtl="0" algn="l">
              <a:spcBef>
                <a:spcPts val="0"/>
              </a:spcBef>
              <a:spcAft>
                <a:spcPts val="0"/>
              </a:spcAft>
              <a:buSzPts val="1800"/>
              <a:buChar char="●"/>
            </a:pPr>
            <a:r>
              <a:rPr lang="en"/>
              <a:t>Revenue per rental </a:t>
            </a:r>
            <a:r>
              <a:rPr lang="en"/>
              <a:t>ratio between 6 and 8.7</a:t>
            </a:r>
            <a:endParaRPr/>
          </a:p>
          <a:p>
            <a:pPr indent="-317500" lvl="1" marL="914400" rtl="0" algn="l">
              <a:spcBef>
                <a:spcPts val="0"/>
              </a:spcBef>
              <a:spcAft>
                <a:spcPts val="0"/>
              </a:spcAft>
              <a:buSzPts val="1400"/>
              <a:buChar char="○"/>
            </a:pPr>
            <a:r>
              <a:rPr lang="en"/>
              <a:t>Average for all films is 4.2</a:t>
            </a:r>
            <a:endParaRPr/>
          </a:p>
          <a:p>
            <a:pPr indent="-342900" lvl="0" marL="457200" rtl="0" algn="l">
              <a:spcBef>
                <a:spcPts val="0"/>
              </a:spcBef>
              <a:spcAft>
                <a:spcPts val="0"/>
              </a:spcAft>
              <a:buSzPts val="1800"/>
              <a:buChar char="●"/>
            </a:pPr>
            <a:r>
              <a:rPr lang="en"/>
              <a:t>Telegraph Voyage and Hustler Party have highest revenue per rental ratio</a:t>
            </a:r>
            <a:endParaRPr/>
          </a:p>
          <a:p>
            <a:pPr indent="0" lvl="0" marL="0" rtl="0" algn="l">
              <a:spcBef>
                <a:spcPts val="1200"/>
              </a:spcBef>
              <a:spcAft>
                <a:spcPts val="1200"/>
              </a:spcAft>
              <a:buNone/>
            </a:pPr>
            <a:r>
              <a:t/>
            </a:r>
            <a:endParaRPr/>
          </a:p>
        </p:txBody>
      </p:sp>
      <p:pic>
        <p:nvPicPr>
          <p:cNvPr id="91" name="Google Shape;91;p16"/>
          <p:cNvPicPr preferRelativeResize="0"/>
          <p:nvPr/>
        </p:nvPicPr>
        <p:blipFill>
          <a:blip r:embed="rId3">
            <a:alphaModFix/>
          </a:blip>
          <a:stretch>
            <a:fillRect/>
          </a:stretch>
        </p:blipFill>
        <p:spPr>
          <a:xfrm>
            <a:off x="-4" y="1687925"/>
            <a:ext cx="4091226" cy="3455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Rental Questions : L</a:t>
            </a:r>
            <a:r>
              <a:rPr lang="en"/>
              <a:t>owest</a:t>
            </a:r>
            <a:r>
              <a:rPr lang="en"/>
              <a:t> Revenue Films</a:t>
            </a:r>
            <a:endParaRPr/>
          </a:p>
        </p:txBody>
      </p:sp>
      <p:sp>
        <p:nvSpPr>
          <p:cNvPr id="97" name="Google Shape;97;p17"/>
          <p:cNvSpPr txBox="1"/>
          <p:nvPr>
            <p:ph idx="1" type="body"/>
          </p:nvPr>
        </p:nvSpPr>
        <p:spPr>
          <a:xfrm>
            <a:off x="4572000" y="2125150"/>
            <a:ext cx="4229400" cy="2504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Bottom</a:t>
            </a:r>
            <a:r>
              <a:rPr lang="en"/>
              <a:t> 11 films total revenue between $5 and $8</a:t>
            </a:r>
            <a:endParaRPr/>
          </a:p>
          <a:p>
            <a:pPr indent="-317500" lvl="1" marL="914400" rtl="0" algn="l">
              <a:spcBef>
                <a:spcPts val="0"/>
              </a:spcBef>
              <a:spcAft>
                <a:spcPts val="0"/>
              </a:spcAft>
              <a:buSzPts val="1400"/>
              <a:buChar char="○"/>
            </a:pPr>
            <a:r>
              <a:rPr lang="en"/>
              <a:t>Top 2 tied at $7.94</a:t>
            </a:r>
            <a:endParaRPr/>
          </a:p>
          <a:p>
            <a:pPr indent="-342900" lvl="0" marL="457200" rtl="0" algn="l">
              <a:spcBef>
                <a:spcPts val="0"/>
              </a:spcBef>
              <a:spcAft>
                <a:spcPts val="0"/>
              </a:spcAft>
              <a:buSzPts val="1800"/>
              <a:buChar char="●"/>
            </a:pPr>
            <a:r>
              <a:rPr lang="en"/>
              <a:t>Revenue per rental ratio between 1 and 1.3</a:t>
            </a:r>
            <a:endParaRPr/>
          </a:p>
          <a:p>
            <a:pPr indent="-317500" lvl="1" marL="914400" rtl="0" algn="l">
              <a:spcBef>
                <a:spcPts val="0"/>
              </a:spcBef>
              <a:spcAft>
                <a:spcPts val="0"/>
              </a:spcAft>
              <a:buSzPts val="1400"/>
              <a:buChar char="○"/>
            </a:pPr>
            <a:r>
              <a:rPr lang="en"/>
              <a:t>Average for all films is 4.2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8" name="Google Shape;98;p17"/>
          <p:cNvPicPr preferRelativeResize="0"/>
          <p:nvPr/>
        </p:nvPicPr>
        <p:blipFill>
          <a:blip r:embed="rId3">
            <a:alphaModFix/>
          </a:blip>
          <a:stretch>
            <a:fillRect/>
          </a:stretch>
        </p:blipFill>
        <p:spPr>
          <a:xfrm>
            <a:off x="0" y="1690675"/>
            <a:ext cx="4464774" cy="345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Rental Questions : Categories and Ratings</a:t>
            </a:r>
            <a:endParaRPr/>
          </a:p>
        </p:txBody>
      </p:sp>
      <p:sp>
        <p:nvSpPr>
          <p:cNvPr id="104" name="Google Shape;104;p18"/>
          <p:cNvSpPr txBox="1"/>
          <p:nvPr>
            <p:ph idx="1" type="body"/>
          </p:nvPr>
        </p:nvSpPr>
        <p:spPr>
          <a:xfrm>
            <a:off x="4708475" y="1793700"/>
            <a:ext cx="4247400" cy="226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the most Sports movies out of all categories</a:t>
            </a:r>
            <a:endParaRPr/>
          </a:p>
          <a:p>
            <a:pPr indent="-342900" lvl="0" marL="457200" rtl="0" algn="l">
              <a:spcBef>
                <a:spcPts val="0"/>
              </a:spcBef>
              <a:spcAft>
                <a:spcPts val="0"/>
              </a:spcAft>
              <a:buSzPts val="1800"/>
              <a:buChar char="●"/>
            </a:pPr>
            <a:r>
              <a:rPr lang="en"/>
              <a:t>Range of counts across all categories fairly even at 51 to 73</a:t>
            </a:r>
            <a:endParaRPr/>
          </a:p>
          <a:p>
            <a:pPr indent="-317500" lvl="1" marL="914400" rtl="0" algn="l">
              <a:spcBef>
                <a:spcPts val="0"/>
              </a:spcBef>
              <a:spcAft>
                <a:spcPts val="0"/>
              </a:spcAft>
              <a:buSzPts val="1400"/>
              <a:buChar char="○"/>
            </a:pPr>
            <a:r>
              <a:rPr lang="en"/>
              <a:t>Excluding the single Thriller film</a:t>
            </a:r>
            <a:endParaRPr/>
          </a:p>
        </p:txBody>
      </p:sp>
      <p:pic>
        <p:nvPicPr>
          <p:cNvPr id="105" name="Google Shape;105;p18"/>
          <p:cNvPicPr preferRelativeResize="0"/>
          <p:nvPr/>
        </p:nvPicPr>
        <p:blipFill>
          <a:blip r:embed="rId3">
            <a:alphaModFix/>
          </a:blip>
          <a:stretch>
            <a:fillRect/>
          </a:stretch>
        </p:blipFill>
        <p:spPr>
          <a:xfrm>
            <a:off x="0" y="1727050"/>
            <a:ext cx="4050578" cy="3332275"/>
          </a:xfrm>
          <a:prstGeom prst="rect">
            <a:avLst/>
          </a:prstGeom>
          <a:noFill/>
          <a:ln>
            <a:noFill/>
          </a:ln>
        </p:spPr>
      </p:pic>
      <p:pic>
        <p:nvPicPr>
          <p:cNvPr id="106" name="Google Shape;106;p18"/>
          <p:cNvPicPr preferRelativeResize="0"/>
          <p:nvPr/>
        </p:nvPicPr>
        <p:blipFill>
          <a:blip r:embed="rId4">
            <a:alphaModFix/>
          </a:blip>
          <a:stretch>
            <a:fillRect/>
          </a:stretch>
        </p:blipFill>
        <p:spPr>
          <a:xfrm>
            <a:off x="3875475" y="3109100"/>
            <a:ext cx="762000" cy="1238250"/>
          </a:xfrm>
          <a:prstGeom prst="rect">
            <a:avLst/>
          </a:prstGeom>
          <a:noFill/>
          <a:ln>
            <a:noFill/>
          </a:ln>
        </p:spPr>
      </p:pic>
      <p:pic>
        <p:nvPicPr>
          <p:cNvPr id="107" name="Google Shape;107;p18"/>
          <p:cNvPicPr preferRelativeResize="0"/>
          <p:nvPr/>
        </p:nvPicPr>
        <p:blipFill>
          <a:blip r:embed="rId5">
            <a:alphaModFix/>
          </a:blip>
          <a:stretch>
            <a:fillRect/>
          </a:stretch>
        </p:blipFill>
        <p:spPr>
          <a:xfrm>
            <a:off x="5194225" y="3686163"/>
            <a:ext cx="2476500" cy="145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136475" y="555650"/>
            <a:ext cx="8949000" cy="950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Rental Questions : Revenue by Category</a:t>
            </a:r>
            <a:endParaRPr/>
          </a:p>
        </p:txBody>
      </p:sp>
      <p:sp>
        <p:nvSpPr>
          <p:cNvPr id="113" name="Google Shape;113;p19"/>
          <p:cNvSpPr txBox="1"/>
          <p:nvPr>
            <p:ph idx="1" type="body"/>
          </p:nvPr>
        </p:nvSpPr>
        <p:spPr>
          <a:xfrm>
            <a:off x="4611000" y="1939925"/>
            <a:ext cx="4083000" cy="268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Sports is the highest total revenue category </a:t>
            </a:r>
            <a:endParaRPr/>
          </a:p>
          <a:p>
            <a:pPr indent="-342900" lvl="0" marL="457200" rtl="0" algn="l">
              <a:spcBef>
                <a:spcPts val="0"/>
              </a:spcBef>
              <a:spcAft>
                <a:spcPts val="0"/>
              </a:spcAft>
              <a:buSzPts val="1800"/>
              <a:buChar char="●"/>
            </a:pPr>
            <a:r>
              <a:rPr lang="en"/>
              <a:t>Sports, Games, and Comedy tied for highest revenue per rental at 4.6</a:t>
            </a:r>
            <a:endParaRPr/>
          </a:p>
          <a:p>
            <a:pPr indent="-342900" lvl="0" marL="457200" rtl="0" algn="l">
              <a:spcBef>
                <a:spcPts val="0"/>
              </a:spcBef>
              <a:spcAft>
                <a:spcPts val="0"/>
              </a:spcAft>
              <a:buSzPts val="1800"/>
              <a:buChar char="●"/>
            </a:pPr>
            <a:r>
              <a:rPr lang="en"/>
              <a:t>Music lowest total revenue and 2nd lowest revenue per rental</a:t>
            </a:r>
            <a:endParaRPr/>
          </a:p>
          <a:p>
            <a:pPr indent="-317500" lvl="1" marL="914400" rtl="0" algn="l">
              <a:spcBef>
                <a:spcPts val="0"/>
              </a:spcBef>
              <a:spcAft>
                <a:spcPts val="0"/>
              </a:spcAft>
              <a:buSzPts val="1400"/>
              <a:buChar char="○"/>
            </a:pPr>
            <a:r>
              <a:rPr lang="en"/>
              <a:t>Excluding</a:t>
            </a:r>
            <a:r>
              <a:rPr lang="en"/>
              <a:t> Thriller</a:t>
            </a:r>
            <a:endParaRPr/>
          </a:p>
        </p:txBody>
      </p:sp>
      <p:pic>
        <p:nvPicPr>
          <p:cNvPr id="114" name="Google Shape;114;p19"/>
          <p:cNvPicPr preferRelativeResize="0"/>
          <p:nvPr/>
        </p:nvPicPr>
        <p:blipFill>
          <a:blip r:embed="rId3">
            <a:alphaModFix/>
          </a:blip>
          <a:stretch>
            <a:fillRect/>
          </a:stretch>
        </p:blipFill>
        <p:spPr>
          <a:xfrm>
            <a:off x="0" y="1811150"/>
            <a:ext cx="4221340" cy="3332350"/>
          </a:xfrm>
          <a:prstGeom prst="rect">
            <a:avLst/>
          </a:prstGeom>
          <a:noFill/>
          <a:ln>
            <a:noFill/>
          </a:ln>
        </p:spPr>
      </p:pic>
      <p:pic>
        <p:nvPicPr>
          <p:cNvPr id="115" name="Google Shape;115;p19"/>
          <p:cNvPicPr preferRelativeResize="0"/>
          <p:nvPr/>
        </p:nvPicPr>
        <p:blipFill>
          <a:blip r:embed="rId4">
            <a:alphaModFix/>
          </a:blip>
          <a:stretch>
            <a:fillRect/>
          </a:stretch>
        </p:blipFill>
        <p:spPr>
          <a:xfrm>
            <a:off x="2706863" y="2054788"/>
            <a:ext cx="1514475" cy="69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36475" y="555650"/>
            <a:ext cx="8949000" cy="950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Rental Questions : Rentals by Category</a:t>
            </a:r>
            <a:endParaRPr/>
          </a:p>
        </p:txBody>
      </p:sp>
      <p:sp>
        <p:nvSpPr>
          <p:cNvPr id="121" name="Google Shape;121;p20"/>
          <p:cNvSpPr txBox="1"/>
          <p:nvPr>
            <p:ph idx="1" type="body"/>
          </p:nvPr>
        </p:nvSpPr>
        <p:spPr>
          <a:xfrm>
            <a:off x="4611000" y="1939925"/>
            <a:ext cx="4083000" cy="268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Sports is the most often rented category </a:t>
            </a:r>
            <a:endParaRPr/>
          </a:p>
          <a:p>
            <a:pPr indent="-342900" lvl="0" marL="457200" rtl="0" algn="l">
              <a:spcBef>
                <a:spcPts val="0"/>
              </a:spcBef>
              <a:spcAft>
                <a:spcPts val="0"/>
              </a:spcAft>
              <a:buSzPts val="1800"/>
              <a:buChar char="●"/>
            </a:pPr>
            <a:r>
              <a:rPr lang="en"/>
              <a:t>Animation and Action have high demand for their low revenue per rental</a:t>
            </a:r>
            <a:endParaRPr/>
          </a:p>
          <a:p>
            <a:pPr indent="-342900" lvl="0" marL="457200" rtl="0" algn="l">
              <a:spcBef>
                <a:spcPts val="0"/>
              </a:spcBef>
              <a:spcAft>
                <a:spcPts val="0"/>
              </a:spcAft>
              <a:buSzPts val="1800"/>
              <a:buChar char="●"/>
            </a:pPr>
            <a:r>
              <a:rPr lang="en"/>
              <a:t>Music lowest in demand</a:t>
            </a:r>
            <a:endParaRPr/>
          </a:p>
          <a:p>
            <a:pPr indent="-317500" lvl="1" marL="914400" rtl="0" algn="l">
              <a:spcBef>
                <a:spcPts val="0"/>
              </a:spcBef>
              <a:spcAft>
                <a:spcPts val="0"/>
              </a:spcAft>
              <a:buSzPts val="1400"/>
              <a:buChar char="○"/>
            </a:pPr>
            <a:r>
              <a:rPr lang="en"/>
              <a:t>Excluding Thriller</a:t>
            </a:r>
            <a:endParaRPr/>
          </a:p>
        </p:txBody>
      </p:sp>
      <p:pic>
        <p:nvPicPr>
          <p:cNvPr id="122" name="Google Shape;122;p20"/>
          <p:cNvPicPr preferRelativeResize="0"/>
          <p:nvPr/>
        </p:nvPicPr>
        <p:blipFill>
          <a:blip r:embed="rId3">
            <a:alphaModFix/>
          </a:blip>
          <a:stretch>
            <a:fillRect/>
          </a:stretch>
        </p:blipFill>
        <p:spPr>
          <a:xfrm>
            <a:off x="0" y="1707500"/>
            <a:ext cx="4272802" cy="3332351"/>
          </a:xfrm>
          <a:prstGeom prst="rect">
            <a:avLst/>
          </a:prstGeom>
          <a:noFill/>
          <a:ln>
            <a:noFill/>
          </a:ln>
        </p:spPr>
      </p:pic>
      <p:pic>
        <p:nvPicPr>
          <p:cNvPr id="123" name="Google Shape;123;p20"/>
          <p:cNvPicPr preferRelativeResize="0"/>
          <p:nvPr/>
        </p:nvPicPr>
        <p:blipFill>
          <a:blip r:embed="rId4">
            <a:alphaModFix/>
          </a:blip>
          <a:stretch>
            <a:fillRect/>
          </a:stretch>
        </p:blipFill>
        <p:spPr>
          <a:xfrm>
            <a:off x="2944165" y="1891174"/>
            <a:ext cx="1397134" cy="63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Location </a:t>
            </a:r>
            <a:r>
              <a:rPr lang="en"/>
              <a:t>Questions : Where are Customers?</a:t>
            </a:r>
            <a:endParaRPr/>
          </a:p>
        </p:txBody>
      </p:sp>
      <p:sp>
        <p:nvSpPr>
          <p:cNvPr id="129" name="Google Shape;129;p21"/>
          <p:cNvSpPr txBox="1"/>
          <p:nvPr>
            <p:ph idx="1" type="body"/>
          </p:nvPr>
        </p:nvSpPr>
        <p:spPr>
          <a:xfrm>
            <a:off x="5293400" y="1783950"/>
            <a:ext cx="3811500" cy="331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Top 5 Countries by Customer Count</a:t>
            </a:r>
            <a:endParaRPr/>
          </a:p>
          <a:p>
            <a:pPr indent="-342900" lvl="0" marL="457200" rtl="0" algn="l">
              <a:spcBef>
                <a:spcPts val="1200"/>
              </a:spcBef>
              <a:spcAft>
                <a:spcPts val="0"/>
              </a:spcAft>
              <a:buSzPts val="1800"/>
              <a:buAutoNum type="arabicPeriod"/>
            </a:pPr>
            <a:r>
              <a:rPr lang="en"/>
              <a:t>India (60)</a:t>
            </a:r>
            <a:endParaRPr/>
          </a:p>
          <a:p>
            <a:pPr indent="-342900" lvl="0" marL="457200" rtl="0" algn="l">
              <a:spcBef>
                <a:spcPts val="0"/>
              </a:spcBef>
              <a:spcAft>
                <a:spcPts val="0"/>
              </a:spcAft>
              <a:buSzPts val="1800"/>
              <a:buAutoNum type="arabicPeriod"/>
            </a:pPr>
            <a:r>
              <a:rPr lang="en"/>
              <a:t>China (53)</a:t>
            </a:r>
            <a:endParaRPr/>
          </a:p>
          <a:p>
            <a:pPr indent="-342900" lvl="0" marL="457200" rtl="0" algn="l">
              <a:spcBef>
                <a:spcPts val="0"/>
              </a:spcBef>
              <a:spcAft>
                <a:spcPts val="0"/>
              </a:spcAft>
              <a:buSzPts val="1800"/>
              <a:buAutoNum type="arabicPeriod"/>
            </a:pPr>
            <a:r>
              <a:rPr lang="en"/>
              <a:t>United States (36)</a:t>
            </a:r>
            <a:endParaRPr/>
          </a:p>
          <a:p>
            <a:pPr indent="-342900" lvl="0" marL="457200" rtl="0" algn="l">
              <a:spcBef>
                <a:spcPts val="0"/>
              </a:spcBef>
              <a:spcAft>
                <a:spcPts val="0"/>
              </a:spcAft>
              <a:buSzPts val="1800"/>
              <a:buAutoNum type="arabicPeriod"/>
            </a:pPr>
            <a:r>
              <a:rPr lang="en"/>
              <a:t>Japan (31)</a:t>
            </a:r>
            <a:endParaRPr/>
          </a:p>
          <a:p>
            <a:pPr indent="-342900" lvl="0" marL="457200" rtl="0" algn="l">
              <a:spcBef>
                <a:spcPts val="0"/>
              </a:spcBef>
              <a:spcAft>
                <a:spcPts val="0"/>
              </a:spcAft>
              <a:buSzPts val="1800"/>
              <a:buAutoNum type="arabicPeriod"/>
            </a:pPr>
            <a:r>
              <a:rPr lang="en"/>
              <a:t>Mexico (30)</a:t>
            </a:r>
            <a:endParaRPr/>
          </a:p>
          <a:p>
            <a:pPr indent="0" lvl="0" marL="0" rtl="0" algn="l">
              <a:spcBef>
                <a:spcPts val="1200"/>
              </a:spcBef>
              <a:spcAft>
                <a:spcPts val="0"/>
              </a:spcAft>
              <a:buNone/>
            </a:pPr>
            <a:r>
              <a:rPr lang="en"/>
              <a:t>Top Cities: No city holds more than 1 customer.</a:t>
            </a:r>
            <a:endParaRPr/>
          </a:p>
          <a:p>
            <a:pPr indent="0" lvl="0" marL="0" rtl="0" algn="l">
              <a:spcBef>
                <a:spcPts val="1200"/>
              </a:spcBef>
              <a:spcAft>
                <a:spcPts val="1200"/>
              </a:spcAft>
              <a:buNone/>
            </a:pPr>
            <a:r>
              <a:t/>
            </a:r>
            <a:endParaRPr/>
          </a:p>
        </p:txBody>
      </p:sp>
      <p:pic>
        <p:nvPicPr>
          <p:cNvPr id="130" name="Google Shape;130;p21"/>
          <p:cNvPicPr preferRelativeResize="0"/>
          <p:nvPr/>
        </p:nvPicPr>
        <p:blipFill>
          <a:blip r:embed="rId3">
            <a:alphaModFix/>
          </a:blip>
          <a:stretch>
            <a:fillRect/>
          </a:stretch>
        </p:blipFill>
        <p:spPr>
          <a:xfrm>
            <a:off x="2" y="1694025"/>
            <a:ext cx="5038774" cy="340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