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e8c937df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e8c937df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85ca1266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85ca1266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85ca126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85ca126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f4631c50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f4631c50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85ca126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85ca126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85ca126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85ca126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85ca1266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85ca1266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f2bb3ed8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f2bb3ed8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f2bb3ed8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f2bb3ed8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f2bb3ed8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f2bb3ed8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e8c937df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e8c937df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f2bb3ed8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f2bb3ed8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f2bb3ed8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f2bb3ed8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e8c937df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e8c937df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e8c937df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e8c937df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e8c937df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e8c937df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e8c937df7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e8c937df7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e8c937df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e8c937df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ae8c937df7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ae8c937df7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ecaeed3d3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ecaeed3d3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e8c937df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e8c937df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e8c937df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e8c937df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e8c937df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e8c937df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f2bb3ed8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f2bb3ed8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f2bb3ed8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f2bb3ed8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f2bb3ed8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f2bb3ed8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f2bb3ed8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f2bb3ed8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drive.google.com/file/d/13FToVXAmDWRH2gwkhbMmaTnE4z3lh09I/view"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drive.google.com/file/d/1LzxGPNmAgBqikspXp3bObpCDm3Xm9hR1/view" TargetMode="Externa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drive.google.com/file/d/1GfJipqP6p1V7D6OZVoQ9rKn9HCfwxPWF/view" TargetMode="Externa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drive.google.com/file/d/1zAQoehiO1i8ovkCE1cCkhS9umoQeAKA9/view" TargetMode="Externa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docs.djangoproject.com/en/3.1/" TargetMode="External"/><Relationship Id="rId4" Type="http://schemas.openxmlformats.org/officeDocument/2006/relationships/hyperlink" Target="https://developer.mozilla.org/en-US/" TargetMode="External"/><Relationship Id="rId5" Type="http://schemas.openxmlformats.org/officeDocument/2006/relationships/hyperlink" Target="https://stackoverflow.com/" TargetMode="External"/><Relationship Id="rId6" Type="http://schemas.openxmlformats.org/officeDocument/2006/relationships/hyperlink" Target="https://reactjs.org/docs/getting-started.html" TargetMode="External"/><Relationship Id="rId7" Type="http://schemas.openxmlformats.org/officeDocument/2006/relationships/hyperlink" Target="https://www.python.org/doc/"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159300" y="539725"/>
            <a:ext cx="6098400" cy="7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Dan’s Bagel Shop Website</a:t>
            </a:r>
            <a:endParaRPr/>
          </a:p>
        </p:txBody>
      </p:sp>
      <p:sp>
        <p:nvSpPr>
          <p:cNvPr id="65" name="Google Shape;65;p13"/>
          <p:cNvSpPr txBox="1"/>
          <p:nvPr>
            <p:ph idx="1" type="subTitle"/>
          </p:nvPr>
        </p:nvSpPr>
        <p:spPr>
          <a:xfrm>
            <a:off x="83100" y="1878550"/>
            <a:ext cx="5847300" cy="13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Brent Buffenbarger - Front-end Developer / </a:t>
            </a:r>
            <a:r>
              <a:rPr lang="en" sz="1400"/>
              <a:t>GitHub Manager</a:t>
            </a:r>
            <a:endParaRPr sz="1400"/>
          </a:p>
          <a:p>
            <a:pPr indent="0" lvl="0" marL="0" rtl="0" algn="l">
              <a:spcBef>
                <a:spcPts val="0"/>
              </a:spcBef>
              <a:spcAft>
                <a:spcPts val="0"/>
              </a:spcAft>
              <a:buNone/>
            </a:pPr>
            <a:r>
              <a:rPr lang="en" sz="1400"/>
              <a:t>Dallin Larsen - Full Stack Developer / Front-end Scrum Master</a:t>
            </a:r>
            <a:endParaRPr sz="1400"/>
          </a:p>
          <a:p>
            <a:pPr indent="0" lvl="0" marL="0" rtl="0" algn="l">
              <a:spcBef>
                <a:spcPts val="0"/>
              </a:spcBef>
              <a:spcAft>
                <a:spcPts val="0"/>
              </a:spcAft>
              <a:buNone/>
            </a:pPr>
            <a:r>
              <a:rPr lang="en" sz="1400"/>
              <a:t>Kyle Masters - Back-end Developer / Back-end Scrum Master</a:t>
            </a:r>
            <a:endParaRPr sz="1400"/>
          </a:p>
          <a:p>
            <a:pPr indent="0" lvl="0" marL="0" rtl="0" algn="l">
              <a:spcBef>
                <a:spcPts val="0"/>
              </a:spcBef>
              <a:spcAft>
                <a:spcPts val="0"/>
              </a:spcAft>
              <a:buNone/>
            </a:pPr>
            <a:r>
              <a:rPr lang="en" sz="1400"/>
              <a:t>Connor Meads - Back-end Developer / Scheduling Guru</a:t>
            </a:r>
            <a:endParaRPr sz="1400"/>
          </a:p>
        </p:txBody>
      </p:sp>
      <p:sp>
        <p:nvSpPr>
          <p:cNvPr id="66" name="Google Shape;66;p13"/>
          <p:cNvSpPr txBox="1"/>
          <p:nvPr>
            <p:ph type="ctrTitle"/>
          </p:nvPr>
        </p:nvSpPr>
        <p:spPr>
          <a:xfrm>
            <a:off x="159300" y="1162150"/>
            <a:ext cx="4197000" cy="7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The Dairy Farm</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#2 - Favorites</a:t>
            </a:r>
            <a:endParaRPr/>
          </a:p>
          <a:p>
            <a:pPr indent="0" lvl="0" marL="0" rtl="0" algn="l">
              <a:spcBef>
                <a:spcPts val="0"/>
              </a:spcBef>
              <a:spcAft>
                <a:spcPts val="0"/>
              </a:spcAft>
              <a:buNone/>
            </a:pPr>
            <a:r>
              <a:t/>
            </a:r>
            <a:endParaRPr/>
          </a:p>
        </p:txBody>
      </p:sp>
      <p:sp>
        <p:nvSpPr>
          <p:cNvPr id="131" name="Google Shape;131;p22"/>
          <p:cNvSpPr txBox="1"/>
          <p:nvPr/>
        </p:nvSpPr>
        <p:spPr>
          <a:xfrm>
            <a:off x="173975" y="1403675"/>
            <a:ext cx="8715300" cy="352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Track the requirement through the entire development process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Use FURPS, audience oriented, and MOSCOW to clearly state the requirement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Show where the requirement is in the documentation, the relevant modeling (UML, low-fo, high-fi, combination), and explain the design choices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Highlight which team members worked on this requirement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Explain which scrum tasks went into developing this feature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Explain the testing for this requirement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Include requirements dependencies</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#2 - Favorites</a:t>
            </a:r>
            <a:endParaRPr/>
          </a:p>
        </p:txBody>
      </p:sp>
      <p:sp>
        <p:nvSpPr>
          <p:cNvPr id="137" name="Google Shape;137;p23"/>
          <p:cNvSpPr txBox="1"/>
          <p:nvPr/>
        </p:nvSpPr>
        <p:spPr>
          <a:xfrm>
            <a:off x="214350" y="1272675"/>
            <a:ext cx="87153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Definition</a:t>
            </a:r>
            <a:endParaRPr sz="1700" u="sng">
              <a:latin typeface="Roboto"/>
              <a:ea typeface="Roboto"/>
              <a:cs typeface="Roboto"/>
              <a:sym typeface="Roboto"/>
            </a:endParaRPr>
          </a:p>
        </p:txBody>
      </p:sp>
      <p:sp>
        <p:nvSpPr>
          <p:cNvPr id="138" name="Google Shape;138;p23"/>
          <p:cNvSpPr txBox="1"/>
          <p:nvPr/>
        </p:nvSpPr>
        <p:spPr>
          <a:xfrm>
            <a:off x="173975" y="1683975"/>
            <a:ext cx="8715300" cy="324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Favorites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 customer is able to select a previous order as their favorite.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While ordering, if the favorite order is wanted the customer will be able to select it and the order selections will be updated with the customers favorites.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modify a favorite order once it has been selected</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Select a new past order to be a favorite order</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#2 - Favorites</a:t>
            </a:r>
            <a:endParaRPr/>
          </a:p>
        </p:txBody>
      </p:sp>
      <p:sp>
        <p:nvSpPr>
          <p:cNvPr id="144" name="Google Shape;144;p24"/>
          <p:cNvSpPr txBox="1"/>
          <p:nvPr/>
        </p:nvSpPr>
        <p:spPr>
          <a:xfrm>
            <a:off x="214350" y="1272675"/>
            <a:ext cx="87153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MOSCOW</a:t>
            </a:r>
            <a:endParaRPr sz="1700" u="sng">
              <a:latin typeface="Roboto"/>
              <a:ea typeface="Roboto"/>
              <a:cs typeface="Roboto"/>
              <a:sym typeface="Roboto"/>
            </a:endParaRPr>
          </a:p>
        </p:txBody>
      </p:sp>
      <p:sp>
        <p:nvSpPr>
          <p:cNvPr id="145" name="Google Shape;145;p24"/>
          <p:cNvSpPr txBox="1"/>
          <p:nvPr/>
        </p:nvSpPr>
        <p:spPr>
          <a:xfrm>
            <a:off x="173975" y="1683975"/>
            <a:ext cx="8715300" cy="324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Must Have: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mark an order as a favorite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populate the selections based on a favorite order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Should Have: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Select a new past order to be a favorite order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Could Have: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modify a favorite order once it has been selected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Will Not Have: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have multiple orders selected as a favorite</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#2 - Favorites</a:t>
            </a:r>
            <a:endParaRPr/>
          </a:p>
          <a:p>
            <a:pPr indent="0" lvl="0" marL="0" rtl="0" algn="l">
              <a:spcBef>
                <a:spcPts val="0"/>
              </a:spcBef>
              <a:spcAft>
                <a:spcPts val="0"/>
              </a:spcAft>
              <a:buNone/>
            </a:pPr>
            <a:r>
              <a:t/>
            </a:r>
            <a:endParaRPr/>
          </a:p>
        </p:txBody>
      </p:sp>
      <p:sp>
        <p:nvSpPr>
          <p:cNvPr id="151" name="Google Shape;151;p25"/>
          <p:cNvSpPr txBox="1"/>
          <p:nvPr/>
        </p:nvSpPr>
        <p:spPr>
          <a:xfrm>
            <a:off x="311725" y="1323025"/>
            <a:ext cx="8157300" cy="27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Design Decisions</a:t>
            </a:r>
            <a:endParaRPr sz="1700" u="sng">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Documentation</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This </a:t>
            </a:r>
            <a:r>
              <a:rPr lang="en" sz="1300">
                <a:latin typeface="Roboto"/>
                <a:ea typeface="Roboto"/>
                <a:cs typeface="Roboto"/>
                <a:sym typeface="Roboto"/>
              </a:rPr>
              <a:t>requirement</a:t>
            </a:r>
            <a:r>
              <a:rPr lang="en" sz="1300">
                <a:latin typeface="Roboto"/>
                <a:ea typeface="Roboto"/>
                <a:cs typeface="Roboto"/>
                <a:sym typeface="Roboto"/>
              </a:rPr>
              <a:t> is found in the Requiements.md file in our documentation under requirement 2.4</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Design</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The reasoning behind this requirement is that we wanted a simple way to </a:t>
            </a:r>
            <a:r>
              <a:rPr lang="en" sz="1300">
                <a:latin typeface="Roboto"/>
                <a:ea typeface="Roboto"/>
                <a:cs typeface="Roboto"/>
                <a:sym typeface="Roboto"/>
              </a:rPr>
              <a:t>reorder</a:t>
            </a:r>
            <a:r>
              <a:rPr lang="en" sz="1300">
                <a:latin typeface="Roboto"/>
                <a:ea typeface="Roboto"/>
                <a:cs typeface="Roboto"/>
                <a:sym typeface="Roboto"/>
              </a:rPr>
              <a:t> a previous order, so making it more attractive by labeling an order your favorite made this easy to implement. For simplicity we decided that each account could only have one favorite at a time.</a:t>
            </a:r>
            <a:endParaRPr sz="13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#2 - Favorites</a:t>
            </a:r>
            <a:endParaRPr/>
          </a:p>
        </p:txBody>
      </p:sp>
      <p:sp>
        <p:nvSpPr>
          <p:cNvPr id="157" name="Google Shape;157;p26"/>
          <p:cNvSpPr txBox="1"/>
          <p:nvPr/>
        </p:nvSpPr>
        <p:spPr>
          <a:xfrm>
            <a:off x="169373" y="1284900"/>
            <a:ext cx="17823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SCRUM</a:t>
            </a:r>
            <a:endParaRPr sz="1700" u="sng">
              <a:latin typeface="Roboto"/>
              <a:ea typeface="Roboto"/>
              <a:cs typeface="Roboto"/>
              <a:sym typeface="Roboto"/>
            </a:endParaRPr>
          </a:p>
        </p:txBody>
      </p:sp>
      <p:cxnSp>
        <p:nvCxnSpPr>
          <p:cNvPr id="158" name="Google Shape;158;p26"/>
          <p:cNvCxnSpPr/>
          <p:nvPr/>
        </p:nvCxnSpPr>
        <p:spPr>
          <a:xfrm>
            <a:off x="4681425" y="1284900"/>
            <a:ext cx="0" cy="3872700"/>
          </a:xfrm>
          <a:prstGeom prst="straightConnector1">
            <a:avLst/>
          </a:prstGeom>
          <a:noFill/>
          <a:ln cap="flat" cmpd="sng" w="9525">
            <a:solidFill>
              <a:schemeClr val="dk2"/>
            </a:solidFill>
            <a:prstDash val="solid"/>
            <a:round/>
            <a:headEnd len="med" w="med" type="none"/>
            <a:tailEnd len="med" w="med" type="none"/>
          </a:ln>
        </p:spPr>
      </p:cxnSp>
      <p:sp>
        <p:nvSpPr>
          <p:cNvPr id="159" name="Google Shape;159;p26"/>
          <p:cNvSpPr txBox="1"/>
          <p:nvPr/>
        </p:nvSpPr>
        <p:spPr>
          <a:xfrm>
            <a:off x="4710150" y="1272675"/>
            <a:ext cx="22446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Who worked on this?</a:t>
            </a:r>
            <a:endParaRPr sz="1700" u="sng">
              <a:latin typeface="Roboto"/>
              <a:ea typeface="Roboto"/>
              <a:cs typeface="Roboto"/>
              <a:sym typeface="Roboto"/>
            </a:endParaRPr>
          </a:p>
        </p:txBody>
      </p:sp>
      <p:sp>
        <p:nvSpPr>
          <p:cNvPr id="160" name="Google Shape;160;p26"/>
          <p:cNvSpPr txBox="1"/>
          <p:nvPr/>
        </p:nvSpPr>
        <p:spPr>
          <a:xfrm>
            <a:off x="169375" y="1466100"/>
            <a:ext cx="3663300" cy="20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development of this requirement was given as a task to each team.</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backend team had the </a:t>
            </a:r>
            <a:r>
              <a:rPr lang="en">
                <a:latin typeface="Roboto"/>
                <a:ea typeface="Roboto"/>
                <a:cs typeface="Roboto"/>
                <a:sym typeface="Roboto"/>
              </a:rPr>
              <a:t>responsibility</a:t>
            </a:r>
            <a:r>
              <a:rPr lang="en">
                <a:latin typeface="Roboto"/>
                <a:ea typeface="Roboto"/>
                <a:cs typeface="Roboto"/>
                <a:sym typeface="Roboto"/>
              </a:rPr>
              <a:t> to create the database models and the functionality in the API to save a favorite to a customer account.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frontend team had the </a:t>
            </a:r>
            <a:r>
              <a:rPr lang="en">
                <a:latin typeface="Roboto"/>
                <a:ea typeface="Roboto"/>
                <a:cs typeface="Roboto"/>
                <a:sym typeface="Roboto"/>
              </a:rPr>
              <a:t>responsibility</a:t>
            </a:r>
            <a:r>
              <a:rPr lang="en">
                <a:latin typeface="Roboto"/>
                <a:ea typeface="Roboto"/>
                <a:cs typeface="Roboto"/>
                <a:sym typeface="Roboto"/>
              </a:rPr>
              <a:t> to integrate the </a:t>
            </a:r>
            <a:r>
              <a:rPr lang="en">
                <a:latin typeface="Roboto"/>
                <a:ea typeface="Roboto"/>
                <a:cs typeface="Roboto"/>
                <a:sym typeface="Roboto"/>
              </a:rPr>
              <a:t>functionality</a:t>
            </a:r>
            <a:r>
              <a:rPr lang="en">
                <a:latin typeface="Roboto"/>
                <a:ea typeface="Roboto"/>
                <a:cs typeface="Roboto"/>
                <a:sym typeface="Roboto"/>
              </a:rPr>
              <a:t> in the orders page.</a:t>
            </a:r>
            <a:endParaRPr>
              <a:latin typeface="Roboto"/>
              <a:ea typeface="Roboto"/>
              <a:cs typeface="Roboto"/>
              <a:sym typeface="Roboto"/>
            </a:endParaRPr>
          </a:p>
        </p:txBody>
      </p:sp>
      <p:sp>
        <p:nvSpPr>
          <p:cNvPr id="161" name="Google Shape;161;p26"/>
          <p:cNvSpPr txBox="1"/>
          <p:nvPr/>
        </p:nvSpPr>
        <p:spPr>
          <a:xfrm>
            <a:off x="4669775" y="1683975"/>
            <a:ext cx="4160400" cy="324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Front-end</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Dallin Larsen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Back-end</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Kyle Masters</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#2 - Favorites</a:t>
            </a:r>
            <a:endParaRPr/>
          </a:p>
        </p:txBody>
      </p:sp>
      <p:sp>
        <p:nvSpPr>
          <p:cNvPr id="167" name="Google Shape;167;p27"/>
          <p:cNvSpPr txBox="1"/>
          <p:nvPr/>
        </p:nvSpPr>
        <p:spPr>
          <a:xfrm>
            <a:off x="214350" y="1272675"/>
            <a:ext cx="87153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Testing</a:t>
            </a:r>
            <a:endParaRPr sz="1700" u="sng">
              <a:latin typeface="Roboto"/>
              <a:ea typeface="Roboto"/>
              <a:cs typeface="Roboto"/>
              <a:sym typeface="Roboto"/>
            </a:endParaRPr>
          </a:p>
        </p:txBody>
      </p:sp>
      <p:cxnSp>
        <p:nvCxnSpPr>
          <p:cNvPr id="168" name="Google Shape;168;p27"/>
          <p:cNvCxnSpPr/>
          <p:nvPr/>
        </p:nvCxnSpPr>
        <p:spPr>
          <a:xfrm>
            <a:off x="4681425" y="1284900"/>
            <a:ext cx="0" cy="3872700"/>
          </a:xfrm>
          <a:prstGeom prst="straightConnector1">
            <a:avLst/>
          </a:prstGeom>
          <a:noFill/>
          <a:ln cap="flat" cmpd="sng" w="9525">
            <a:solidFill>
              <a:schemeClr val="dk2"/>
            </a:solidFill>
            <a:prstDash val="solid"/>
            <a:round/>
            <a:headEnd len="med" w="med" type="none"/>
            <a:tailEnd len="med" w="med" type="none"/>
          </a:ln>
        </p:spPr>
      </p:cxnSp>
      <p:sp>
        <p:nvSpPr>
          <p:cNvPr id="169" name="Google Shape;169;p27"/>
          <p:cNvSpPr txBox="1"/>
          <p:nvPr/>
        </p:nvSpPr>
        <p:spPr>
          <a:xfrm>
            <a:off x="4833825" y="1272675"/>
            <a:ext cx="30306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Requirements Dependencies</a:t>
            </a:r>
            <a:endParaRPr sz="1700" u="sng">
              <a:latin typeface="Roboto"/>
              <a:ea typeface="Roboto"/>
              <a:cs typeface="Roboto"/>
              <a:sym typeface="Roboto"/>
            </a:endParaRPr>
          </a:p>
        </p:txBody>
      </p:sp>
      <p:sp>
        <p:nvSpPr>
          <p:cNvPr id="170" name="Google Shape;170;p27"/>
          <p:cNvSpPr txBox="1"/>
          <p:nvPr/>
        </p:nvSpPr>
        <p:spPr>
          <a:xfrm>
            <a:off x="173975" y="1683975"/>
            <a:ext cx="3856800" cy="324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This requirement required a small amount acceptance testing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Beta-test users tested this feature and reported any bugs they found, these included testers that had no previous knowledge of how the program worked</a:t>
            </a:r>
            <a:endParaRPr>
              <a:latin typeface="Roboto"/>
              <a:ea typeface="Roboto"/>
              <a:cs typeface="Roboto"/>
              <a:sym typeface="Roboto"/>
            </a:endParaRPr>
          </a:p>
        </p:txBody>
      </p:sp>
      <p:sp>
        <p:nvSpPr>
          <p:cNvPr id="171" name="Google Shape;171;p27"/>
          <p:cNvSpPr txBox="1"/>
          <p:nvPr/>
        </p:nvSpPr>
        <p:spPr>
          <a:xfrm>
            <a:off x="4793450" y="1683975"/>
            <a:ext cx="3030600" cy="2859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This </a:t>
            </a:r>
            <a:r>
              <a:rPr lang="en">
                <a:latin typeface="Roboto"/>
                <a:ea typeface="Roboto"/>
                <a:cs typeface="Roboto"/>
                <a:sym typeface="Roboto"/>
              </a:rPr>
              <a:t>requirement</a:t>
            </a:r>
            <a:r>
              <a:rPr lang="en">
                <a:latin typeface="Roboto"/>
                <a:ea typeface="Roboto"/>
                <a:cs typeface="Roboto"/>
                <a:sym typeface="Roboto"/>
              </a:rPr>
              <a:t> required that the order functionality and the account database functionality was fully implemented</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#2 - Favorites</a:t>
            </a:r>
            <a:endParaRPr/>
          </a:p>
        </p:txBody>
      </p:sp>
      <p:sp>
        <p:nvSpPr>
          <p:cNvPr id="177" name="Google Shape;177;p28"/>
          <p:cNvSpPr txBox="1"/>
          <p:nvPr/>
        </p:nvSpPr>
        <p:spPr>
          <a:xfrm>
            <a:off x="214350" y="1272675"/>
            <a:ext cx="87153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Screenshot of Favorites Buttons on Orders Page</a:t>
            </a:r>
            <a:endParaRPr sz="1700" u="sng">
              <a:latin typeface="Roboto"/>
              <a:ea typeface="Roboto"/>
              <a:cs typeface="Roboto"/>
              <a:sym typeface="Roboto"/>
            </a:endParaRPr>
          </a:p>
        </p:txBody>
      </p:sp>
      <p:pic>
        <p:nvPicPr>
          <p:cNvPr id="178" name="Google Shape;178;p28"/>
          <p:cNvPicPr preferRelativeResize="0"/>
          <p:nvPr/>
        </p:nvPicPr>
        <p:blipFill>
          <a:blip r:embed="rId3">
            <a:alphaModFix/>
          </a:blip>
          <a:stretch>
            <a:fillRect/>
          </a:stretch>
        </p:blipFill>
        <p:spPr>
          <a:xfrm>
            <a:off x="1404675" y="1723175"/>
            <a:ext cx="6222149" cy="3373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#3 - </a:t>
            </a:r>
            <a:r>
              <a:rPr lang="en"/>
              <a:t>Manage Accounts</a:t>
            </a:r>
            <a:endParaRPr/>
          </a:p>
          <a:p>
            <a:pPr indent="0" lvl="0" marL="0" rtl="0" algn="l">
              <a:spcBef>
                <a:spcPts val="0"/>
              </a:spcBef>
              <a:spcAft>
                <a:spcPts val="0"/>
              </a:spcAft>
              <a:buNone/>
            </a:pPr>
            <a:r>
              <a:t/>
            </a:r>
            <a:endParaRPr/>
          </a:p>
        </p:txBody>
      </p:sp>
      <p:sp>
        <p:nvSpPr>
          <p:cNvPr id="184" name="Google Shape;184;p29"/>
          <p:cNvSpPr txBox="1"/>
          <p:nvPr/>
        </p:nvSpPr>
        <p:spPr>
          <a:xfrm>
            <a:off x="173975" y="1683975"/>
            <a:ext cx="8715300" cy="324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Account Management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view all registered </a:t>
            </a:r>
            <a:r>
              <a:rPr lang="en">
                <a:latin typeface="Roboto"/>
                <a:ea typeface="Roboto"/>
                <a:cs typeface="Roboto"/>
                <a:sym typeface="Roboto"/>
              </a:rPr>
              <a:t>accounts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Restricted to accounts with manager status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Update a given user’s permissions to be either Customer, Cashier, Chef, or Manager</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delete accounts</a:t>
            </a:r>
            <a:endParaRPr>
              <a:latin typeface="Roboto"/>
              <a:ea typeface="Roboto"/>
              <a:cs typeface="Roboto"/>
              <a:sym typeface="Roboto"/>
            </a:endParaRPr>
          </a:p>
        </p:txBody>
      </p:sp>
      <p:sp>
        <p:nvSpPr>
          <p:cNvPr id="185" name="Google Shape;185;p29"/>
          <p:cNvSpPr txBox="1"/>
          <p:nvPr/>
        </p:nvSpPr>
        <p:spPr>
          <a:xfrm>
            <a:off x="214350" y="1272675"/>
            <a:ext cx="87153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Definition</a:t>
            </a:r>
            <a:endParaRPr sz="1700" u="sng">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#3 - </a:t>
            </a:r>
            <a:r>
              <a:rPr lang="en"/>
              <a:t>Manage Accounts</a:t>
            </a:r>
            <a:endParaRPr/>
          </a:p>
          <a:p>
            <a:pPr indent="0" lvl="0" marL="0" rtl="0" algn="l">
              <a:spcBef>
                <a:spcPts val="0"/>
              </a:spcBef>
              <a:spcAft>
                <a:spcPts val="0"/>
              </a:spcAft>
              <a:buNone/>
            </a:pPr>
            <a:r>
              <a:t/>
            </a:r>
            <a:endParaRPr/>
          </a:p>
        </p:txBody>
      </p:sp>
      <p:sp>
        <p:nvSpPr>
          <p:cNvPr id="191" name="Google Shape;191;p30"/>
          <p:cNvSpPr txBox="1"/>
          <p:nvPr/>
        </p:nvSpPr>
        <p:spPr>
          <a:xfrm>
            <a:off x="173975" y="1683975"/>
            <a:ext cx="8715300" cy="324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Must Have: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change user account statuses</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Promote to Cashier, Chef, or Manager</a:t>
            </a:r>
            <a:endParaRPr>
              <a:latin typeface="Roboto"/>
              <a:ea typeface="Roboto"/>
              <a:cs typeface="Roboto"/>
              <a:sym typeface="Roboto"/>
            </a:endParaRPr>
          </a:p>
          <a:p>
            <a:pPr indent="-317500" lvl="2" marL="1371600" rtl="0" algn="l">
              <a:spcBef>
                <a:spcPts val="0"/>
              </a:spcBef>
              <a:spcAft>
                <a:spcPts val="0"/>
              </a:spcAft>
              <a:buSzPts val="1400"/>
              <a:buFont typeface="Roboto"/>
              <a:buChar char="■"/>
            </a:pPr>
            <a:r>
              <a:rPr lang="en">
                <a:latin typeface="Roboto"/>
                <a:ea typeface="Roboto"/>
                <a:cs typeface="Roboto"/>
                <a:sym typeface="Roboto"/>
              </a:rPr>
              <a:t>Demote to Customer</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delete accounts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Only accessible by a manager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Should Have: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view all of the user’s information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Could Have: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change a user’s information from this page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Will Not Have: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Accessibility by all users</a:t>
            </a:r>
            <a:endParaRPr>
              <a:latin typeface="Roboto"/>
              <a:ea typeface="Roboto"/>
              <a:cs typeface="Roboto"/>
              <a:sym typeface="Roboto"/>
            </a:endParaRPr>
          </a:p>
        </p:txBody>
      </p:sp>
      <p:sp>
        <p:nvSpPr>
          <p:cNvPr id="192" name="Google Shape;192;p30"/>
          <p:cNvSpPr txBox="1"/>
          <p:nvPr/>
        </p:nvSpPr>
        <p:spPr>
          <a:xfrm>
            <a:off x="214350" y="1272675"/>
            <a:ext cx="87153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MOSCOW</a:t>
            </a:r>
            <a:endParaRPr sz="1700" u="sng">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#3 - </a:t>
            </a:r>
            <a:r>
              <a:rPr lang="en"/>
              <a:t>Manage Accounts</a:t>
            </a:r>
            <a:endParaRPr/>
          </a:p>
          <a:p>
            <a:pPr indent="0" lvl="0" marL="0" rtl="0" algn="l">
              <a:spcBef>
                <a:spcPts val="0"/>
              </a:spcBef>
              <a:spcAft>
                <a:spcPts val="0"/>
              </a:spcAft>
              <a:buNone/>
            </a:pPr>
            <a:r>
              <a:t/>
            </a:r>
            <a:endParaRPr/>
          </a:p>
        </p:txBody>
      </p:sp>
      <p:sp>
        <p:nvSpPr>
          <p:cNvPr id="198" name="Google Shape;198;p31"/>
          <p:cNvSpPr txBox="1"/>
          <p:nvPr/>
        </p:nvSpPr>
        <p:spPr>
          <a:xfrm>
            <a:off x="4669775" y="1683975"/>
            <a:ext cx="4160400" cy="324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Front-end</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Brent Buffenbarger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Back-end</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Kyle Masters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Connor Meads</a:t>
            </a:r>
            <a:endParaRPr>
              <a:latin typeface="Roboto"/>
              <a:ea typeface="Roboto"/>
              <a:cs typeface="Roboto"/>
              <a:sym typeface="Roboto"/>
            </a:endParaRPr>
          </a:p>
        </p:txBody>
      </p:sp>
      <p:sp>
        <p:nvSpPr>
          <p:cNvPr id="199" name="Google Shape;199;p31"/>
          <p:cNvSpPr txBox="1"/>
          <p:nvPr/>
        </p:nvSpPr>
        <p:spPr>
          <a:xfrm>
            <a:off x="4710150" y="1272675"/>
            <a:ext cx="22446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Who worked on this?</a:t>
            </a:r>
            <a:endParaRPr sz="1700" u="sng">
              <a:latin typeface="Roboto"/>
              <a:ea typeface="Roboto"/>
              <a:cs typeface="Roboto"/>
              <a:sym typeface="Roboto"/>
            </a:endParaRPr>
          </a:p>
        </p:txBody>
      </p:sp>
      <p:sp>
        <p:nvSpPr>
          <p:cNvPr id="200" name="Google Shape;200;p31"/>
          <p:cNvSpPr txBox="1"/>
          <p:nvPr/>
        </p:nvSpPr>
        <p:spPr>
          <a:xfrm>
            <a:off x="169375" y="1466100"/>
            <a:ext cx="4160400" cy="20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development of this requirement was split up into some sub-requirements and was worked on throughout the development process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Different elements of this requirement can be tracked in the Projects tab on the GitHub repository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requirement was fairly small, so we only had 1 or 2 discussions on how it would be implemented and how the implementation was going.</a:t>
            </a:r>
            <a:endParaRPr>
              <a:latin typeface="Roboto"/>
              <a:ea typeface="Roboto"/>
              <a:cs typeface="Roboto"/>
              <a:sym typeface="Roboto"/>
            </a:endParaRPr>
          </a:p>
        </p:txBody>
      </p:sp>
      <p:sp>
        <p:nvSpPr>
          <p:cNvPr id="201" name="Google Shape;201;p31"/>
          <p:cNvSpPr txBox="1"/>
          <p:nvPr/>
        </p:nvSpPr>
        <p:spPr>
          <a:xfrm>
            <a:off x="169373" y="1284900"/>
            <a:ext cx="17823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SCRUM</a:t>
            </a:r>
            <a:endParaRPr sz="1700" u="sng">
              <a:latin typeface="Roboto"/>
              <a:ea typeface="Roboto"/>
              <a:cs typeface="Roboto"/>
              <a:sym typeface="Roboto"/>
            </a:endParaRPr>
          </a:p>
        </p:txBody>
      </p:sp>
      <p:cxnSp>
        <p:nvCxnSpPr>
          <p:cNvPr id="202" name="Google Shape;202;p31"/>
          <p:cNvCxnSpPr/>
          <p:nvPr/>
        </p:nvCxnSpPr>
        <p:spPr>
          <a:xfrm>
            <a:off x="4681425" y="1284900"/>
            <a:ext cx="0" cy="387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2" name="Google Shape;72;p14"/>
          <p:cNvSpPr txBox="1"/>
          <p:nvPr/>
        </p:nvSpPr>
        <p:spPr>
          <a:xfrm>
            <a:off x="173975" y="1403675"/>
            <a:ext cx="8715300" cy="3526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Roboto"/>
                <a:ea typeface="Roboto"/>
                <a:cs typeface="Roboto"/>
                <a:sym typeface="Roboto"/>
              </a:rPr>
              <a:t>When making a website for Dan’s Bagels, we began by identifying our most vital and time consuming aspects of the project.  These included creating different roles within the business, namely the customer, cashier, chef, and manager.  We also needed to be able to manage an inventory through methods such as restocking, completing an order, and modifying an order status.</a:t>
            </a:r>
            <a:endParaRPr>
              <a:latin typeface="Roboto"/>
              <a:ea typeface="Roboto"/>
              <a:cs typeface="Roboto"/>
              <a:sym typeface="Roboto"/>
            </a:endParaRPr>
          </a:p>
          <a:p>
            <a:pPr indent="457200" lvl="0" marL="0" rtl="0" algn="l">
              <a:lnSpc>
                <a:spcPct val="150000"/>
              </a:lnSpc>
              <a:spcBef>
                <a:spcPts val="0"/>
              </a:spcBef>
              <a:spcAft>
                <a:spcPts val="0"/>
              </a:spcAft>
              <a:buNone/>
            </a:pPr>
            <a:r>
              <a:t/>
            </a:r>
            <a:endParaRPr>
              <a:latin typeface="Roboto"/>
              <a:ea typeface="Roboto"/>
              <a:cs typeface="Roboto"/>
              <a:sym typeface="Roboto"/>
            </a:endParaRPr>
          </a:p>
          <a:p>
            <a:pPr indent="0" lvl="0" marL="0" rtl="0" algn="l">
              <a:lnSpc>
                <a:spcPct val="150000"/>
              </a:lnSpc>
              <a:spcBef>
                <a:spcPts val="0"/>
              </a:spcBef>
              <a:spcAft>
                <a:spcPts val="0"/>
              </a:spcAft>
              <a:buNone/>
            </a:pPr>
            <a:r>
              <a:rPr lang="en">
                <a:latin typeface="Roboto"/>
                <a:ea typeface="Roboto"/>
                <a:cs typeface="Roboto"/>
                <a:sym typeface="Roboto"/>
              </a:rPr>
              <a:t>We also implemented several other non-essential parts to our website such as creating and managing a points system where a loyal customer is rewarded for buying Dan’s delicious bagels.  We also made it possible for a user to select their favorite order for quick repurchase, as well as showing a customer the order they order the most as well as the order most popular by everyone.</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#3 - </a:t>
            </a:r>
            <a:r>
              <a:rPr lang="en"/>
              <a:t>Manage Accounts</a:t>
            </a:r>
            <a:endParaRPr/>
          </a:p>
          <a:p>
            <a:pPr indent="0" lvl="0" marL="0" rtl="0" algn="l">
              <a:spcBef>
                <a:spcPts val="0"/>
              </a:spcBef>
              <a:spcAft>
                <a:spcPts val="0"/>
              </a:spcAft>
              <a:buNone/>
            </a:pPr>
            <a:r>
              <a:t/>
            </a:r>
            <a:endParaRPr/>
          </a:p>
        </p:txBody>
      </p:sp>
      <p:sp>
        <p:nvSpPr>
          <p:cNvPr id="208" name="Google Shape;208;p32"/>
          <p:cNvSpPr txBox="1"/>
          <p:nvPr/>
        </p:nvSpPr>
        <p:spPr>
          <a:xfrm>
            <a:off x="173975" y="1683975"/>
            <a:ext cx="3856800" cy="324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This requirement required a small amount acceptance testing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Beta-test users tested this feature and reported any bugs they found</a:t>
            </a:r>
            <a:endParaRPr>
              <a:latin typeface="Roboto"/>
              <a:ea typeface="Roboto"/>
              <a:cs typeface="Roboto"/>
              <a:sym typeface="Roboto"/>
            </a:endParaRPr>
          </a:p>
        </p:txBody>
      </p:sp>
      <p:sp>
        <p:nvSpPr>
          <p:cNvPr id="209" name="Google Shape;209;p32"/>
          <p:cNvSpPr txBox="1"/>
          <p:nvPr/>
        </p:nvSpPr>
        <p:spPr>
          <a:xfrm>
            <a:off x="214350" y="1272675"/>
            <a:ext cx="87153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Testing</a:t>
            </a:r>
            <a:endParaRPr sz="1700" u="sng">
              <a:latin typeface="Roboto"/>
              <a:ea typeface="Roboto"/>
              <a:cs typeface="Roboto"/>
              <a:sym typeface="Roboto"/>
            </a:endParaRPr>
          </a:p>
        </p:txBody>
      </p:sp>
      <p:sp>
        <p:nvSpPr>
          <p:cNvPr id="210" name="Google Shape;210;p32"/>
          <p:cNvSpPr txBox="1"/>
          <p:nvPr/>
        </p:nvSpPr>
        <p:spPr>
          <a:xfrm>
            <a:off x="4793450" y="1683975"/>
            <a:ext cx="3030600" cy="2859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This requirement required the account features to be fully implemented</a:t>
            </a:r>
            <a:endParaRPr>
              <a:latin typeface="Roboto"/>
              <a:ea typeface="Roboto"/>
              <a:cs typeface="Roboto"/>
              <a:sym typeface="Roboto"/>
            </a:endParaRPr>
          </a:p>
        </p:txBody>
      </p:sp>
      <p:sp>
        <p:nvSpPr>
          <p:cNvPr id="211" name="Google Shape;211;p32"/>
          <p:cNvSpPr txBox="1"/>
          <p:nvPr/>
        </p:nvSpPr>
        <p:spPr>
          <a:xfrm>
            <a:off x="4833825" y="1272675"/>
            <a:ext cx="30306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Requirements Dependencies</a:t>
            </a:r>
            <a:endParaRPr sz="1700" u="sng">
              <a:latin typeface="Roboto"/>
              <a:ea typeface="Roboto"/>
              <a:cs typeface="Roboto"/>
              <a:sym typeface="Roboto"/>
            </a:endParaRPr>
          </a:p>
        </p:txBody>
      </p:sp>
      <p:cxnSp>
        <p:nvCxnSpPr>
          <p:cNvPr id="212" name="Google Shape;212;p32"/>
          <p:cNvCxnSpPr/>
          <p:nvPr/>
        </p:nvCxnSpPr>
        <p:spPr>
          <a:xfrm>
            <a:off x="4681425" y="1284900"/>
            <a:ext cx="0" cy="387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#3 - </a:t>
            </a:r>
            <a:r>
              <a:rPr lang="en"/>
              <a:t>Manage Accounts</a:t>
            </a:r>
            <a:endParaRPr/>
          </a:p>
          <a:p>
            <a:pPr indent="0" lvl="0" marL="0" rtl="0" algn="l">
              <a:spcBef>
                <a:spcPts val="0"/>
              </a:spcBef>
              <a:spcAft>
                <a:spcPts val="0"/>
              </a:spcAft>
              <a:buNone/>
            </a:pPr>
            <a:r>
              <a:t/>
            </a:r>
            <a:endParaRPr/>
          </a:p>
        </p:txBody>
      </p:sp>
      <p:sp>
        <p:nvSpPr>
          <p:cNvPr id="218" name="Google Shape;218;p33"/>
          <p:cNvSpPr txBox="1"/>
          <p:nvPr/>
        </p:nvSpPr>
        <p:spPr>
          <a:xfrm>
            <a:off x="214350" y="1272675"/>
            <a:ext cx="87153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Screenshot of order page</a:t>
            </a:r>
            <a:endParaRPr sz="1700" u="sng">
              <a:latin typeface="Roboto"/>
              <a:ea typeface="Roboto"/>
              <a:cs typeface="Roboto"/>
              <a:sym typeface="Roboto"/>
            </a:endParaRPr>
          </a:p>
        </p:txBody>
      </p:sp>
      <p:pic>
        <p:nvPicPr>
          <p:cNvPr id="219" name="Google Shape;219;p33"/>
          <p:cNvPicPr preferRelativeResize="0"/>
          <p:nvPr/>
        </p:nvPicPr>
        <p:blipFill rotWithShape="1">
          <a:blip r:embed="rId3">
            <a:alphaModFix/>
          </a:blip>
          <a:srcRect b="2259" l="0" r="0" t="8430"/>
          <a:stretch/>
        </p:blipFill>
        <p:spPr>
          <a:xfrm>
            <a:off x="1430450" y="1789650"/>
            <a:ext cx="6283152" cy="3156575"/>
          </a:xfrm>
          <a:prstGeom prst="rect">
            <a:avLst/>
          </a:prstGeom>
          <a:noFill/>
          <a:ln cap="flat" cmpd="sng" w="19050">
            <a:solidFill>
              <a:srgbClr val="000000"/>
            </a:solidFill>
            <a:prstDash val="solid"/>
            <a:round/>
            <a:headEnd len="sm" w="sm" type="none"/>
            <a:tailEnd len="sm" w="sm" type="none"/>
          </a:ln>
          <a:effectLst>
            <a:outerShdw blurRad="228600" rotWithShape="0" algn="bl">
              <a:srgbClr val="000000">
                <a:alpha val="4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 Capture #1 - Place Order</a:t>
            </a:r>
            <a:endParaRPr/>
          </a:p>
        </p:txBody>
      </p:sp>
      <p:pic>
        <p:nvPicPr>
          <p:cNvPr id="225" name="Google Shape;225;p34" title="PlacingAnOrder.mp4">
            <a:hlinkClick r:id="rId3"/>
          </p:cNvPr>
          <p:cNvPicPr preferRelativeResize="0"/>
          <p:nvPr/>
        </p:nvPicPr>
        <p:blipFill>
          <a:blip r:embed="rId4">
            <a:alphaModFix/>
          </a:blip>
          <a:stretch>
            <a:fillRect/>
          </a:stretch>
        </p:blipFill>
        <p:spPr>
          <a:xfrm>
            <a:off x="2286025" y="14043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 Capture #2 - User Management</a:t>
            </a:r>
            <a:endParaRPr/>
          </a:p>
          <a:p>
            <a:pPr indent="0" lvl="0" marL="0" rtl="0" algn="l">
              <a:spcBef>
                <a:spcPts val="0"/>
              </a:spcBef>
              <a:spcAft>
                <a:spcPts val="0"/>
              </a:spcAft>
              <a:buNone/>
            </a:pPr>
            <a:r>
              <a:t/>
            </a:r>
            <a:endParaRPr/>
          </a:p>
        </p:txBody>
      </p:sp>
      <p:pic>
        <p:nvPicPr>
          <p:cNvPr id="231" name="Google Shape;231;p35" title="User-Management.mp4">
            <a:hlinkClick r:id="rId3"/>
          </p:cNvPr>
          <p:cNvPicPr preferRelativeResize="0"/>
          <p:nvPr/>
        </p:nvPicPr>
        <p:blipFill>
          <a:blip r:embed="rId4">
            <a:alphaModFix/>
          </a:blip>
          <a:stretch>
            <a:fillRect/>
          </a:stretch>
        </p:blipFill>
        <p:spPr>
          <a:xfrm>
            <a:off x="2286000" y="14892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 Capture #3 - Account Creation</a:t>
            </a:r>
            <a:endParaRPr/>
          </a:p>
          <a:p>
            <a:pPr indent="0" lvl="0" marL="0" rtl="0" algn="l">
              <a:spcBef>
                <a:spcPts val="0"/>
              </a:spcBef>
              <a:spcAft>
                <a:spcPts val="0"/>
              </a:spcAft>
              <a:buNone/>
            </a:pPr>
            <a:r>
              <a:t/>
            </a:r>
            <a:endParaRPr/>
          </a:p>
        </p:txBody>
      </p:sp>
      <p:pic>
        <p:nvPicPr>
          <p:cNvPr id="237" name="Google Shape;237;p36" title="Account-Creation.autosave.mp4">
            <a:hlinkClick r:id="rId3"/>
          </p:cNvPr>
          <p:cNvPicPr preferRelativeResize="0"/>
          <p:nvPr/>
        </p:nvPicPr>
        <p:blipFill>
          <a:blip r:embed="rId4">
            <a:alphaModFix/>
          </a:blip>
          <a:stretch>
            <a:fillRect/>
          </a:stretch>
        </p:blipFill>
        <p:spPr>
          <a:xfrm>
            <a:off x="2286025" y="14960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 Capture #4 - Cashier Taking Order</a:t>
            </a:r>
            <a:endParaRPr/>
          </a:p>
          <a:p>
            <a:pPr indent="0" lvl="0" marL="0" rtl="0" algn="l">
              <a:spcBef>
                <a:spcPts val="0"/>
              </a:spcBef>
              <a:spcAft>
                <a:spcPts val="0"/>
              </a:spcAft>
              <a:buNone/>
            </a:pPr>
            <a:r>
              <a:t/>
            </a:r>
            <a:endParaRPr/>
          </a:p>
        </p:txBody>
      </p:sp>
      <p:pic>
        <p:nvPicPr>
          <p:cNvPr id="243" name="Google Shape;243;p37" title="Casheir.mp4">
            <a:hlinkClick r:id="rId3"/>
          </p:cNvPr>
          <p:cNvPicPr preferRelativeResize="0"/>
          <p:nvPr/>
        </p:nvPicPr>
        <p:blipFill>
          <a:blip r:embed="rId4">
            <a:alphaModFix/>
          </a:blip>
          <a:stretch>
            <a:fillRect/>
          </a:stretch>
        </p:blipFill>
        <p:spPr>
          <a:xfrm>
            <a:off x="2286025" y="14539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Burn-down</a:t>
            </a:r>
            <a:endParaRPr/>
          </a:p>
        </p:txBody>
      </p:sp>
      <p:sp>
        <p:nvSpPr>
          <p:cNvPr id="249" name="Google Shape;249;p38"/>
          <p:cNvSpPr txBox="1"/>
          <p:nvPr/>
        </p:nvSpPr>
        <p:spPr>
          <a:xfrm>
            <a:off x="5693550" y="1403675"/>
            <a:ext cx="3138900" cy="352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Burn-down Velocities</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Sprint 1: 24 hours/week</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Sprint 2: 20.5 hours/week</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Sprint 3: 15 hours/week</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Total: 14.917 hours/week</a:t>
            </a:r>
            <a:endParaRPr>
              <a:latin typeface="Roboto"/>
              <a:ea typeface="Roboto"/>
              <a:cs typeface="Roboto"/>
              <a:sym typeface="Roboto"/>
            </a:endParaRPr>
          </a:p>
        </p:txBody>
      </p:sp>
      <p:pic>
        <p:nvPicPr>
          <p:cNvPr id="250" name="Google Shape;250;p38"/>
          <p:cNvPicPr preferRelativeResize="0"/>
          <p:nvPr/>
        </p:nvPicPr>
        <p:blipFill>
          <a:blip r:embed="rId3">
            <a:alphaModFix/>
          </a:blip>
          <a:stretch>
            <a:fillRect/>
          </a:stretch>
        </p:blipFill>
        <p:spPr>
          <a:xfrm>
            <a:off x="166500" y="1403675"/>
            <a:ext cx="5527060" cy="352649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256" name="Google Shape;256;p39"/>
          <p:cNvSpPr txBox="1"/>
          <p:nvPr/>
        </p:nvSpPr>
        <p:spPr>
          <a:xfrm>
            <a:off x="342625" y="1493350"/>
            <a:ext cx="8330700" cy="3336900"/>
          </a:xfrm>
          <a:prstGeom prst="rect">
            <a:avLst/>
          </a:prstGeom>
          <a:noFill/>
          <a:ln>
            <a:noFill/>
          </a:ln>
        </p:spPr>
        <p:txBody>
          <a:bodyPr anchorCtr="0" anchor="ctr" bIns="91425" lIns="91425" spcFirstLastPara="1" rIns="91425" wrap="square" tIns="91425">
            <a:noAutofit/>
          </a:bodyPr>
          <a:lstStyle/>
          <a:p>
            <a:pPr indent="0" lvl="0" marL="355600" rtl="0" algn="l">
              <a:lnSpc>
                <a:spcPct val="115000"/>
              </a:lnSpc>
              <a:spcBef>
                <a:spcPts val="1200"/>
              </a:spcBef>
              <a:spcAft>
                <a:spcPts val="0"/>
              </a:spcAft>
              <a:buNone/>
            </a:pPr>
            <a:r>
              <a:rPr lang="en">
                <a:latin typeface="Roboto"/>
                <a:ea typeface="Roboto"/>
                <a:cs typeface="Roboto"/>
                <a:sym typeface="Roboto"/>
              </a:rPr>
              <a:t>Software Foundation, Django (2005). Documentation. Retrieved November/December, 2020, from </a:t>
            </a:r>
            <a:r>
              <a:rPr lang="en" u="sng">
                <a:solidFill>
                  <a:schemeClr val="hlink"/>
                </a:solidFill>
                <a:latin typeface="Roboto"/>
                <a:ea typeface="Roboto"/>
                <a:cs typeface="Roboto"/>
                <a:sym typeface="Roboto"/>
                <a:hlinkClick r:id="rId3"/>
              </a:rPr>
              <a:t>https://docs.djangoproject.com/en/3.1/</a:t>
            </a:r>
            <a:endParaRPr>
              <a:latin typeface="Roboto"/>
              <a:ea typeface="Roboto"/>
              <a:cs typeface="Roboto"/>
              <a:sym typeface="Roboto"/>
            </a:endParaRPr>
          </a:p>
          <a:p>
            <a:pPr indent="0" lvl="0" marL="355600" rtl="0" algn="l">
              <a:lnSpc>
                <a:spcPct val="115000"/>
              </a:lnSpc>
              <a:spcBef>
                <a:spcPts val="1200"/>
              </a:spcBef>
              <a:spcAft>
                <a:spcPts val="0"/>
              </a:spcAft>
              <a:buNone/>
            </a:pPr>
            <a:r>
              <a:rPr lang="en">
                <a:latin typeface="Roboto"/>
                <a:ea typeface="Roboto"/>
                <a:cs typeface="Roboto"/>
                <a:sym typeface="Roboto"/>
              </a:rPr>
              <a:t>Mozilla (2005). Documentation.  Retrieved November/December, 2020, from </a:t>
            </a:r>
            <a:r>
              <a:rPr lang="en" u="sng">
                <a:solidFill>
                  <a:schemeClr val="hlink"/>
                </a:solidFill>
                <a:latin typeface="Roboto"/>
                <a:ea typeface="Roboto"/>
                <a:cs typeface="Roboto"/>
                <a:sym typeface="Roboto"/>
                <a:hlinkClick r:id="rId4"/>
              </a:rPr>
              <a:t>https://developer.mozilla.org/en-US/</a:t>
            </a:r>
            <a:r>
              <a:rPr lang="en">
                <a:latin typeface="Roboto"/>
                <a:ea typeface="Roboto"/>
                <a:cs typeface="Roboto"/>
                <a:sym typeface="Roboto"/>
              </a:rPr>
              <a:t> </a:t>
            </a:r>
            <a:endParaRPr>
              <a:latin typeface="Roboto"/>
              <a:ea typeface="Roboto"/>
              <a:cs typeface="Roboto"/>
              <a:sym typeface="Roboto"/>
            </a:endParaRPr>
          </a:p>
          <a:p>
            <a:pPr indent="0" lvl="0" marL="355600" rtl="0" algn="l">
              <a:lnSpc>
                <a:spcPct val="115000"/>
              </a:lnSpc>
              <a:spcBef>
                <a:spcPts val="1200"/>
              </a:spcBef>
              <a:spcAft>
                <a:spcPts val="0"/>
              </a:spcAft>
              <a:buNone/>
            </a:pPr>
            <a:r>
              <a:rPr lang="en">
                <a:latin typeface="Roboto"/>
                <a:ea typeface="Roboto"/>
                <a:cs typeface="Roboto"/>
                <a:sym typeface="Roboto"/>
              </a:rPr>
              <a:t>Stack Overflow (2005). Documentation.  Retrieved November/December, 2020, from </a:t>
            </a:r>
            <a:r>
              <a:rPr lang="en" u="sng">
                <a:solidFill>
                  <a:schemeClr val="hlink"/>
                </a:solidFill>
                <a:latin typeface="Roboto"/>
                <a:ea typeface="Roboto"/>
                <a:cs typeface="Roboto"/>
                <a:sym typeface="Roboto"/>
                <a:hlinkClick r:id="rId5"/>
              </a:rPr>
              <a:t>https://stackoverflow.com/</a:t>
            </a:r>
            <a:r>
              <a:rPr lang="en">
                <a:latin typeface="Roboto"/>
                <a:ea typeface="Roboto"/>
                <a:cs typeface="Roboto"/>
                <a:sym typeface="Roboto"/>
              </a:rPr>
              <a:t> </a:t>
            </a:r>
            <a:endParaRPr>
              <a:latin typeface="Roboto"/>
              <a:ea typeface="Roboto"/>
              <a:cs typeface="Roboto"/>
              <a:sym typeface="Roboto"/>
            </a:endParaRPr>
          </a:p>
          <a:p>
            <a:pPr indent="0" lvl="0" marL="355600" rtl="0" algn="l">
              <a:lnSpc>
                <a:spcPct val="115000"/>
              </a:lnSpc>
              <a:spcBef>
                <a:spcPts val="1200"/>
              </a:spcBef>
              <a:spcAft>
                <a:spcPts val="0"/>
              </a:spcAft>
              <a:buNone/>
            </a:pPr>
            <a:r>
              <a:rPr lang="en">
                <a:latin typeface="Roboto"/>
                <a:ea typeface="Roboto"/>
                <a:cs typeface="Roboto"/>
                <a:sym typeface="Roboto"/>
              </a:rPr>
              <a:t>Reactjs (2020). </a:t>
            </a:r>
            <a:r>
              <a:rPr lang="en">
                <a:latin typeface="Roboto"/>
                <a:ea typeface="Roboto"/>
                <a:cs typeface="Roboto"/>
                <a:sym typeface="Roboto"/>
              </a:rPr>
              <a:t>Documentation</a:t>
            </a:r>
            <a:r>
              <a:rPr lang="en">
                <a:latin typeface="Roboto"/>
                <a:ea typeface="Roboto"/>
                <a:cs typeface="Roboto"/>
                <a:sym typeface="Roboto"/>
              </a:rPr>
              <a:t>. Retrieved November/December, 2020, from </a:t>
            </a:r>
            <a:r>
              <a:rPr lang="en" u="sng">
                <a:solidFill>
                  <a:schemeClr val="hlink"/>
                </a:solidFill>
                <a:latin typeface="Roboto"/>
                <a:ea typeface="Roboto"/>
                <a:cs typeface="Roboto"/>
                <a:sym typeface="Roboto"/>
                <a:hlinkClick r:id="rId6"/>
              </a:rPr>
              <a:t>https://reactjs.org/docs/getting-started.html</a:t>
            </a:r>
            <a:r>
              <a:rPr lang="en">
                <a:latin typeface="Roboto"/>
                <a:ea typeface="Roboto"/>
                <a:cs typeface="Roboto"/>
                <a:sym typeface="Roboto"/>
              </a:rPr>
              <a:t> </a:t>
            </a:r>
            <a:endParaRPr>
              <a:latin typeface="Roboto"/>
              <a:ea typeface="Roboto"/>
              <a:cs typeface="Roboto"/>
              <a:sym typeface="Roboto"/>
            </a:endParaRPr>
          </a:p>
          <a:p>
            <a:pPr indent="0" lvl="0" marL="355600" rtl="0" algn="l">
              <a:lnSpc>
                <a:spcPct val="115000"/>
              </a:lnSpc>
              <a:spcBef>
                <a:spcPts val="1200"/>
              </a:spcBef>
              <a:spcAft>
                <a:spcPts val="0"/>
              </a:spcAft>
              <a:buNone/>
            </a:pPr>
            <a:r>
              <a:rPr lang="en">
                <a:latin typeface="Roboto"/>
                <a:ea typeface="Roboto"/>
                <a:cs typeface="Roboto"/>
                <a:sym typeface="Roboto"/>
              </a:rPr>
              <a:t>Python (2005). Documentation. Retrieved November/December, 2020, from </a:t>
            </a:r>
            <a:r>
              <a:rPr lang="en" u="sng">
                <a:solidFill>
                  <a:schemeClr val="hlink"/>
                </a:solidFill>
                <a:latin typeface="Roboto"/>
                <a:ea typeface="Roboto"/>
                <a:cs typeface="Roboto"/>
                <a:sym typeface="Roboto"/>
                <a:hlinkClick r:id="rId7"/>
              </a:rPr>
              <a:t>https://www.python.org/doc/</a:t>
            </a:r>
            <a:r>
              <a:rPr lang="en">
                <a:latin typeface="Roboto"/>
                <a:ea typeface="Roboto"/>
                <a:cs typeface="Roboto"/>
                <a:sym typeface="Roboto"/>
              </a:rPr>
              <a:t>  </a:t>
            </a:r>
            <a:endParaRPr>
              <a:latin typeface="Roboto"/>
              <a:ea typeface="Roboto"/>
              <a:cs typeface="Roboto"/>
              <a:sym typeface="Roboto"/>
            </a:endParaRPr>
          </a:p>
          <a:p>
            <a:pPr indent="0" lvl="0" marL="0" rtl="0" algn="ctr">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Questions?</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AGILE</a:t>
            </a:r>
            <a:endParaRPr/>
          </a:p>
        </p:txBody>
      </p:sp>
      <p:sp>
        <p:nvSpPr>
          <p:cNvPr id="78" name="Google Shape;78;p15"/>
          <p:cNvSpPr txBox="1"/>
          <p:nvPr/>
        </p:nvSpPr>
        <p:spPr>
          <a:xfrm>
            <a:off x="173975" y="1403675"/>
            <a:ext cx="8715300" cy="35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We began using the Agile method before we started creating our requirements list by agreeing to use JBGE documentation.  The agile method values ‘working software over comprehensive documentation.’  We didn’t skimp on the documentation, but we made sure to be very concise with what we planned out.  In addition, whenever we communicated with our client, we made sure to do it over zoom so as to avoid any confusion over email or other platform.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Making sure that our product was as simple as possible was also important to us as we strived to achieve an agile method to our production.  The less code that we wrote to achieve the same product was our goal.  As Erik Falor would say, “A good programmer is lazy”. With this, we commonly made sure to reflect on how we could become more effective at our approach and our code use.  We achieved this through the use of SCRUM and meeting often.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Finally, whenever we met with each other, we made a point to prioritize meeting in person rather than over zoom so we could more effectively communicate with each other.  If any member needed help in a certain area, the others were quick to jump in and help.</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For Deployment</a:t>
            </a:r>
            <a:endParaRPr/>
          </a:p>
        </p:txBody>
      </p:sp>
      <p:sp>
        <p:nvSpPr>
          <p:cNvPr id="84" name="Google Shape;84;p16"/>
          <p:cNvSpPr txBox="1"/>
          <p:nvPr/>
        </p:nvSpPr>
        <p:spPr>
          <a:xfrm>
            <a:off x="173975" y="1403675"/>
            <a:ext cx="8715300" cy="35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team has put in a lot of hours to get this project ready for deployment. After a full semester of work, The Dairy Farm is happy to say that the project is finally ready. The team has reviewed the requirements specified by the customer, and ensured all of these requirements are being satisfied. Not only are the requirements being satisfied, but there are plenty of additional features that enhance the user experience. It is impossible to deploy a project with absolutely no bugs, so after deployment we will work to patch any bugs that arise.</a:t>
            </a:r>
            <a:endParaRPr>
              <a:latin typeface="Roboto"/>
              <a:ea typeface="Roboto"/>
              <a:cs typeface="Roboto"/>
              <a:sym typeface="Roboto"/>
            </a:endParaRPr>
          </a:p>
          <a:p>
            <a:pPr indent="45720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Even though it is impossible to have no bugs in a project, we have done extensive testing to try to minimize the number of bugs. We have done acceptance testing to make sure all the project requirements have been met, and we have also done system testing to make sure the website is as complete as possible. A few beta-test users have had the opportunity to test the completed website and offer their feedback. The feedback we have </a:t>
            </a:r>
            <a:r>
              <a:rPr lang="en">
                <a:latin typeface="Roboto"/>
                <a:ea typeface="Roboto"/>
                <a:cs typeface="Roboto"/>
                <a:sym typeface="Roboto"/>
              </a:rPr>
              <a:t>received</a:t>
            </a:r>
            <a:r>
              <a:rPr lang="en">
                <a:latin typeface="Roboto"/>
                <a:ea typeface="Roboto"/>
                <a:cs typeface="Roboto"/>
                <a:sym typeface="Roboto"/>
              </a:rPr>
              <a:t> has made us confident the website is ready for deployment.</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#1 - Place an Order</a:t>
            </a:r>
            <a:endParaRPr/>
          </a:p>
        </p:txBody>
      </p:sp>
      <p:sp>
        <p:nvSpPr>
          <p:cNvPr id="90" name="Google Shape;90;p17"/>
          <p:cNvSpPr txBox="1"/>
          <p:nvPr/>
        </p:nvSpPr>
        <p:spPr>
          <a:xfrm>
            <a:off x="173975" y="1683975"/>
            <a:ext cx="8715300" cy="324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Order Placement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browse all menu items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Add or remove items from the order</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Customize order to have toppings and other side items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apply rewards points to the order</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Specify a pickup time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Warning messages if something is wrong with the order</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Review order summary before placing order</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Ensure items are stocked and that user has enough money</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cancel order before the Chef takes it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Tracking</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Order </a:t>
            </a:r>
            <a:r>
              <a:rPr lang="en">
                <a:latin typeface="Roboto"/>
                <a:ea typeface="Roboto"/>
                <a:cs typeface="Roboto"/>
                <a:sym typeface="Roboto"/>
              </a:rPr>
              <a:t>history</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a:t>
            </a:r>
            <a:r>
              <a:rPr lang="en">
                <a:latin typeface="Roboto"/>
                <a:ea typeface="Roboto"/>
                <a:cs typeface="Roboto"/>
                <a:sym typeface="Roboto"/>
              </a:rPr>
              <a:t>favorite</a:t>
            </a:r>
            <a:r>
              <a:rPr lang="en">
                <a:latin typeface="Roboto"/>
                <a:ea typeface="Roboto"/>
                <a:cs typeface="Roboto"/>
                <a:sym typeface="Roboto"/>
              </a:rPr>
              <a:t> and re-order a past order</a:t>
            </a:r>
            <a:endParaRPr>
              <a:latin typeface="Roboto"/>
              <a:ea typeface="Roboto"/>
              <a:cs typeface="Roboto"/>
              <a:sym typeface="Roboto"/>
            </a:endParaRPr>
          </a:p>
        </p:txBody>
      </p:sp>
      <p:sp>
        <p:nvSpPr>
          <p:cNvPr id="91" name="Google Shape;91;p17"/>
          <p:cNvSpPr txBox="1"/>
          <p:nvPr/>
        </p:nvSpPr>
        <p:spPr>
          <a:xfrm>
            <a:off x="214350" y="1272675"/>
            <a:ext cx="87153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Definition</a:t>
            </a:r>
            <a:endParaRPr sz="1700" u="sng">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#1 - Place an Order</a:t>
            </a:r>
            <a:endParaRPr/>
          </a:p>
        </p:txBody>
      </p:sp>
      <p:sp>
        <p:nvSpPr>
          <p:cNvPr id="97" name="Google Shape;97;p18"/>
          <p:cNvSpPr txBox="1"/>
          <p:nvPr/>
        </p:nvSpPr>
        <p:spPr>
          <a:xfrm>
            <a:off x="173975" y="1683975"/>
            <a:ext cx="8715300" cy="324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Must Have: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browse all food items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add and remove items from order</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customize toppings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Checks to make sure item is in stock and user has enough money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Should Have: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track order</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cancel order</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see past orders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Could Have: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apply rewards to order</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Warnings to show if something is wrong with the order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Will Not Have:</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Ability to modify order without canceling it first</a:t>
            </a:r>
            <a:endParaRPr>
              <a:latin typeface="Roboto"/>
              <a:ea typeface="Roboto"/>
              <a:cs typeface="Roboto"/>
              <a:sym typeface="Roboto"/>
            </a:endParaRPr>
          </a:p>
        </p:txBody>
      </p:sp>
      <p:sp>
        <p:nvSpPr>
          <p:cNvPr id="98" name="Google Shape;98;p18"/>
          <p:cNvSpPr txBox="1"/>
          <p:nvPr/>
        </p:nvSpPr>
        <p:spPr>
          <a:xfrm>
            <a:off x="214350" y="1272675"/>
            <a:ext cx="87153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MOSCOW</a:t>
            </a:r>
            <a:endParaRPr sz="1700" u="sng">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#1 - Place an Order</a:t>
            </a:r>
            <a:endParaRPr/>
          </a:p>
        </p:txBody>
      </p:sp>
      <p:sp>
        <p:nvSpPr>
          <p:cNvPr id="104" name="Google Shape;104;p19"/>
          <p:cNvSpPr txBox="1"/>
          <p:nvPr/>
        </p:nvSpPr>
        <p:spPr>
          <a:xfrm>
            <a:off x="4669775" y="1683975"/>
            <a:ext cx="4160400" cy="324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Front-end</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Dallin Larsen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Back-end</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Kyle Masters</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Connor Meads</a:t>
            </a:r>
            <a:endParaRPr>
              <a:latin typeface="Roboto"/>
              <a:ea typeface="Roboto"/>
              <a:cs typeface="Roboto"/>
              <a:sym typeface="Roboto"/>
            </a:endParaRPr>
          </a:p>
        </p:txBody>
      </p:sp>
      <p:sp>
        <p:nvSpPr>
          <p:cNvPr id="105" name="Google Shape;105;p19"/>
          <p:cNvSpPr txBox="1"/>
          <p:nvPr/>
        </p:nvSpPr>
        <p:spPr>
          <a:xfrm>
            <a:off x="4710150" y="1272675"/>
            <a:ext cx="22446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Who worked on this?</a:t>
            </a:r>
            <a:endParaRPr sz="1700" u="sng">
              <a:latin typeface="Roboto"/>
              <a:ea typeface="Roboto"/>
              <a:cs typeface="Roboto"/>
              <a:sym typeface="Roboto"/>
            </a:endParaRPr>
          </a:p>
        </p:txBody>
      </p:sp>
      <p:sp>
        <p:nvSpPr>
          <p:cNvPr id="106" name="Google Shape;106;p19"/>
          <p:cNvSpPr txBox="1"/>
          <p:nvPr/>
        </p:nvSpPr>
        <p:spPr>
          <a:xfrm>
            <a:off x="169375" y="1466100"/>
            <a:ext cx="3663300" cy="20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development of this requirement was split up into a lot of sub-requirements and was worked on throughout the development process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Different elements of this requirement can be tracked in the Projects tab on the GitHub repository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This requirement was large enough that we had entire SCRUM stand-ups talking about progress and upcoming steps for the requirement</a:t>
            </a:r>
            <a:endParaRPr>
              <a:latin typeface="Roboto"/>
              <a:ea typeface="Roboto"/>
              <a:cs typeface="Roboto"/>
              <a:sym typeface="Roboto"/>
            </a:endParaRPr>
          </a:p>
        </p:txBody>
      </p:sp>
      <p:sp>
        <p:nvSpPr>
          <p:cNvPr id="107" name="Google Shape;107;p19"/>
          <p:cNvSpPr txBox="1"/>
          <p:nvPr/>
        </p:nvSpPr>
        <p:spPr>
          <a:xfrm>
            <a:off x="169373" y="1284900"/>
            <a:ext cx="17823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SCRUM</a:t>
            </a:r>
            <a:endParaRPr sz="1700" u="sng">
              <a:latin typeface="Roboto"/>
              <a:ea typeface="Roboto"/>
              <a:cs typeface="Roboto"/>
              <a:sym typeface="Roboto"/>
            </a:endParaRPr>
          </a:p>
        </p:txBody>
      </p:sp>
      <p:cxnSp>
        <p:nvCxnSpPr>
          <p:cNvPr id="108" name="Google Shape;108;p19"/>
          <p:cNvCxnSpPr/>
          <p:nvPr/>
        </p:nvCxnSpPr>
        <p:spPr>
          <a:xfrm>
            <a:off x="4681425" y="1284900"/>
            <a:ext cx="0" cy="387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#1 - Place an Order</a:t>
            </a:r>
            <a:endParaRPr/>
          </a:p>
        </p:txBody>
      </p:sp>
      <p:sp>
        <p:nvSpPr>
          <p:cNvPr id="114" name="Google Shape;114;p20"/>
          <p:cNvSpPr txBox="1"/>
          <p:nvPr/>
        </p:nvSpPr>
        <p:spPr>
          <a:xfrm>
            <a:off x="173975" y="1683975"/>
            <a:ext cx="3856800" cy="3246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This requirement required a lot of acceptance testing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Beta-test users tested this feature and reported any bugs they found</a:t>
            </a:r>
            <a:endParaRPr>
              <a:latin typeface="Roboto"/>
              <a:ea typeface="Roboto"/>
              <a:cs typeface="Roboto"/>
              <a:sym typeface="Roboto"/>
            </a:endParaRPr>
          </a:p>
        </p:txBody>
      </p:sp>
      <p:sp>
        <p:nvSpPr>
          <p:cNvPr id="115" name="Google Shape;115;p20"/>
          <p:cNvSpPr txBox="1"/>
          <p:nvPr/>
        </p:nvSpPr>
        <p:spPr>
          <a:xfrm>
            <a:off x="214350" y="1272675"/>
            <a:ext cx="87153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Testing</a:t>
            </a:r>
            <a:endParaRPr sz="1700" u="sng">
              <a:latin typeface="Roboto"/>
              <a:ea typeface="Roboto"/>
              <a:cs typeface="Roboto"/>
              <a:sym typeface="Roboto"/>
            </a:endParaRPr>
          </a:p>
        </p:txBody>
      </p:sp>
      <p:sp>
        <p:nvSpPr>
          <p:cNvPr id="116" name="Google Shape;116;p20"/>
          <p:cNvSpPr txBox="1"/>
          <p:nvPr/>
        </p:nvSpPr>
        <p:spPr>
          <a:xfrm>
            <a:off x="4793450" y="1683975"/>
            <a:ext cx="3030600" cy="2859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This requirement required the inventory and account features to be fully implemented</a:t>
            </a:r>
            <a:endParaRPr>
              <a:latin typeface="Roboto"/>
              <a:ea typeface="Roboto"/>
              <a:cs typeface="Roboto"/>
              <a:sym typeface="Roboto"/>
            </a:endParaRPr>
          </a:p>
        </p:txBody>
      </p:sp>
      <p:sp>
        <p:nvSpPr>
          <p:cNvPr id="117" name="Google Shape;117;p20"/>
          <p:cNvSpPr txBox="1"/>
          <p:nvPr/>
        </p:nvSpPr>
        <p:spPr>
          <a:xfrm>
            <a:off x="4833825" y="1272675"/>
            <a:ext cx="30306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Requirements Dependencies</a:t>
            </a:r>
            <a:endParaRPr sz="1700" u="sng">
              <a:latin typeface="Roboto"/>
              <a:ea typeface="Roboto"/>
              <a:cs typeface="Roboto"/>
              <a:sym typeface="Roboto"/>
            </a:endParaRPr>
          </a:p>
        </p:txBody>
      </p:sp>
      <p:cxnSp>
        <p:nvCxnSpPr>
          <p:cNvPr id="118" name="Google Shape;118;p20"/>
          <p:cNvCxnSpPr/>
          <p:nvPr/>
        </p:nvCxnSpPr>
        <p:spPr>
          <a:xfrm>
            <a:off x="4681425" y="1284900"/>
            <a:ext cx="0" cy="3872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#1 - Place an Order</a:t>
            </a:r>
            <a:endParaRPr/>
          </a:p>
        </p:txBody>
      </p:sp>
      <p:sp>
        <p:nvSpPr>
          <p:cNvPr id="124" name="Google Shape;124;p21"/>
          <p:cNvSpPr txBox="1"/>
          <p:nvPr/>
        </p:nvSpPr>
        <p:spPr>
          <a:xfrm>
            <a:off x="214350" y="1272675"/>
            <a:ext cx="87153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latin typeface="Roboto"/>
                <a:ea typeface="Roboto"/>
                <a:cs typeface="Roboto"/>
                <a:sym typeface="Roboto"/>
              </a:rPr>
              <a:t>Screenshot of order page</a:t>
            </a:r>
            <a:endParaRPr sz="1700" u="sng">
              <a:latin typeface="Roboto"/>
              <a:ea typeface="Roboto"/>
              <a:cs typeface="Roboto"/>
              <a:sym typeface="Roboto"/>
            </a:endParaRPr>
          </a:p>
        </p:txBody>
      </p:sp>
      <p:pic>
        <p:nvPicPr>
          <p:cNvPr id="125" name="Google Shape;125;p21"/>
          <p:cNvPicPr preferRelativeResize="0"/>
          <p:nvPr/>
        </p:nvPicPr>
        <p:blipFill rotWithShape="1">
          <a:blip r:embed="rId3">
            <a:alphaModFix/>
          </a:blip>
          <a:srcRect b="2094" l="0" r="0" t="8795"/>
          <a:stretch/>
        </p:blipFill>
        <p:spPr>
          <a:xfrm>
            <a:off x="1430450" y="1683975"/>
            <a:ext cx="6283152" cy="3149526"/>
          </a:xfrm>
          <a:prstGeom prst="rect">
            <a:avLst/>
          </a:prstGeom>
          <a:noFill/>
          <a:ln cap="flat" cmpd="sng" w="19050">
            <a:solidFill>
              <a:srgbClr val="000000"/>
            </a:solidFill>
            <a:prstDash val="solid"/>
            <a:round/>
            <a:headEnd len="sm" w="sm" type="none"/>
            <a:tailEnd len="sm" w="sm" type="none"/>
          </a:ln>
          <a:effectLst>
            <a:outerShdw blurRad="200025" rotWithShape="0" algn="bl">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