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3baebe5c5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3baebe5c5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5ef900ecb3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5ef900ecb3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5ef900ecb3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5ef900ecb3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5ef900ecb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5ef900ecb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5ef900ecb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5ef900ecb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5ef900ecb3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5ef900ecb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5ef900ecb3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5ef900ecb3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3baebe5c5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3baebe5c5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5ef900ecb3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5ef900ecb3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5ef900ecb3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5ef900ecb3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3baebe5c5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3baebe5c5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youtube.com/playlist?list=PL49eoaM3kiojx1y0D4b31UdhEM9SMfriV" TargetMode="External"/><Relationship Id="rId4" Type="http://schemas.openxmlformats.org/officeDocument/2006/relationships/hyperlink" Target="https://www.youtube.com/watch?v=4ihejsiQ43E&amp;list=PL49eoaM3kiojx1y0D4b31UdhEM9SMfriV&amp;index=1" TargetMode="External"/><Relationship Id="rId5" Type="http://schemas.openxmlformats.org/officeDocument/2006/relationships/hyperlink" Target="https://www.youtube.com/watch?v=4ihejsiQ43E&amp;list=PL49eoaM3kiojx1y0D4b31UdhEM9SMfriV&amp;index=1" TargetMode="External"/><Relationship Id="rId6" Type="http://schemas.openxmlformats.org/officeDocument/2006/relationships/hyperlink" Target="https://www.youtube.com/watch?v=O9DBS1uLPKc&amp;list=PL49eoaM3kiojx1y0D4b31UdhEM9SMfriV&amp;index=2" TargetMode="External"/><Relationship Id="rId7" Type="http://schemas.openxmlformats.org/officeDocument/2006/relationships/hyperlink" Target="https://www.youtube.com/watch?v=NkX4Q-JG3D4&amp;list=PL49eoaM3kiojx1y0D4b31UdhEM9SMfriV&amp;index=5" TargetMode="External"/><Relationship Id="rId8" Type="http://schemas.openxmlformats.org/officeDocument/2006/relationships/hyperlink" Target="https://www.youtube.com/watch?v=iaAHY0NucaI&amp;list=PL49eoaM3kiojx1y0D4b31UdhEM9SMfriV&amp;index=4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acheong08/EdgeGPT.git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Hackathon-LHP-Team/Virtual-Therapist/blob/main/Virtual%20Therapist.pdf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arxiv.org/pdf/1911.09339.pdf" TargetMode="External"/><Relationship Id="rId4" Type="http://schemas.openxmlformats.org/officeDocument/2006/relationships/hyperlink" Target="https://ai.googleblog.com/2021/10/goemotions-dataset-for-fine-grained.html" TargetMode="External"/><Relationship Id="rId5" Type="http://schemas.openxmlformats.org/officeDocument/2006/relationships/hyperlink" Target="https://github.com/Hackathon-LHP-Team/Virtual-Therapist/tree/main/Deep%20Learning%20training/model_v1.1/dataset" TargetMode="External"/><Relationship Id="rId6" Type="http://schemas.openxmlformats.org/officeDocument/2006/relationships/hyperlink" Target="https://github.com/Hackathon-LHP-Team/Virtual-Therapist/blob/main/Virtual%20Therapist.pdf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Hackathon-LHP-Team/Virtual-Therapist/blob/main/Virtual%20Therapist.pdf" TargetMode="External"/><Relationship Id="rId4" Type="http://schemas.openxmlformats.org/officeDocument/2006/relationships/hyperlink" Target="https://github.com/Hackathon-LHP-Team/Virtual-Therapist/blob/main/Virtual%20Therapist.pdf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colab.research.google.com/drive/1AQZ2_iISey7iFYD-VGi8QxaTPGJjXCCI?usp=sharing" TargetMode="External"/><Relationship Id="rId4" Type="http://schemas.openxmlformats.org/officeDocument/2006/relationships/hyperlink" Target="https://github.com/Hackathon-LHP-Team/Virtual-Therapist/blob/main/Virtual%20Therapist.pdf" TargetMode="External"/><Relationship Id="rId5" Type="http://schemas.openxmlformats.org/officeDocument/2006/relationships/hyperlink" Target="https://github.com/Hackathon-LHP-Team/Virtual-Therapist/blob/main/src/README.md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Hackathon-LHP-Team/Virtual-Therapist/blob/main/Deep%20Learning%20training/model_v1.1/Recommender_System.ipynb" TargetMode="External"/><Relationship Id="rId4" Type="http://schemas.openxmlformats.org/officeDocument/2006/relationships/hyperlink" Target="https://github.com/Hackathon-LHP-Team/Virtual-Therapist/blob/main/templates/README.md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Virtual Therapist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ML &amp; Backend</a:t>
            </a:r>
            <a:endParaRPr b="1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963300"/>
            <a:ext cx="8520600" cy="125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080"/>
              <a:t>Author</a:t>
            </a:r>
            <a:r>
              <a:rPr lang="en" sz="1080"/>
              <a:t>: Nguyễn Lê Quốc Bảo</a:t>
            </a:r>
            <a:endParaRPr sz="108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08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080"/>
              <a:t>Project name: Virtual Therapist</a:t>
            </a:r>
            <a:endParaRPr sz="108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1080"/>
              <a:t>Github link: https://github.com/Hackathon-LHP-Team/Virtual-Therapist.git</a:t>
            </a:r>
            <a:endParaRPr sz="108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7423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4420"/>
              <a:t>Problem Analysis</a:t>
            </a:r>
            <a:endParaRPr b="1" sz="4420"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953550"/>
            <a:ext cx="8520600" cy="28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Problem → Cold Start</a:t>
            </a:r>
            <a:endParaRPr b="1"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The value in the column of new user is zero vector → can not compute cosine similarity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Solution: </a:t>
            </a:r>
            <a:endParaRPr b="1"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When new user registers an account → Pop up a modal from which user can select emotions problems that they are caring (e.g depression, loneliness, hopelessness, suicide thought, … )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Then perform matching by filling blogs related to these categories with a fixed time number (the mean reading-time value of all blogs related to the topic)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Finally, these self-filled values will be updated through time with real-time activity of user on website</a:t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160350"/>
            <a:ext cx="85206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3. Recommender System</a:t>
            </a:r>
            <a:endParaRPr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742300" cy="11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4420"/>
              <a:t>Videos Demo</a:t>
            </a:r>
            <a:endParaRPr b="1" sz="4420"/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1940025"/>
            <a:ext cx="8520600" cy="25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Youtube playlist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 u="sng">
                <a:solidFill>
                  <a:schemeClr val="hlink"/>
                </a:solidFill>
                <a:hlinkClick r:id="rId4"/>
              </a:rPr>
              <a:t>Overall </a:t>
            </a:r>
            <a:r>
              <a:rPr lang="en" u="sng">
                <a:solidFill>
                  <a:schemeClr val="hlink"/>
                </a:solidFill>
                <a:hlinkClick r:id="rId5"/>
              </a:rPr>
              <a:t>walkthrough of the product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u="sng">
                <a:solidFill>
                  <a:schemeClr val="hlink"/>
                </a:solidFill>
                <a:hlinkClick r:id="rId6"/>
              </a:rPr>
              <a:t>Chatbot &amp; Progress Recorder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u="sng">
                <a:solidFill>
                  <a:schemeClr val="hlink"/>
                </a:solidFill>
                <a:hlinkClick r:id="rId7"/>
              </a:rPr>
              <a:t>Q-system more explanation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u="sng">
                <a:solidFill>
                  <a:schemeClr val="hlink"/>
                </a:solidFill>
                <a:hlinkClick r:id="rId8"/>
              </a:rPr>
              <a:t>Recommender System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311700" y="445025"/>
            <a:ext cx="8685900" cy="11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4420"/>
              <a:t>Conclusions</a:t>
            </a:r>
            <a:endParaRPr b="1" sz="442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742300" cy="11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4420"/>
              <a:t>Presentation Outline</a:t>
            </a:r>
            <a:endParaRPr b="1" sz="442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858050"/>
            <a:ext cx="8520600" cy="24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Overall description</a:t>
            </a:r>
            <a:endParaRPr b="1"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Idea / inspiration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Approach &amp; solution</a:t>
            </a:r>
            <a:endParaRPr b="1"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Main features of product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Problem analysis</a:t>
            </a:r>
            <a:endParaRPr b="1"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Current Dataset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Machine learning Methods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Q-system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Video Demo</a:t>
            </a:r>
            <a:endParaRPr b="1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Questions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742300" cy="11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4420"/>
              <a:t>Overall Description</a:t>
            </a:r>
            <a:endParaRPr b="1" sz="4420"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2397350"/>
            <a:ext cx="8520600" cy="17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Problems</a:t>
            </a:r>
            <a:r>
              <a:rPr lang="en"/>
              <a:t>: Adolescent → easily suffer ill mental health but… 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</a:t>
            </a:r>
            <a:r>
              <a:rPr b="1" lang="en"/>
              <a:t>lack </a:t>
            </a:r>
            <a:r>
              <a:rPr lang="en"/>
              <a:t>of psychologists, therapists, and psychiatrists (1:1000)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Reluctant </a:t>
            </a:r>
            <a:r>
              <a:rPr lang="en"/>
              <a:t>to reach out for help due to stigma or fear of judgement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No existing </a:t>
            </a:r>
            <a:r>
              <a:rPr lang="en"/>
              <a:t>system that can </a:t>
            </a:r>
            <a:r>
              <a:rPr b="1" lang="en"/>
              <a:t>numerically estimate</a:t>
            </a:r>
            <a:r>
              <a:rPr lang="en"/>
              <a:t> mental health quality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742300" cy="11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4420"/>
              <a:t>Approach &amp; Solution</a:t>
            </a:r>
            <a:endParaRPr b="1" sz="4420"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824900"/>
            <a:ext cx="8520600" cy="29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Solution → main features of the product</a:t>
            </a:r>
            <a:endParaRPr b="1"/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</a:t>
            </a:r>
            <a:r>
              <a:rPr b="1" lang="en"/>
              <a:t>chatbot </a:t>
            </a:r>
            <a:r>
              <a:rPr lang="en"/>
              <a:t>to which user can share personal stories </a:t>
            </a:r>
            <a:r>
              <a:rPr lang="en"/>
              <a:t>without fear of judgement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Progress recorder</a:t>
            </a:r>
            <a:r>
              <a:rPr lang="en"/>
              <a:t> to numerically estimate user’s mental health quality.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</a:t>
            </a:r>
            <a:r>
              <a:rPr b="1" lang="en"/>
              <a:t>blog website</a:t>
            </a:r>
            <a:r>
              <a:rPr lang="en"/>
              <a:t> to enhance user’s mental quality.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Approach → How ?</a:t>
            </a:r>
            <a:endParaRPr b="1"/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Chatbot</a:t>
            </a:r>
            <a:r>
              <a:rPr lang="en"/>
              <a:t>: </a:t>
            </a:r>
            <a:r>
              <a:rPr lang="en" u="sng">
                <a:solidFill>
                  <a:schemeClr val="hlink"/>
                </a:solidFill>
                <a:hlinkClick r:id="rId3"/>
              </a:rPr>
              <a:t>EdgeGPT</a:t>
            </a:r>
            <a:r>
              <a:rPr lang="en"/>
              <a:t> + Emotions Classification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Progress recorder</a:t>
            </a:r>
            <a:r>
              <a:rPr lang="en"/>
              <a:t>: (self-devised) Q-system 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Blogs</a:t>
            </a:r>
            <a:r>
              <a:rPr lang="en"/>
              <a:t>: Recommender system (user-to-user collaborative filtering)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742300" cy="8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4420"/>
              <a:t>Problem Analysis</a:t>
            </a:r>
            <a:endParaRPr b="1" sz="4420"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838100"/>
            <a:ext cx="8520600" cy="30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Task → Experience → Functions → Performance → Algorithm</a:t>
            </a:r>
            <a:endParaRPr b="1"/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Task</a:t>
            </a:r>
            <a:endParaRPr b="1"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Classify 3 &amp; 12 types of emotions</a:t>
            </a:r>
            <a:endParaRPr b="1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Experience</a:t>
            </a:r>
            <a:endParaRPr b="1"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D = (X,y) with X = Text and y = labels </a:t>
            </a:r>
            <a:endParaRPr b="1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Functions</a:t>
            </a:r>
            <a:endParaRPr b="1"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Bidirectional LSTM</a:t>
            </a:r>
            <a:endParaRPr b="1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Performance</a:t>
            </a:r>
            <a:endParaRPr b="1"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Categorical Crossentropy</a:t>
            </a:r>
            <a:endParaRPr b="1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Algorithm</a:t>
            </a:r>
            <a:endParaRPr b="1"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Optimizer: Adam</a:t>
            </a:r>
            <a:endParaRPr b="1"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60350"/>
            <a:ext cx="85206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1. Emotions Classification → </a:t>
            </a:r>
            <a:r>
              <a:rPr b="1" lang="en" u="sng">
                <a:solidFill>
                  <a:schemeClr val="hlink"/>
                </a:solidFill>
                <a:hlinkClick r:id="rId3"/>
              </a:rPr>
              <a:t>Read paper</a:t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742300" cy="8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4420"/>
              <a:t>Problem Analysis</a:t>
            </a:r>
            <a:endParaRPr b="1" sz="4420"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838100"/>
            <a:ext cx="8520600" cy="30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Dataset: </a:t>
            </a:r>
            <a:r>
              <a:rPr lang="en" u="sng">
                <a:solidFill>
                  <a:schemeClr val="hlink"/>
                </a:solidFill>
                <a:hlinkClick r:id="rId3"/>
              </a:rPr>
              <a:t>UIT-VSMEC</a:t>
            </a:r>
            <a:r>
              <a:rPr lang="en"/>
              <a:t>,  </a:t>
            </a:r>
            <a:r>
              <a:rPr lang="en" u="sng">
                <a:solidFill>
                  <a:schemeClr val="hlink"/>
                </a:solidFill>
                <a:hlinkClick r:id="rId4"/>
              </a:rPr>
              <a:t>GoEmotions</a:t>
            </a:r>
            <a:r>
              <a:rPr lang="en"/>
              <a:t>, … 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Drawbacks: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Too short sentences → not suitable 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Too informal sentences → Not suitable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Not focus on target users (adolescents) → Not suitable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Classes are too narrow → not capture complex nuanced reflections in emotions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→ Self-scraping </a:t>
            </a:r>
            <a:r>
              <a:rPr lang="en" u="sng">
                <a:solidFill>
                  <a:schemeClr val="hlink"/>
                </a:solidFill>
                <a:hlinkClick r:id="rId5"/>
              </a:rPr>
              <a:t>dataset</a:t>
            </a:r>
            <a:r>
              <a:rPr lang="en"/>
              <a:t>:</a:t>
            </a:r>
            <a:endParaRPr/>
          </a:p>
          <a:p>
            <a:pPr indent="-317500" lvl="0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Personal stories, diaries (length is usually medium or long 150 → 250)</a:t>
            </a:r>
            <a:endParaRPr sz="1400"/>
          </a:p>
          <a:p>
            <a:pPr indent="-3175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Retrieved from various websites + help from friends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But dataset is rather small → incomplete → still need improving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60350"/>
            <a:ext cx="85206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1. Emotions Classification → </a:t>
            </a:r>
            <a:r>
              <a:rPr b="1" lang="en" u="sng">
                <a:solidFill>
                  <a:schemeClr val="hlink"/>
                </a:solidFill>
                <a:hlinkClick r:id="rId6"/>
              </a:rPr>
              <a:t>Read paper</a:t>
            </a: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742300" cy="11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4420"/>
              <a:t>Problem Analysis</a:t>
            </a:r>
            <a:endParaRPr b="1" sz="4420"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87900" y="1620425"/>
            <a:ext cx="8520600" cy="19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Machine Learning methods 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Recurrent Neural Network → not robust enough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BiLSTM → good performance on 3 classes bu</a:t>
            </a:r>
            <a:r>
              <a:rPr lang="en"/>
              <a:t>t “dies” with 11 classes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Transfer learning with BERT → “Gorgeous”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See results and metrics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60350"/>
            <a:ext cx="85206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1. Emotions Classification → </a:t>
            </a:r>
            <a:r>
              <a:rPr b="1" lang="en" u="sng">
                <a:solidFill>
                  <a:schemeClr val="hlink"/>
                </a:solidFill>
                <a:hlinkClick r:id="rId4"/>
              </a:rPr>
              <a:t>Read paper</a:t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7423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4420"/>
              <a:t>Problem Analysis</a:t>
            </a:r>
            <a:endParaRPr b="1" sz="4420"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953550"/>
            <a:ext cx="8520600" cy="26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Why we need a “Q-system”:</a:t>
            </a:r>
            <a:endParaRPr b="1"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To </a:t>
            </a:r>
            <a:r>
              <a:rPr b="1" lang="en"/>
              <a:t>numerically </a:t>
            </a:r>
            <a:r>
              <a:rPr lang="en"/>
              <a:t>estimate the emotion quality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To </a:t>
            </a:r>
            <a:r>
              <a:rPr b="1" lang="en"/>
              <a:t>record </a:t>
            </a:r>
            <a:r>
              <a:rPr lang="en"/>
              <a:t>and </a:t>
            </a:r>
            <a:r>
              <a:rPr b="1" lang="en"/>
              <a:t>observe </a:t>
            </a:r>
            <a:r>
              <a:rPr lang="en"/>
              <a:t>the the trend through time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“Numbers don’t lie !”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Self-devised formula:</a:t>
            </a:r>
            <a:endParaRPr b="1"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View </a:t>
            </a:r>
            <a:r>
              <a:rPr lang="en" u="sng">
                <a:solidFill>
                  <a:schemeClr val="hlink"/>
                </a:solidFill>
                <a:hlinkClick r:id="rId3"/>
              </a:rPr>
              <a:t>colab notebook</a:t>
            </a:r>
            <a:r>
              <a:rPr lang="en"/>
              <a:t> (scroll down to the “mental health assessment” section)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Read </a:t>
            </a:r>
            <a:r>
              <a:rPr lang="en" u="sng">
                <a:solidFill>
                  <a:schemeClr val="hlink"/>
                </a:solidFill>
                <a:hlinkClick r:id="rId4"/>
              </a:rPr>
              <a:t>paper</a:t>
            </a:r>
            <a:r>
              <a:rPr lang="en"/>
              <a:t> or view the </a:t>
            </a:r>
            <a:r>
              <a:rPr lang="en" u="sng">
                <a:solidFill>
                  <a:schemeClr val="hlink"/>
                </a:solidFill>
                <a:hlinkClick r:id="rId5"/>
              </a:rPr>
              <a:t>code implementation</a:t>
            </a:r>
            <a:r>
              <a:rPr lang="en"/>
              <a:t> 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60350"/>
            <a:ext cx="85206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2. Progress Record with </a:t>
            </a:r>
            <a:r>
              <a:rPr b="1" lang="en"/>
              <a:t>Q-system</a:t>
            </a:r>
            <a:endParaRPr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7423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4420"/>
              <a:t>Problem Analysis</a:t>
            </a:r>
            <a:endParaRPr b="1" sz="4420"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953550"/>
            <a:ext cx="8520600" cy="29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Why we need a Recommender System:</a:t>
            </a:r>
            <a:endParaRPr b="1"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To suggest the best-fit blogs for each user → help users solve the their problems quickly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Why </a:t>
            </a:r>
            <a:r>
              <a:rPr b="1" lang="en"/>
              <a:t>user-to-user</a:t>
            </a:r>
            <a:r>
              <a:rPr lang="en"/>
              <a:t> collaborative filtering:</a:t>
            </a:r>
            <a:endParaRPr/>
          </a:p>
          <a:p>
            <a: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 assume that the trend in emotions is common in almost everyone. </a:t>
            </a:r>
            <a:endParaRPr/>
          </a:p>
          <a:p>
            <a: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Ex: a boy who feels depressed (reading blogs about depression) may also feels lonely → suggesting blogs about “How to over lonely” should be a good idea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How</a:t>
            </a:r>
            <a:r>
              <a:rPr b="1" lang="en"/>
              <a:t>:     </a:t>
            </a:r>
            <a:endParaRPr b="1"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Use utility matrix of which a value </a:t>
            </a:r>
            <a:r>
              <a:rPr b="1" lang="en"/>
              <a:t>Sij </a:t>
            </a:r>
            <a:r>
              <a:rPr lang="en"/>
              <a:t>is the </a:t>
            </a:r>
            <a:r>
              <a:rPr b="1" lang="en"/>
              <a:t>time(s)</a:t>
            </a:r>
            <a:r>
              <a:rPr lang="en"/>
              <a:t> the </a:t>
            </a:r>
            <a:r>
              <a:rPr b="1" lang="en"/>
              <a:t>i-th user</a:t>
            </a:r>
            <a:r>
              <a:rPr lang="en"/>
              <a:t> </a:t>
            </a:r>
            <a:r>
              <a:rPr lang="en"/>
              <a:t>spend reading the </a:t>
            </a:r>
            <a:r>
              <a:rPr b="1" lang="en"/>
              <a:t>j-th blog</a:t>
            </a:r>
            <a:r>
              <a:rPr lang="en"/>
              <a:t> on the website (this value is only updated if the new Sij is </a:t>
            </a:r>
            <a:r>
              <a:rPr b="1" lang="en"/>
              <a:t>greater</a:t>
            </a:r>
            <a:r>
              <a:rPr b="1" lang="en"/>
              <a:t> </a:t>
            </a:r>
            <a:r>
              <a:rPr lang="en"/>
              <a:t>the old one)  </a:t>
            </a:r>
            <a:r>
              <a:rPr b="1" lang="en"/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b="1"/>
          </a:p>
          <a:p>
            <a: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View </a:t>
            </a:r>
            <a:r>
              <a:rPr lang="en" u="sng">
                <a:solidFill>
                  <a:schemeClr val="hlink"/>
                </a:solidFill>
                <a:hlinkClick r:id="rId3"/>
              </a:rPr>
              <a:t>colab notebook</a:t>
            </a:r>
            <a:endParaRPr/>
          </a:p>
          <a:p>
            <a: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View </a:t>
            </a:r>
            <a:r>
              <a:rPr lang="en" u="sng">
                <a:solidFill>
                  <a:schemeClr val="hlink"/>
                </a:solidFill>
                <a:hlinkClick r:id="rId4"/>
              </a:rPr>
              <a:t>code implementation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60350"/>
            <a:ext cx="85206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3</a:t>
            </a:r>
            <a:r>
              <a:rPr b="1" lang="en"/>
              <a:t>. Recommender System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