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314" r:id="rId5"/>
    <p:sldId id="319" r:id="rId6"/>
    <p:sldId id="337" r:id="rId7"/>
    <p:sldId id="338" r:id="rId8"/>
    <p:sldId id="339" r:id="rId9"/>
    <p:sldId id="340" r:id="rId10"/>
    <p:sldId id="343" r:id="rId11"/>
    <p:sldId id="322" r:id="rId12"/>
    <p:sldId id="342" r:id="rId13"/>
    <p:sldId id="320" r:id="rId14"/>
    <p:sldId id="346"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8" d="100"/>
          <a:sy n="88" d="100"/>
        </p:scale>
        <p:origin x="388" y="60"/>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Phillips" userId="e557046f64453ca5" providerId="LiveId" clId="{ED51D63F-0EAE-4DF0-B5A9-10EAD5660F99}"/>
    <pc:docChg chg="addSld delSld modSld">
      <pc:chgData name="Kyle Phillips" userId="e557046f64453ca5" providerId="LiveId" clId="{ED51D63F-0EAE-4DF0-B5A9-10EAD5660F99}" dt="2024-06-20T01:40:40.147" v="37" actId="20577"/>
      <pc:docMkLst>
        <pc:docMk/>
      </pc:docMkLst>
      <pc:sldChg chg="modSp mod">
        <pc:chgData name="Kyle Phillips" userId="e557046f64453ca5" providerId="LiveId" clId="{ED51D63F-0EAE-4DF0-B5A9-10EAD5660F99}" dt="2024-06-20T01:40:40.147" v="37" actId="20577"/>
        <pc:sldMkLst>
          <pc:docMk/>
          <pc:sldMk cId="769932640" sldId="309"/>
        </pc:sldMkLst>
        <pc:spChg chg="mod">
          <ac:chgData name="Kyle Phillips" userId="e557046f64453ca5" providerId="LiveId" clId="{ED51D63F-0EAE-4DF0-B5A9-10EAD5660F99}" dt="2024-06-20T01:40:40.147" v="37" actId="20577"/>
          <ac:spMkLst>
            <pc:docMk/>
            <pc:sldMk cId="769932640" sldId="309"/>
            <ac:spMk id="10" creationId="{1F398FDD-E639-CF6A-B875-443655F2B31B}"/>
          </ac:spMkLst>
        </pc:spChg>
      </pc:sldChg>
      <pc:sldChg chg="modSp mod">
        <pc:chgData name="Kyle Phillips" userId="e557046f64453ca5" providerId="LiveId" clId="{ED51D63F-0EAE-4DF0-B5A9-10EAD5660F99}" dt="2024-06-20T01:38:47.921" v="4" actId="6549"/>
        <pc:sldMkLst>
          <pc:docMk/>
          <pc:sldMk cId="2945390068" sldId="314"/>
        </pc:sldMkLst>
        <pc:spChg chg="mod">
          <ac:chgData name="Kyle Phillips" userId="e557046f64453ca5" providerId="LiveId" clId="{ED51D63F-0EAE-4DF0-B5A9-10EAD5660F99}" dt="2024-06-20T01:38:47.921" v="4" actId="6549"/>
          <ac:spMkLst>
            <pc:docMk/>
            <pc:sldMk cId="2945390068" sldId="314"/>
            <ac:spMk id="2" creationId="{35440D96-BFFB-05BD-30ED-0352500CD058}"/>
          </ac:spMkLst>
        </pc:spChg>
      </pc:sldChg>
      <pc:sldChg chg="del">
        <pc:chgData name="Kyle Phillips" userId="e557046f64453ca5" providerId="LiveId" clId="{ED51D63F-0EAE-4DF0-B5A9-10EAD5660F99}" dt="2024-06-20T01:39:00.649" v="5" actId="2696"/>
        <pc:sldMkLst>
          <pc:docMk/>
          <pc:sldMk cId="542059410" sldId="315"/>
        </pc:sldMkLst>
      </pc:sldChg>
      <pc:sldChg chg="del">
        <pc:chgData name="Kyle Phillips" userId="e557046f64453ca5" providerId="LiveId" clId="{ED51D63F-0EAE-4DF0-B5A9-10EAD5660F99}" dt="2024-06-20T01:39:07.980" v="8" actId="2696"/>
        <pc:sldMkLst>
          <pc:docMk/>
          <pc:sldMk cId="412000632" sldId="318"/>
        </pc:sldMkLst>
      </pc:sldChg>
      <pc:sldChg chg="del">
        <pc:chgData name="Kyle Phillips" userId="e557046f64453ca5" providerId="LiveId" clId="{ED51D63F-0EAE-4DF0-B5A9-10EAD5660F99}" dt="2024-06-20T01:40:21.559" v="34" actId="2696"/>
        <pc:sldMkLst>
          <pc:docMk/>
          <pc:sldMk cId="3373760297" sldId="331"/>
        </pc:sldMkLst>
      </pc:sldChg>
      <pc:sldChg chg="del">
        <pc:chgData name="Kyle Phillips" userId="e557046f64453ca5" providerId="LiveId" clId="{ED51D63F-0EAE-4DF0-B5A9-10EAD5660F99}" dt="2024-06-20T01:39:58.818" v="31" actId="2696"/>
        <pc:sldMkLst>
          <pc:docMk/>
          <pc:sldMk cId="4147498443" sldId="332"/>
        </pc:sldMkLst>
      </pc:sldChg>
      <pc:sldChg chg="del">
        <pc:chgData name="Kyle Phillips" userId="e557046f64453ca5" providerId="LiveId" clId="{ED51D63F-0EAE-4DF0-B5A9-10EAD5660F99}" dt="2024-06-20T01:40:11.684" v="32" actId="2696"/>
        <pc:sldMkLst>
          <pc:docMk/>
          <pc:sldMk cId="2322593337" sldId="335"/>
        </pc:sldMkLst>
      </pc:sldChg>
      <pc:sldChg chg="del">
        <pc:chgData name="Kyle Phillips" userId="e557046f64453ca5" providerId="LiveId" clId="{ED51D63F-0EAE-4DF0-B5A9-10EAD5660F99}" dt="2024-06-20T01:39:11.325" v="9" actId="2696"/>
        <pc:sldMkLst>
          <pc:docMk/>
          <pc:sldMk cId="1712949869" sldId="336"/>
        </pc:sldMkLst>
      </pc:sldChg>
      <pc:sldChg chg="modSp mod">
        <pc:chgData name="Kyle Phillips" userId="e557046f64453ca5" providerId="LiveId" clId="{ED51D63F-0EAE-4DF0-B5A9-10EAD5660F99}" dt="2024-06-20T01:39:20.014" v="11" actId="5793"/>
        <pc:sldMkLst>
          <pc:docMk/>
          <pc:sldMk cId="2780441568" sldId="338"/>
        </pc:sldMkLst>
        <pc:spChg chg="mod">
          <ac:chgData name="Kyle Phillips" userId="e557046f64453ca5" providerId="LiveId" clId="{ED51D63F-0EAE-4DF0-B5A9-10EAD5660F99}" dt="2024-06-20T01:39:20.014" v="11" actId="5793"/>
          <ac:spMkLst>
            <pc:docMk/>
            <pc:sldMk cId="2780441568" sldId="338"/>
            <ac:spMk id="4" creationId="{B20C1E08-E337-110E-DB8E-41BA4A3341A1}"/>
          </ac:spMkLst>
        </pc:spChg>
      </pc:sldChg>
      <pc:sldChg chg="del">
        <pc:chgData name="Kyle Phillips" userId="e557046f64453ca5" providerId="LiveId" clId="{ED51D63F-0EAE-4DF0-B5A9-10EAD5660F99}" dt="2024-06-20T01:39:35.634" v="12" actId="2696"/>
        <pc:sldMkLst>
          <pc:docMk/>
          <pc:sldMk cId="4090095285" sldId="341"/>
        </pc:sldMkLst>
      </pc:sldChg>
      <pc:sldChg chg="modSp mod">
        <pc:chgData name="Kyle Phillips" userId="e557046f64453ca5" providerId="LiveId" clId="{ED51D63F-0EAE-4DF0-B5A9-10EAD5660F99}" dt="2024-06-20T01:39:46.392" v="30" actId="20577"/>
        <pc:sldMkLst>
          <pc:docMk/>
          <pc:sldMk cId="2065466481" sldId="343"/>
        </pc:sldMkLst>
        <pc:spChg chg="mod">
          <ac:chgData name="Kyle Phillips" userId="e557046f64453ca5" providerId="LiveId" clId="{ED51D63F-0EAE-4DF0-B5A9-10EAD5660F99}" dt="2024-06-20T01:39:46.392" v="30" actId="20577"/>
          <ac:spMkLst>
            <pc:docMk/>
            <pc:sldMk cId="2065466481" sldId="343"/>
            <ac:spMk id="3" creationId="{FBB8825A-3BF1-9A40-001E-969202D84525}"/>
          </ac:spMkLst>
        </pc:spChg>
      </pc:sldChg>
      <pc:sldChg chg="del">
        <pc:chgData name="Kyle Phillips" userId="e557046f64453ca5" providerId="LiveId" clId="{ED51D63F-0EAE-4DF0-B5A9-10EAD5660F99}" dt="2024-06-20T01:40:15.149" v="33" actId="2696"/>
        <pc:sldMkLst>
          <pc:docMk/>
          <pc:sldMk cId="702307118" sldId="344"/>
        </pc:sldMkLst>
      </pc:sldChg>
      <pc:sldChg chg="del">
        <pc:chgData name="Kyle Phillips" userId="e557046f64453ca5" providerId="LiveId" clId="{ED51D63F-0EAE-4DF0-B5A9-10EAD5660F99}" dt="2024-06-20T01:40:29.166" v="35" actId="2696"/>
        <pc:sldMkLst>
          <pc:docMk/>
          <pc:sldMk cId="1532434986" sldId="345"/>
        </pc:sldMkLst>
      </pc:sldChg>
      <pc:sldChg chg="add del">
        <pc:chgData name="Kyle Phillips" userId="e557046f64453ca5" providerId="LiveId" clId="{ED51D63F-0EAE-4DF0-B5A9-10EAD5660F99}" dt="2024-06-20T01:39:05.249" v="7" actId="2696"/>
        <pc:sldMkLst>
          <pc:docMk/>
          <pc:sldMk cId="2274677965" sldId="3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85514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Phone book to the internet. As website owners, it’s our responsibility to set up our DNS records so that when our website visitors go to our domain… the internet knows how to translate it to an IP address.</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223966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9343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82263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2% of organizations notified actually fix their DNS</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305251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92763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91361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github.com/kyle-phillips" TargetMode="External"/><Relationship Id="rId5" Type="http://schemas.openxmlformats.org/officeDocument/2006/relationships/hyperlink" Target="https://www.linkedin.com/in/kyle-phillips-iowa/" TargetMode="Externa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Dangling DNS</a:t>
            </a:r>
            <a:br>
              <a:rPr lang="en-US" dirty="0"/>
            </a:br>
            <a:r>
              <a:rPr lang="en-US" sz="2400" dirty="0"/>
              <a:t>Kyle Phillips</a:t>
            </a:r>
            <a:br>
              <a:rPr lang="en-US" sz="2400" dirty="0"/>
            </a:br>
            <a:r>
              <a:rPr lang="en-US" sz="2400" dirty="0"/>
              <a:t>JUNE 2024</a:t>
            </a:r>
            <a:br>
              <a:rPr lang="en-US" dirty="0"/>
            </a:br>
            <a:endParaRPr lang="en-US" dirty="0"/>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9729216" cy="732553"/>
          </a:xfrm>
        </p:spPr>
        <p:txBody>
          <a:bodyPr>
            <a:normAutofit fontScale="90000"/>
          </a:bodyPr>
          <a:lstStyle/>
          <a:p>
            <a:r>
              <a:rPr lang="en-US" dirty="0"/>
              <a:t>STEP 3: Iterate all discovered </a:t>
            </a:r>
            <a:br>
              <a:rPr lang="en-US" dirty="0"/>
            </a:br>
            <a:r>
              <a:rPr lang="en-US" dirty="0"/>
              <a:t>domains for http/s response</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621590"/>
            <a:ext cx="7587915" cy="4352173"/>
          </a:xfrm>
        </p:spPr>
        <p:txBody>
          <a:bodyPr vert="horz" lIns="91440" tIns="45720" rIns="91440" bIns="45720" rtlCol="0" anchor="t">
            <a:normAutofit/>
          </a:bodyPr>
          <a:lstStyle/>
          <a:p>
            <a:pPr marL="342900" indent="-342900">
              <a:buChar char="•"/>
            </a:pPr>
            <a:r>
              <a:rPr lang="en-US" dirty="0"/>
              <a:t>Python script</a:t>
            </a:r>
          </a:p>
          <a:p>
            <a:pPr marL="1028700" lvl="1" indent="-342900">
              <a:buFont typeface="Courier New" panose="020B0604020202020204" pitchFamily="34" charset="0"/>
              <a:buChar char="o"/>
            </a:pPr>
            <a:r>
              <a:rPr lang="en-US" dirty="0"/>
              <a:t>IP addresses</a:t>
            </a:r>
          </a:p>
          <a:p>
            <a:pPr marL="1028700" lvl="1" indent="-342900">
              <a:buFont typeface="Courier New" panose="020B0604020202020204" pitchFamily="34" charset="0"/>
              <a:buChar char="o"/>
            </a:pPr>
            <a:r>
              <a:rPr lang="en-US" dirty="0"/>
              <a:t>Service Provider (ASN)</a:t>
            </a:r>
          </a:p>
          <a:p>
            <a:pPr marL="1028700" lvl="1" indent="-342900">
              <a:buFont typeface="Courier New" panose="020B0604020202020204" pitchFamily="34" charset="0"/>
              <a:buChar char="o"/>
            </a:pPr>
            <a:r>
              <a:rPr lang="en-US" dirty="0"/>
              <a:t>HTTP response</a:t>
            </a:r>
          </a:p>
          <a:p>
            <a:pPr marL="1028700" lvl="1" indent="-342900">
              <a:buFont typeface="Courier New" panose="020B0604020202020204" pitchFamily="34" charset="0"/>
              <a:buChar char="o"/>
            </a:pPr>
            <a:r>
              <a:rPr lang="en-US" dirty="0"/>
              <a:t>HTTPS response</a:t>
            </a:r>
          </a:p>
          <a:p>
            <a:pPr marL="1028700" lvl="1" indent="-342900">
              <a:buFont typeface="Courier New" panose="020B0604020202020204" pitchFamily="34" charset="0"/>
              <a:buChar char="o"/>
            </a:pPr>
            <a:r>
              <a:rPr lang="en-US" dirty="0"/>
              <a:t>MX record (yes or no)</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pic>
        <p:nvPicPr>
          <p:cNvPr id="5" name="Picture 4" descr="A computer screen shot of a program&#10;&#10;Description automatically generated">
            <a:extLst>
              <a:ext uri="{FF2B5EF4-FFF2-40B4-BE49-F238E27FC236}">
                <a16:creationId xmlns:a16="http://schemas.microsoft.com/office/drawing/2014/main" id="{B72C43CC-DFED-A373-4647-1CA04E19471D}"/>
              </a:ext>
            </a:extLst>
          </p:cNvPr>
          <p:cNvPicPr>
            <a:picLocks noChangeAspect="1"/>
          </p:cNvPicPr>
          <p:nvPr/>
        </p:nvPicPr>
        <p:blipFill>
          <a:blip r:embed="rId3"/>
          <a:stretch>
            <a:fillRect/>
          </a:stretch>
        </p:blipFill>
        <p:spPr>
          <a:xfrm rot="-1860000">
            <a:off x="4697830" y="2917909"/>
            <a:ext cx="5112419" cy="2496052"/>
          </a:xfrm>
          <a:prstGeom prst="rect">
            <a:avLst/>
          </a:prstGeom>
        </p:spPr>
      </p:pic>
    </p:spTree>
    <p:extLst>
      <p:ext uri="{BB962C8B-B14F-4D97-AF65-F5344CB8AC3E}">
        <p14:creationId xmlns:p14="http://schemas.microsoft.com/office/powerpoint/2010/main" val="320260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98AD-2C2F-D03B-4578-15F73129D70C}"/>
              </a:ext>
            </a:extLst>
          </p:cNvPr>
          <p:cNvSpPr>
            <a:spLocks noGrp="1"/>
          </p:cNvSpPr>
          <p:nvPr>
            <p:ph type="title"/>
          </p:nvPr>
        </p:nvSpPr>
        <p:spPr/>
        <p:txBody>
          <a:bodyPr/>
          <a:lstStyle/>
          <a:p>
            <a:r>
              <a:rPr lang="en-US" dirty="0"/>
              <a:t>Actions you can take	</a:t>
            </a:r>
          </a:p>
        </p:txBody>
      </p:sp>
      <p:sp>
        <p:nvSpPr>
          <p:cNvPr id="3" name="Content Placeholder 2">
            <a:extLst>
              <a:ext uri="{FF2B5EF4-FFF2-40B4-BE49-F238E27FC236}">
                <a16:creationId xmlns:a16="http://schemas.microsoft.com/office/drawing/2014/main" id="{97D5F49F-35F8-AB8B-4061-D2769C3B4A14}"/>
              </a:ext>
            </a:extLst>
          </p:cNvPr>
          <p:cNvSpPr>
            <a:spLocks noGrp="1"/>
          </p:cNvSpPr>
          <p:nvPr>
            <p:ph sz="quarter" idx="10"/>
          </p:nvPr>
        </p:nvSpPr>
        <p:spPr/>
        <p:txBody>
          <a:bodyPr/>
          <a:lstStyle/>
          <a:p>
            <a:r>
              <a:rPr lang="en-US" dirty="0"/>
              <a:t>Keep DNS records in your inventory</a:t>
            </a:r>
          </a:p>
          <a:p>
            <a:r>
              <a:rPr lang="en-US" dirty="0"/>
              <a:t>Include DNS in your decommissioning process</a:t>
            </a:r>
          </a:p>
          <a:p>
            <a:r>
              <a:rPr lang="en-US" dirty="0"/>
              <a:t>Audit DNS records annually</a:t>
            </a:r>
          </a:p>
          <a:p>
            <a:pPr lvl="1"/>
            <a:r>
              <a:rPr lang="en-US" dirty="0"/>
              <a:t>Review all record types (MX, SPF, CNAME, DMARC, </a:t>
            </a:r>
            <a:r>
              <a:rPr lang="en-US" dirty="0" err="1"/>
              <a:t>etc</a:t>
            </a:r>
            <a:r>
              <a:rPr lang="en-US" dirty="0"/>
              <a:t>)</a:t>
            </a:r>
          </a:p>
          <a:p>
            <a:pPr lvl="1"/>
            <a:endParaRPr lang="en-US" dirty="0"/>
          </a:p>
        </p:txBody>
      </p:sp>
      <p:sp>
        <p:nvSpPr>
          <p:cNvPr id="4" name="Slide Number Placeholder 3">
            <a:extLst>
              <a:ext uri="{FF2B5EF4-FFF2-40B4-BE49-F238E27FC236}">
                <a16:creationId xmlns:a16="http://schemas.microsoft.com/office/drawing/2014/main" id="{A0AD32E7-3FE2-94E6-7E59-222E550B5179}"/>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34424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5065776" y="4172989"/>
            <a:ext cx="6082841" cy="2519363"/>
          </a:xfrm>
        </p:spPr>
        <p:txBody>
          <a:bodyPr/>
          <a:lstStyle/>
          <a:p>
            <a:r>
              <a:rPr lang="en-US" dirty="0"/>
              <a:t>Kyle Phillips</a:t>
            </a:r>
          </a:p>
          <a:p>
            <a:endParaRPr lang="en-US" dirty="0"/>
          </a:p>
          <a:p>
            <a:r>
              <a:rPr lang="en-US" dirty="0">
                <a:hlinkClick r:id="rId5"/>
              </a:rPr>
              <a:t>https://www.linkedin.com/in/kyle-phillips-iowa/</a:t>
            </a:r>
            <a:endParaRPr lang="en-US" dirty="0"/>
          </a:p>
          <a:p>
            <a:endParaRPr lang="en-US" dirty="0"/>
          </a:p>
          <a:p>
            <a:r>
              <a:rPr lang="en-US" dirty="0">
                <a:hlinkClick r:id="rId6"/>
              </a:rPr>
              <a:t>https://github.com/kyle-phillips</a:t>
            </a:r>
            <a:endParaRPr lang="en-US" dirty="0"/>
          </a:p>
          <a:p>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Overview</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6515100" cy="3128963"/>
          </a:xfrm>
        </p:spPr>
        <p:txBody>
          <a:bodyPr vert="horz" lIns="91440" tIns="45720" rIns="91440" bIns="45720" rtlCol="0" anchor="t">
            <a:normAutofit/>
          </a:bodyPr>
          <a:lstStyle/>
          <a:p>
            <a:pPr marL="342900" indent="-342900">
              <a:buChar char="•"/>
            </a:pPr>
            <a:r>
              <a:rPr lang="en-US" dirty="0"/>
              <a:t>What is DNS?</a:t>
            </a:r>
          </a:p>
          <a:p>
            <a:pPr marL="342900" indent="-342900">
              <a:buChar char="•"/>
            </a:pPr>
            <a:r>
              <a:rPr lang="en-US" dirty="0"/>
              <a:t>What is dangling DNS?</a:t>
            </a:r>
          </a:p>
          <a:p>
            <a:pPr marL="1028700" lvl="1" indent="-342900"/>
            <a:r>
              <a:rPr lang="en-US" dirty="0"/>
              <a:t>Security implications</a:t>
            </a:r>
          </a:p>
          <a:p>
            <a:pPr marL="342900" indent="-342900">
              <a:buChar char="•"/>
            </a:pPr>
            <a:r>
              <a:rPr lang="en-US" dirty="0"/>
              <a:t>Research</a:t>
            </a:r>
          </a:p>
          <a:p>
            <a:pPr marL="342900" indent="-342900">
              <a:buChar char="•"/>
            </a:pPr>
            <a:r>
              <a:rPr lang="en-US" dirty="0"/>
              <a:t>Results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20579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375464-2D12-C1D4-A253-B6B3273A88CE}"/>
              </a:ext>
            </a:extLst>
          </p:cNvPr>
          <p:cNvPicPr>
            <a:picLocks noChangeAspect="1"/>
          </p:cNvPicPr>
          <p:nvPr/>
        </p:nvPicPr>
        <p:blipFill>
          <a:blip r:embed="rId3"/>
          <a:stretch>
            <a:fillRect/>
          </a:stretch>
        </p:blipFill>
        <p:spPr>
          <a:xfrm>
            <a:off x="914401" y="2489970"/>
            <a:ext cx="6976872" cy="4176005"/>
          </a:xfrm>
          <a:prstGeom prst="rect">
            <a:avLst/>
          </a:prstGeom>
        </p:spPr>
      </p:pic>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818323"/>
          </a:xfrm>
        </p:spPr>
        <p:txBody>
          <a:bodyPr/>
          <a:lstStyle/>
          <a:p>
            <a:r>
              <a:rPr lang="en-US" dirty="0"/>
              <a:t>What is </a:t>
            </a:r>
            <a:r>
              <a:rPr lang="en-US" dirty="0" err="1"/>
              <a:t>dns</a:t>
            </a:r>
            <a:r>
              <a:rPr lang="en-US" dirty="0"/>
              <a:t>?</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358916"/>
            <a:ext cx="6515100" cy="4614847"/>
          </a:xfrm>
        </p:spPr>
        <p:txBody>
          <a:bodyPr vert="horz" lIns="91440" tIns="45720" rIns="91440" bIns="45720" rtlCol="0" anchor="t">
            <a:normAutofit/>
          </a:bodyPr>
          <a:lstStyle/>
          <a:p>
            <a:pPr marL="342900" indent="-342900">
              <a:buChar char="•"/>
            </a:pPr>
            <a:r>
              <a:rPr lang="en-US" dirty="0"/>
              <a:t>Phonebook of the internet: Match domain names to IP addresses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50646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733288" cy="1714435"/>
          </a:xfrm>
        </p:spPr>
        <p:txBody>
          <a:bodyPr/>
          <a:lstStyle/>
          <a:p>
            <a:r>
              <a:rPr lang="en-US" dirty="0"/>
              <a:t>The Problem: DANGLING DNS </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377440"/>
            <a:ext cx="6515100" cy="3596323"/>
          </a:xfrm>
        </p:spPr>
        <p:txBody>
          <a:bodyPr vert="horz" lIns="91440" tIns="45720" rIns="91440" bIns="45720" rtlCol="0" anchor="t">
            <a:normAutofit/>
          </a:bodyPr>
          <a:lstStyle/>
          <a:p>
            <a:pPr marL="342900" indent="-342900">
              <a:buChar char="•"/>
            </a:pPr>
            <a:r>
              <a:rPr lang="en-US" dirty="0"/>
              <a:t>Abandoned DNS</a:t>
            </a:r>
          </a:p>
          <a:p>
            <a:pPr marL="1028700" lvl="1" indent="-342900"/>
            <a:r>
              <a:rPr lang="en-US" dirty="0"/>
              <a:t>Resource no longer available – decommission</a:t>
            </a:r>
          </a:p>
          <a:p>
            <a:pPr marL="1028700" lvl="1" indent="-342900"/>
            <a:r>
              <a:rPr lang="en-US" dirty="0"/>
              <a:t>Domain expires</a:t>
            </a:r>
          </a:p>
          <a:p>
            <a:pPr marL="1028700" lvl="1" indent="-342900"/>
            <a:r>
              <a:rPr lang="en-US" dirty="0"/>
              <a:t>DNS record – stays intact</a:t>
            </a:r>
          </a:p>
          <a:p>
            <a:pPr lvl="1" indent="0">
              <a:buNone/>
            </a:pP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78044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1714435"/>
          </a:xfrm>
        </p:spPr>
        <p:txBody>
          <a:bodyPr/>
          <a:lstStyle/>
          <a:p>
            <a:r>
              <a:rPr lang="en-US" dirty="0"/>
              <a:t>The Problem </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377441"/>
            <a:ext cx="6515100" cy="2980944"/>
          </a:xfrm>
        </p:spPr>
        <p:txBody>
          <a:bodyPr vert="horz" lIns="91440" tIns="45720" rIns="91440" bIns="45720" rtlCol="0" anchor="t">
            <a:normAutofit/>
          </a:bodyPr>
          <a:lstStyle/>
          <a:p>
            <a:pPr marL="342900" indent="-342900">
              <a:buChar char="•"/>
            </a:pPr>
            <a:r>
              <a:rPr lang="en-US" dirty="0"/>
              <a:t>Security Threat</a:t>
            </a:r>
          </a:p>
          <a:p>
            <a:pPr marL="1028700" lvl="1" indent="-342900"/>
            <a:r>
              <a:rPr lang="en-US" dirty="0"/>
              <a:t>IP address may no longer be under your control</a:t>
            </a:r>
          </a:p>
          <a:p>
            <a:pPr marL="1028700" lvl="1" indent="-342900"/>
            <a:r>
              <a:rPr lang="en-US" b="1" dirty="0"/>
              <a:t>Trusted domain </a:t>
            </a:r>
            <a:r>
              <a:rPr lang="en-US" dirty="0"/>
              <a:t>that can be abused by bad actors</a:t>
            </a:r>
          </a:p>
          <a:p>
            <a:pPr marL="1485900" lvl="2" indent="-342900"/>
            <a:r>
              <a:rPr lang="en-US" dirty="0"/>
              <a:t>Distribute malware</a:t>
            </a:r>
          </a:p>
          <a:p>
            <a:pPr marL="1485900" lvl="2" indent="-342900"/>
            <a:r>
              <a:rPr lang="en-US" dirty="0"/>
              <a:t>Phishing site</a:t>
            </a:r>
          </a:p>
          <a:p>
            <a:pPr marL="1485900" lvl="2" indent="-342900"/>
            <a:r>
              <a:rPr lang="en-US" dirty="0"/>
              <a:t>DNS mail (MX) records can be taken over</a:t>
            </a:r>
          </a:p>
          <a:p>
            <a:pPr marL="342900" indent="-342900">
              <a:buFont typeface="Arial" panose="020B0604020202020204" pitchFamily="34" charset="0"/>
              <a:buChar char="•"/>
            </a:pPr>
            <a:r>
              <a:rPr lang="en-US" dirty="0"/>
              <a:t>Reputational damage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85797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690307"/>
          </a:xfrm>
        </p:spPr>
        <p:txBody>
          <a:bodyPr/>
          <a:lstStyle/>
          <a:p>
            <a:r>
              <a:rPr lang="en-US" dirty="0"/>
              <a:t>The Problem </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280160"/>
            <a:ext cx="6515100" cy="4873752"/>
          </a:xfrm>
        </p:spPr>
        <p:txBody>
          <a:bodyPr vert="horz" lIns="91440" tIns="45720" rIns="91440" bIns="45720" rtlCol="0" anchor="t">
            <a:normAutofit/>
          </a:bodyPr>
          <a:lstStyle/>
          <a:p>
            <a:pPr marL="342900" indent="-342900">
              <a:buChar char="•"/>
            </a:pPr>
            <a:r>
              <a:rPr lang="en-US" dirty="0"/>
              <a:t>Examples</a:t>
            </a:r>
          </a:p>
          <a:p>
            <a:pPr marL="1028700" lvl="1" indent="-342900"/>
            <a:r>
              <a:rPr lang="en-US" dirty="0"/>
              <a:t>Digital marketing platform Mailer Lite was the victim of a phishing attack that resulted in the loss of over $600,000</a:t>
            </a:r>
          </a:p>
          <a:p>
            <a:pPr marL="1028700" lvl="1" indent="-342900"/>
            <a:r>
              <a:rPr lang="en-US" dirty="0"/>
              <a:t>Threat actor took over abandoned DNS record enabling them to send email as “msn.com”</a:t>
            </a:r>
          </a:p>
          <a:p>
            <a:pPr marL="1028700" lvl="1" indent="-342900"/>
            <a:r>
              <a:rPr lang="en-US" dirty="0"/>
              <a:t>Government site (UK) taken over to serve pornographic material</a:t>
            </a:r>
          </a:p>
          <a:p>
            <a:pPr marL="1028700" lvl="1" indent="-342900"/>
            <a:r>
              <a:rPr lang="en-US" dirty="0"/>
              <a:t>In 2020, a threat actor took over “code.Microsoft.com” (abandoned) to spoof Microsoft updates.</a:t>
            </a:r>
          </a:p>
          <a:p>
            <a:pPr marL="1028700" lvl="1" indent="-342900"/>
            <a:r>
              <a:rPr lang="en-US" dirty="0"/>
              <a:t>Security research firms says 15,000 abandoned DNS records </a:t>
            </a:r>
            <a:r>
              <a:rPr lang="en-US" i="1" dirty="0"/>
              <a:t>per month </a:t>
            </a:r>
            <a:r>
              <a:rPr lang="en-US" dirty="0"/>
              <a:t>for cloud services.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565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B586-84E1-040D-3873-A1426EB2BDBD}"/>
              </a:ext>
            </a:extLst>
          </p:cNvPr>
          <p:cNvSpPr>
            <a:spLocks noGrp="1"/>
          </p:cNvSpPr>
          <p:nvPr>
            <p:ph type="title"/>
          </p:nvPr>
        </p:nvSpPr>
        <p:spPr>
          <a:xfrm>
            <a:off x="914400" y="315533"/>
            <a:ext cx="5779008" cy="2376868"/>
          </a:xfrm>
        </p:spPr>
        <p:txBody>
          <a:bodyPr/>
          <a:lstStyle/>
          <a:p>
            <a:r>
              <a:rPr lang="en-US" dirty="0"/>
              <a:t>STEP 1: Discover domains</a:t>
            </a:r>
          </a:p>
        </p:txBody>
      </p:sp>
      <p:sp>
        <p:nvSpPr>
          <p:cNvPr id="3" name="Content Placeholder 2">
            <a:extLst>
              <a:ext uri="{FF2B5EF4-FFF2-40B4-BE49-F238E27FC236}">
                <a16:creationId xmlns:a16="http://schemas.microsoft.com/office/drawing/2014/main" id="{FBB8825A-3BF1-9A40-001E-969202D84525}"/>
              </a:ext>
            </a:extLst>
          </p:cNvPr>
          <p:cNvSpPr>
            <a:spLocks noGrp="1"/>
          </p:cNvSpPr>
          <p:nvPr>
            <p:ph sz="quarter" idx="10"/>
          </p:nvPr>
        </p:nvSpPr>
        <p:spPr/>
        <p:txBody>
          <a:bodyPr/>
          <a:lstStyle/>
          <a:p>
            <a:r>
              <a:rPr lang="en-US" dirty="0"/>
              <a:t>Search (Google)</a:t>
            </a:r>
          </a:p>
          <a:p>
            <a:r>
              <a:rPr lang="en-US" dirty="0"/>
              <a:t>Search (Internet Archive)</a:t>
            </a:r>
          </a:p>
          <a:p>
            <a:r>
              <a:rPr lang="en-US" dirty="0"/>
              <a:t>Search (email listed on website)</a:t>
            </a:r>
          </a:p>
        </p:txBody>
      </p:sp>
      <p:sp>
        <p:nvSpPr>
          <p:cNvPr id="4" name="Slide Number Placeholder 3">
            <a:extLst>
              <a:ext uri="{FF2B5EF4-FFF2-40B4-BE49-F238E27FC236}">
                <a16:creationId xmlns:a16="http://schemas.microsoft.com/office/drawing/2014/main" id="{53A0466B-4667-369B-79DD-5B4A883B8B86}"/>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06546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8074152" cy="822790"/>
          </a:xfrm>
        </p:spPr>
        <p:txBody>
          <a:bodyPr>
            <a:normAutofit/>
          </a:bodyPr>
          <a:lstStyle/>
          <a:p>
            <a:r>
              <a:rPr lang="en-US" dirty="0"/>
              <a:t>STEP 2: Domain enumeration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330827"/>
            <a:ext cx="7587915" cy="4642936"/>
          </a:xfrm>
        </p:spPr>
        <p:txBody>
          <a:bodyPr vert="horz" lIns="91440" tIns="45720" rIns="91440" bIns="45720" rtlCol="0" anchor="t">
            <a:normAutofit/>
          </a:bodyPr>
          <a:lstStyle/>
          <a:p>
            <a:pPr marL="342900" indent="-342900">
              <a:buChar char="•"/>
            </a:pPr>
            <a:r>
              <a:rPr lang="en-US" dirty="0"/>
              <a:t>amass (Linux tool)</a:t>
            </a:r>
          </a:p>
          <a:p>
            <a:r>
              <a:rPr lang="en-US" b="1" dirty="0">
                <a:latin typeface="Courier New,monospace"/>
              </a:rPr>
              <a:t>amass </a:t>
            </a:r>
            <a:r>
              <a:rPr lang="en-US" b="1" dirty="0" err="1">
                <a:latin typeface="Courier New,monospace"/>
              </a:rPr>
              <a:t>enum</a:t>
            </a:r>
            <a:r>
              <a:rPr lang="en-US" b="1" dirty="0">
                <a:latin typeface="Courier New,monospace"/>
              </a:rPr>
              <a:t> –d cgcounty.org</a:t>
            </a:r>
          </a:p>
          <a:p>
            <a:pPr marL="342900" indent="-342900">
              <a:buChar char="•"/>
            </a:pPr>
            <a:endParaRPr lang="en-US" dirty="0"/>
          </a:p>
          <a:p>
            <a:pPr marL="342900" indent="-342900">
              <a:buChar char="•"/>
            </a:pPr>
            <a:r>
              <a:rPr lang="en-US" dirty="0"/>
              <a:t>Sample output</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pic>
        <p:nvPicPr>
          <p:cNvPr id="5" name="Picture 4">
            <a:extLst>
              <a:ext uri="{FF2B5EF4-FFF2-40B4-BE49-F238E27FC236}">
                <a16:creationId xmlns:a16="http://schemas.microsoft.com/office/drawing/2014/main" id="{5071AB0A-B403-5921-45C4-E301DEB289E9}"/>
              </a:ext>
            </a:extLst>
          </p:cNvPr>
          <p:cNvPicPr>
            <a:picLocks noChangeAspect="1"/>
          </p:cNvPicPr>
          <p:nvPr/>
        </p:nvPicPr>
        <p:blipFill>
          <a:blip r:embed="rId3"/>
          <a:stretch>
            <a:fillRect/>
          </a:stretch>
        </p:blipFill>
        <p:spPr>
          <a:xfrm>
            <a:off x="914400" y="2322545"/>
            <a:ext cx="7587915" cy="2208315"/>
          </a:xfrm>
          <a:prstGeom prst="rect">
            <a:avLst/>
          </a:prstGeom>
        </p:spPr>
      </p:pic>
    </p:spTree>
    <p:extLst>
      <p:ext uri="{BB962C8B-B14F-4D97-AF65-F5344CB8AC3E}">
        <p14:creationId xmlns:p14="http://schemas.microsoft.com/office/powerpoint/2010/main" val="414646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6C38ABD-97AC-34A8-5303-8F782E256CE4}"/>
              </a:ext>
            </a:extLst>
          </p:cNvPr>
          <p:cNvPicPr>
            <a:picLocks noGrp="1" noChangeAspect="1"/>
          </p:cNvPicPr>
          <p:nvPr>
            <p:ph sz="quarter" idx="10"/>
          </p:nvPr>
        </p:nvPicPr>
        <p:blipFill>
          <a:blip r:embed="rId2"/>
          <a:stretch>
            <a:fillRect/>
          </a:stretch>
        </p:blipFill>
        <p:spPr>
          <a:xfrm>
            <a:off x="202020" y="168219"/>
            <a:ext cx="3863225" cy="6078035"/>
          </a:xfrm>
        </p:spPr>
      </p:pic>
      <p:sp>
        <p:nvSpPr>
          <p:cNvPr id="4" name="Slide Number Placeholder 3">
            <a:extLst>
              <a:ext uri="{FF2B5EF4-FFF2-40B4-BE49-F238E27FC236}">
                <a16:creationId xmlns:a16="http://schemas.microsoft.com/office/drawing/2014/main" id="{F84C302D-514F-F25C-CE1D-491E201A989F}"/>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8" name="Picture 7">
            <a:extLst>
              <a:ext uri="{FF2B5EF4-FFF2-40B4-BE49-F238E27FC236}">
                <a16:creationId xmlns:a16="http://schemas.microsoft.com/office/drawing/2014/main" id="{0648C518-9F32-C89A-4167-C74B9E03C868}"/>
              </a:ext>
            </a:extLst>
          </p:cNvPr>
          <p:cNvPicPr>
            <a:picLocks noChangeAspect="1"/>
          </p:cNvPicPr>
          <p:nvPr/>
        </p:nvPicPr>
        <p:blipFill>
          <a:blip r:embed="rId3"/>
          <a:stretch>
            <a:fillRect/>
          </a:stretch>
        </p:blipFill>
        <p:spPr>
          <a:xfrm>
            <a:off x="4238982" y="168219"/>
            <a:ext cx="4061508" cy="6428232"/>
          </a:xfrm>
          <a:prstGeom prst="rect">
            <a:avLst/>
          </a:prstGeom>
        </p:spPr>
      </p:pic>
    </p:spTree>
    <p:extLst>
      <p:ext uri="{BB962C8B-B14F-4D97-AF65-F5344CB8AC3E}">
        <p14:creationId xmlns:p14="http://schemas.microsoft.com/office/powerpoint/2010/main" val="123583315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{9990E2FA-B36F-43D0-B1E6-9966BC424B69}tf22318419_win32</Template>
  <TotalTime>3990</TotalTime>
  <Words>389</Words>
  <Application>Microsoft Office PowerPoint</Application>
  <PresentationFormat>Widescreen</PresentationFormat>
  <Paragraphs>77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Courier New,monospace</vt:lpstr>
      <vt:lpstr>Tenorite</vt:lpstr>
      <vt:lpstr>Custom</vt:lpstr>
      <vt:lpstr>Dangling DNS Kyle Phillips JUNE 2024 </vt:lpstr>
      <vt:lpstr>Overview</vt:lpstr>
      <vt:lpstr>What is dns?</vt:lpstr>
      <vt:lpstr>The Problem: DANGLING DNS </vt:lpstr>
      <vt:lpstr>The Problem </vt:lpstr>
      <vt:lpstr>The Problem </vt:lpstr>
      <vt:lpstr>STEP 1: Discover domains</vt:lpstr>
      <vt:lpstr>STEP 2: Domain enumeration</vt:lpstr>
      <vt:lpstr>PowerPoint Presentation</vt:lpstr>
      <vt:lpstr>STEP 3: Iterate all discovered  domains for http/s response</vt:lpstr>
      <vt:lpstr>Actions you can take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Dangling DNS Kyle Phillips 2024 </dc:title>
  <dc:creator>Kyle Phillips</dc:creator>
  <cp:lastModifiedBy>Kyle Phillips</cp:lastModifiedBy>
  <cp:revision>177</cp:revision>
  <dcterms:created xsi:type="dcterms:W3CDTF">2024-04-01T22:40:37Z</dcterms:created>
  <dcterms:modified xsi:type="dcterms:W3CDTF">2024-06-20T01:40:47Z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