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338" r:id="rId4"/>
    <p:sldId id="297" r:id="rId5"/>
    <p:sldId id="311" r:id="rId6"/>
    <p:sldId id="263" r:id="rId7"/>
    <p:sldId id="270" r:id="rId8"/>
    <p:sldId id="296" r:id="rId9"/>
    <p:sldId id="331" r:id="rId10"/>
    <p:sldId id="302" r:id="rId11"/>
    <p:sldId id="305" r:id="rId12"/>
    <p:sldId id="332" r:id="rId13"/>
    <p:sldId id="313" r:id="rId14"/>
    <p:sldId id="314" r:id="rId15"/>
    <p:sldId id="267" r:id="rId16"/>
    <p:sldId id="335" r:id="rId17"/>
    <p:sldId id="317" r:id="rId18"/>
    <p:sldId id="287" r:id="rId19"/>
    <p:sldId id="266" r:id="rId20"/>
    <p:sldId id="334" r:id="rId21"/>
    <p:sldId id="326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7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7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ayne%20State%20U\FIN%205220%20&amp;%207990\Applied%20Optoelectronics%20(AAOI)\Financial%20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ayne%20State%20U\FIN%205220%20&amp;%207990\Applied%20Optoelectronics%20(AAOI)\Financial%20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8.2756887269103713E-2"/>
          <c:w val="0.95891690009337072"/>
          <c:h val="0.83201338642168154"/>
        </c:manualLayout>
      </c:layout>
      <c:lineChart>
        <c:grouping val="stacked"/>
        <c:varyColors val="0"/>
        <c:ser>
          <c:idx val="0"/>
          <c:order val="0"/>
          <c:tx>
            <c:strRef>
              <c:f>Sheet4!$A$3</c:f>
              <c:strCache>
                <c:ptCount val="1"/>
                <c:pt idx="0">
                  <c:v>AAOI: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48272642390323E-2"/>
                  <c:y val="-4.12068174338674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80-4F9F-A80D-FDB6A131DCA7}"/>
                </c:ext>
              </c:extLst>
            </c:dLbl>
            <c:dLbl>
              <c:idx val="1"/>
              <c:layout>
                <c:manualLayout>
                  <c:x val="-3.7348272642390323E-2"/>
                  <c:y val="-3.82634733314483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D80-4F9F-A80D-FDB6A131DCA7}"/>
                </c:ext>
              </c:extLst>
            </c:dLbl>
            <c:dLbl>
              <c:idx val="2"/>
              <c:layout>
                <c:manualLayout>
                  <c:x val="-2.801120448179276E-2"/>
                  <c:y val="-3.82634733314484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D80-4F9F-A80D-FDB6A131DCA7}"/>
                </c:ext>
              </c:extLst>
            </c:dLbl>
            <c:dLbl>
              <c:idx val="3"/>
              <c:layout>
                <c:manualLayout>
                  <c:x val="-2.9878618113912347E-2"/>
                  <c:y val="-4.12068174338674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D80-4F9F-A80D-FDB6A131DCA7}"/>
                </c:ext>
              </c:extLst>
            </c:dLbl>
            <c:dLbl>
              <c:idx val="4"/>
              <c:layout>
                <c:manualLayout>
                  <c:x val="-9.3370681605976988E-3"/>
                  <c:y val="-2.64900969217719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D80-4F9F-A80D-FDB6A131D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Sheet4!$B$2:$G$2</c:f>
              <c:strCache>
                <c:ptCount val="6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</c:strCache>
            </c:strRef>
          </c:cat>
          <c:val>
            <c:numRef>
              <c:f>Sheet4!$B$3:$G$3</c:f>
              <c:numCache>
                <c:formatCode>0.00</c:formatCode>
                <c:ptCount val="6"/>
                <c:pt idx="0">
                  <c:v>9.92</c:v>
                </c:pt>
                <c:pt idx="1">
                  <c:v>9.4</c:v>
                </c:pt>
                <c:pt idx="2" formatCode="General">
                  <c:v>8.93</c:v>
                </c:pt>
                <c:pt idx="3">
                  <c:v>8.4835000000000047</c:v>
                </c:pt>
                <c:pt idx="4">
                  <c:v>8.0593250000000012</c:v>
                </c:pt>
                <c:pt idx="5">
                  <c:v>7.6563587499999946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80-4F9F-A80D-FDB6A131DCA7}"/>
            </c:ext>
          </c:extLst>
        </c:ser>
        <c:ser>
          <c:idx val="1"/>
          <c:order val="1"/>
          <c:tx>
            <c:strRef>
              <c:f>Sheet4!$A$4</c:f>
              <c:strCache>
                <c:ptCount val="1"/>
                <c:pt idx="0">
                  <c:v>Benchmark: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2950513538748923E-2"/>
                  <c:y val="-3.82634733314483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D80-4F9F-A80D-FDB6A131DCA7}"/>
                </c:ext>
              </c:extLst>
            </c:dLbl>
            <c:dLbl>
              <c:idx val="1"/>
              <c:layout>
                <c:manualLayout>
                  <c:x val="-3.9215686274509852E-2"/>
                  <c:y val="-6.1810226150801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D80-4F9F-A80D-FDB6A131DCA7}"/>
                </c:ext>
              </c:extLst>
            </c:dLbl>
            <c:dLbl>
              <c:idx val="2"/>
              <c:layout>
                <c:manualLayout>
                  <c:x val="-3.5480859010270815E-2"/>
                  <c:y val="-4.41501615362866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D80-4F9F-A80D-FDB6A131DCA7}"/>
                </c:ext>
              </c:extLst>
            </c:dLbl>
            <c:dLbl>
              <c:idx val="3"/>
              <c:layout>
                <c:manualLayout>
                  <c:x val="-3.361344537815137E-2"/>
                  <c:y val="-6.18102261508014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D80-4F9F-A80D-FDB6A131DCA7}"/>
                </c:ext>
              </c:extLst>
            </c:dLbl>
            <c:dLbl>
              <c:idx val="4"/>
              <c:layout>
                <c:manualLayout>
                  <c:x val="-1.493930905695626E-2"/>
                  <c:y val="-3.82634733314484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D80-4F9F-A80D-FDB6A131D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Sheet4!$B$2:$G$2</c:f>
              <c:strCache>
                <c:ptCount val="6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</c:strCache>
            </c:strRef>
          </c:cat>
          <c:val>
            <c:numRef>
              <c:f>Sheet4!$B$4:$G$4</c:f>
              <c:numCache>
                <c:formatCode>General</c:formatCode>
                <c:ptCount val="6"/>
                <c:pt idx="0">
                  <c:v>21.93</c:v>
                </c:pt>
                <c:pt idx="1">
                  <c:v>19.479999999999986</c:v>
                </c:pt>
                <c:pt idx="2" formatCode="0.00">
                  <c:v>17.7</c:v>
                </c:pt>
                <c:pt idx="3" formatCode="0.00">
                  <c:v>15.902618100000002</c:v>
                </c:pt>
                <c:pt idx="4" formatCode="0.00">
                  <c:v>14.287754939799306</c:v>
                </c:pt>
                <c:pt idx="5" formatCode="0.00">
                  <c:v>12.836876288927504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D80-4F9F-A80D-FDB6A131DCA7}"/>
            </c:ext>
          </c:extLst>
        </c:ser>
        <c:ser>
          <c:idx val="2"/>
          <c:order val="2"/>
          <c:tx>
            <c:strRef>
              <c:f>Sheet4!$A$5</c:f>
              <c:strCache>
                <c:ptCount val="1"/>
                <c:pt idx="0">
                  <c:v>Sector: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2950513538748923E-2"/>
                  <c:y val="-1.76600646145146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D80-4F9F-A80D-FDB6A131DCA7}"/>
                </c:ext>
              </c:extLst>
            </c:dLbl>
            <c:dLbl>
              <c:idx val="1"/>
              <c:layout>
                <c:manualLayout>
                  <c:x val="-3.3613445378151315E-2"/>
                  <c:y val="-4.70935056387057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D80-4F9F-A80D-FDB6A131DCA7}"/>
                </c:ext>
              </c:extLst>
            </c:dLbl>
            <c:dLbl>
              <c:idx val="2"/>
              <c:layout>
                <c:manualLayout>
                  <c:x val="-2.4276377217553768E-2"/>
                  <c:y val="-4.12068174338674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4D80-4F9F-A80D-FDB6A131DCA7}"/>
                </c:ext>
              </c:extLst>
            </c:dLbl>
            <c:dLbl>
              <c:idx val="3"/>
              <c:layout>
                <c:manualLayout>
                  <c:x val="-2.4276377217553768E-2"/>
                  <c:y val="-5.00368497411247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D80-4F9F-A80D-FDB6A131DCA7}"/>
                </c:ext>
              </c:extLst>
            </c:dLbl>
            <c:dLbl>
              <c:idx val="4"/>
              <c:layout>
                <c:manualLayout>
                  <c:x val="-1.3071895424836603E-2"/>
                  <c:y val="-3.82634733314483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D80-4F9F-A80D-FDB6A131DC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Sheet4!$B$2:$G$2</c:f>
              <c:strCache>
                <c:ptCount val="6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</c:strCache>
            </c:strRef>
          </c:cat>
          <c:val>
            <c:numRef>
              <c:f>Sheet4!$B$5:$G$5</c:f>
              <c:numCache>
                <c:formatCode>General</c:formatCode>
                <c:ptCount val="6"/>
                <c:pt idx="0">
                  <c:v>24.919999999999987</c:v>
                </c:pt>
                <c:pt idx="1">
                  <c:v>19.559999999999999</c:v>
                </c:pt>
                <c:pt idx="2">
                  <c:v>18.149999999999999</c:v>
                </c:pt>
                <c:pt idx="3" formatCode="0.00">
                  <c:v>15.54389595</c:v>
                </c:pt>
                <c:pt idx="4" formatCode="0.00">
                  <c:v>13.311994562227362</c:v>
                </c:pt>
                <c:pt idx="5" formatCode="0.00">
                  <c:v>11.400565199020809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4D80-4F9F-A80D-FDB6A131DC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7632768"/>
        <c:axId val="47634688"/>
      </c:lineChart>
      <c:catAx>
        <c:axId val="476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4688"/>
        <c:crosses val="autoZero"/>
        <c:auto val="1"/>
        <c:lblAlgn val="ctr"/>
        <c:lblOffset val="100"/>
        <c:noMultiLvlLbl val="0"/>
      </c:catAx>
      <c:valAx>
        <c:axId val="47634688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one"/>
        <c:crossAx val="476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EV/EBITDA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Sheet4!$A$10</c:f>
              <c:strCache>
                <c:ptCount val="1"/>
                <c:pt idx="0">
                  <c:v>AAOI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Sheet4!$B$9:$G$9</c:f>
              <c:strCache>
                <c:ptCount val="6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</c:strCache>
            </c:strRef>
          </c:cat>
          <c:val>
            <c:numRef>
              <c:f>Sheet4!$B$10:$G$10</c:f>
              <c:numCache>
                <c:formatCode>General</c:formatCode>
                <c:ptCount val="6"/>
                <c:pt idx="0">
                  <c:v>7.2</c:v>
                </c:pt>
                <c:pt idx="1">
                  <c:v>5.6</c:v>
                </c:pt>
                <c:pt idx="2" formatCode="0.00">
                  <c:v>5.3199999999999985</c:v>
                </c:pt>
                <c:pt idx="3" formatCode="0.00">
                  <c:v>5.0539999999999985</c:v>
                </c:pt>
                <c:pt idx="4" formatCode="0.00">
                  <c:v>4.8013000000000003</c:v>
                </c:pt>
                <c:pt idx="5" formatCode="0.00">
                  <c:v>4.5612349999999955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8-4E52-9CD4-9DF99D305AC0}"/>
            </c:ext>
          </c:extLst>
        </c:ser>
        <c:ser>
          <c:idx val="1"/>
          <c:order val="1"/>
          <c:tx>
            <c:strRef>
              <c:f>Sheet4!$A$11</c:f>
              <c:strCache>
                <c:ptCount val="1"/>
                <c:pt idx="0">
                  <c:v>Benchmark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Sheet4!$B$9:$G$9</c:f>
              <c:strCache>
                <c:ptCount val="6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</c:strCache>
            </c:strRef>
          </c:cat>
          <c:val>
            <c:numRef>
              <c:f>Sheet4!$B$11:$G$11</c:f>
              <c:numCache>
                <c:formatCode>General</c:formatCode>
                <c:ptCount val="6"/>
                <c:pt idx="0">
                  <c:v>13.129999999999999</c:v>
                </c:pt>
                <c:pt idx="1">
                  <c:v>11.78</c:v>
                </c:pt>
                <c:pt idx="2">
                  <c:v>10.89</c:v>
                </c:pt>
                <c:pt idx="3" formatCode="0.00">
                  <c:v>9.918776674291431</c:v>
                </c:pt>
                <c:pt idx="4" formatCode="0.00">
                  <c:v>9.0341717827793886</c:v>
                </c:pt>
                <c:pt idx="5" formatCode="0.00">
                  <c:v>8.2284602709434616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08-4E52-9CD4-9DF99D305AC0}"/>
            </c:ext>
          </c:extLst>
        </c:ser>
        <c:ser>
          <c:idx val="2"/>
          <c:order val="2"/>
          <c:tx>
            <c:strRef>
              <c:f>Sheet4!$A$12</c:f>
              <c:strCache>
                <c:ptCount val="1"/>
                <c:pt idx="0">
                  <c:v>Sector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Sheet4!$B$9:$G$9</c:f>
              <c:strCache>
                <c:ptCount val="6"/>
                <c:pt idx="0">
                  <c:v>2017</c:v>
                </c:pt>
                <c:pt idx="1">
                  <c:v>2018E</c:v>
                </c:pt>
                <c:pt idx="2">
                  <c:v>2019E</c:v>
                </c:pt>
                <c:pt idx="3">
                  <c:v>2020E</c:v>
                </c:pt>
                <c:pt idx="4">
                  <c:v>2021E</c:v>
                </c:pt>
                <c:pt idx="5">
                  <c:v>2022E</c:v>
                </c:pt>
              </c:strCache>
            </c:strRef>
          </c:cat>
          <c:val>
            <c:numRef>
              <c:f>Sheet4!$B$12:$G$12</c:f>
              <c:numCache>
                <c:formatCode>General</c:formatCode>
                <c:ptCount val="6"/>
                <c:pt idx="0">
                  <c:v>15.15</c:v>
                </c:pt>
                <c:pt idx="1">
                  <c:v>12.05</c:v>
                </c:pt>
                <c:pt idx="2">
                  <c:v>11.18</c:v>
                </c:pt>
                <c:pt idx="3" formatCode="0.00">
                  <c:v>9.6325784359999993</c:v>
                </c:pt>
                <c:pt idx="4" formatCode="0.00">
                  <c:v>8.2993351811889209</c:v>
                </c:pt>
                <c:pt idx="5" formatCode="0.00">
                  <c:v>7.1506258586275937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08-4E52-9CD4-9DF99D305A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3154560"/>
        <c:axId val="73156096"/>
      </c:barChart>
      <c:catAx>
        <c:axId val="7315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56096"/>
        <c:crosses val="autoZero"/>
        <c:auto val="1"/>
        <c:lblAlgn val="ctr"/>
        <c:lblOffset val="100"/>
        <c:noMultiLvlLbl val="0"/>
      </c:catAx>
      <c:valAx>
        <c:axId val="7315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7315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45A17-C9CB-304D-8D90-082D458E5811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650DD-0EC9-F747-945D-41EDBF2F7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650DD-0EC9-F747-945D-41EDBF2F74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AB6FCA-3FEA-4DBE-B313-3525A5D22C4A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SMIF Fund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7746A-4B4C-4B56-9B48-7626BFF3E7ED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SMIF Fund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B31386-BA98-4538-AD1E-726A79B42568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SMIF Fund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2509FD-2831-4D09-9C99-21415A56CC51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SMIF Fund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680DF0-98C4-46A0-95CF-4C33B63B486B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SMIF Fund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16F7D2-A564-4C6B-81F3-91D2B154ACE6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SMIF Fund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3B4EBC-8895-427A-978A-0FCFBE9FA9E1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SMIF Fund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4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FFC92B-FE50-47CF-8ECF-C71EE7E33E7F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SMIF Fund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9FAD51-7B1A-4748-837F-BAA6B5D984E1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SMIF Fund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58DFB6-1118-455C-B8EF-D6E4F7911133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SMIF Fund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3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985374-DCF9-41EE-94C1-0FD0A10A1242}" type="datetime1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SMIF Fund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36C4CB-B354-D14E-A583-45EC66DE2B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2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1A82E-120F-4772-8290-D47301CAFA7C}"/>
              </a:ext>
            </a:extLst>
          </p:cNvPr>
          <p:cNvSpPr txBox="1"/>
          <p:nvPr/>
        </p:nvSpPr>
        <p:spPr>
          <a:xfrm>
            <a:off x="-4763" y="0"/>
            <a:ext cx="94440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pPr algn="ctr"/>
            <a:endParaRPr lang="en-US" sz="4400" b="1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algn="ctr"/>
            <a:r>
              <a:rPr lang="en-US" sz="3600" dirty="0"/>
              <a:t>FIN 5220-7990: SMIF Fund</a:t>
            </a:r>
          </a:p>
          <a:p>
            <a:r>
              <a:rPr lang="en-US" sz="3600" dirty="0"/>
              <a:t>    Hassan Salami, Kyle Brown, Arman </a:t>
            </a:r>
            <a:r>
              <a:rPr lang="en-US" sz="3600" dirty="0" err="1"/>
              <a:t>Ahrabian</a:t>
            </a:r>
            <a:r>
              <a:rPr lang="en-US" sz="3600" dirty="0"/>
              <a:t> </a:t>
            </a:r>
          </a:p>
          <a:p>
            <a:pPr algn="ctr"/>
            <a:r>
              <a:rPr lang="en-US" sz="3600" dirty="0"/>
              <a:t>Dec. 5, 2017</a:t>
            </a:r>
          </a:p>
          <a:p>
            <a:endParaRPr lang="en-US" sz="3600" dirty="0"/>
          </a:p>
        </p:txBody>
      </p:sp>
      <p:pic>
        <p:nvPicPr>
          <p:cNvPr id="9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183C41C-F05E-4F2E-A9AC-280D65A9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90" y="418012"/>
            <a:ext cx="6193419" cy="34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5B49-083E-4CB8-ACBB-31FCB87B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9176"/>
            <a:ext cx="8229600" cy="1143000"/>
          </a:xfrm>
        </p:spPr>
        <p:txBody>
          <a:bodyPr/>
          <a:lstStyle/>
          <a:p>
            <a:r>
              <a:rPr lang="en-US" dirty="0"/>
              <a:t>Current Financial Highlights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A0B9C-2870-47A1-8BF6-CCABC5B5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6884" y="6294656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58C70-80A5-425E-9F4C-627D4653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94025"/>
            <a:ext cx="2133600" cy="365125"/>
          </a:xfrm>
        </p:spPr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E3EA4-BBAF-4382-AF9C-172DD836F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12" y="1180033"/>
            <a:ext cx="6766976" cy="396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9D4CA-8D96-4363-AE9B-8131AD31A5DC}"/>
              </a:ext>
            </a:extLst>
          </p:cNvPr>
          <p:cNvSpPr txBox="1"/>
          <p:nvPr/>
        </p:nvSpPr>
        <p:spPr>
          <a:xfrm>
            <a:off x="1257299" y="6290016"/>
            <a:ext cx="43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AAOI Investor Relations 3Q2017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5930" y="5144593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 Financials Score: 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30B27-6BF8-431A-81F2-8FD23F619DFD}"/>
              </a:ext>
            </a:extLst>
          </p:cNvPr>
          <p:cNvCxnSpPr/>
          <p:nvPr/>
        </p:nvCxnSpPr>
        <p:spPr>
          <a:xfrm>
            <a:off x="653143" y="905689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1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DCA2-385E-4D5F-946B-6BB988FD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31759"/>
            <a:ext cx="8215312" cy="1143000"/>
          </a:xfrm>
        </p:spPr>
        <p:txBody>
          <a:bodyPr/>
          <a:lstStyle/>
          <a:p>
            <a:r>
              <a:rPr lang="en-US" dirty="0"/>
              <a:t>Revenue Growth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F5FC-74C4-4A4D-8D8A-4AB372EF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69261" y="642779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5B6B3-E3A9-4F02-8950-398BEDA3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27790"/>
            <a:ext cx="2133600" cy="365125"/>
          </a:xfrm>
        </p:spPr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95B1D-3760-4727-886B-7691F877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70858"/>
            <a:ext cx="9144000" cy="5614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07C000-8C59-4CCC-BAED-46C0FBB43E5B}"/>
              </a:ext>
            </a:extLst>
          </p:cNvPr>
          <p:cNvSpPr txBox="1"/>
          <p:nvPr/>
        </p:nvSpPr>
        <p:spPr>
          <a:xfrm>
            <a:off x="1257299" y="6438069"/>
            <a:ext cx="43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AAOI Investor Relations 3Q2017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A1A8DA-C4CB-4493-B604-4009695BBDF6}"/>
              </a:ext>
            </a:extLst>
          </p:cNvPr>
          <p:cNvCxnSpPr/>
          <p:nvPr/>
        </p:nvCxnSpPr>
        <p:spPr>
          <a:xfrm>
            <a:off x="653143" y="792476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290"/>
            <a:ext cx="8229600" cy="1143000"/>
          </a:xfrm>
        </p:spPr>
        <p:txBody>
          <a:bodyPr/>
          <a:lstStyle/>
          <a:p>
            <a:r>
              <a:rPr lang="en-US" dirty="0"/>
              <a:t>Valuation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38653-2AA9-4687-B0D1-6395C87BD6ED}"/>
              </a:ext>
            </a:extLst>
          </p:cNvPr>
          <p:cNvSpPr txBox="1"/>
          <p:nvPr/>
        </p:nvSpPr>
        <p:spPr>
          <a:xfrm>
            <a:off x="1524000" y="634841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Bloomberg</a:t>
            </a:r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7081" y="1160189"/>
            <a:ext cx="5629838" cy="447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966647-C376-43E4-8763-DE240D545AAB}"/>
              </a:ext>
            </a:extLst>
          </p:cNvPr>
          <p:cNvCxnSpPr/>
          <p:nvPr/>
        </p:nvCxnSpPr>
        <p:spPr>
          <a:xfrm>
            <a:off x="653143" y="949234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BF73-5A87-4D0B-BBD8-2A4C0731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" y="131758"/>
            <a:ext cx="8829675" cy="1143000"/>
          </a:xfrm>
        </p:spPr>
        <p:txBody>
          <a:bodyPr/>
          <a:lstStyle/>
          <a:p>
            <a:r>
              <a:rPr lang="en-US" dirty="0"/>
              <a:t>AAOI PE vs Benchmark vs Sector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921C0-2C05-4D49-91E3-1C8BCD7F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6887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339BF-C6B9-49E7-AF67-5512883C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47054-0E45-49F8-8CFE-9C66AC298460}"/>
              </a:ext>
            </a:extLst>
          </p:cNvPr>
          <p:cNvSpPr txBox="1"/>
          <p:nvPr/>
        </p:nvSpPr>
        <p:spPr>
          <a:xfrm>
            <a:off x="1524000" y="634841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Bloomberg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56FB010-6D88-45CC-9B2B-2574BB428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132762"/>
              </p:ext>
            </p:extLst>
          </p:nvPr>
        </p:nvGraphicFramePr>
        <p:xfrm>
          <a:off x="900107" y="825404"/>
          <a:ext cx="7777176" cy="4733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8DBBEC-4DAC-456C-B225-A7B01ADB6CE2}"/>
              </a:ext>
            </a:extLst>
          </p:cNvPr>
          <p:cNvCxnSpPr/>
          <p:nvPr/>
        </p:nvCxnSpPr>
        <p:spPr>
          <a:xfrm>
            <a:off x="653143" y="818601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E4B3-1A8F-4A25-A519-79B1E25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896"/>
            <a:ext cx="8229600" cy="1143000"/>
          </a:xfrm>
        </p:spPr>
        <p:txBody>
          <a:bodyPr/>
          <a:lstStyle/>
          <a:p>
            <a:r>
              <a:rPr lang="en-US" dirty="0"/>
              <a:t>AAOI vs Benchmark vs Sector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C611F-0649-4A6C-8273-72799A3F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5943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47310-B372-4B77-9902-CD2C2CBC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60DF9-7ECD-44D6-B4B6-70AE955878B0}"/>
              </a:ext>
            </a:extLst>
          </p:cNvPr>
          <p:cNvSpPr txBox="1"/>
          <p:nvPr/>
        </p:nvSpPr>
        <p:spPr>
          <a:xfrm>
            <a:off x="1524000" y="634841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Guru Focus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C774B08-72C4-4936-89AE-6C85E71E6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306517"/>
              </p:ext>
            </p:extLst>
          </p:nvPr>
        </p:nvGraphicFramePr>
        <p:xfrm>
          <a:off x="457200" y="732474"/>
          <a:ext cx="8386763" cy="4843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3DD938-5D19-44EB-BEA2-7DDBB5957EC5}"/>
              </a:ext>
            </a:extLst>
          </p:cNvPr>
          <p:cNvCxnSpPr/>
          <p:nvPr/>
        </p:nvCxnSpPr>
        <p:spPr>
          <a:xfrm>
            <a:off x="653143" y="740224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90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EB3B-4BF0-4EA5-998F-F13D4A45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0400"/>
            <a:ext cx="8229600" cy="1143000"/>
          </a:xfrm>
        </p:spPr>
        <p:txBody>
          <a:bodyPr/>
          <a:lstStyle/>
          <a:p>
            <a:r>
              <a:rPr lang="en-US" dirty="0"/>
              <a:t>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BE1A-670D-4CBB-93FE-77759514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09" y="1080966"/>
            <a:ext cx="8362335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500" dirty="0"/>
              <a:t>Consistent growth in production volume will continue for AAOI and U.S. Semiconductors.</a:t>
            </a:r>
          </a:p>
          <a:p>
            <a:pPr>
              <a:spcAft>
                <a:spcPts val="1200"/>
              </a:spcAft>
            </a:pPr>
            <a:r>
              <a:rPr lang="en-US" sz="2500" dirty="0"/>
              <a:t>More companies are shifting from 40g to 100g networks and expanded Datacenter capabilities.</a:t>
            </a:r>
          </a:p>
          <a:p>
            <a:pPr>
              <a:spcAft>
                <a:spcPts val="1200"/>
              </a:spcAft>
            </a:pPr>
            <a:r>
              <a:rPr lang="en-US" sz="2500" dirty="0"/>
              <a:t>Fast growth and AAOI products have driven earnings and value for key customers.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500" dirty="0"/>
              <a:t>Low price to high value and 19% upside is a steal at a cheap price.</a:t>
            </a:r>
          </a:p>
          <a:p>
            <a:endParaRPr lang="en-US" sz="2500" dirty="0"/>
          </a:p>
          <a:p>
            <a:pPr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EB318-2052-4C4B-AE2E-C3140ABD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5453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266E4-1BE0-4267-9F93-E05D24E0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47054-0E45-49F8-8CFE-9C66AC298460}"/>
              </a:ext>
            </a:extLst>
          </p:cNvPr>
          <p:cNvSpPr txBox="1"/>
          <p:nvPr/>
        </p:nvSpPr>
        <p:spPr>
          <a:xfrm>
            <a:off x="472440" y="636365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Bloomberg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5931" y="4707764"/>
            <a:ext cx="3596640" cy="854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2F9E76-C6A7-41FA-8D0E-AB5B28C658A6}"/>
              </a:ext>
            </a:extLst>
          </p:cNvPr>
          <p:cNvCxnSpPr/>
          <p:nvPr/>
        </p:nvCxnSpPr>
        <p:spPr>
          <a:xfrm>
            <a:off x="653143" y="949234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3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EB3B-4BF0-4EA5-998F-F13D4A45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3386"/>
            <a:ext cx="8229600" cy="1143000"/>
          </a:xfrm>
        </p:spPr>
        <p:txBody>
          <a:bodyPr/>
          <a:lstStyle/>
          <a:p>
            <a:r>
              <a:rPr lang="en-US" dirty="0"/>
              <a:t>Customer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BE1A-670D-4CBB-93FE-77759514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09" y="989526"/>
            <a:ext cx="8362335" cy="4525963"/>
          </a:xfrm>
        </p:spPr>
        <p:txBody>
          <a:bodyPr/>
          <a:lstStyle/>
          <a:p>
            <a:pPr>
              <a:buNone/>
            </a:pPr>
            <a:r>
              <a:rPr lang="en-US" sz="2400" dirty="0" err="1"/>
              <a:t>Facebook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Microsoft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EB318-2052-4C4B-AE2E-C3140ABD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5453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266E4-1BE0-4267-9F93-E05D24E0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7822" y="1638814"/>
            <a:ext cx="58102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5450" y="4162425"/>
            <a:ext cx="57531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47054-0E45-49F8-8CFE-9C66AC298460}"/>
              </a:ext>
            </a:extLst>
          </p:cNvPr>
          <p:cNvSpPr txBox="1"/>
          <p:nvPr/>
        </p:nvSpPr>
        <p:spPr>
          <a:xfrm>
            <a:off x="1386840" y="633317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Google Finance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32FE1-E8B4-4A37-A7BB-8E3BD17DA050}"/>
              </a:ext>
            </a:extLst>
          </p:cNvPr>
          <p:cNvCxnSpPr/>
          <p:nvPr/>
        </p:nvCxnSpPr>
        <p:spPr>
          <a:xfrm>
            <a:off x="653143" y="896980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3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6587-AD11-4588-9E2F-BFAF12EE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143000"/>
          </a:xfrm>
        </p:spPr>
        <p:txBody>
          <a:bodyPr/>
          <a:lstStyle/>
          <a:p>
            <a:r>
              <a:rPr lang="en-US" dirty="0"/>
              <a:t>Relative Valuation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7B456-B707-4896-B9CD-E9A01E04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214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11D1A-CF62-45BC-A3F9-332E8083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8BA4F-64DA-4D4C-B369-FF16322E04D3}"/>
              </a:ext>
            </a:extLst>
          </p:cNvPr>
          <p:cNvSpPr txBox="1"/>
          <p:nvPr/>
        </p:nvSpPr>
        <p:spPr>
          <a:xfrm>
            <a:off x="1524000" y="6348416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Source: Bloomberg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B999BD-A97B-46AE-B187-D8382C6C74FD}"/>
              </a:ext>
            </a:extLst>
          </p:cNvPr>
          <p:cNvSpPr txBox="1"/>
          <p:nvPr/>
        </p:nvSpPr>
        <p:spPr>
          <a:xfrm>
            <a:off x="491487" y="4563422"/>
            <a:ext cx="521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 Valuation Score: 9</a:t>
            </a:r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" y="1656895"/>
            <a:ext cx="8694752" cy="23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889022-1A77-449E-822F-B3CDF304C200}"/>
              </a:ext>
            </a:extLst>
          </p:cNvPr>
          <p:cNvCxnSpPr/>
          <p:nvPr/>
        </p:nvCxnSpPr>
        <p:spPr>
          <a:xfrm>
            <a:off x="653143" y="1097285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EB3B-4BF0-4EA5-998F-F13D4A45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3733"/>
            <a:ext cx="8229600" cy="1143000"/>
          </a:xfrm>
        </p:spPr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BE1A-670D-4CBB-93FE-77759514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75" y="877271"/>
            <a:ext cx="8786813" cy="452596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800" dirty="0"/>
              <a:t>Microsoft and Facebook growth associated with utilizing next gen AAOI products.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Rapidly growing Datacenter market fuel record high revenues.</a:t>
            </a:r>
          </a:p>
          <a:p>
            <a:r>
              <a:rPr lang="en-US" sz="2800" dirty="0"/>
              <a:t>China’s initial impact on the supply chain is consistently short lived.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buNone/>
            </a:pPr>
            <a:endParaRPr lang="en-US" sz="2400" dirty="0"/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6B1B5-1D49-4CEF-B4ED-86F74278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122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DBD35-462D-4125-AE54-179474F3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058" name="AutoShape 2" descr="Image result for china flag"/>
          <p:cNvSpPr>
            <a:spLocks noChangeAspect="1" noChangeArrowheads="1"/>
          </p:cNvSpPr>
          <p:nvPr/>
        </p:nvSpPr>
        <p:spPr bwMode="auto">
          <a:xfrm>
            <a:off x="155575" y="-1790700"/>
            <a:ext cx="44481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0" name="AutoShape 4" descr="Image result for china flag"/>
          <p:cNvSpPr>
            <a:spLocks noChangeAspect="1" noChangeArrowheads="1"/>
          </p:cNvSpPr>
          <p:nvPr/>
        </p:nvSpPr>
        <p:spPr bwMode="auto">
          <a:xfrm>
            <a:off x="155575" y="-1790700"/>
            <a:ext cx="374332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465729" y="4110121"/>
            <a:ext cx="2675926" cy="159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93392-59FC-48D9-A681-A4181F6BB9E3}"/>
              </a:ext>
            </a:extLst>
          </p:cNvPr>
          <p:cNvCxnSpPr/>
          <p:nvPr/>
        </p:nvCxnSpPr>
        <p:spPr>
          <a:xfrm>
            <a:off x="653143" y="801183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02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497A-F1E7-418D-85C9-27D994A6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946"/>
            <a:ext cx="8229600" cy="1143000"/>
          </a:xfrm>
        </p:spPr>
        <p:txBody>
          <a:bodyPr/>
          <a:lstStyle/>
          <a:p>
            <a:r>
              <a:rPr lang="en-US" dirty="0"/>
              <a:t>Risks to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228B-DA73-4C27-9F70-05CF0B5C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Over reliance on Microsoft and Facebook may have significant consequences.</a:t>
            </a:r>
          </a:p>
          <a:p>
            <a:pPr>
              <a:spcAft>
                <a:spcPts val="1800"/>
              </a:spcAft>
            </a:pPr>
            <a:r>
              <a:rPr lang="en-US" dirty="0"/>
              <a:t>Cyclical nature of sales in the Semiconductor sector.</a:t>
            </a:r>
          </a:p>
          <a:p>
            <a:r>
              <a:rPr lang="en-US" dirty="0"/>
              <a:t>Uncertainty: Market, financial performance, and new tax reform.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4F159-9EDA-4051-8E78-0A8FFF5D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5935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5B245-A280-4EA2-8D5F-AF41CD70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4BA524-C3E6-47CA-A96B-6D322029ABBD}"/>
              </a:ext>
            </a:extLst>
          </p:cNvPr>
          <p:cNvCxnSpPr/>
          <p:nvPr/>
        </p:nvCxnSpPr>
        <p:spPr>
          <a:xfrm>
            <a:off x="653143" y="949234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B5AE-BFF8-4A26-B23F-2B21F394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5170"/>
            <a:ext cx="8229600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6624-DD21-492E-85CD-5EFB0A5E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sz="2800" dirty="0"/>
              <a:t>Company Review</a:t>
            </a:r>
          </a:p>
          <a:p>
            <a:r>
              <a:rPr lang="en-US" sz="2800" dirty="0"/>
              <a:t>Management Team</a:t>
            </a:r>
          </a:p>
          <a:p>
            <a:r>
              <a:rPr lang="en-US" sz="2800" dirty="0"/>
              <a:t>Sector Trends</a:t>
            </a:r>
          </a:p>
          <a:p>
            <a:r>
              <a:rPr lang="en-US" sz="2800" dirty="0"/>
              <a:t>Macro Conditions</a:t>
            </a:r>
          </a:p>
          <a:p>
            <a:r>
              <a:rPr lang="en-US" sz="2800" dirty="0"/>
              <a:t>Balance Sheet</a:t>
            </a:r>
          </a:p>
          <a:p>
            <a:r>
              <a:rPr lang="en-US" sz="2800" dirty="0"/>
              <a:t>Financial Analysis</a:t>
            </a:r>
          </a:p>
          <a:p>
            <a:r>
              <a:rPr lang="en-US" sz="2800" dirty="0"/>
              <a:t>Valuation</a:t>
            </a:r>
          </a:p>
          <a:p>
            <a:r>
              <a:rPr lang="en-US" sz="2800" dirty="0"/>
              <a:t>Thesis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7EE1C9-0A25-4ED4-8B45-6602CAE5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69277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Fund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D2ACD-A3F6-4CF1-88BE-0E4287BA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D9C97B-1153-4A81-857B-BF95075F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114" y="1809749"/>
            <a:ext cx="5045871" cy="310515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DAE323-110B-42E5-9FA4-35BCDA098A94}"/>
              </a:ext>
            </a:extLst>
          </p:cNvPr>
          <p:cNvCxnSpPr/>
          <p:nvPr/>
        </p:nvCxnSpPr>
        <p:spPr>
          <a:xfrm>
            <a:off x="653143" y="984070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24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CC91-9587-4BEF-A3C6-242DEDD5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303"/>
            <a:ext cx="8229600" cy="1143000"/>
          </a:xfrm>
        </p:spPr>
        <p:txBody>
          <a:bodyPr/>
          <a:lstStyle/>
          <a:p>
            <a:r>
              <a:rPr lang="en-US" dirty="0"/>
              <a:t>Stock Screener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DD726-EA8D-472E-9C34-AEF3D69C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1160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939E7-2356-4A53-B705-3AAF9747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6318" y="1279034"/>
            <a:ext cx="5172041" cy="429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BFA0EA-F8E9-45DB-8F1D-D51621983041}"/>
              </a:ext>
            </a:extLst>
          </p:cNvPr>
          <p:cNvCxnSpPr/>
          <p:nvPr/>
        </p:nvCxnSpPr>
        <p:spPr>
          <a:xfrm>
            <a:off x="653143" y="827308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33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FBF5-15AC-4B8F-BE20-2564F0B4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048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2305-A9D3-4DCF-8506-A2403B0C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8525"/>
            <a:ext cx="8229600" cy="4525963"/>
          </a:xfrm>
        </p:spPr>
        <p:txBody>
          <a:bodyPr/>
          <a:lstStyle/>
          <a:p>
            <a:r>
              <a:rPr lang="en-US" dirty="0"/>
              <a:t>Innovative business.</a:t>
            </a:r>
          </a:p>
          <a:p>
            <a:r>
              <a:rPr lang="en-US" dirty="0"/>
              <a:t>Trading at great value.</a:t>
            </a:r>
          </a:p>
          <a:p>
            <a:r>
              <a:rPr lang="en-US" dirty="0"/>
              <a:t>Financials and valuations demonstrates tremendous potential at a low price. </a:t>
            </a:r>
          </a:p>
          <a:p>
            <a:r>
              <a:rPr lang="en-US" dirty="0"/>
              <a:t>Overall score: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EA5B2-E14F-4E0E-B07C-1A00DBBD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6890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22A7A-7F31-436D-B340-5BA5EE5A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7764" y="3341912"/>
            <a:ext cx="4060187" cy="2333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E6234-6501-433C-B531-30ECA3668A2C}"/>
              </a:ext>
            </a:extLst>
          </p:cNvPr>
          <p:cNvCxnSpPr/>
          <p:nvPr/>
        </p:nvCxnSpPr>
        <p:spPr>
          <a:xfrm>
            <a:off x="653143" y="931820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788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74B-34BE-4A66-92C7-64D79C26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5928"/>
            <a:ext cx="8229600" cy="1143000"/>
          </a:xfrm>
        </p:spPr>
        <p:txBody>
          <a:bodyPr/>
          <a:lstStyle/>
          <a:p>
            <a:r>
              <a:rPr lang="en-US" dirty="0"/>
              <a:t>Any Questions or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77A1-DCB7-40F5-AC80-EDD1E045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338" y="49491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AC5A5-0636-42B4-82A3-7B3F1B52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1" y="1625689"/>
            <a:ext cx="8225125" cy="279867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96519C-C27F-4231-AC0A-CFBCA2E4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5935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1C3300-80FD-415C-87FB-FDD34DF5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9710B0-2510-4BDB-B666-872A8A679472}"/>
              </a:ext>
            </a:extLst>
          </p:cNvPr>
          <p:cNvCxnSpPr/>
          <p:nvPr/>
        </p:nvCxnSpPr>
        <p:spPr>
          <a:xfrm>
            <a:off x="653143" y="1010194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67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6439599B-5573-4DF2-9E39-DC00E4E06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6" r="13819" b="-1"/>
          <a:stretch/>
        </p:blipFill>
        <p:spPr>
          <a:xfrm>
            <a:off x="6537736" y="1409406"/>
            <a:ext cx="2418179" cy="352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55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Applied Optoelectronics (AAOI)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27" y="826593"/>
            <a:ext cx="6644075" cy="5071887"/>
          </a:xfrm>
        </p:spPr>
        <p:txBody>
          <a:bodyPr>
            <a:normAutofit/>
          </a:bodyPr>
          <a:lstStyle/>
          <a:p>
            <a:r>
              <a:rPr lang="en-US" sz="2800" dirty="0"/>
              <a:t>Company Description</a:t>
            </a:r>
          </a:p>
          <a:p>
            <a:pPr lvl="1"/>
            <a:r>
              <a:rPr lang="en-US" sz="2400" dirty="0"/>
              <a:t>leading provider of fiber optic products, expanded Datacenters, and unique Semiconductor manufacturing techniques. Serving primarily 40g, 100g, and main supplier of 400g business data connection. </a:t>
            </a:r>
          </a:p>
          <a:p>
            <a:pPr lvl="1"/>
            <a:r>
              <a:rPr lang="en-US" sz="2400" dirty="0"/>
              <a:t>Supplies Microsoft and Facebook with faster data connections and database optimization.</a:t>
            </a:r>
          </a:p>
          <a:p>
            <a:r>
              <a:rPr lang="en-US" sz="2800" dirty="0"/>
              <a:t>Intrinsic Value</a:t>
            </a:r>
          </a:p>
          <a:p>
            <a:pPr lvl="1"/>
            <a:r>
              <a:rPr lang="en-US" sz="2400" dirty="0"/>
              <a:t>IV = $2.94</a:t>
            </a:r>
          </a:p>
          <a:p>
            <a:pPr lvl="1"/>
            <a:r>
              <a:rPr lang="en-US" sz="2400" dirty="0"/>
              <a:t>Organic growth.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130D2-4A87-44AA-97B3-04BC7279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69282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C0010-ECFA-4137-8630-6583059E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1018E3-5E9B-471D-9A44-0E71554C3A5E}"/>
              </a:ext>
            </a:extLst>
          </p:cNvPr>
          <p:cNvCxnSpPr/>
          <p:nvPr/>
        </p:nvCxnSpPr>
        <p:spPr>
          <a:xfrm>
            <a:off x="653143" y="827311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8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44D1-1C94-4F5E-B1EF-43275D40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3" y="184013"/>
            <a:ext cx="9115425" cy="1143000"/>
          </a:xfrm>
        </p:spPr>
        <p:txBody>
          <a:bodyPr/>
          <a:lstStyle/>
          <a:p>
            <a:r>
              <a:rPr lang="en-US" dirty="0"/>
              <a:t>Bandwidth Demand - Key Driver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AD023-62BA-4E9E-87B3-43E30DC6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54989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C76DE-7B08-463F-A30F-C76E0912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				</a:t>
            </a:r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C55FF-6592-4224-B7BD-ED421EF7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0" y="1222509"/>
            <a:ext cx="8431080" cy="3568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893838-F962-4A3B-B139-8107E9CF7152}"/>
              </a:ext>
            </a:extLst>
          </p:cNvPr>
          <p:cNvSpPr txBox="1"/>
          <p:nvPr/>
        </p:nvSpPr>
        <p:spPr>
          <a:xfrm>
            <a:off x="1257299" y="6368534"/>
            <a:ext cx="43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AAOI Investor Relations 3Q2017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CBDB6-2970-4FB4-8DE0-B31BAE25556B}"/>
              </a:ext>
            </a:extLst>
          </p:cNvPr>
          <p:cNvSpPr txBox="1"/>
          <p:nvPr/>
        </p:nvSpPr>
        <p:spPr>
          <a:xfrm>
            <a:off x="457200" y="4870418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Business Score: 9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696B5B-19D6-49A0-8F93-EC8DA2E3BF0E}"/>
              </a:ext>
            </a:extLst>
          </p:cNvPr>
          <p:cNvCxnSpPr/>
          <p:nvPr/>
        </p:nvCxnSpPr>
        <p:spPr>
          <a:xfrm>
            <a:off x="653143" y="949234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1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FDBA1-02F5-4223-90EB-4D26A33D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117476"/>
            <a:ext cx="8229600" cy="1143000"/>
          </a:xfrm>
        </p:spPr>
        <p:txBody>
          <a:bodyPr/>
          <a:lstStyle/>
          <a:p>
            <a:r>
              <a:rPr lang="en-US" dirty="0"/>
              <a:t>Management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B84F-C1ED-4925-B49C-CBE52633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832273"/>
            <a:ext cx="8647289" cy="4830233"/>
          </a:xfrm>
        </p:spPr>
        <p:txBody>
          <a:bodyPr/>
          <a:lstStyle/>
          <a:p>
            <a:r>
              <a:rPr lang="en-US" sz="2400" dirty="0"/>
              <a:t>Executive Team</a:t>
            </a:r>
          </a:p>
          <a:p>
            <a:pPr lvl="1"/>
            <a:r>
              <a:rPr lang="en-US" sz="2000" dirty="0"/>
              <a:t>CEO, Dr. Chin-Hsiang (Thompson) Lin.</a:t>
            </a:r>
          </a:p>
          <a:p>
            <a:pPr lvl="1"/>
            <a:r>
              <a:rPr lang="en-US" sz="2000" dirty="0"/>
              <a:t>CFO &amp; CSO, Dr. Stephan J. </a:t>
            </a:r>
            <a:r>
              <a:rPr lang="en-US" sz="2000" dirty="0" err="1"/>
              <a:t>Murry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Notable Board Members (7 Total)</a:t>
            </a:r>
          </a:p>
          <a:p>
            <a:pPr lvl="1"/>
            <a:r>
              <a:rPr lang="en-US" sz="2000" dirty="0"/>
              <a:t>Chairman Dr. Lin, William </a:t>
            </a:r>
            <a:r>
              <a:rPr lang="en-US" sz="2000" dirty="0" err="1"/>
              <a:t>Yeh</a:t>
            </a:r>
            <a:r>
              <a:rPr lang="en-US" sz="2000" dirty="0"/>
              <a:t>, Richard Black &amp; Allan Moore.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Director, Allan Moore bought $1m in shares on Nov. 14, 2017.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Institutional ownership: 97.67%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Insider ownership: 5.77%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Executive Compensation</a:t>
            </a:r>
          </a:p>
          <a:p>
            <a:pPr marL="857250" lvl="1" indent="-457200"/>
            <a:r>
              <a:rPr lang="en-US" sz="2000" dirty="0"/>
              <a:t>Long-term equity compensation.</a:t>
            </a: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Management Score:  8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CAE83F-3360-4183-8FEB-CDEA911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9716AFE-9D1C-4AAA-A039-DF4CF3DD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7840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522A8-41F9-4BB5-8EC0-896C0223BB1D}"/>
              </a:ext>
            </a:extLst>
          </p:cNvPr>
          <p:cNvSpPr txBox="1"/>
          <p:nvPr/>
        </p:nvSpPr>
        <p:spPr>
          <a:xfrm>
            <a:off x="1257299" y="6338054"/>
            <a:ext cx="43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Proxy Statement 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5441" y="1181363"/>
            <a:ext cx="3566160" cy="125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4965" y="3854768"/>
            <a:ext cx="3167276" cy="132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527A7-6AF6-4523-8676-8214F2FD424B}"/>
              </a:ext>
            </a:extLst>
          </p:cNvPr>
          <p:cNvCxnSpPr/>
          <p:nvPr/>
        </p:nvCxnSpPr>
        <p:spPr>
          <a:xfrm>
            <a:off x="653143" y="853436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CE09-0E82-409D-B14F-304B307A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543"/>
            <a:ext cx="8229600" cy="1143000"/>
          </a:xfrm>
        </p:spPr>
        <p:txBody>
          <a:bodyPr/>
          <a:lstStyle/>
          <a:p>
            <a:r>
              <a:rPr lang="en-US" dirty="0"/>
              <a:t>Sector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5C0BE-5911-4A07-BD77-1327A3C9E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72834"/>
            <a:ext cx="8229600" cy="452596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2800" dirty="0"/>
              <a:t>Semiconductor equipment</a:t>
            </a:r>
          </a:p>
          <a:p>
            <a:r>
              <a:rPr lang="en-US" sz="2800" dirty="0"/>
              <a:t>Headwinds</a:t>
            </a:r>
          </a:p>
          <a:p>
            <a:pPr lvl="1">
              <a:spcAft>
                <a:spcPts val="1800"/>
              </a:spcAft>
            </a:pPr>
            <a:r>
              <a:rPr lang="en-US" sz="2400" dirty="0"/>
              <a:t>China’s impact on the supply chain decreases prices.</a:t>
            </a:r>
          </a:p>
          <a:p>
            <a:r>
              <a:rPr lang="en-US" sz="2800" dirty="0"/>
              <a:t>Tailwinds</a:t>
            </a:r>
          </a:p>
          <a:p>
            <a:pPr lvl="1"/>
            <a:r>
              <a:rPr lang="en-US" sz="2400" dirty="0"/>
              <a:t>Companies shifting to faster data connections  and  expanded datacenters. </a:t>
            </a:r>
          </a:p>
          <a:p>
            <a:pPr lvl="1"/>
            <a:r>
              <a:rPr lang="en-US" sz="2400" dirty="0"/>
              <a:t>U.S. Semiconductors - 22 consecutive months of production growth.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E1A1F-3274-4C05-A6E9-1ADFA978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69277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4875C-2E22-4977-BA58-1A97D737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FE581-D24A-41A9-90E9-2F25C38BBE6A}"/>
              </a:ext>
            </a:extLst>
          </p:cNvPr>
          <p:cNvSpPr txBox="1"/>
          <p:nvPr/>
        </p:nvSpPr>
        <p:spPr>
          <a:xfrm>
            <a:off x="1257299" y="6338054"/>
            <a:ext cx="43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Bloomberg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457261-017A-498F-86DB-9491B1700D58}"/>
              </a:ext>
            </a:extLst>
          </p:cNvPr>
          <p:cNvCxnSpPr/>
          <p:nvPr/>
        </p:nvCxnSpPr>
        <p:spPr>
          <a:xfrm>
            <a:off x="653143" y="949234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7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CF5A-667C-4BEA-9C13-B4352B9B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181"/>
            <a:ext cx="8229600" cy="1143000"/>
          </a:xfrm>
        </p:spPr>
        <p:txBody>
          <a:bodyPr/>
          <a:lstStyle/>
          <a:p>
            <a:r>
              <a:rPr lang="en-US" dirty="0"/>
              <a:t>Macro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6251-9A67-4D3A-983E-B2DC7E4E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566346"/>
            <a:ext cx="8519160" cy="5246329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GDP Growth</a:t>
            </a:r>
          </a:p>
          <a:p>
            <a:pPr lvl="1"/>
            <a:r>
              <a:rPr lang="en-US" sz="2400" dirty="0"/>
              <a:t>2016: 3.1% </a:t>
            </a:r>
          </a:p>
          <a:p>
            <a:pPr lvl="1"/>
            <a:r>
              <a:rPr lang="en-US" sz="2400" dirty="0"/>
              <a:t>2017: 2.3%</a:t>
            </a:r>
          </a:p>
          <a:p>
            <a:pPr lvl="1"/>
            <a:r>
              <a:rPr lang="en-US" sz="2400" dirty="0"/>
              <a:t>2018: 2.5%</a:t>
            </a:r>
          </a:p>
          <a:p>
            <a:pPr marL="457200" lvl="1" indent="0">
              <a:buNone/>
            </a:pP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800" dirty="0"/>
              <a:t>Increase in GDP effects consumer spending and cycle positively.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Growth projections boost Technology outlook.</a:t>
            </a:r>
          </a:p>
          <a:p>
            <a:r>
              <a:rPr lang="en-US" sz="2800" dirty="0"/>
              <a:t>New tax reform laws may increase earnings by 15%.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C958A-850B-4D67-B89B-186ECB9C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6893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82F1-C6E7-4492-AA8F-BBC38335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4BFD63E-715A-4F4F-B071-078496BB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8211" y="888563"/>
            <a:ext cx="5062852" cy="241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4FE581-D24A-41A9-90E9-2F25C38BBE6A}"/>
              </a:ext>
            </a:extLst>
          </p:cNvPr>
          <p:cNvSpPr txBox="1"/>
          <p:nvPr/>
        </p:nvSpPr>
        <p:spPr>
          <a:xfrm>
            <a:off x="1257299" y="6338054"/>
            <a:ext cx="43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 Fidelity, </a:t>
            </a:r>
            <a:r>
              <a:rPr lang="en-US" dirty="0" err="1">
                <a:solidFill>
                  <a:schemeClr val="bg1"/>
                </a:solidFill>
              </a:rPr>
              <a:t>Statista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181335-6826-4226-B668-5790CB164870}"/>
              </a:ext>
            </a:extLst>
          </p:cNvPr>
          <p:cNvCxnSpPr/>
          <p:nvPr/>
        </p:nvCxnSpPr>
        <p:spPr>
          <a:xfrm>
            <a:off x="653143" y="757641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2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CF5A-667C-4BEA-9C13-B4352B9B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544"/>
            <a:ext cx="8229600" cy="1143000"/>
          </a:xfrm>
        </p:spPr>
        <p:txBody>
          <a:bodyPr/>
          <a:lstStyle/>
          <a:p>
            <a:r>
              <a:rPr lang="en-US" dirty="0"/>
              <a:t>Balance Sheet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C958A-850B-4D67-B89B-186ECB9C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5951" y="6350638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82F1-C6E7-4492-AA8F-BBC38335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35398"/>
            <a:ext cx="2133600" cy="365125"/>
          </a:xfrm>
        </p:spPr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510B2-0032-45B0-919A-85E414CD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976049"/>
            <a:ext cx="8760823" cy="40447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48DA85-EE3C-4E56-92AA-E766D6AE1EA7}"/>
              </a:ext>
            </a:extLst>
          </p:cNvPr>
          <p:cNvSpPr txBox="1"/>
          <p:nvPr/>
        </p:nvSpPr>
        <p:spPr>
          <a:xfrm>
            <a:off x="1257299" y="6361869"/>
            <a:ext cx="43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AAOI Investor Relations 3Q2017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D62F6-6800-432E-A866-FC4AAF320895}"/>
              </a:ext>
            </a:extLst>
          </p:cNvPr>
          <p:cNvSpPr txBox="1"/>
          <p:nvPr/>
        </p:nvSpPr>
        <p:spPr>
          <a:xfrm>
            <a:off x="231047" y="4999614"/>
            <a:ext cx="438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Balance Sheet Score: 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F71617-1937-4283-AB63-6918C7B98940}"/>
              </a:ext>
            </a:extLst>
          </p:cNvPr>
          <p:cNvCxnSpPr/>
          <p:nvPr/>
        </p:nvCxnSpPr>
        <p:spPr>
          <a:xfrm>
            <a:off x="653143" y="818602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FC90-AA24-4503-A592-F7B82E3B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361"/>
            <a:ext cx="8229600" cy="1143000"/>
          </a:xfrm>
        </p:spPr>
        <p:txBody>
          <a:bodyPr/>
          <a:lstStyle/>
          <a:p>
            <a:r>
              <a:rPr lang="en-US" dirty="0"/>
              <a:t>Financial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FF50-FAAC-4D7F-A515-AEC9C9F1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4506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SMIF Fund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CE54E-D5AC-4C52-B032-C6593042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C436C4CB-B354-D14E-A583-45EC66DE2B9B}" type="slidenum">
              <a:rPr lang="en-US" smtClean="0">
                <a:solidFill>
                  <a:schemeClr val="bg1"/>
                </a:solidFill>
              </a:rPr>
              <a:pPr algn="r"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522A8-41F9-4BB5-8EC0-896C0223BB1D}"/>
              </a:ext>
            </a:extLst>
          </p:cNvPr>
          <p:cNvSpPr txBox="1"/>
          <p:nvPr/>
        </p:nvSpPr>
        <p:spPr>
          <a:xfrm>
            <a:off x="1257299" y="6353294"/>
            <a:ext cx="438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Bloomberg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" y="5038180"/>
            <a:ext cx="93421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2100" dirty="0"/>
              <a:t>  Top 2 customers (Microsoft 37%, </a:t>
            </a:r>
            <a:r>
              <a:rPr lang="en-US" sz="2100" dirty="0" err="1"/>
              <a:t>Facebook</a:t>
            </a:r>
            <a:r>
              <a:rPr lang="en-US" sz="2100" dirty="0"/>
              <a:t> 24%) account for 61% of Revenue. </a:t>
            </a:r>
          </a:p>
          <a:p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7284" y="1208361"/>
            <a:ext cx="5930109" cy="36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76D05-494B-4D5C-A258-9077E4EFE9E3}"/>
              </a:ext>
            </a:extLst>
          </p:cNvPr>
          <p:cNvCxnSpPr/>
          <p:nvPr/>
        </p:nvCxnSpPr>
        <p:spPr>
          <a:xfrm>
            <a:off x="653143" y="844729"/>
            <a:ext cx="76983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92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17282</TotalTime>
  <Words>633</Words>
  <Application>Microsoft Office PowerPoint</Application>
  <PresentationFormat>On-screen Show (4:3)</PresentationFormat>
  <Paragraphs>179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Overview</vt:lpstr>
      <vt:lpstr>Applied Optoelectronics (AAOI)</vt:lpstr>
      <vt:lpstr>Bandwidth Demand - Key Driver</vt:lpstr>
      <vt:lpstr>Management Team</vt:lpstr>
      <vt:lpstr>Sector Trends</vt:lpstr>
      <vt:lpstr>Macro Conditions</vt:lpstr>
      <vt:lpstr>Balance Sheet</vt:lpstr>
      <vt:lpstr>Financial Analysis</vt:lpstr>
      <vt:lpstr>Current Financial Highlights</vt:lpstr>
      <vt:lpstr>Revenue Growth</vt:lpstr>
      <vt:lpstr>Valuation Metrics</vt:lpstr>
      <vt:lpstr>AAOI PE vs Benchmark vs Sector</vt:lpstr>
      <vt:lpstr>AAOI vs Benchmark vs Sector</vt:lpstr>
      <vt:lpstr>Valuation</vt:lpstr>
      <vt:lpstr>Customer Growth</vt:lpstr>
      <vt:lpstr>Relative Valuation</vt:lpstr>
      <vt:lpstr>Thesis</vt:lpstr>
      <vt:lpstr>Risks to Thesis</vt:lpstr>
      <vt:lpstr>Stock Screener</vt:lpstr>
      <vt:lpstr>Summary</vt:lpstr>
      <vt:lpstr>Any Questions or Comments?</vt:lpstr>
    </vt:vector>
  </TitlesOfParts>
  <Company>Wayne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Mott</dc:creator>
  <cp:lastModifiedBy>William Brown</cp:lastModifiedBy>
  <cp:revision>194</cp:revision>
  <dcterms:created xsi:type="dcterms:W3CDTF">2015-09-23T15:06:39Z</dcterms:created>
  <dcterms:modified xsi:type="dcterms:W3CDTF">2020-09-18T05:04:27Z</dcterms:modified>
</cp:coreProperties>
</file>