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2" r:id="rId7"/>
    <p:sldId id="271" r:id="rId8"/>
    <p:sldId id="270" r:id="rId9"/>
    <p:sldId id="294" r:id="rId10"/>
    <p:sldId id="261" r:id="rId11"/>
    <p:sldId id="292" r:id="rId12"/>
    <p:sldId id="262" r:id="rId13"/>
    <p:sldId id="293" r:id="rId14"/>
    <p:sldId id="263" r:id="rId15"/>
    <p:sldId id="276" r:id="rId16"/>
    <p:sldId id="275" r:id="rId17"/>
    <p:sldId id="274" r:id="rId18"/>
    <p:sldId id="264" r:id="rId19"/>
    <p:sldId id="282" r:id="rId20"/>
    <p:sldId id="285" r:id="rId21"/>
    <p:sldId id="286" r:id="rId22"/>
    <p:sldId id="287" r:id="rId23"/>
    <p:sldId id="288" r:id="rId24"/>
    <p:sldId id="29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6" y="-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1" y="3182570"/>
            <a:ext cx="7940660" cy="106893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4251505"/>
            <a:ext cx="794066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210F-E92A-44C1-93C6-6E01165E673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942-39C0-4C4C-BD98-81B9926A060C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F20F-4EDD-45A0-A3F5-A008632616DB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A4B-0DD9-4BA1-A60A-4A9A303E6F44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139-934A-4C81-9D4B-951C649EDF50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5"/>
            <a:ext cx="610820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B783-9209-49B9-BE4C-78E92CEBD637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7E92-4D95-430E-A1A0-90A5024DDF0F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E1E8-61CB-4058-9411-A0D1A705685F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338F-AA2F-400B-91F0-EA14D3480057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19DB-3EB8-4F88-A3C8-1D40B10FD919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405E-FDB1-4471-8D61-44DED697161E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294E-F7F0-46F4-9E88-A209EA4A815D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C9E8-8681-4725-90C7-36F9DF7F779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SEGISandData/COVID-19/tree/master/csse_covid_19_data/csse_covid_19_daily_reports_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nytimes/covid-19-data/master/us-counties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877160"/>
            <a:ext cx="7635250" cy="1221640"/>
          </a:xfrm>
        </p:spPr>
        <p:txBody>
          <a:bodyPr>
            <a:normAutofit/>
          </a:bodyPr>
          <a:lstStyle/>
          <a:p>
            <a:r>
              <a:rPr lang="en-US" sz="4000" dirty="0"/>
              <a:t>Predicting the Spread of COVID-19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348833"/>
            <a:ext cx="7482546" cy="610820"/>
          </a:xfrm>
        </p:spPr>
        <p:txBody>
          <a:bodyPr>
            <a:normAutofit/>
          </a:bodyPr>
          <a:lstStyle/>
          <a:p>
            <a:r>
              <a:rPr lang="en-US" sz="2000" dirty="0"/>
              <a:t>By: Kyle W. Brown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9775D1-7F67-4597-BEE2-B555C5E042CB}"/>
              </a:ext>
            </a:extLst>
          </p:cNvPr>
          <p:cNvSpPr txBox="1">
            <a:spLocks/>
          </p:cNvSpPr>
          <p:nvPr/>
        </p:nvSpPr>
        <p:spPr>
          <a:xfrm>
            <a:off x="940725" y="3869742"/>
            <a:ext cx="7099562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DSE 6300: Data Science Application Development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C66A34-20F8-4F85-9ECF-A9BC921253E7}"/>
              </a:ext>
            </a:extLst>
          </p:cNvPr>
          <p:cNvSpPr txBox="1">
            <a:spLocks/>
          </p:cNvSpPr>
          <p:nvPr/>
        </p:nvSpPr>
        <p:spPr>
          <a:xfrm>
            <a:off x="8007862" y="4636293"/>
            <a:ext cx="1068935" cy="36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4/27/2020</a:t>
            </a:r>
          </a:p>
        </p:txBody>
      </p:sp>
      <p:pic>
        <p:nvPicPr>
          <p:cNvPr id="1026" name="Picture 2" descr="Wayne State is rockin' a new logo and slogan | News Hits">
            <a:extLst>
              <a:ext uri="{FF2B5EF4-FFF2-40B4-BE49-F238E27FC236}">
                <a16:creationId xmlns:a16="http://schemas.microsoft.com/office/drawing/2014/main" id="{4C9DF553-16BC-49EF-B5A1-C7B26842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06" y="-29500"/>
            <a:ext cx="1221640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Connecting </a:t>
            </a:r>
            <a:r>
              <a:rPr lang="en-US" dirty="0" err="1"/>
              <a:t>SparkR</a:t>
            </a:r>
            <a:r>
              <a:rPr lang="en-US" dirty="0"/>
              <a:t> and Kafka to WSU Grid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Wayne State is rockin' a new logo and slogan | News Hits">
            <a:extLst>
              <a:ext uri="{FF2B5EF4-FFF2-40B4-BE49-F238E27FC236}">
                <a16:creationId xmlns:a16="http://schemas.microsoft.com/office/drawing/2014/main" id="{77071124-D25C-4798-80AD-DD919C45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BD98E3-305F-4D49-9DA1-3F6DAA31A0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9703" y="2234110"/>
            <a:ext cx="5248275" cy="495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4E25F1-2AA6-43A6-B67F-96A2BDB8E7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8158" y="2913224"/>
            <a:ext cx="5943600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934821-95E2-454B-B59F-60DA82FD2F4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0168" y="4076025"/>
            <a:ext cx="3868420" cy="100520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DA7ED60-69B0-448B-9993-A5AA6500FC34}"/>
              </a:ext>
            </a:extLst>
          </p:cNvPr>
          <p:cNvSpPr txBox="1">
            <a:spLocks/>
          </p:cNvSpPr>
          <p:nvPr/>
        </p:nvSpPr>
        <p:spPr>
          <a:xfrm>
            <a:off x="439936" y="3592647"/>
            <a:ext cx="7491574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/>
              <a:t>Example setup for reading Kafka stream with </a:t>
            </a:r>
            <a:r>
              <a:rPr lang="en-US" sz="2000" b="0" dirty="0" err="1"/>
              <a:t>SparkR</a:t>
            </a:r>
            <a:r>
              <a:rPr lang="en-US" sz="2000" b="0" dirty="0"/>
              <a:t> in Grid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9F1B878-AF7F-4E6F-A2C1-286F776B9ECF}"/>
              </a:ext>
            </a:extLst>
          </p:cNvPr>
          <p:cNvSpPr txBox="1">
            <a:spLocks/>
          </p:cNvSpPr>
          <p:nvPr/>
        </p:nvSpPr>
        <p:spPr>
          <a:xfrm>
            <a:off x="439936" y="1571109"/>
            <a:ext cx="7491574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/>
              <a:t>Connected </a:t>
            </a:r>
            <a:r>
              <a:rPr lang="en-US" sz="2000" b="0" dirty="0" err="1"/>
              <a:t>SparkR</a:t>
            </a:r>
            <a:r>
              <a:rPr lang="en-US" sz="2000" b="0" dirty="0"/>
              <a:t> and Kafka to Grid</a:t>
            </a:r>
          </a:p>
        </p:txBody>
      </p:sp>
    </p:spTree>
    <p:extLst>
      <p:ext uri="{BB962C8B-B14F-4D97-AF65-F5344CB8AC3E}">
        <p14:creationId xmlns:p14="http://schemas.microsoft.com/office/powerpoint/2010/main" val="224507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BF58-5A97-42E5-91E5-809F70C1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8A7F99-6C30-49D7-AE29-9C8F875C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835" y="1198559"/>
            <a:ext cx="6108200" cy="3816471"/>
          </a:xfrm>
        </p:spPr>
        <p:txBody>
          <a:bodyPr>
            <a:normAutofit/>
          </a:bodyPr>
          <a:lstStyle/>
          <a:p>
            <a:r>
              <a:rPr lang="en-US" dirty="0"/>
              <a:t>Regressions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 err="1"/>
              <a:t>Mulivariate</a:t>
            </a:r>
            <a:endParaRPr lang="en-US" dirty="0"/>
          </a:p>
          <a:p>
            <a:pPr lvl="1"/>
            <a:r>
              <a:rPr lang="en-US" dirty="0"/>
              <a:t>Non-Linear</a:t>
            </a:r>
          </a:p>
          <a:p>
            <a:r>
              <a:rPr lang="en-US" dirty="0"/>
              <a:t>Principal Component  Analysis</a:t>
            </a:r>
          </a:p>
          <a:p>
            <a:r>
              <a:rPr lang="en-US" dirty="0"/>
              <a:t>Time Series</a:t>
            </a:r>
          </a:p>
          <a:p>
            <a:r>
              <a:rPr lang="en-US" dirty="0" err="1"/>
              <a:t>AutoML</a:t>
            </a:r>
            <a:r>
              <a:rPr lang="en-US" dirty="0"/>
              <a:t> Deep Learning</a:t>
            </a:r>
          </a:p>
        </p:txBody>
      </p:sp>
      <p:pic>
        <p:nvPicPr>
          <p:cNvPr id="5" name="Picture 2" descr="Wayne State is rockin' a new logo and slogan | News Hits">
            <a:extLst>
              <a:ext uri="{FF2B5EF4-FFF2-40B4-BE49-F238E27FC236}">
                <a16:creationId xmlns:a16="http://schemas.microsoft.com/office/drawing/2014/main" id="{B35D3B86-C90B-4FC9-841C-BDCF46D5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3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A2F78-D3A3-4C94-8AB8-1F9BA922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0" y="1685022"/>
            <a:ext cx="8847740" cy="1118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BA870-5FBE-4C8A-BE61-EF0EC89D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0" y="2785992"/>
            <a:ext cx="8852315" cy="1972585"/>
          </a:xfrm>
          <a:prstGeom prst="rect">
            <a:avLst/>
          </a:prstGeom>
        </p:spPr>
      </p:pic>
      <p:pic>
        <p:nvPicPr>
          <p:cNvPr id="7" name="Picture 2" descr="Wayne State is rockin' a new logo and slogan | News Hits">
            <a:extLst>
              <a:ext uri="{FF2B5EF4-FFF2-40B4-BE49-F238E27FC236}">
                <a16:creationId xmlns:a16="http://schemas.microsoft.com/office/drawing/2014/main" id="{742E0F7E-7396-4915-9E4D-159FAD14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3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Non-Linear Regressions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B833-90BA-49B6-AE1A-AB7A55F9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" y="1888241"/>
            <a:ext cx="8745974" cy="80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57DD1-EDA6-48D2-8B1F-E7C5EA3F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3" y="2694002"/>
            <a:ext cx="8745974" cy="2010508"/>
          </a:xfrm>
          <a:prstGeom prst="rect">
            <a:avLst/>
          </a:prstGeom>
        </p:spPr>
      </p:pic>
      <p:pic>
        <p:nvPicPr>
          <p:cNvPr id="8" name="Picture 2" descr="Wayne State is rockin' a new logo and slogan | News Hits">
            <a:extLst>
              <a:ext uri="{FF2B5EF4-FFF2-40B4-BE49-F238E27FC236}">
                <a16:creationId xmlns:a16="http://schemas.microsoft.com/office/drawing/2014/main" id="{EE5CA376-825C-4A7E-B126-4FED23A4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8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0478B-D053-489D-9C52-4AED2B33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574874"/>
            <a:ext cx="6099050" cy="1357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1E419-AB3A-4D2F-AF78-2DDE4DBA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2877160"/>
            <a:ext cx="5793640" cy="1269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8760C-237B-4D34-AF5C-16EC160D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90" y="3723230"/>
            <a:ext cx="6027192" cy="1357610"/>
          </a:xfrm>
          <a:prstGeom prst="rect">
            <a:avLst/>
          </a:prstGeom>
        </p:spPr>
      </p:pic>
      <p:pic>
        <p:nvPicPr>
          <p:cNvPr id="8" name="Picture 2" descr="Wayne State is rockin' a new logo and slogan | News Hits">
            <a:extLst>
              <a:ext uri="{FF2B5EF4-FFF2-40B4-BE49-F238E27FC236}">
                <a16:creationId xmlns:a16="http://schemas.microsoft.com/office/drawing/2014/main" id="{81EAFC74-0959-4A37-B718-20631081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2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8A15E-52E5-4C7F-A552-F13B85C0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2539"/>
              </p:ext>
            </p:extLst>
          </p:nvPr>
        </p:nvGraphicFramePr>
        <p:xfrm>
          <a:off x="1212490" y="1960930"/>
          <a:ext cx="6064609" cy="239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782">
                  <a:extLst>
                    <a:ext uri="{9D8B030D-6E8A-4147-A177-3AD203B41FA5}">
                      <a16:colId xmlns:a16="http://schemas.microsoft.com/office/drawing/2014/main" val="2958675038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2378780886"/>
                    </a:ext>
                  </a:extLst>
                </a:gridCol>
                <a:gridCol w="683336">
                  <a:extLst>
                    <a:ext uri="{9D8B030D-6E8A-4147-A177-3AD203B41FA5}">
                      <a16:colId xmlns:a16="http://schemas.microsoft.com/office/drawing/2014/main" val="2289348553"/>
                    </a:ext>
                  </a:extLst>
                </a:gridCol>
                <a:gridCol w="683336">
                  <a:extLst>
                    <a:ext uri="{9D8B030D-6E8A-4147-A177-3AD203B41FA5}">
                      <a16:colId xmlns:a16="http://schemas.microsoft.com/office/drawing/2014/main" val="2587677522"/>
                    </a:ext>
                  </a:extLst>
                </a:gridCol>
              </a:tblGrid>
              <a:tr h="22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r^2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4086967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DeepLearning_grid__2_AutoML_20200419_000459_model_6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1515230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GBM_grid__1_AutoML_20200419_000459_model_3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9287145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GBM_grid__1_AutoML_20200419_000459_model_19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7760530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GBM_grid__1_AutoML_20200419_000459_model_11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9756751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GBM_grid__1_AutoML_20200419_000459_model_14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1817665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GBM_grid__1_AutoML_20200419_000459_model_17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55.15%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2668496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Mortality_Rate_JHU_lm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196053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cases_cum_gbm_AutoML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82.16%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7947657"/>
                  </a:ext>
                </a:extLst>
              </a:tr>
              <a:tr h="21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deaths_cum_gbm_AutoML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2397444"/>
                  </a:ext>
                </a:extLst>
              </a:tr>
              <a:tr h="223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Deaths_JHU_nlm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60.38%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0350026"/>
                  </a:ext>
                </a:extLst>
              </a:tr>
            </a:tbl>
          </a:graphicData>
        </a:graphic>
      </p:graphicFrame>
      <p:pic>
        <p:nvPicPr>
          <p:cNvPr id="5" name="Picture 2" descr="Wayne State is rockin' a new logo and slogan | News Hits">
            <a:extLst>
              <a:ext uri="{FF2B5EF4-FFF2-40B4-BE49-F238E27FC236}">
                <a16:creationId xmlns:a16="http://schemas.microsoft.com/office/drawing/2014/main" id="{5A8E2426-3A3F-46B4-BA72-3E2C758B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7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GBM Multinomial </a:t>
            </a:r>
            <a:r>
              <a:rPr lang="en-US" dirty="0" err="1"/>
              <a:t>AutoML</a:t>
            </a:r>
            <a:r>
              <a:rPr lang="en-US" dirty="0"/>
              <a:t> Leader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D7595-2BCE-4E57-A03C-CF93C998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2429" y="1655520"/>
            <a:ext cx="4040188" cy="479822"/>
          </a:xfrm>
        </p:spPr>
        <p:txBody>
          <a:bodyPr/>
          <a:lstStyle/>
          <a:p>
            <a:r>
              <a:rPr lang="en-US" dirty="0" err="1"/>
              <a:t>cases_cum_gbm_model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722F2-E415-4C26-9000-A9763B25C4D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4130" y="2206330"/>
            <a:ext cx="3402196" cy="2759869"/>
          </a:xfrm>
          <a:prstGeom prst="rect">
            <a:avLst/>
          </a:prstGeom>
        </p:spPr>
      </p:pic>
      <p:pic>
        <p:nvPicPr>
          <p:cNvPr id="6" name="Picture 2" descr="Wayne State is rockin' a new logo and slogan | News Hits">
            <a:extLst>
              <a:ext uri="{FF2B5EF4-FFF2-40B4-BE49-F238E27FC236}">
                <a16:creationId xmlns:a16="http://schemas.microsoft.com/office/drawing/2014/main" id="{D1A22D49-57AF-45A4-862B-DF302EB61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3B1F-D36A-4C9F-A3CE-050B43BA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612C-4C28-450F-80FA-4FB6CEE5D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24D12-B673-4DB1-B02E-FBF90372A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F2AF2-8539-494D-BFB6-0107D4D9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15C7C-394B-4B85-A318-8CF4FB7A37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336D-B590-4705-A135-DBCAD547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207CF-3E21-4096-A0B2-17D710F0F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3115" y="-24235"/>
            <a:ext cx="915711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1EEB-2401-4A76-A3B6-F9638EEE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D028-287D-47C2-AA2E-B197DBF12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CE1C-BFFB-4793-8CC3-71E456104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1A692-B57F-469D-8404-D9372CDB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2139E-F3C8-47B0-A5F4-3F14BE0ABA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DC43-929C-442D-88D4-22757D8E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11044-5897-455E-B548-CAEAFB7A0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1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8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99E-5964-4E0F-BB02-A75746C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CA3E-2FAC-4D72-BD42-E190065D9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DB96-8628-454E-AE89-33BC92007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493E-78AB-41F1-B648-F02BA4FBC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E72D-B03C-482B-B189-59CA3BB5A9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6E0C-330A-4343-B41C-F1057867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C35FE-CC93-42F2-9A8D-663E8852CA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9150" y="0"/>
            <a:ext cx="91531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55" y="861496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19"/>
            <a:ext cx="3359510" cy="320680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Project Proposal</a:t>
            </a:r>
          </a:p>
          <a:p>
            <a:r>
              <a:rPr lang="en-US" sz="3200" dirty="0"/>
              <a:t>Project Schedule</a:t>
            </a:r>
          </a:p>
          <a:p>
            <a:r>
              <a:rPr lang="en-US" sz="3200" dirty="0"/>
              <a:t>Data</a:t>
            </a:r>
          </a:p>
          <a:p>
            <a:r>
              <a:rPr lang="en-US" sz="3200" dirty="0"/>
              <a:t>Pipeline</a:t>
            </a:r>
          </a:p>
          <a:p>
            <a:r>
              <a:rPr lang="en-US" sz="3200" dirty="0"/>
              <a:t>Models</a:t>
            </a:r>
          </a:p>
          <a:p>
            <a:r>
              <a:rPr lang="en-US" sz="3200" dirty="0"/>
              <a:t>Visualization</a:t>
            </a:r>
          </a:p>
          <a:p>
            <a:r>
              <a:rPr lang="en-US" sz="3200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C5AA-A1CE-45F8-9F04-7A5369AB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iemens Pipelines 4.0 | Midstream Solutions | Siemens Siemens ...">
            <a:extLst>
              <a:ext uri="{FF2B5EF4-FFF2-40B4-BE49-F238E27FC236}">
                <a16:creationId xmlns:a16="http://schemas.microsoft.com/office/drawing/2014/main" id="{2B635911-5510-4ED8-BC79-D8CF3335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3365774"/>
            <a:ext cx="2282035" cy="13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1DF36-F445-4C4E-AE88-390C1668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33707"/>
            <a:ext cx="2298562" cy="1758582"/>
          </a:xfrm>
          <a:prstGeom prst="rect">
            <a:avLst/>
          </a:prstGeom>
        </p:spPr>
      </p:pic>
      <p:pic>
        <p:nvPicPr>
          <p:cNvPr id="1032" name="Picture 8" descr="10 Free Data Visualization Tools | PCMag">
            <a:extLst>
              <a:ext uri="{FF2B5EF4-FFF2-40B4-BE49-F238E27FC236}">
                <a16:creationId xmlns:a16="http://schemas.microsoft.com/office/drawing/2014/main" id="{42E936BE-04AD-46BD-9918-56EEE38A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76" y="3557487"/>
            <a:ext cx="2465047" cy="13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ayne State is rockin' a new logo and slogan | News Hits">
            <a:extLst>
              <a:ext uri="{FF2B5EF4-FFF2-40B4-BE49-F238E27FC236}">
                <a16:creationId xmlns:a16="http://schemas.microsoft.com/office/drawing/2014/main" id="{8F321462-B1F7-443F-B448-FBD00C9B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952CC8E-988D-4141-8027-0BF61CE6E788}"/>
              </a:ext>
            </a:extLst>
          </p:cNvPr>
          <p:cNvSpPr txBox="1">
            <a:spLocks/>
          </p:cNvSpPr>
          <p:nvPr/>
        </p:nvSpPr>
        <p:spPr>
          <a:xfrm>
            <a:off x="448964" y="1808225"/>
            <a:ext cx="8246071" cy="3232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Provided analysis of COVID19 pandemic to determine any relationships or trends.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Followed shortened Agile framework for project schedule using checkpoints.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Created COVID19 test topic with Kafka pipeline and setup </a:t>
            </a:r>
            <a:r>
              <a:rPr lang="en-US" b="0" dirty="0" err="1"/>
              <a:t>SparkR</a:t>
            </a:r>
            <a:r>
              <a:rPr lang="en-US" b="0" dirty="0"/>
              <a:t> to read the Kafka stream into WSU’s Grid.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Selected GBM Multinomial model based </a:t>
            </a:r>
            <a:r>
              <a:rPr lang="en-US" b="0" dirty="0" err="1"/>
              <a:t>AutoML</a:t>
            </a:r>
            <a:r>
              <a:rPr lang="en-US" b="0" dirty="0"/>
              <a:t> model based on 0% training error, 99% R-Squared, and 82.16% RMSE.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Designed Tableau dashboard to display COVID-19 pandemic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" descr="Wayne State is rockin' a new logo and slogan | News Hits">
            <a:extLst>
              <a:ext uri="{FF2B5EF4-FFF2-40B4-BE49-F238E27FC236}">
                <a16:creationId xmlns:a16="http://schemas.microsoft.com/office/drawing/2014/main" id="{181BEE92-0409-47B5-9730-E31857BD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1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ayne State is rockin' a new logo and slogan | News Hits">
            <a:extLst>
              <a:ext uri="{FF2B5EF4-FFF2-40B4-BE49-F238E27FC236}">
                <a16:creationId xmlns:a16="http://schemas.microsoft.com/office/drawing/2014/main" id="{181BEE92-0409-47B5-9730-E31857BD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AB12D-CC47-49EC-BB9F-14771E12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32" y="1863629"/>
            <a:ext cx="5088136" cy="25335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0521F35-AFC1-428F-B6F8-894A4FAF354F}"/>
              </a:ext>
            </a:extLst>
          </p:cNvPr>
          <p:cNvSpPr txBox="1">
            <a:spLocks/>
          </p:cNvSpPr>
          <p:nvPr/>
        </p:nvSpPr>
        <p:spPr>
          <a:xfrm>
            <a:off x="3655770" y="4418133"/>
            <a:ext cx="183246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986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3186" y="469269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251649"/>
            <a:ext cx="6566315" cy="2389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Build a functional dashboard in Shiny or Tableau presenting COVID19 virus predictions and data. 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 Stream COVID data using Kafka or Spark Streaming.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Visualization of predictive analytics model and data.  </a:t>
            </a:r>
          </a:p>
          <a:p>
            <a:r>
              <a:rPr lang="en-US" sz="2000" dirty="0"/>
              <a:t>Predictions or time series analysis based on COVID19, environmental, and economic factors.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BF58-5A97-42E5-91E5-809F70C1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250076C-7102-408B-936E-499CE5FBD668}"/>
              </a:ext>
            </a:extLst>
          </p:cNvPr>
          <p:cNvSpPr txBox="1">
            <a:spLocks/>
          </p:cNvSpPr>
          <p:nvPr/>
        </p:nvSpPr>
        <p:spPr>
          <a:xfrm>
            <a:off x="2166908" y="3632098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Abstract: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907931E-9C5B-4309-BABF-9158213EB24D}"/>
              </a:ext>
            </a:extLst>
          </p:cNvPr>
          <p:cNvSpPr txBox="1">
            <a:spLocks/>
          </p:cNvSpPr>
          <p:nvPr/>
        </p:nvSpPr>
        <p:spPr>
          <a:xfrm>
            <a:off x="2128720" y="4001154"/>
            <a:ext cx="7015280" cy="10212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Implement a predictive model to identify which factors have the greatest impact on the spread and strength of the COVID-19 virus in a geographic area.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2" descr="Wayne State is rockin' a new logo and slogan | News Hits">
            <a:extLst>
              <a:ext uri="{FF2B5EF4-FFF2-40B4-BE49-F238E27FC236}">
                <a16:creationId xmlns:a16="http://schemas.microsoft.com/office/drawing/2014/main" id="{2B97D6A6-24B3-40AF-98B6-0BEC1CB0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Project Schedule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5069" y="1655519"/>
            <a:ext cx="4040188" cy="479822"/>
          </a:xfrm>
        </p:spPr>
        <p:txBody>
          <a:bodyPr/>
          <a:lstStyle/>
          <a:p>
            <a:r>
              <a:rPr lang="en-US" dirty="0"/>
              <a:t>Shortened Agile Framework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069" y="2216167"/>
            <a:ext cx="4352341" cy="26461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 (1) week iterations</a:t>
            </a:r>
          </a:p>
          <a:p>
            <a:pPr algn="l"/>
            <a:r>
              <a:rPr lang="en-US" dirty="0"/>
              <a:t>2 checkpoints indicating updates</a:t>
            </a:r>
          </a:p>
          <a:p>
            <a:pPr algn="l"/>
            <a:r>
              <a:rPr lang="en-US" dirty="0"/>
              <a:t>Checkpoint 2 is midterm</a:t>
            </a:r>
          </a:p>
          <a:p>
            <a:pPr algn="l"/>
            <a:r>
              <a:rPr lang="en-US" dirty="0"/>
              <a:t>Agile Schedule used for task list tracking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Wayne State is rockin' a new logo and slogan | News Hits">
            <a:extLst>
              <a:ext uri="{FF2B5EF4-FFF2-40B4-BE49-F238E27FC236}">
                <a16:creationId xmlns:a16="http://schemas.microsoft.com/office/drawing/2014/main" id="{9FFDD026-77D2-4F58-9A0E-633A16BE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The 8-Step Guide to Creating a Quality Project Schedule">
            <a:extLst>
              <a:ext uri="{FF2B5EF4-FFF2-40B4-BE49-F238E27FC236}">
                <a16:creationId xmlns:a16="http://schemas.microsoft.com/office/drawing/2014/main" id="{3CC3F77B-258F-45BC-B1A9-B76DBED4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84" y="1655519"/>
            <a:ext cx="333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Project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9D295C-E920-469D-9CDA-B8EEDE63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31882"/>
              </p:ext>
            </p:extLst>
          </p:nvPr>
        </p:nvGraphicFramePr>
        <p:xfrm>
          <a:off x="1670605" y="3752057"/>
          <a:ext cx="5356891" cy="1289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192">
                  <a:extLst>
                    <a:ext uri="{9D8B030D-6E8A-4147-A177-3AD203B41FA5}">
                      <a16:colId xmlns:a16="http://schemas.microsoft.com/office/drawing/2014/main" val="2631156362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1562103881"/>
                    </a:ext>
                  </a:extLst>
                </a:gridCol>
                <a:gridCol w="990902">
                  <a:extLst>
                    <a:ext uri="{9D8B030D-6E8A-4147-A177-3AD203B41FA5}">
                      <a16:colId xmlns:a16="http://schemas.microsoft.com/office/drawing/2014/main" val="4036219096"/>
                    </a:ext>
                  </a:extLst>
                </a:gridCol>
                <a:gridCol w="770360">
                  <a:extLst>
                    <a:ext uri="{9D8B030D-6E8A-4147-A177-3AD203B41FA5}">
                      <a16:colId xmlns:a16="http://schemas.microsoft.com/office/drawing/2014/main" val="25152716"/>
                    </a:ext>
                  </a:extLst>
                </a:gridCol>
                <a:gridCol w="919641">
                  <a:extLst>
                    <a:ext uri="{9D8B030D-6E8A-4147-A177-3AD203B41FA5}">
                      <a16:colId xmlns:a16="http://schemas.microsoft.com/office/drawing/2014/main" val="1242394977"/>
                    </a:ext>
                  </a:extLst>
                </a:gridCol>
                <a:gridCol w="747016">
                  <a:extLst>
                    <a:ext uri="{9D8B030D-6E8A-4147-A177-3AD203B41FA5}">
                      <a16:colId xmlns:a16="http://schemas.microsoft.com/office/drawing/2014/main" val="9025740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470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4/16/2020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4/17/2020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4/18/2020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4/19/2020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4/20/2020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4/21/2020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8677532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Modeling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 update, submit models by 7:00 p.m.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•  Group model selection           • Kafka setup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• Start ppt              • Kafka topics, records, cluster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• Finish ppt parts                                                     •Finish pipeline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Finalize ppt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38497"/>
                  </a:ext>
                </a:extLst>
              </a:tr>
            </a:tbl>
          </a:graphicData>
        </a:graphic>
      </p:graphicFrame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E0416D6-8586-4EDB-82AD-6E487FF7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09" y="3261382"/>
            <a:ext cx="4040188" cy="479822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/>
              <a:t>Final Week Schedule</a:t>
            </a:r>
          </a:p>
        </p:txBody>
      </p:sp>
      <p:pic>
        <p:nvPicPr>
          <p:cNvPr id="7" name="Picture 2" descr="Wayne State is rockin' a new logo and slogan | News Hits">
            <a:extLst>
              <a:ext uri="{FF2B5EF4-FFF2-40B4-BE49-F238E27FC236}">
                <a16:creationId xmlns:a16="http://schemas.microsoft.com/office/drawing/2014/main" id="{A1F1FAA7-D2C0-4C1B-999B-D326313C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0FEE78-322D-4C49-9FA6-636D576EDD68}"/>
              </a:ext>
            </a:extLst>
          </p:cNvPr>
          <p:cNvSpPr txBox="1">
            <a:spLocks/>
          </p:cNvSpPr>
          <p:nvPr/>
        </p:nvSpPr>
        <p:spPr>
          <a:xfrm>
            <a:off x="448965" y="1568314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/>
              <a:t>Project Task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D6B45-33D2-46BC-A531-21FF5FEA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745" y="1872854"/>
            <a:ext cx="2922509" cy="15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333" y="85291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Wayne State is rockin' a new logo and slogan | News Hits">
            <a:extLst>
              <a:ext uri="{FF2B5EF4-FFF2-40B4-BE49-F238E27FC236}">
                <a16:creationId xmlns:a16="http://schemas.microsoft.com/office/drawing/2014/main" id="{77071124-D25C-4798-80AD-DD919C45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327A5BF-2372-4262-97E6-DFDDA3DB36B4}"/>
              </a:ext>
            </a:extLst>
          </p:cNvPr>
          <p:cNvSpPr txBox="1">
            <a:spLocks/>
          </p:cNvSpPr>
          <p:nvPr/>
        </p:nvSpPr>
        <p:spPr>
          <a:xfrm>
            <a:off x="296260" y="1731343"/>
            <a:ext cx="5123855" cy="168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John Hopkins University, GitHub repo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3C03DD-E949-4A52-B295-31CDBF40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58186"/>
              </p:ext>
            </p:extLst>
          </p:nvPr>
        </p:nvGraphicFramePr>
        <p:xfrm>
          <a:off x="296260" y="3102472"/>
          <a:ext cx="8604020" cy="1608556"/>
        </p:xfrm>
        <a:graphic>
          <a:graphicData uri="http://schemas.openxmlformats.org/drawingml/2006/table">
            <a:tbl>
              <a:tblPr/>
              <a:tblGrid>
                <a:gridCol w="780696">
                  <a:extLst>
                    <a:ext uri="{9D8B030D-6E8A-4147-A177-3AD203B41FA5}">
                      <a16:colId xmlns:a16="http://schemas.microsoft.com/office/drawing/2014/main" val="2760583707"/>
                    </a:ext>
                  </a:extLst>
                </a:gridCol>
                <a:gridCol w="821358">
                  <a:extLst>
                    <a:ext uri="{9D8B030D-6E8A-4147-A177-3AD203B41FA5}">
                      <a16:colId xmlns:a16="http://schemas.microsoft.com/office/drawing/2014/main" val="92907138"/>
                    </a:ext>
                  </a:extLst>
                </a:gridCol>
                <a:gridCol w="390349">
                  <a:extLst>
                    <a:ext uri="{9D8B030D-6E8A-4147-A177-3AD203B41FA5}">
                      <a16:colId xmlns:a16="http://schemas.microsoft.com/office/drawing/2014/main" val="2157057690"/>
                    </a:ext>
                  </a:extLst>
                </a:gridCol>
                <a:gridCol w="390349">
                  <a:extLst>
                    <a:ext uri="{9D8B030D-6E8A-4147-A177-3AD203B41FA5}">
                      <a16:colId xmlns:a16="http://schemas.microsoft.com/office/drawing/2014/main" val="846822410"/>
                    </a:ext>
                  </a:extLst>
                </a:gridCol>
                <a:gridCol w="426713">
                  <a:extLst>
                    <a:ext uri="{9D8B030D-6E8A-4147-A177-3AD203B41FA5}">
                      <a16:colId xmlns:a16="http://schemas.microsoft.com/office/drawing/2014/main" val="1930002787"/>
                    </a:ext>
                  </a:extLst>
                </a:gridCol>
                <a:gridCol w="394645">
                  <a:extLst>
                    <a:ext uri="{9D8B030D-6E8A-4147-A177-3AD203B41FA5}">
                      <a16:colId xmlns:a16="http://schemas.microsoft.com/office/drawing/2014/main" val="1225351136"/>
                    </a:ext>
                  </a:extLst>
                </a:gridCol>
                <a:gridCol w="521585">
                  <a:extLst>
                    <a:ext uri="{9D8B030D-6E8A-4147-A177-3AD203B41FA5}">
                      <a16:colId xmlns:a16="http://schemas.microsoft.com/office/drawing/2014/main" val="343716675"/>
                    </a:ext>
                  </a:extLst>
                </a:gridCol>
                <a:gridCol w="299773">
                  <a:extLst>
                    <a:ext uri="{9D8B030D-6E8A-4147-A177-3AD203B41FA5}">
                      <a16:colId xmlns:a16="http://schemas.microsoft.com/office/drawing/2014/main" val="363370367"/>
                    </a:ext>
                  </a:extLst>
                </a:gridCol>
                <a:gridCol w="390349">
                  <a:extLst>
                    <a:ext uri="{9D8B030D-6E8A-4147-A177-3AD203B41FA5}">
                      <a16:colId xmlns:a16="http://schemas.microsoft.com/office/drawing/2014/main" val="2432524540"/>
                    </a:ext>
                  </a:extLst>
                </a:gridCol>
                <a:gridCol w="684223">
                  <a:extLst>
                    <a:ext uri="{9D8B030D-6E8A-4147-A177-3AD203B41FA5}">
                      <a16:colId xmlns:a16="http://schemas.microsoft.com/office/drawing/2014/main" val="330921840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3024079994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405246121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22695503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576000917"/>
                    </a:ext>
                  </a:extLst>
                </a:gridCol>
                <a:gridCol w="975963">
                  <a:extLst>
                    <a:ext uri="{9D8B030D-6E8A-4147-A177-3AD203B41FA5}">
                      <a16:colId xmlns:a16="http://schemas.microsoft.com/office/drawing/2014/main" val="870697904"/>
                    </a:ext>
                  </a:extLst>
                </a:gridCol>
              </a:tblGrid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Province_State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Last_Update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Long_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Confirm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Recovered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FIPS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Incident_Rate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People_Tested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People_Hospitalized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Mortality_Rate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Testing_Rate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Hospitalization_Rate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510758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32.3182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-86.9023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4075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3957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86.91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34077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2.90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726.76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12.88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33146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61.3707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-152.404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49.02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8664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1449.44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11.60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59744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American Samoa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-14.271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-170.132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42833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33.7298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-111.431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3964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54.46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45310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622.50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58423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34.9697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-92.3731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1536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60.60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21834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843.33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8.29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85599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36.1162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-119.682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26686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25825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68.06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216486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5163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552.14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19.35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25258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39.0598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-105.311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7956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7628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140.40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39580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698.45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19.56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27040"/>
                  </a:ext>
                </a:extLst>
              </a:tr>
              <a:tr h="17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 22:56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41.5978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-72.7554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14755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413.85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50143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1908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1406.42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12.93</a:t>
                      </a:r>
                    </a:p>
                  </a:txBody>
                  <a:tcPr marL="3964" marR="3964" marT="3964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61252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38FC90-D544-4E4C-9E50-8481A8B7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7382" y="2522811"/>
            <a:ext cx="4040188" cy="479822"/>
          </a:xfrm>
        </p:spPr>
        <p:txBody>
          <a:bodyPr>
            <a:normAutofit/>
          </a:bodyPr>
          <a:lstStyle/>
          <a:p>
            <a:r>
              <a:rPr lang="en-US" sz="2000" b="0" dirty="0"/>
              <a:t>Daily Reports for United States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EB7C9-2D7A-4F08-98D0-BE62AFED8A8B}"/>
              </a:ext>
            </a:extLst>
          </p:cNvPr>
          <p:cNvSpPr/>
          <p:nvPr/>
        </p:nvSpPr>
        <p:spPr>
          <a:xfrm>
            <a:off x="296260" y="2115195"/>
            <a:ext cx="9009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https://github.com/CSSEGISandData/COVID-19/tree/master/csse_covid_19_data/csse_covid_19_daily_reports_us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36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527848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BF58-5A97-42E5-91E5-809F70C1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8A7F99-6C30-49D7-AE29-9C8F875C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835" y="1204485"/>
            <a:ext cx="6108200" cy="502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NY Times COVID-19, GitHub</a:t>
            </a:r>
          </a:p>
          <a:p>
            <a:endParaRPr lang="en-US" dirty="0"/>
          </a:p>
        </p:txBody>
      </p:sp>
      <p:pic>
        <p:nvPicPr>
          <p:cNvPr id="5" name="Picture 2" descr="Wayne State is rockin' a new logo and slogan | News Hits">
            <a:extLst>
              <a:ext uri="{FF2B5EF4-FFF2-40B4-BE49-F238E27FC236}">
                <a16:creationId xmlns:a16="http://schemas.microsoft.com/office/drawing/2014/main" id="{C325B43B-CB41-4D8E-9409-A32C22C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B349F3-61EA-434C-A2E9-41410B14D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47639"/>
              </p:ext>
            </p:extLst>
          </p:nvPr>
        </p:nvGraphicFramePr>
        <p:xfrm>
          <a:off x="2663187" y="1830443"/>
          <a:ext cx="5955494" cy="2452478"/>
        </p:xfrm>
        <a:graphic>
          <a:graphicData uri="http://schemas.openxmlformats.org/drawingml/2006/table">
            <a:tbl>
              <a:tblPr/>
              <a:tblGrid>
                <a:gridCol w="1184862">
                  <a:extLst>
                    <a:ext uri="{9D8B030D-6E8A-4147-A177-3AD203B41FA5}">
                      <a16:colId xmlns:a16="http://schemas.microsoft.com/office/drawing/2014/main" val="4155504777"/>
                    </a:ext>
                  </a:extLst>
                </a:gridCol>
                <a:gridCol w="1278405">
                  <a:extLst>
                    <a:ext uri="{9D8B030D-6E8A-4147-A177-3AD203B41FA5}">
                      <a16:colId xmlns:a16="http://schemas.microsoft.com/office/drawing/2014/main" val="4170593350"/>
                    </a:ext>
                  </a:extLst>
                </a:gridCol>
                <a:gridCol w="1200453">
                  <a:extLst>
                    <a:ext uri="{9D8B030D-6E8A-4147-A177-3AD203B41FA5}">
                      <a16:colId xmlns:a16="http://schemas.microsoft.com/office/drawing/2014/main" val="1910866234"/>
                    </a:ext>
                  </a:extLst>
                </a:gridCol>
                <a:gridCol w="795106">
                  <a:extLst>
                    <a:ext uri="{9D8B030D-6E8A-4147-A177-3AD203B41FA5}">
                      <a16:colId xmlns:a16="http://schemas.microsoft.com/office/drawing/2014/main" val="3089436874"/>
                    </a:ext>
                  </a:extLst>
                </a:gridCol>
                <a:gridCol w="685973">
                  <a:extLst>
                    <a:ext uri="{9D8B030D-6E8A-4147-A177-3AD203B41FA5}">
                      <a16:colId xmlns:a16="http://schemas.microsoft.com/office/drawing/2014/main" val="4117426739"/>
                    </a:ext>
                  </a:extLst>
                </a:gridCol>
                <a:gridCol w="810695">
                  <a:extLst>
                    <a:ext uri="{9D8B030D-6E8A-4147-A177-3AD203B41FA5}">
                      <a16:colId xmlns:a16="http://schemas.microsoft.com/office/drawing/2014/main" val="1125575037"/>
                    </a:ext>
                  </a:extLst>
                </a:gridCol>
              </a:tblGrid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fips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36270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1/21/2020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Snohomish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01319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Snohomish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621139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1/23/2020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Snohomish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14964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Cook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17031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7721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Snohomish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3273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6059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6227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Cook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17031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70712"/>
                  </a:ext>
                </a:extLst>
              </a:tr>
              <a:tr h="27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Snohomish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3685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8616253-6E89-4296-8EBC-888E3402A2A3}"/>
              </a:ext>
            </a:extLst>
          </p:cNvPr>
          <p:cNvSpPr/>
          <p:nvPr/>
        </p:nvSpPr>
        <p:spPr>
          <a:xfrm>
            <a:off x="2055168" y="4428709"/>
            <a:ext cx="7171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https://raw.githubusercontent.com/nytimes/covid-19-data/master/us-counties.csv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7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Wayne State is rockin' a new logo and slogan | News Hits">
            <a:extLst>
              <a:ext uri="{FF2B5EF4-FFF2-40B4-BE49-F238E27FC236}">
                <a16:creationId xmlns:a16="http://schemas.microsoft.com/office/drawing/2014/main" id="{77071124-D25C-4798-80AD-DD919C45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327A5BF-2372-4262-97E6-DFDDA3DB36B4}"/>
              </a:ext>
            </a:extLst>
          </p:cNvPr>
          <p:cNvSpPr txBox="1">
            <a:spLocks/>
          </p:cNvSpPr>
          <p:nvPr/>
        </p:nvSpPr>
        <p:spPr>
          <a:xfrm>
            <a:off x="296260" y="1826561"/>
            <a:ext cx="5123855" cy="168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STATWORX COVID19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405D58-6450-47B3-8798-2906DBF71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52627"/>
              </p:ext>
            </p:extLst>
          </p:nvPr>
        </p:nvGraphicFramePr>
        <p:xfrm>
          <a:off x="457203" y="2560508"/>
          <a:ext cx="8229597" cy="1846000"/>
        </p:xfrm>
        <a:graphic>
          <a:graphicData uri="http://schemas.openxmlformats.org/drawingml/2006/table">
            <a:tbl>
              <a:tblPr/>
              <a:tblGrid>
                <a:gridCol w="726491">
                  <a:extLst>
                    <a:ext uri="{9D8B030D-6E8A-4147-A177-3AD203B41FA5}">
                      <a16:colId xmlns:a16="http://schemas.microsoft.com/office/drawing/2014/main" val="3878658874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1416514183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3774410558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4132827223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2050405733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2088525922"/>
                    </a:ext>
                  </a:extLst>
                </a:gridCol>
                <a:gridCol w="1512531">
                  <a:extLst>
                    <a:ext uri="{9D8B030D-6E8A-4147-A177-3AD203B41FA5}">
                      <a16:colId xmlns:a16="http://schemas.microsoft.com/office/drawing/2014/main" val="3027277143"/>
                    </a:ext>
                  </a:extLst>
                </a:gridCol>
                <a:gridCol w="571665">
                  <a:extLst>
                    <a:ext uri="{9D8B030D-6E8A-4147-A177-3AD203B41FA5}">
                      <a16:colId xmlns:a16="http://schemas.microsoft.com/office/drawing/2014/main" val="840020801"/>
                    </a:ext>
                  </a:extLst>
                </a:gridCol>
                <a:gridCol w="1024234">
                  <a:extLst>
                    <a:ext uri="{9D8B030D-6E8A-4147-A177-3AD203B41FA5}">
                      <a16:colId xmlns:a16="http://schemas.microsoft.com/office/drawing/2014/main" val="2843299475"/>
                    </a:ext>
                  </a:extLst>
                </a:gridCol>
                <a:gridCol w="738401">
                  <a:extLst>
                    <a:ext uri="{9D8B030D-6E8A-4147-A177-3AD203B41FA5}">
                      <a16:colId xmlns:a16="http://schemas.microsoft.com/office/drawing/2014/main" val="4272243658"/>
                    </a:ext>
                  </a:extLst>
                </a:gridCol>
                <a:gridCol w="797950">
                  <a:extLst>
                    <a:ext uri="{9D8B030D-6E8A-4147-A177-3AD203B41FA5}">
                      <a16:colId xmlns:a16="http://schemas.microsoft.com/office/drawing/2014/main" val="1497651213"/>
                    </a:ext>
                  </a:extLst>
                </a:gridCol>
              </a:tblGrid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cases_cum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deaths_cum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355399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30148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4928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639664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30985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3361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4/15/2020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26922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2408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609516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26057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67731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25023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1541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582594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23649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090812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27620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557571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22108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6304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4/12/2020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28391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1831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529951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20608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685177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4/11/2020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35527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2087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501560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18777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04430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4/10/2020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33901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1873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466033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16690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75897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4/9/2020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33323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1922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432132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14817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12381"/>
                  </a:ext>
                </a:extLst>
              </a:tr>
              <a:tr h="184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4/8/2020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30613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1906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United_States_of_America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327167434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398809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12895</a:t>
                      </a:r>
                    </a:p>
                  </a:txBody>
                  <a:tcPr marL="5955" marR="5955" marT="5955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2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Kafka Pipeline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DB95C-4F18-466B-9461-EEDE3B2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Wayne State is rockin' a new logo and slogan | News Hits">
            <a:extLst>
              <a:ext uri="{FF2B5EF4-FFF2-40B4-BE49-F238E27FC236}">
                <a16:creationId xmlns:a16="http://schemas.microsoft.com/office/drawing/2014/main" id="{77071124-D25C-4798-80AD-DD919C45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8667" r="90667">
                        <a14:foregroundMark x1="31000" y1="45833" x2="31000" y2="45833"/>
                        <a14:foregroundMark x1="38833" y1="56333" x2="45500" y2="59167"/>
                        <a14:foregroundMark x1="50667" y1="56833" x2="50333" y2="52667"/>
                        <a14:foregroundMark x1="49833" y1="50000" x2="49833" y2="50000"/>
                        <a14:foregroundMark x1="50000" y1="48167" x2="50000" y2="48167"/>
                        <a14:foregroundMark x1="67667" y1="51833" x2="67667" y2="51833"/>
                        <a14:foregroundMark x1="72500" y1="44667" x2="72500" y2="44667"/>
                        <a14:foregroundMark x1="72500" y1="36000" x2="72500" y2="36000"/>
                        <a14:foregroundMark x1="70833" y1="38833" x2="73500" y2="40500"/>
                        <a14:foregroundMark x1="73833" y1="40667" x2="72833" y2="48500"/>
                        <a14:foregroundMark x1="42667" y1="63333" x2="42667" y2="63333"/>
                        <a14:foregroundMark x1="90667" y1="28167" x2="90667" y2="28167"/>
                        <a14:foregroundMark x1="8833" y1="30500" x2="8833" y2="30500"/>
                        <a14:foregroundMark x1="10500" y1="25167" x2="10500" y2="25167"/>
                        <a14:foregroundMark x1="30500" y1="39000" x2="30500" y2="39000"/>
                        <a14:foregroundMark x1="49333" y1="92167" x2="49333" y2="92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10" y="97948"/>
            <a:ext cx="922377" cy="9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74A60-24FC-4A73-B047-4D5A053E2A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965" y="2142032"/>
            <a:ext cx="7321910" cy="272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AF7B6-46E9-45C3-B551-2E9D8640442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8965" y="3091845"/>
            <a:ext cx="7321910" cy="45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0DAC8-D9E9-4728-8097-193D8335D7A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4713" y="4074816"/>
            <a:ext cx="5943600" cy="70421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1CD406-5932-4DF4-91A0-FF4C7647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23" y="1663877"/>
            <a:ext cx="4040188" cy="479822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/>
              <a:t>Kafka directory to Wayne State’s Grid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B49E826-0110-4F18-9DD5-CFDC171D24D3}"/>
              </a:ext>
            </a:extLst>
          </p:cNvPr>
          <p:cNvSpPr txBox="1">
            <a:spLocks/>
          </p:cNvSpPr>
          <p:nvPr/>
        </p:nvSpPr>
        <p:spPr>
          <a:xfrm>
            <a:off x="439936" y="257175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/>
              <a:t>Creating a COVID19 Test Topic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32EB942-E99D-4332-A110-ADD1B14BAE36}"/>
              </a:ext>
            </a:extLst>
          </p:cNvPr>
          <p:cNvSpPr txBox="1">
            <a:spLocks/>
          </p:cNvSpPr>
          <p:nvPr/>
        </p:nvSpPr>
        <p:spPr>
          <a:xfrm>
            <a:off x="439936" y="3592647"/>
            <a:ext cx="7491574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/>
              <a:t>Quick Test and Consumer contents for Topic in command</a:t>
            </a:r>
          </a:p>
        </p:txBody>
      </p:sp>
    </p:spTree>
    <p:extLst>
      <p:ext uri="{BB962C8B-B14F-4D97-AF65-F5344CB8AC3E}">
        <p14:creationId xmlns:p14="http://schemas.microsoft.com/office/powerpoint/2010/main" val="226149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938353578A14C98888C477BF5770B" ma:contentTypeVersion="12" ma:contentTypeDescription="Create a new document." ma:contentTypeScope="" ma:versionID="f7644f2480b68e1a4ddf116d72572698">
  <xsd:schema xmlns:xsd="http://www.w3.org/2001/XMLSchema" xmlns:xs="http://www.w3.org/2001/XMLSchema" xmlns:p="http://schemas.microsoft.com/office/2006/metadata/properties" xmlns:ns3="301a5c18-fa13-4126-a29a-3a2abc11bf4d" xmlns:ns4="ca1a0947-b3f2-4751-8614-bfc3585fe9db" targetNamespace="http://schemas.microsoft.com/office/2006/metadata/properties" ma:root="true" ma:fieldsID="44b167912e8a3243cb4941b8168c4020" ns3:_="" ns4:_="">
    <xsd:import namespace="301a5c18-fa13-4126-a29a-3a2abc11bf4d"/>
    <xsd:import namespace="ca1a0947-b3f2-4751-8614-bfc3585fe9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a5c18-fa13-4126-a29a-3a2abc11b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a0947-b3f2-4751-8614-bfc3585fe9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4D7DA5-D3AA-45A9-8CBE-B732A49ACC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517F31-BC8A-4A0E-9082-AB3C4AECBE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a5c18-fa13-4126-a29a-3a2abc11bf4d"/>
    <ds:schemaRef ds:uri="ca1a0947-b3f2-4751-8614-bfc3585fe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7D8F8C-C947-4AFB-B488-192EB653FEC4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301a5c18-fa13-4126-a29a-3a2abc11bf4d"/>
    <ds:schemaRef ds:uri="ca1a0947-b3f2-4751-8614-bfc3585fe9db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On-screen Show (16:9)</PresentationFormat>
  <Paragraphs>451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Predicting the Spread of COVID-19 </vt:lpstr>
      <vt:lpstr>Overview</vt:lpstr>
      <vt:lpstr>Project Proposal</vt:lpstr>
      <vt:lpstr>Project Schedule</vt:lpstr>
      <vt:lpstr>Project Schedule</vt:lpstr>
      <vt:lpstr>Data</vt:lpstr>
      <vt:lpstr>Data</vt:lpstr>
      <vt:lpstr>Data</vt:lpstr>
      <vt:lpstr>Kafka Pipeline </vt:lpstr>
      <vt:lpstr>Connecting SparkR and Kafka to WSU Grid </vt:lpstr>
      <vt:lpstr>Models</vt:lpstr>
      <vt:lpstr>Multivariable Regression</vt:lpstr>
      <vt:lpstr>Non-Linear Regressions</vt:lpstr>
      <vt:lpstr>AutoML Models</vt:lpstr>
      <vt:lpstr>Model Results</vt:lpstr>
      <vt:lpstr>GBM Multinomial AutoML Leader </vt:lpstr>
      <vt:lpstr>PowerPoint Presentation</vt:lpstr>
      <vt:lpstr>PowerPoint Presentation</vt:lpstr>
      <vt:lpstr>PowerPoint Presentation</vt:lpstr>
      <vt:lpstr>Summary</vt:lpstr>
      <vt:lpstr>Any Questions or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2020-04-28T06:23:05Z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0x010100FB3938353578A14C98888C477BF5770B</vt:lpwstr>
  </property>
</Properties>
</file>