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76" r:id="rId16"/>
    <p:sldId id="279" r:id="rId17"/>
    <p:sldId id="273" r:id="rId18"/>
    <p:sldId id="278" r:id="rId19"/>
    <p:sldId id="277" r:id="rId20"/>
    <p:sldId id="274" r:id="rId21"/>
    <p:sldId id="275" r:id="rId22"/>
    <p:sldId id="27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d3384\Downloads\Mercury.Group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d3384\Downloads\Mercury.Group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d3384\Downloads\Mercury.Group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Premium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'Cost of Capital'!$F$8</c:f>
              <c:strCache>
                <c:ptCount val="1"/>
                <c:pt idx="0">
                  <c:v>Premium based on historical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'Cost of Capital'!$G$8</c:f>
              <c:numCache>
                <c:formatCode>_("$"* #,##0_);_("$"* \(#,##0\);_("$"* "-"??_);_(@_)</c:formatCode>
                <c:ptCount val="1"/>
                <c:pt idx="0">
                  <c:v>51083.438909351942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6-40B1-A4A6-57A8559754B2}"/>
            </c:ext>
          </c:extLst>
        </c:ser>
        <c:ser>
          <c:idx val="1"/>
          <c:order val="1"/>
          <c:tx>
            <c:strRef>
              <c:f>'Cost of Capital'!$F$9</c:f>
              <c:strCache>
                <c:ptCount val="1"/>
                <c:pt idx="0">
                  <c:v>Premium based on Case Projections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'Cost of Capital'!$G$9</c:f>
              <c:numCache>
                <c:formatCode>_("$"* #,##0_);_("$"* \(#,##0\);_("$"* "-"??_);_(@_)</c:formatCode>
                <c:ptCount val="1"/>
                <c:pt idx="0">
                  <c:v>37509.401556960656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6-40B1-A4A6-57A855975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883928"/>
        <c:axId val="546886984"/>
      </c:barChart>
      <c:catAx>
        <c:axId val="546883928"/>
        <c:scaling>
          <c:orientation val="minMax"/>
        </c:scaling>
        <c:delete val="1"/>
        <c:axPos val="b"/>
        <c:majorTickMark val="none"/>
        <c:minorTickMark val="none"/>
        <c:tickLblPos val="nextTo"/>
        <c:crossAx val="546886984"/>
        <c:crosses val="autoZero"/>
        <c:auto val="1"/>
        <c:lblAlgn val="ctr"/>
        <c:lblOffset val="100"/>
        <c:noMultiLvlLbl val="0"/>
      </c:catAx>
      <c:valAx>
        <c:axId val="54688698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883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DCF Valuation Summary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'Cost of Capital'!$F$5</c:f>
              <c:strCache>
                <c:ptCount val="1"/>
                <c:pt idx="0">
                  <c:v>Valuation using Historical  Information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'Cost of Capital'!$G$5</c:f>
              <c:numCache>
                <c:formatCode>_("$"* #,##0_);_("$"* \(#,##0\);_("$"* "-"??_);_(@_)</c:formatCode>
                <c:ptCount val="1"/>
                <c:pt idx="0">
                  <c:v>318432.60784694203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40-4E48-8EDC-65B1DFD7AB40}"/>
            </c:ext>
          </c:extLst>
        </c:ser>
        <c:ser>
          <c:idx val="1"/>
          <c:order val="1"/>
          <c:tx>
            <c:strRef>
              <c:f>'Cost of Capital'!$F$6</c:f>
              <c:strCache>
                <c:ptCount val="1"/>
                <c:pt idx="0">
                  <c:v>Valuation using case projections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'Cost of Capital'!$G$6</c:f>
              <c:numCache>
                <c:formatCode>_("$"* #,##0_);_("$"* \(#,##0\);_("$"* "-"??_);_(@_)</c:formatCode>
                <c:ptCount val="1"/>
                <c:pt idx="0">
                  <c:v>332006.64519933332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40-4E48-8EDC-65B1DFD7AB40}"/>
            </c:ext>
          </c:extLst>
        </c:ser>
        <c:ser>
          <c:idx val="2"/>
          <c:order val="2"/>
          <c:tx>
            <c:strRef>
              <c:f>'Cost of Capital'!$F$7</c:f>
              <c:strCache>
                <c:ptCount val="1"/>
                <c:pt idx="0">
                  <c:v>Valuation  including synergies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'Cost of Capital'!$G$7</c:f>
              <c:numCache>
                <c:formatCode>_("$"* #,##0_);_("$"* \(#,##0\);_("$"* "-"??_);_(@_)</c:formatCode>
                <c:ptCount val="1"/>
                <c:pt idx="0">
                  <c:v>369516.04675629397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40-4E48-8EDC-65B1DFD7A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46804232"/>
        <c:axId val="546807384"/>
      </c:barChart>
      <c:catAx>
        <c:axId val="546804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546807384"/>
        <c:crosses val="autoZero"/>
        <c:auto val="1"/>
        <c:lblAlgn val="ctr"/>
        <c:lblOffset val="100"/>
        <c:noMultiLvlLbl val="0"/>
      </c:catAx>
      <c:valAx>
        <c:axId val="5468073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54680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Valuation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'Cost of Capital'!$F$12</c:f>
              <c:strCache>
                <c:ptCount val="1"/>
                <c:pt idx="0">
                  <c:v>Summary of Comparable Valuation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'Cost of Capital'!$G$16</c:f>
              <c:numCache>
                <c:formatCode>_("$"* #,##0_);_("$"* \(#,##0\);_("$"* "-"??_);_(@_)</c:formatCode>
                <c:ptCount val="1"/>
                <c:pt idx="0">
                  <c:v>510875.72222222219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38-4971-905B-7BAAB8B15858}"/>
            </c:ext>
          </c:extLst>
        </c:ser>
        <c:ser>
          <c:idx val="1"/>
          <c:order val="1"/>
          <c:tx>
            <c:strRef>
              <c:f>'Cost of Capital'!$F$5</c:f>
              <c:strCache>
                <c:ptCount val="1"/>
                <c:pt idx="0">
                  <c:v>Valuation using Historical  Information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'Cost of Capital'!$G$5</c:f>
              <c:numCache>
                <c:formatCode>_("$"* #,##0_);_("$"* \(#,##0\);_("$"* "-"??_);_(@_)</c:formatCode>
                <c:ptCount val="1"/>
                <c:pt idx="0">
                  <c:v>318432.60784694203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38-4971-905B-7BAAB8B15858}"/>
            </c:ext>
          </c:extLst>
        </c:ser>
        <c:ser>
          <c:idx val="2"/>
          <c:order val="2"/>
          <c:tx>
            <c:strRef>
              <c:f>'Cost of Capital'!$F$6</c:f>
              <c:strCache>
                <c:ptCount val="1"/>
                <c:pt idx="0">
                  <c:v>Valuation using case projections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'Cost of Capital'!$G$6</c:f>
              <c:numCache>
                <c:formatCode>_("$"* #,##0_);_("$"* \(#,##0\);_("$"* "-"??_);_(@_)</c:formatCode>
                <c:ptCount val="1"/>
                <c:pt idx="0">
                  <c:v>332006.64519933332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38-4971-905B-7BAAB8B15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46847608"/>
        <c:axId val="546850760"/>
      </c:barChart>
      <c:catAx>
        <c:axId val="546847608"/>
        <c:scaling>
          <c:orientation val="minMax"/>
        </c:scaling>
        <c:delete val="1"/>
        <c:axPos val="b"/>
        <c:majorTickMark val="none"/>
        <c:minorTickMark val="none"/>
        <c:tickLblPos val="nextTo"/>
        <c:crossAx val="546850760"/>
        <c:crosses val="autoZero"/>
        <c:auto val="1"/>
        <c:lblAlgn val="ctr"/>
        <c:lblOffset val="100"/>
        <c:noMultiLvlLbl val="0"/>
      </c:catAx>
      <c:valAx>
        <c:axId val="54685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84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4E95-65AB-47E7-AA11-BC401FFD2D6A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EE55-B6E2-4811-BA21-7D879111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989" y="2117558"/>
            <a:ext cx="9144000" cy="1572128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989" y="3810586"/>
            <a:ext cx="9144000" cy="10020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4E32-1302-4C17-8BBD-5FBDF4D5BD0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23B-4F4B-4AD7-BB82-23E8271E125F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96716"/>
            <a:ext cx="10515600" cy="276575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5B4-FE03-49E9-8397-57BEEB9AF929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6507-CA84-4818-8F1D-20874523A298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86AA-E6B4-4E26-928D-B151DBCAF544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287A-F010-4D7D-A6FD-0C4D472C23AD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574-185F-4D1E-9ADD-C7106CBFC6DB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9CB9-4B3C-4627-93D7-FA08975E65F7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24BD-D655-4E08-91A8-3AE1F98F07E1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8020-BBBE-4764-8A32-4FAF12EB040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077" y="1940583"/>
            <a:ext cx="8183880" cy="1443885"/>
          </a:xfrm>
        </p:spPr>
        <p:txBody>
          <a:bodyPr>
            <a:normAutofit/>
          </a:bodyPr>
          <a:lstStyle/>
          <a:p>
            <a:r>
              <a:rPr lang="en-US" b="1" dirty="0"/>
              <a:t>M&amp;A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Active Gear Acquiring Mercury Athletic </a:t>
            </a:r>
            <a:r>
              <a:rPr lang="en-US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Inc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337" y="3612488"/>
            <a:ext cx="8595360" cy="2514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/>
              <a:t>Team #6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sz="1800" dirty="0"/>
              <a:t>Ali </a:t>
            </a:r>
            <a:r>
              <a:rPr lang="en-US" sz="1800" dirty="0" err="1"/>
              <a:t>Dakroub</a:t>
            </a:r>
            <a:r>
              <a:rPr lang="en-US" sz="1800" dirty="0"/>
              <a:t>, Kyle Brown, </a:t>
            </a:r>
            <a:r>
              <a:rPr lang="en-US" sz="1800" dirty="0" err="1"/>
              <a:t>Emelin</a:t>
            </a:r>
            <a:r>
              <a:rPr lang="en-US" sz="1800" dirty="0"/>
              <a:t> </a:t>
            </a:r>
            <a:r>
              <a:rPr lang="en-US" sz="1800" dirty="0" err="1"/>
              <a:t>Corado</a:t>
            </a:r>
            <a:r>
              <a:rPr lang="en-US" sz="1800" dirty="0"/>
              <a:t>, &amp; Hussein </a:t>
            </a:r>
            <a:r>
              <a:rPr lang="en-US" sz="1800" dirty="0" err="1"/>
              <a:t>Bazzi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August 15, 2018</a:t>
            </a:r>
          </a:p>
        </p:txBody>
      </p:sp>
      <p:pic>
        <p:nvPicPr>
          <p:cNvPr id="5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76" y="5130142"/>
            <a:ext cx="1654954" cy="14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660BB0-910F-DA49-B21C-F69864851981}"/>
              </a:ext>
            </a:extLst>
          </p:cNvPr>
          <p:cNvSpPr txBox="1">
            <a:spLocks/>
          </p:cNvSpPr>
          <p:nvPr/>
        </p:nvSpPr>
        <p:spPr>
          <a:xfrm>
            <a:off x="3070452" y="422589"/>
            <a:ext cx="7476444" cy="7683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Cost of Equity –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9AD911F-F64A-204F-9A10-946F25CBF0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1805" y="2110263"/>
                <a:ext cx="876368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Using the Estimated Asset Beta,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 Derived the Equity Beta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𝜷</m:t>
                    </m:r>
                  </m:oMath>
                </a14:m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b="1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equity </a:t>
                </a:r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𝜷</m:t>
                    </m:r>
                  </m:oMath>
                </a14:m>
                <a:r>
                  <a:rPr lang="en-US" sz="2400" b="1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asset</a:t>
                </a:r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[ 1 + ( 1 – </a:t>
                </a:r>
                <a:r>
                  <a:rPr lang="en-US" sz="2400" b="1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</a:t>
                </a:r>
                <a:r>
                  <a:rPr lang="en-US" sz="2400" b="1" i="1" baseline="-25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</a:t>
                </a:r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𝑫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𝑬</m:t>
                        </m:r>
                      </m:den>
                    </m:f>
                  </m:oMath>
                </a14:m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𝑫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𝑬</m:t>
                        </m:r>
                      </m:den>
                    </m:f>
                  </m:oMath>
                </a14:m>
                <a:r>
                  <a:rPr lang="en-US" sz="2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24.96%  (Average of All Public Footwear Companies) </a:t>
                </a:r>
              </a:p>
              <a:p>
                <a:pPr marL="0" indent="0">
                  <a:buNone/>
                </a:pPr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𝜷</m:t>
                    </m:r>
                  </m:oMath>
                </a14:m>
                <a:r>
                  <a:rPr lang="en-US" sz="40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4000" b="1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equity =</a:t>
                </a:r>
                <a:r>
                  <a:rPr lang="en-US" sz="40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4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1.57 </a:t>
                </a:r>
              </a:p>
              <a:p>
                <a:pPr marL="0" indent="0">
                  <a:buNone/>
                </a:pPr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9AD911F-F64A-204F-9A10-946F25CB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805" y="2110263"/>
                <a:ext cx="8763680" cy="4525963"/>
              </a:xfrm>
              <a:prstGeom prst="rect">
                <a:avLst/>
              </a:prstGeom>
              <a:blipFill>
                <a:blip r:embed="rId2"/>
                <a:stretch>
                  <a:fillRect l="-2505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" title="Image result for wayne state universit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6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660BB0-910F-DA49-B21C-F69864851981}"/>
              </a:ext>
            </a:extLst>
          </p:cNvPr>
          <p:cNvSpPr txBox="1">
            <a:spLocks/>
          </p:cNvSpPr>
          <p:nvPr/>
        </p:nvSpPr>
        <p:spPr>
          <a:xfrm>
            <a:off x="2547939" y="481237"/>
            <a:ext cx="7476444" cy="7683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Cost of Equity – cont’d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AD911F-F64A-204F-9A10-946F25CBF07F}"/>
              </a:ext>
            </a:extLst>
          </p:cNvPr>
          <p:cNvSpPr txBox="1">
            <a:spLocks/>
          </p:cNvSpPr>
          <p:nvPr/>
        </p:nvSpPr>
        <p:spPr>
          <a:xfrm>
            <a:off x="1904321" y="2549649"/>
            <a:ext cx="876368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Asset Pricing Model (CAPM)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0524E7-0267-A64E-8D2A-F9521D4E8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64012"/>
              </p:ext>
            </p:extLst>
          </p:nvPr>
        </p:nvGraphicFramePr>
        <p:xfrm>
          <a:off x="2292916" y="3782621"/>
          <a:ext cx="6534409" cy="1608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0172">
                  <a:extLst>
                    <a:ext uri="{9D8B030D-6E8A-4147-A177-3AD203B41FA5}">
                      <a16:colId xmlns:a16="http://schemas.microsoft.com/office/drawing/2014/main" val="2797619021"/>
                    </a:ext>
                  </a:extLst>
                </a:gridCol>
                <a:gridCol w="1514237">
                  <a:extLst>
                    <a:ext uri="{9D8B030D-6E8A-4147-A177-3AD203B41FA5}">
                      <a16:colId xmlns:a16="http://schemas.microsoft.com/office/drawing/2014/main" val="1747623242"/>
                    </a:ext>
                  </a:extLst>
                </a:gridCol>
              </a:tblGrid>
              <a:tr h="3900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Calculated Equity Beta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1.57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754732"/>
                  </a:ext>
                </a:extLst>
              </a:tr>
              <a:tr h="3900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Risk-free Rate (10-year Treasury)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4.73%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60840"/>
                  </a:ext>
                </a:extLst>
              </a:tr>
              <a:tr h="4143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EMRP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5.00%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83066"/>
                  </a:ext>
                </a:extLst>
              </a:tr>
              <a:tr h="4143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Cost of Equity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12.60%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94399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6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660BB0-910F-DA49-B21C-F69864851981}"/>
              </a:ext>
            </a:extLst>
          </p:cNvPr>
          <p:cNvSpPr txBox="1">
            <a:spLocks/>
          </p:cNvSpPr>
          <p:nvPr/>
        </p:nvSpPr>
        <p:spPr>
          <a:xfrm>
            <a:off x="1643063" y="384175"/>
            <a:ext cx="9705047" cy="7683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Weighted Average Cost of Capital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AD911F-F64A-204F-9A10-946F25CBF07F}"/>
              </a:ext>
            </a:extLst>
          </p:cNvPr>
          <p:cNvSpPr txBox="1">
            <a:spLocks/>
          </p:cNvSpPr>
          <p:nvPr/>
        </p:nvSpPr>
        <p:spPr>
          <a:xfrm>
            <a:off x="1643063" y="768351"/>
            <a:ext cx="876368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D3F3A7-7A2B-F543-8873-1FEF1F0C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842"/>
              </p:ext>
            </p:extLst>
          </p:nvPr>
        </p:nvGraphicFramePr>
        <p:xfrm>
          <a:off x="2365452" y="2677037"/>
          <a:ext cx="6774024" cy="3955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4261">
                  <a:extLst>
                    <a:ext uri="{9D8B030D-6E8A-4147-A177-3AD203B41FA5}">
                      <a16:colId xmlns:a16="http://schemas.microsoft.com/office/drawing/2014/main" val="1286020142"/>
                    </a:ext>
                  </a:extLst>
                </a:gridCol>
                <a:gridCol w="1569763">
                  <a:extLst>
                    <a:ext uri="{9D8B030D-6E8A-4147-A177-3AD203B41FA5}">
                      <a16:colId xmlns:a16="http://schemas.microsoft.com/office/drawing/2014/main" val="3780967704"/>
                    </a:ext>
                  </a:extLst>
                </a:gridCol>
              </a:tblGrid>
              <a:tr h="5447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Calculating the Weighted Average Cost of Capital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918324"/>
                  </a:ext>
                </a:extLst>
              </a:tr>
              <a:tr h="5447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D/V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20.00%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855274"/>
                  </a:ext>
                </a:extLst>
              </a:tr>
              <a:tr h="5447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Cost of Debt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6.00%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3907719"/>
                  </a:ext>
                </a:extLst>
              </a:tr>
              <a:tr h="5447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E/V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80.00%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2759225"/>
                  </a:ext>
                </a:extLst>
              </a:tr>
              <a:tr h="5447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Cost of Equity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12.60%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251349"/>
                  </a:ext>
                </a:extLst>
              </a:tr>
              <a:tr h="5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Corporate Tax Rate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40.00%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403570"/>
                  </a:ext>
                </a:extLst>
              </a:tr>
              <a:tr h="578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Weighted Average Cost of Capital (WACC)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10.80%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833658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640774" y="1152526"/>
            <a:ext cx="9035143" cy="88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660BB0-910F-DA49-B21C-F69864851981}"/>
              </a:ext>
            </a:extLst>
          </p:cNvPr>
          <p:cNvSpPr txBox="1">
            <a:spLocks/>
          </p:cNvSpPr>
          <p:nvPr/>
        </p:nvSpPr>
        <p:spPr>
          <a:xfrm>
            <a:off x="1643063" y="440802"/>
            <a:ext cx="9823800" cy="88160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Discounted Cash Flow Analysis (DCF)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AD911F-F64A-204F-9A10-946F25CBF07F}"/>
              </a:ext>
            </a:extLst>
          </p:cNvPr>
          <p:cNvSpPr txBox="1">
            <a:spLocks/>
          </p:cNvSpPr>
          <p:nvPr/>
        </p:nvSpPr>
        <p:spPr>
          <a:xfrm>
            <a:off x="1643063" y="768351"/>
            <a:ext cx="876368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9EBB5-068F-204F-987B-6DC3FDF3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212" y="1418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FB9FB0-FEF6-8D48-B9F3-74CA5DE40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92177"/>
              </p:ext>
            </p:extLst>
          </p:nvPr>
        </p:nvGraphicFramePr>
        <p:xfrm>
          <a:off x="1643063" y="2324019"/>
          <a:ext cx="8606603" cy="4249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51938">
                  <a:extLst>
                    <a:ext uri="{9D8B030D-6E8A-4147-A177-3AD203B41FA5}">
                      <a16:colId xmlns:a16="http://schemas.microsoft.com/office/drawing/2014/main" val="1303731826"/>
                    </a:ext>
                  </a:extLst>
                </a:gridCol>
                <a:gridCol w="1448727">
                  <a:extLst>
                    <a:ext uri="{9D8B030D-6E8A-4147-A177-3AD203B41FA5}">
                      <a16:colId xmlns:a16="http://schemas.microsoft.com/office/drawing/2014/main" val="512178765"/>
                    </a:ext>
                  </a:extLst>
                </a:gridCol>
                <a:gridCol w="1448727">
                  <a:extLst>
                    <a:ext uri="{9D8B030D-6E8A-4147-A177-3AD203B41FA5}">
                      <a16:colId xmlns:a16="http://schemas.microsoft.com/office/drawing/2014/main" val="1714324040"/>
                    </a:ext>
                  </a:extLst>
                </a:gridCol>
                <a:gridCol w="1385737">
                  <a:extLst>
                    <a:ext uri="{9D8B030D-6E8A-4147-A177-3AD203B41FA5}">
                      <a16:colId xmlns:a16="http://schemas.microsoft.com/office/drawing/2014/main" val="2698710337"/>
                    </a:ext>
                  </a:extLst>
                </a:gridCol>
                <a:gridCol w="1385737">
                  <a:extLst>
                    <a:ext uri="{9D8B030D-6E8A-4147-A177-3AD203B41FA5}">
                      <a16:colId xmlns:a16="http://schemas.microsoft.com/office/drawing/2014/main" val="1357717741"/>
                    </a:ext>
                  </a:extLst>
                </a:gridCol>
                <a:gridCol w="1385737">
                  <a:extLst>
                    <a:ext uri="{9D8B030D-6E8A-4147-A177-3AD203B41FA5}">
                      <a16:colId xmlns:a16="http://schemas.microsoft.com/office/drawing/2014/main" val="2429864672"/>
                    </a:ext>
                  </a:extLst>
                </a:gridCol>
              </a:tblGrid>
              <a:tr h="369023">
                <a:tc gridSpan="3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2754963641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667896112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632435621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Consolidated Revenues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479,328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489,028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532,136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570,319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597,717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1285815852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91606550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1125108899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Operating Expenses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423,836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427,334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465,110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498,535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522,522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1765535701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Corporate Overhead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8,487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8,659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9,422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10,098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10,583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964028533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EBIT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47,005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53,035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57,604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61,686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64,612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701865109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2111495306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Add: Dep. &amp; Amort.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9,587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9,781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10,643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11,406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11,954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337098101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057071605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EBITDA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56,592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62,816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68,247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73,092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76,566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805865226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Less: Chg. In NWC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4,569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2,614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9,434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8,359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5,998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1765827451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Less: CAPEX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11,983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12,226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13,303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14,258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14,943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352486848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Less: Taxes (40%)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18,802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21,214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23,042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24,674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25,845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213457946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956711775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Unlevered FCF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21,238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26,762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22,468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25,801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29,780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917074329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2111683148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 Rate (WACC)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3644570595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2437482909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Cash Flows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19,168.00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21,799.42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16,518.17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17,119.17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17,833.79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2759627532"/>
                  </a:ext>
                </a:extLst>
              </a:tr>
              <a:tr h="1748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6" marR="8726" marT="8726" marB="0" anchor="b"/>
                </a:tc>
                <a:extLst>
                  <a:ext uri="{0D108BD9-81ED-4DB2-BD59-A6C34878D82A}">
                    <a16:rowId xmlns:a16="http://schemas.microsoft.com/office/drawing/2014/main" val="57126177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640774" y="1211283"/>
            <a:ext cx="9826089" cy="29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Cost of Capital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820" y="2000055"/>
            <a:ext cx="2440800" cy="2144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300" y="1870086"/>
            <a:ext cx="4126062" cy="3051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0144" y="5512790"/>
            <a:ext cx="458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Purchase Offer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$326,372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EBITDA Multiple)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93254" y="5065960"/>
            <a:ext cx="4063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Comps EBITDA Multiple Median =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6.3x</a:t>
            </a:r>
            <a:r>
              <a:rPr lang="en-US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5287" y="6156295"/>
            <a:ext cx="349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Terminal Value =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$3,709,693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575287" y="6156295"/>
            <a:ext cx="3393055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Sensitivity Analysis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2" y="2710583"/>
            <a:ext cx="11907295" cy="24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4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7BDF-C70B-4C60-8621-2C9FA8D4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EE581-C7F7-4D41-B816-994E2BEA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"/>
            <a:ext cx="12192000" cy="68561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F9045B-AEE3-4DE0-80BA-0A6CA57CB69F}"/>
              </a:ext>
            </a:extLst>
          </p:cNvPr>
          <p:cNvSpPr/>
          <p:nvPr/>
        </p:nvSpPr>
        <p:spPr>
          <a:xfrm>
            <a:off x="10381957" y="6344529"/>
            <a:ext cx="393895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21266-F2DA-404C-BAA4-FB0FB29E24EC}"/>
              </a:ext>
            </a:extLst>
          </p:cNvPr>
          <p:cNvSpPr/>
          <p:nvPr/>
        </p:nvSpPr>
        <p:spPr>
          <a:xfrm>
            <a:off x="10355452" y="2282737"/>
            <a:ext cx="393895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28B48-8C6C-44A2-924D-5BAB867BB0DA}"/>
              </a:ext>
            </a:extLst>
          </p:cNvPr>
          <p:cNvCxnSpPr/>
          <p:nvPr/>
        </p:nvCxnSpPr>
        <p:spPr>
          <a:xfrm>
            <a:off x="3140766" y="2305879"/>
            <a:ext cx="721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6DCF75-803C-4BC7-A6CA-634665EC29AC}"/>
              </a:ext>
            </a:extLst>
          </p:cNvPr>
          <p:cNvSpPr txBox="1"/>
          <p:nvPr/>
        </p:nvSpPr>
        <p:spPr>
          <a:xfrm>
            <a:off x="2146851" y="2189973"/>
            <a:ext cx="1113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ARI Multiple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2EC720-5468-41A8-B562-C9E6188067B7}"/>
              </a:ext>
            </a:extLst>
          </p:cNvPr>
          <p:cNvCxnSpPr/>
          <p:nvPr/>
        </p:nvCxnSpPr>
        <p:spPr>
          <a:xfrm>
            <a:off x="3140765" y="6384285"/>
            <a:ext cx="721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7BB755-3F36-468B-B93A-50F7284014B3}"/>
              </a:ext>
            </a:extLst>
          </p:cNvPr>
          <p:cNvSpPr txBox="1"/>
          <p:nvPr/>
        </p:nvSpPr>
        <p:spPr>
          <a:xfrm>
            <a:off x="1775788" y="6272289"/>
            <a:ext cx="1577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Mercury Multiple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19DCA-62CD-4FAC-94C8-DC1073DB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96" y="2305879"/>
            <a:ext cx="1504937" cy="42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2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Valuation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884396"/>
            <a:ext cx="10399745" cy="41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3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Valuation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027183"/>
            <a:ext cx="10272979" cy="40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Valuation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50" y="2000781"/>
            <a:ext cx="10140500" cy="42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74" y="315910"/>
            <a:ext cx="8229600" cy="1143000"/>
          </a:xfrm>
        </p:spPr>
        <p:txBody>
          <a:bodyPr/>
          <a:lstStyle/>
          <a:p>
            <a:r>
              <a:rPr lang="en-US" b="1" dirty="0"/>
              <a:t>Covered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18063" y="2087380"/>
            <a:ext cx="8229600" cy="4525963"/>
          </a:xfrm>
        </p:spPr>
        <p:txBody>
          <a:bodyPr anchor="t"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Industry Background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AGI &amp; Mercury Athletic Footwear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 Overview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Pros &amp; Cons of the Acquisition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of Equity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Weighted Average Cost of Capital-CAPM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Discounted Cash Flow Analysis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of Capital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Valuation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Recommendations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Valuation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000872"/>
              </p:ext>
            </p:extLst>
          </p:nvPr>
        </p:nvGraphicFramePr>
        <p:xfrm>
          <a:off x="7934325" y="1871971"/>
          <a:ext cx="4095750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4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143621"/>
              </p:ext>
            </p:extLst>
          </p:nvPr>
        </p:nvGraphicFramePr>
        <p:xfrm>
          <a:off x="0" y="1296035"/>
          <a:ext cx="4465122" cy="233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511372"/>
              </p:ext>
            </p:extLst>
          </p:nvPr>
        </p:nvGraphicFramePr>
        <p:xfrm>
          <a:off x="4194711" y="3235406"/>
          <a:ext cx="4010025" cy="367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9803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91" y="1789611"/>
            <a:ext cx="11091553" cy="4387352"/>
          </a:xfrm>
        </p:spPr>
        <p:txBody>
          <a:bodyPr/>
          <a:lstStyle/>
          <a:p>
            <a:r>
              <a:rPr lang="en-US" dirty="0"/>
              <a:t>Positive NPV, DCF upside, and terminal value indicate huge potential with minimal downside - </a:t>
            </a:r>
            <a:r>
              <a:rPr lang="en-US" b="1" dirty="0"/>
              <a:t>Acquire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Synergies Valuation create an additional $36.5 million per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Introduce Women’s Casual Footwear in Discount Retailers will generate close to $4m per year.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76" y="5226442"/>
            <a:ext cx="9043648" cy="12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74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1" y="1961353"/>
            <a:ext cx="11198431" cy="45256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 and analysis of the Athletic Footwear industry, AGI, and Mercury Athletics.</a:t>
            </a:r>
          </a:p>
          <a:p>
            <a:endParaRPr lang="en-US" dirty="0"/>
          </a:p>
          <a:p>
            <a:r>
              <a:rPr lang="en-US" dirty="0"/>
              <a:t>Calculated acquisition costs providing DCF, WACC, sensitivity analysis, valuation, and financial model.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Recommendations of new outlet &amp; synergies provide additional $41.5m per year. </a:t>
            </a:r>
          </a:p>
          <a:p>
            <a:endParaRPr lang="en-US" dirty="0"/>
          </a:p>
          <a:p>
            <a:r>
              <a:rPr lang="en-US" dirty="0"/>
              <a:t>Amazing opportunity for AGI to expand revenue growth and FCF with a terminal value of $3.7 billion.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CA26-DB29-4E49-B0DB-50B95948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3" y="-237507"/>
            <a:ext cx="8229600" cy="208659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 or Comments?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1510" y="6183745"/>
            <a:ext cx="1988127" cy="478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  <p:pic>
        <p:nvPicPr>
          <p:cNvPr id="6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  <p:pic>
        <p:nvPicPr>
          <p:cNvPr id="1026" name="Picture 2" descr="Image result for wayne state mike ilitch school of busines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10" y="1387309"/>
            <a:ext cx="4796435" cy="47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AEDF-50E1-43E0-A8BE-743D0E5C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48" y="504823"/>
            <a:ext cx="10515600" cy="1325563"/>
          </a:xfrm>
        </p:spPr>
        <p:txBody>
          <a:bodyPr anchor="t"/>
          <a:lstStyle/>
          <a:p>
            <a:r>
              <a:rPr lang="en-US" b="1" dirty="0">
                <a:cs typeface="Calibri"/>
              </a:rPr>
              <a:t>Industry Background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6A46-A61D-43E0-95AA-1C28A02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48" y="1925387"/>
            <a:ext cx="8229600" cy="4891088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"/>
              </a:rPr>
              <a:t>Mature Industry</a:t>
            </a:r>
          </a:p>
          <a:p>
            <a:endParaRPr lang="en-US" dirty="0"/>
          </a:p>
          <a:p>
            <a:r>
              <a:rPr lang="en-US" dirty="0">
                <a:cs typeface="Calibri"/>
              </a:rPr>
              <a:t>Highly competitive Industry with low growth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Fairly stable profit margins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Fashion Sensitive industry: Life cycles are short</a:t>
            </a:r>
          </a:p>
          <a:p>
            <a:pPr lvl="1"/>
            <a:r>
              <a:rPr lang="en-US" dirty="0">
                <a:cs typeface="Calibri"/>
              </a:rPr>
              <a:t>Casual segment competes on style, price, and quality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Athletic segment competes on brand image, engineering, performance and price</a:t>
            </a:r>
          </a:p>
          <a:p>
            <a:pPr lvl="1"/>
            <a:endParaRPr lang="en-US" dirty="0">
              <a:cs typeface="Calibri"/>
            </a:endParaRPr>
          </a:p>
          <a:p>
            <a:pPr>
              <a:buChar char="•"/>
            </a:pP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DD9F-785D-45AB-96BB-5848B4BC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823"/>
            <a:ext cx="10515600" cy="1325563"/>
          </a:xfrm>
        </p:spPr>
        <p:txBody>
          <a:bodyPr anchor="t"/>
          <a:lstStyle/>
          <a:p>
            <a:r>
              <a:rPr lang="en-US" b="1" dirty="0">
                <a:cs typeface="Calibri"/>
              </a:rPr>
              <a:t>Active Gear Inc. (AGI)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2B54-C1CA-4195-9950-56C2125B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84" y="2012949"/>
            <a:ext cx="8229600" cy="4525963"/>
          </a:xfrm>
        </p:spPr>
        <p:txBody>
          <a:bodyPr anchor="t">
            <a:normAutofit lnSpcReduction="10000"/>
          </a:bodyPr>
          <a:lstStyle/>
          <a:p>
            <a:r>
              <a:rPr lang="en-US" sz="2600" dirty="0">
                <a:cs typeface="Calibri"/>
              </a:rPr>
              <a:t>Founded in 1965 produce high quality golf and tennis shoes.</a:t>
            </a:r>
          </a:p>
          <a:p>
            <a:r>
              <a:rPr lang="en-US" sz="2600" dirty="0">
                <a:cs typeface="Calibri"/>
              </a:rPr>
              <a:t>In 1970s AGI moved into casual and recreational footwear.</a:t>
            </a:r>
          </a:p>
          <a:p>
            <a:r>
              <a:rPr lang="en-US" sz="2600" dirty="0">
                <a:cs typeface="Calibri"/>
              </a:rPr>
              <a:t>2006 revenue $470.3 million, operating Income: $60.4 million which 42% of revenues came from athletic shoes.</a:t>
            </a:r>
          </a:p>
          <a:p>
            <a:r>
              <a:rPr lang="en-US" sz="2600" dirty="0">
                <a:cs typeface="Calibri"/>
              </a:rPr>
              <a:t>AGI's casual footwear was sold in more than 5,700 North American stores (wholesalers and independent distributors</a:t>
            </a:r>
          </a:p>
          <a:p>
            <a:r>
              <a:rPr lang="en-US" sz="2600" dirty="0">
                <a:cs typeface="Calibri"/>
              </a:rPr>
              <a:t>Athletic footwear is sold through independent distributors. </a:t>
            </a:r>
          </a:p>
          <a:p>
            <a:endParaRPr lang="en-US" sz="2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3DEA-DDBA-44F1-8CA2-5DACC86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C4CB-B354-D14E-A583-45EC66DE2B9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CE69-F2B7-4A33-940C-CC3F95BD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823"/>
            <a:ext cx="10515600" cy="1325563"/>
          </a:xfrm>
        </p:spPr>
        <p:txBody>
          <a:bodyPr anchor="t"/>
          <a:lstStyle/>
          <a:p>
            <a:r>
              <a:rPr lang="en-US" b="1" dirty="0">
                <a:cs typeface="Calibri"/>
              </a:rPr>
              <a:t>Mercury Athletic Footwear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602D-CFE4-4B84-8294-AC4512D3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77705"/>
            <a:ext cx="8229600" cy="4561208"/>
          </a:xfrm>
        </p:spPr>
        <p:txBody>
          <a:bodyPr anchor="t">
            <a:normAutofit lnSpcReduction="10000"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Distributes branded athletic and casual footwear to the youth market.</a:t>
            </a:r>
          </a:p>
          <a:p>
            <a:r>
              <a:rPr lang="en-US" dirty="0">
                <a:cs typeface="Calibri"/>
              </a:rPr>
              <a:t>Was purchased by West Coast Fashion.</a:t>
            </a:r>
          </a:p>
          <a:p>
            <a:r>
              <a:rPr lang="en-US" dirty="0">
                <a:cs typeface="Calibri"/>
              </a:rPr>
              <a:t>Products were distributed to department stores and large discount retailers. </a:t>
            </a:r>
          </a:p>
          <a:p>
            <a:r>
              <a:rPr lang="en-US" dirty="0">
                <a:cs typeface="Calibri"/>
              </a:rPr>
              <a:t>The company had developed an operational infrastructure intended to help it adapt quickly to changes.</a:t>
            </a:r>
          </a:p>
          <a:p>
            <a:r>
              <a:rPr lang="en-US" dirty="0">
                <a:cs typeface="Calibri"/>
              </a:rPr>
              <a:t>Production is based in China.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34380-743E-4D7E-A04A-36500047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C4CB-B354-D14E-A583-45EC66DE2B9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1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0C36-C421-4B9C-819D-37AF9CC1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048"/>
            <a:ext cx="10515600" cy="1325563"/>
          </a:xfrm>
        </p:spPr>
        <p:txBody>
          <a:bodyPr anchor="t"/>
          <a:lstStyle/>
          <a:p>
            <a:r>
              <a:rPr lang="en-US" dirty="0">
                <a:cs typeface="Calibri"/>
              </a:rPr>
              <a:t>Problem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DF56-902B-4566-A7B0-22931583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377"/>
            <a:ext cx="10515600" cy="4387352"/>
          </a:xfrm>
        </p:spPr>
        <p:txBody>
          <a:bodyPr anchor="t"/>
          <a:lstStyle/>
          <a:p>
            <a:r>
              <a:rPr lang="en-US" dirty="0">
                <a:cs typeface="Calibri"/>
              </a:rPr>
              <a:t>John </a:t>
            </a:r>
            <a:r>
              <a:rPr lang="en-US" dirty="0" err="1">
                <a:cs typeface="Calibri"/>
              </a:rPr>
              <a:t>Liedtke</a:t>
            </a:r>
            <a:r>
              <a:rPr lang="en-US" dirty="0">
                <a:cs typeface="Calibri"/>
              </a:rPr>
              <a:t>, the head of business development for Active Gear, </a:t>
            </a:r>
            <a:r>
              <a:rPr lang="en-US" dirty="0" err="1">
                <a:cs typeface="Calibri"/>
              </a:rPr>
              <a:t>Inc</a:t>
            </a:r>
            <a:r>
              <a:rPr lang="en-US" dirty="0">
                <a:cs typeface="Calibri"/>
              </a:rPr>
              <a:t> is currently thinking whether to acquire Mercury Athletic.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AGI’s executives feel its small size was becoming a competitive disadvantage.  </a:t>
            </a:r>
          </a:p>
          <a:p>
            <a:endParaRPr lang="en-US" dirty="0">
              <a:cs typeface="Calibri"/>
            </a:endParaRPr>
          </a:p>
          <a:p>
            <a:r>
              <a:rPr lang="en-US" b="1" i="1" dirty="0">
                <a:cs typeface="Calibri"/>
              </a:rPr>
              <a:t>Is Mercury an appropriate target for AGI?</a:t>
            </a:r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C2EE0-7AA8-44D3-86A2-8EA7339D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C4CB-B354-D14E-A583-45EC66DE2B9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071F-1DCA-A44F-BCDB-B608104E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708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 &amp; Cons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81200" y="3125645"/>
            <a:ext cx="3972420" cy="3409289"/>
            <a:chOff x="41" y="778861"/>
            <a:chExt cx="3972420" cy="3409289"/>
          </a:xfrm>
        </p:grpSpPr>
        <p:sp>
          <p:nvSpPr>
            <p:cNvPr id="5" name="Rectangle 4"/>
            <p:cNvSpPr/>
            <p:nvPr/>
          </p:nvSpPr>
          <p:spPr>
            <a:xfrm>
              <a:off x="41" y="778861"/>
              <a:ext cx="3972420" cy="340928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41" y="778861"/>
              <a:ext cx="3972420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solidFill>
                    <a:schemeClr val="bg1"/>
                  </a:solidFill>
                </a:rPr>
                <a:t>Increasing Debt-Capacity 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solidFill>
                    <a:schemeClr val="bg1"/>
                  </a:solidFill>
                </a:rPr>
                <a:t>Economies of Scale Advantages 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solidFill>
                    <a:schemeClr val="bg1"/>
                  </a:solidFill>
                </a:rPr>
                <a:t>Growing AGI’s Size to Meet Supplier Demands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solidFill>
                    <a:schemeClr val="bg1"/>
                  </a:solidFill>
                </a:rPr>
                <a:t>Diversify Risk 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solidFill>
                    <a:schemeClr val="bg1"/>
                  </a:solidFill>
                </a:rPr>
                <a:t>Lowering Mercury’s DSI down to 42.5 days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b="1" kern="1200" dirty="0">
                <a:solidFill>
                  <a:schemeClr val="bg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b="1" kern="1200" dirty="0">
                <a:solidFill>
                  <a:schemeClr val="bg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348162"/>
            <a:ext cx="3972420" cy="777600"/>
            <a:chOff x="41" y="1261"/>
            <a:chExt cx="3972420" cy="777600"/>
          </a:xfrm>
        </p:grpSpPr>
        <p:sp>
          <p:nvSpPr>
            <p:cNvPr id="9" name="Rectangle 8"/>
            <p:cNvSpPr/>
            <p:nvPr/>
          </p:nvSpPr>
          <p:spPr>
            <a:xfrm>
              <a:off x="41" y="1261"/>
              <a:ext cx="3972420" cy="777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41" y="1261"/>
              <a:ext cx="397242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/>
                <a:t>+</a:t>
              </a:r>
              <a:endParaRPr lang="en-US" sz="2700" b="1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3620" y="2348162"/>
            <a:ext cx="3972420" cy="777600"/>
            <a:chOff x="4528600" y="1261"/>
            <a:chExt cx="3972420" cy="777600"/>
          </a:xfrm>
        </p:grpSpPr>
        <p:sp>
          <p:nvSpPr>
            <p:cNvPr id="15" name="Rectangle 14"/>
            <p:cNvSpPr/>
            <p:nvPr/>
          </p:nvSpPr>
          <p:spPr>
            <a:xfrm>
              <a:off x="4528600" y="1261"/>
              <a:ext cx="3972420" cy="777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4528600" y="1261"/>
              <a:ext cx="397242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/>
                <a:t>-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53620" y="3125762"/>
            <a:ext cx="3972420" cy="3409289"/>
            <a:chOff x="4528600" y="778861"/>
            <a:chExt cx="3972420" cy="3409289"/>
          </a:xfrm>
        </p:grpSpPr>
        <p:sp>
          <p:nvSpPr>
            <p:cNvPr id="13" name="Rectangle 12"/>
            <p:cNvSpPr/>
            <p:nvPr/>
          </p:nvSpPr>
          <p:spPr>
            <a:xfrm>
              <a:off x="4528600" y="778861"/>
              <a:ext cx="3972420" cy="3409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4528600" y="778861"/>
              <a:ext cx="3972420" cy="3409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solidFill>
                    <a:schemeClr val="bg1"/>
                  </a:solidFill>
                </a:rPr>
                <a:t>Mercury’s Different Product Offerings Could Hurt AGI’s Brand Image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b="1" kern="1200" dirty="0">
                  <a:solidFill>
                    <a:schemeClr val="bg1"/>
                  </a:solidFill>
                </a:rPr>
                <a:t>Mercury’s Low Margins  Impacting AGI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967410" y="1918883"/>
            <a:ext cx="389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If Active Gear Acquires Mercury Athletic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7</a:t>
            </a:fld>
            <a:endParaRPr lang="en-US"/>
          </a:p>
        </p:txBody>
      </p:sp>
      <p:pic>
        <p:nvPicPr>
          <p:cNvPr id="19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5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FA17-D15B-BC44-9FFD-D55EDE53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639" y="472913"/>
            <a:ext cx="3500438" cy="768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Cost of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0AF6-BBF7-964D-B41B-BA5B7905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58" y="20129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Data on Public Footwear Companies (March 15, 2017) </a:t>
            </a:r>
          </a:p>
          <a:p>
            <a:pPr marL="0" indent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Calculated Asset Beta for All Companies:</a:t>
            </a:r>
          </a:p>
        </p:txBody>
      </p:sp>
      <p:pic>
        <p:nvPicPr>
          <p:cNvPr id="8" name="Picture 7" descr="Image result for equity beta formula">
            <a:extLst>
              <a:ext uri="{FF2B5EF4-FFF2-40B4-BE49-F238E27FC236}">
                <a16:creationId xmlns:a16="http://schemas.microsoft.com/office/drawing/2014/main" id="{286A902D-6392-9647-800D-9A626E52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58" y="3397931"/>
            <a:ext cx="4360873" cy="29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" title="Image result for wayne state universit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9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7D3ED3-0729-AF45-8CD7-D80A9C8DE329}"/>
              </a:ext>
            </a:extLst>
          </p:cNvPr>
          <p:cNvSpPr/>
          <p:nvPr/>
        </p:nvSpPr>
        <p:spPr>
          <a:xfrm>
            <a:off x="1262010" y="4423464"/>
            <a:ext cx="1810139" cy="8001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2A4E8E-F923-8E4C-8284-AB98007248D8}"/>
              </a:ext>
            </a:extLst>
          </p:cNvPr>
          <p:cNvSpPr txBox="1">
            <a:spLocks/>
          </p:cNvSpPr>
          <p:nvPr/>
        </p:nvSpPr>
        <p:spPr>
          <a:xfrm>
            <a:off x="2547549" y="410423"/>
            <a:ext cx="7476444" cy="7683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/>
              <a:t>Cost of Equity – cont’d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525457F-4320-054D-9A63-9A55DE4FF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156012"/>
              </p:ext>
            </p:extLst>
          </p:nvPr>
        </p:nvGraphicFramePr>
        <p:xfrm>
          <a:off x="6664972" y="1884631"/>
          <a:ext cx="3359021" cy="480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9021">
                  <a:extLst>
                    <a:ext uri="{9D8B030D-6E8A-4147-A177-3AD203B41FA5}">
                      <a16:colId xmlns:a16="http://schemas.microsoft.com/office/drawing/2014/main" val="388195203"/>
                    </a:ext>
                  </a:extLst>
                </a:gridCol>
              </a:tblGrid>
              <a:tr h="1048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Asset Beta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309812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2.27280234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425029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2.03260441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653377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1.60902747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8298260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0.862847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015516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0.85835325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219661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1.7667773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709602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1.08476387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0061202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1.05209524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766562"/>
                  </a:ext>
                </a:extLst>
              </a:tr>
              <a:tr h="37286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>
                          <a:effectLst/>
                        </a:rPr>
                        <a:t>0.78035805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572486"/>
                  </a:ext>
                </a:extLst>
              </a:tr>
              <a:tr h="31364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1.36884766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19178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1F8CC-74A2-E344-92F9-8E37B8E35A0B}"/>
              </a:ext>
            </a:extLst>
          </p:cNvPr>
          <p:cNvCxnSpPr/>
          <p:nvPr/>
        </p:nvCxnSpPr>
        <p:spPr>
          <a:xfrm>
            <a:off x="6091563" y="6508019"/>
            <a:ext cx="1978090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DC6F8A-D097-3249-AE75-2A8BE8260C17}"/>
              </a:ext>
            </a:extLst>
          </p:cNvPr>
          <p:cNvSpPr txBox="1">
            <a:spLocks/>
          </p:cNvSpPr>
          <p:nvPr/>
        </p:nvSpPr>
        <p:spPr>
          <a:xfrm>
            <a:off x="549491" y="2560557"/>
            <a:ext cx="5367336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Then, we calculated the mean of all the companies’ 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asset betas. </a:t>
            </a: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Our Estimated Asset Beta Was</a:t>
            </a:r>
          </a:p>
          <a:p>
            <a:pPr marL="0" indent="0">
              <a:buNone/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CB1B2-03AD-5145-9F97-82D7D89D5774}"/>
              </a:ext>
            </a:extLst>
          </p:cNvPr>
          <p:cNvSpPr txBox="1"/>
          <p:nvPr/>
        </p:nvSpPr>
        <p:spPr>
          <a:xfrm>
            <a:off x="1368195" y="4500372"/>
            <a:ext cx="170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1.3688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40774" y="1241263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" title="Image result for wayne state universit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6124592"/>
            <a:ext cx="665018" cy="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8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765315E8-8FC0-4B1D-A51C-265A70C5DCA6}" vid="{F0F6E805-7A78-4B70-BE31-29372CB331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Wall-Street-PowerPoint-Template</Template>
  <TotalTime>234</TotalTime>
  <Words>802</Words>
  <Application>Microsoft Office PowerPoint</Application>
  <PresentationFormat>Widescreen</PresentationFormat>
  <Paragraphs>260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Office Theme</vt:lpstr>
      <vt:lpstr>M&amp;A Active Gear Acquiring Mercury Athletic Inc</vt:lpstr>
      <vt:lpstr>Covered Topics</vt:lpstr>
      <vt:lpstr>Industry Background</vt:lpstr>
      <vt:lpstr>Active Gear Inc. (AGI)</vt:lpstr>
      <vt:lpstr>Mercury Athletic Footwear</vt:lpstr>
      <vt:lpstr>Problem Overview</vt:lpstr>
      <vt:lpstr>Pros &amp; Cons</vt:lpstr>
      <vt:lpstr>Cost of 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of Capital </vt:lpstr>
      <vt:lpstr>Sensitivity Analysis </vt:lpstr>
      <vt:lpstr>PowerPoint Presentation</vt:lpstr>
      <vt:lpstr>Valuation </vt:lpstr>
      <vt:lpstr>Valuation </vt:lpstr>
      <vt:lpstr>Valuation </vt:lpstr>
      <vt:lpstr>Valuation </vt:lpstr>
      <vt:lpstr>Recommendations </vt:lpstr>
      <vt:lpstr>Conclusion</vt:lpstr>
      <vt:lpstr>Any 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M&amp;A Active Gear Acquiring Mercury Athletic</dc:title>
  <dc:creator>Kyle Brown</dc:creator>
  <cp:lastModifiedBy>Kyle Brown</cp:lastModifiedBy>
  <cp:revision>17</cp:revision>
  <dcterms:created xsi:type="dcterms:W3CDTF">2018-08-15T01:04:25Z</dcterms:created>
  <dcterms:modified xsi:type="dcterms:W3CDTF">2018-08-15T05:50:18Z</dcterms:modified>
</cp:coreProperties>
</file>