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napToGrid="0">
      <p:cViewPr varScale="1">
        <p:scale>
          <a:sx n="115" d="100"/>
          <a:sy n="115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D0528-9960-F50E-BC5C-AB2A82CF4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4F8F3B-BD25-CA9C-E351-4C696AE3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96DD-1B6D-6ACA-6EB1-7A24E6CA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F4DC4-3C50-5275-9CFE-B9740271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7926E-2B09-69D3-E44D-C35EE67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569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1DDB-ECBD-3ED0-CCB8-94DD3868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F689C-24D4-FA48-B8CE-CE7B0987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751D3-684B-94AE-01B1-B3A07DA5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D03B1-2999-3FB9-7A12-227D84FD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DEF11-74D3-DE12-7DEF-DD8F714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48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044BF4-B2B3-799A-B13D-27102A8F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DCD65-95F9-8E70-0BEB-3B8AA6B8E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839C7-C293-3EC1-4A65-D6043776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22F3C-27DF-FA10-3FE1-7FE01DEE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E837B-FA74-6730-0B53-2DCBF64F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80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ED366-D1AA-CDE6-5AC3-BEDE53D7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7E907-00B8-A40F-7223-2A93AB83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B9AB7-7F2C-7D59-D236-043BD8A2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D53F5-EFD3-D62D-96F0-8A2F6795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1FF06-EA98-B7A7-F873-A1E4A202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7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C25BC-DAEE-8B35-E760-ABEFDE5B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75F79-7F49-FB89-D6A0-2DEAFE77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CA6D5-4EEC-D3C0-482B-397C0989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EC524-9231-51D2-1CE8-CC01BB0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A1B20-1A52-5398-ED2C-9C213071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799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A4C8A-866A-1963-ADDB-710B4451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343CD-0EFF-1613-E306-D55F835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80445A-CBCC-CB62-3B57-1FF7E4936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F5EAD-F1A1-6E79-0289-2DF1B16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9079A-90E8-8CD2-3450-468E1B94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FB005-EEB6-84A5-F2DB-7D10F2E0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04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E162-B67B-C4B6-83BD-686FFA84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41131-36AE-A741-E3A3-C6D05BC8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C5FF0-3C23-9A00-2C58-F0D028D2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A47985-8B43-5938-F266-CB53CC52D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7361DB-E36D-BA60-BBC3-4E3C3EBE8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AF9D00-830C-F208-3C87-45F25C3A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60CB1D-A5B4-AB61-3B06-09D5113F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B5147-C8AA-7B8A-5A5F-91DB738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202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F8963-EB16-A89B-0BE2-A065B78C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194E6-7D9B-40CD-6E50-115A6F0E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708C04-2CE8-AE60-A4A1-4BFAC691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9FC0B8-D45D-59E9-3DC9-55A83DE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54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6642C2-C4D4-4C23-C5E9-CE973A13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E5736F-73C9-80A6-AD6C-64AB61AC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C6153-8B4A-CF98-FB84-348B12BD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32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A19B9-E20E-B971-C2E0-99C2ACD5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C9B7F-EE83-00AC-FE05-2FB0DB1B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7961A-5DF4-B18C-1351-1925E11D1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17D5E-83B8-0545-E3C8-482DFF5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E8874-B75A-81DA-5B99-811100F4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DC0BE-8B71-7273-3218-8F842AEB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38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5C1F-B8B8-4C6E-BF0B-FA01B6A5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82793D-7D23-FF7B-6B44-65FC66263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73425-38E2-0808-70E0-54237C5F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5DC2E-4CBE-B27F-E1CB-56936A6F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B67A6-16D5-69E6-8BEE-FDED812D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3698F-177F-CC28-07CE-4241404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87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49D9B9-C692-56DF-B033-27093FF7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ED26D-9491-BF0D-0BA7-C144EDBF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EC007-C381-0406-99ED-BE48AAA59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4AF4-6AB5-0B4E-B553-CFAACBA25850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0CAA-AC37-A9D5-D979-5D7DF6DAB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1B429-71E6-E7CB-CCD7-FAAC58335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3230-E319-3A4F-8F39-5AEF1A138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40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AD574-2E9D-F046-5B0D-8521F7C68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03.</a:t>
            </a:r>
            <a:r>
              <a:rPr kumimoji="1" lang="ko-KR" altLang="en-US" dirty="0"/>
              <a:t> </a:t>
            </a:r>
            <a:r>
              <a:rPr kumimoji="1" lang="en-US" altLang="ko-KR" dirty="0"/>
              <a:t>07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3D6BB9-4F3B-D08B-E096-EB16E0AFD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/>
              <a:t>VAE, ELBO, Diffusion Loss</a:t>
            </a:r>
          </a:p>
        </p:txBody>
      </p:sp>
    </p:spTree>
    <p:extLst>
      <p:ext uri="{BB962C8B-B14F-4D97-AF65-F5344CB8AC3E}">
        <p14:creationId xmlns:p14="http://schemas.microsoft.com/office/powerpoint/2010/main" val="7331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D9567-6B19-0F57-327D-E28B7CCE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Loss Function</a:t>
            </a:r>
          </a:p>
          <a:p>
            <a:pPr lvl="1">
              <a:lnSpc>
                <a:spcPct val="200000"/>
              </a:lnSpc>
            </a:pPr>
            <a:r>
              <a:rPr kumimoji="1" lang="en-US" altLang="ko-KR" dirty="0"/>
              <a:t>Reconstruction Error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kumimoji="1" lang="en-US" altLang="ko-KR" sz="1500" dirty="0"/>
              <a:t>= Cross Entropy of x and decoder(x) </a:t>
            </a:r>
          </a:p>
          <a:p>
            <a:pPr lvl="1">
              <a:lnSpc>
                <a:spcPct val="200000"/>
              </a:lnSpc>
            </a:pPr>
            <a:r>
              <a:rPr kumimoji="1" lang="en-US" altLang="ko-KR" dirty="0"/>
              <a:t>KL Divergence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kumimoji="1" lang="en-US" altLang="ko-KR" sz="1500" dirty="0"/>
              <a:t>= posterior </a:t>
            </a:r>
            <a:r>
              <a:rPr kumimoji="1" lang="ko-KR" altLang="en-US" sz="1500" dirty="0"/>
              <a:t>와 </a:t>
            </a:r>
            <a:r>
              <a:rPr kumimoji="1" lang="en-US" altLang="ko-KR" sz="1500" dirty="0"/>
              <a:t>prior</a:t>
            </a:r>
            <a:r>
              <a:rPr kumimoji="1" lang="ko-KR" altLang="en-US" sz="1500" dirty="0"/>
              <a:t>간의 확률분포 차이</a:t>
            </a:r>
            <a:endParaRPr kumimoji="1" lang="en-US" altLang="ko-KR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69D9D2-A24A-4FAB-FC96-D71F88F8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49" y="2586031"/>
            <a:ext cx="5649952" cy="28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2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D9567-6B19-0F57-327D-E28B7CCE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Loss graph</a:t>
            </a:r>
            <a:endParaRPr kumimoji="1"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A1418-2B6A-A7F1-E73D-9A9CCC8A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86" y="3141266"/>
            <a:ext cx="9590428" cy="30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1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 Result</a:t>
            </a:r>
            <a:endParaRPr kumimoji="1" lang="ko-KR" altLang="en-US" dirty="0"/>
          </a:p>
        </p:txBody>
      </p:sp>
      <p:pic>
        <p:nvPicPr>
          <p:cNvPr id="13" name="그림 12" descr="스크린샷, 텍스트, 블랙이(가) 표시된 사진&#10;&#10;자동 생성된 설명">
            <a:extLst>
              <a:ext uri="{FF2B5EF4-FFF2-40B4-BE49-F238E27FC236}">
                <a16:creationId xmlns:a16="http://schemas.microsoft.com/office/drawing/2014/main" id="{9E82D23D-4B76-AA33-4A4D-9DBD3BE3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709001"/>
            <a:ext cx="5842000" cy="4381500"/>
          </a:xfrm>
          <a:prstGeom prst="rect">
            <a:avLst/>
          </a:prstGeom>
        </p:spPr>
      </p:pic>
      <p:pic>
        <p:nvPicPr>
          <p:cNvPr id="15" name="그림 14" descr="스크린샷, 텍스트, 스케치, 직사각형이(가) 표시된 사진&#10;&#10;자동 생성된 설명">
            <a:extLst>
              <a:ext uri="{FF2B5EF4-FFF2-40B4-BE49-F238E27FC236}">
                <a16:creationId xmlns:a16="http://schemas.microsoft.com/office/drawing/2014/main" id="{C44F6172-0753-2AAD-A45E-EC6BAC8A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3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 Result</a:t>
            </a:r>
            <a:endParaRPr kumimoji="1" lang="ko-KR" altLang="en-US" dirty="0"/>
          </a:p>
        </p:txBody>
      </p:sp>
      <p:pic>
        <p:nvPicPr>
          <p:cNvPr id="4" name="그림 3" descr="스크린샷, 도표, 사각형, 픽셀이(가) 표시된 사진&#10;&#10;자동 생성된 설명">
            <a:extLst>
              <a:ext uri="{FF2B5EF4-FFF2-40B4-BE49-F238E27FC236}">
                <a16:creationId xmlns:a16="http://schemas.microsoft.com/office/drawing/2014/main" id="{D295228D-4179-2F24-0B41-45571685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90688"/>
            <a:ext cx="5842000" cy="43815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124005A-A854-062F-7D87-D57451FCD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9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 Result</a:t>
            </a:r>
            <a:endParaRPr kumimoji="1" lang="ko-KR" altLang="en-US" dirty="0"/>
          </a:p>
        </p:txBody>
      </p:sp>
      <p:pic>
        <p:nvPicPr>
          <p:cNvPr id="5" name="그림 4" descr="스크린샷, 사각형, 도표, 픽셀이(가) 표시된 사진&#10;&#10;자동 생성된 설명">
            <a:extLst>
              <a:ext uri="{FF2B5EF4-FFF2-40B4-BE49-F238E27FC236}">
                <a16:creationId xmlns:a16="http://schemas.microsoft.com/office/drawing/2014/main" id="{8FAED3AC-0EC7-039A-A6E8-BE00571C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90688"/>
            <a:ext cx="5842000" cy="43815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0631835-D4DC-30F0-A799-6FE01896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0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 Result</a:t>
            </a:r>
            <a:endParaRPr kumimoji="1" lang="ko-KR" altLang="en-US" dirty="0"/>
          </a:p>
        </p:txBody>
      </p:sp>
      <p:pic>
        <p:nvPicPr>
          <p:cNvPr id="4" name="그림 3" descr="도표, 스크린샷, 픽셀, 디자인이(가) 표시된 사진&#10;&#10;자동 생성된 설명">
            <a:extLst>
              <a:ext uri="{FF2B5EF4-FFF2-40B4-BE49-F238E27FC236}">
                <a16:creationId xmlns:a16="http://schemas.microsoft.com/office/drawing/2014/main" id="{3913CC12-F0AB-F5E9-E1B5-2A95622F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90688"/>
            <a:ext cx="5842000" cy="4381500"/>
          </a:xfrm>
          <a:prstGeom prst="rect">
            <a:avLst/>
          </a:prstGeom>
        </p:spPr>
      </p:pic>
      <p:pic>
        <p:nvPicPr>
          <p:cNvPr id="7" name="그림 6" descr="스크린샷, 블랙, 흑백이(가) 표시된 사진&#10;&#10;자동 생성된 설명">
            <a:extLst>
              <a:ext uri="{FF2B5EF4-FFF2-40B4-BE49-F238E27FC236}">
                <a16:creationId xmlns:a16="http://schemas.microsoft.com/office/drawing/2014/main" id="{122FB10E-91A8-256B-8B9F-15DB126E6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 Result</a:t>
            </a:r>
            <a:endParaRPr kumimoji="1" lang="ko-KR" altLang="en-US" dirty="0"/>
          </a:p>
        </p:txBody>
      </p:sp>
      <p:pic>
        <p:nvPicPr>
          <p:cNvPr id="5" name="그림 4" descr="스크린샷, 흑백이(가) 표시된 사진&#10;&#10;자동 생성된 설명">
            <a:extLst>
              <a:ext uri="{FF2B5EF4-FFF2-40B4-BE49-F238E27FC236}">
                <a16:creationId xmlns:a16="http://schemas.microsoft.com/office/drawing/2014/main" id="{2097A85C-E757-06A1-1B84-4697AE85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  <p:pic>
        <p:nvPicPr>
          <p:cNvPr id="8" name="그림 7" descr="스크린샷, 도표, 사각형, 디자인이(가) 표시된 사진&#10;&#10;자동 생성된 설명">
            <a:extLst>
              <a:ext uri="{FF2B5EF4-FFF2-40B4-BE49-F238E27FC236}">
                <a16:creationId xmlns:a16="http://schemas.microsoft.com/office/drawing/2014/main" id="{834FEF39-C680-6DB3-F99B-EF3C6D8F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4AA45-9D32-937B-5AAF-8BAD2FB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AutoEncoder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67C4D-93C6-F407-F9E8-517B73F0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30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Representation Learning</a:t>
            </a:r>
            <a:r>
              <a:rPr kumimoji="1" lang="ko-KR" altLang="en-US" sz="2000" dirty="0"/>
              <a:t>에 </a:t>
            </a:r>
            <a:endParaRPr kumimoji="1"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/>
              <a:t>   신경망을 활용하도록 하는 비지도 학습법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Latent Vector (Z)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추출하는 것이 목적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Reconstruction Error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</a:t>
            </a:r>
            <a:endParaRPr kumimoji="1"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/>
              <a:t>  </a:t>
            </a:r>
            <a:r>
              <a:rPr kumimoji="1" lang="en-US" altLang="ko-KR" sz="2000" dirty="0"/>
              <a:t>X 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Y</a:t>
            </a:r>
            <a:r>
              <a:rPr kumimoji="1" lang="ko-KR" altLang="en-US" sz="2000" dirty="0"/>
              <a:t> 간의 차이를 최소화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1F7A77-6140-803E-203C-0811ED546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95" y="2201986"/>
            <a:ext cx="5251314" cy="35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6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4AA45-9D32-937B-5AAF-8BAD2FB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Variational </a:t>
            </a:r>
            <a:r>
              <a:rPr kumimoji="1" lang="en-US" altLang="ko-KR" dirty="0" err="1"/>
              <a:t>AutoEncoder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67C4D-93C6-F407-F9E8-517B73F0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30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dirty="0"/>
              <a:t>Latent Vector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</a:t>
            </a:r>
            <a:r>
              <a:rPr kumimoji="1" lang="en-US" altLang="ko-KR" sz="2000" dirty="0"/>
              <a:t>x</a:t>
            </a:r>
            <a:r>
              <a:rPr kumimoji="1" lang="ko-KR" altLang="en-US" sz="2000" dirty="0"/>
              <a:t>와 유사하지만</a:t>
            </a:r>
            <a:endParaRPr kumimoji="1"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000" dirty="0"/>
              <a:t>  새로운 데이터 </a:t>
            </a:r>
            <a:r>
              <a:rPr kumimoji="1" lang="en-US" altLang="ko-KR" sz="2000" dirty="0"/>
              <a:t>x’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추출하는 것이 목적</a:t>
            </a:r>
            <a:endParaRPr kumimoji="1" lang="en-US" altLang="ko-KR" sz="2000" dirty="0"/>
          </a:p>
          <a:p>
            <a:pPr>
              <a:lnSpc>
                <a:spcPct val="250000"/>
              </a:lnSpc>
            </a:pPr>
            <a:r>
              <a:rPr kumimoji="1" lang="en-US" altLang="ko-KR" sz="2000" dirty="0"/>
              <a:t>Latent Vector</a:t>
            </a:r>
            <a:r>
              <a:rPr kumimoji="1" lang="ko-KR" altLang="en-US" sz="2000" dirty="0"/>
              <a:t>에 </a:t>
            </a:r>
            <a:r>
              <a:rPr kumimoji="1" lang="en-US" altLang="ko-KR" sz="2000" dirty="0"/>
              <a:t>noise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추가하여 복원</a:t>
            </a:r>
            <a:endParaRPr kumimoji="1" lang="en-US" altLang="ko-KR" sz="2000" dirty="0"/>
          </a:p>
          <a:p>
            <a:pPr>
              <a:lnSpc>
                <a:spcPct val="250000"/>
              </a:lnSpc>
            </a:pPr>
            <a:r>
              <a:rPr kumimoji="1" lang="en-US" altLang="ko-KR" sz="2000" dirty="0"/>
              <a:t>Reconstruction Error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Regularization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D08680-E6DC-818D-C2A4-F3233799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95" y="2739212"/>
            <a:ext cx="5352174" cy="25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9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4AA45-9D32-937B-5AAF-8BAD2FB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Variational </a:t>
            </a:r>
            <a:r>
              <a:rPr kumimoji="1" lang="en-US" altLang="ko-KR" dirty="0" err="1"/>
              <a:t>AutoEncoder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67C4D-93C6-F407-F9E8-517B73F0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/>
              <a:t>VAE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Decoder</a:t>
            </a:r>
            <a:r>
              <a:rPr kumimoji="1" lang="ko-KR" altLang="en-US" sz="2000" dirty="0"/>
              <a:t>의 파라미터 추정</a:t>
            </a:r>
            <a:endParaRPr kumimoji="1" lang="en-US" altLang="ko-KR" sz="2000" dirty="0"/>
          </a:p>
          <a:p>
            <a:pPr lvl="1">
              <a:lnSpc>
                <a:spcPct val="200000"/>
              </a:lnSpc>
            </a:pPr>
            <a:r>
              <a:rPr kumimoji="1" lang="en-US" altLang="ko-KR" sz="1600" dirty="0"/>
              <a:t>Decoder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Latent Space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정규 분포로 전제</a:t>
            </a: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r>
              <a:rPr kumimoji="1" lang="en-US" altLang="ko-KR" sz="1600" dirty="0"/>
              <a:t>MLE </a:t>
            </a:r>
            <a:r>
              <a:rPr kumimoji="1" lang="ko-KR" altLang="en-US" sz="1600" dirty="0"/>
              <a:t>방식으로 파라미터 추정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marginal log-likelihood </a:t>
            </a:r>
            <a:r>
              <a:rPr kumimoji="1" lang="ko-KR" altLang="en-US" sz="1600" dirty="0"/>
              <a:t>최대화</a:t>
            </a: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r>
              <a:rPr kumimoji="1" lang="en-US" altLang="ko-KR" sz="1600" dirty="0"/>
              <a:t>Variational Inference </a:t>
            </a:r>
            <a:r>
              <a:rPr kumimoji="1" lang="ko-KR" altLang="en-US" sz="1600" dirty="0"/>
              <a:t>이용하여 </a:t>
            </a:r>
            <a:r>
              <a:rPr kumimoji="1" lang="en-US" altLang="ko-KR" sz="1600" dirty="0"/>
              <a:t>p(</a:t>
            </a:r>
            <a:r>
              <a:rPr kumimoji="1" lang="en-US" altLang="ko-KR" sz="1600" dirty="0" err="1"/>
              <a:t>z|x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를</a:t>
            </a:r>
            <a:r>
              <a:rPr kumimoji="1" lang="en-US" altLang="ko-KR" sz="1600" dirty="0"/>
              <a:t> Gaussian Distribution q(</a:t>
            </a:r>
            <a:r>
              <a:rPr kumimoji="1" lang="en-US" altLang="ko-KR" sz="1600" dirty="0" err="1"/>
              <a:t>z|x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로 근사</a:t>
            </a: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r>
              <a:rPr kumimoji="1" lang="en-US" altLang="ko-KR" sz="1600" dirty="0"/>
              <a:t>KLD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이용하여 </a:t>
            </a:r>
            <a:r>
              <a:rPr kumimoji="1" lang="en-US" altLang="ko-KR" sz="1600" dirty="0"/>
              <a:t>p(</a:t>
            </a:r>
            <a:r>
              <a:rPr kumimoji="1" lang="en-US" altLang="ko-KR" sz="1600" dirty="0" err="1"/>
              <a:t>z|x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q(</a:t>
            </a:r>
            <a:r>
              <a:rPr kumimoji="1" lang="en-US" altLang="ko-KR" sz="1600" dirty="0" err="1"/>
              <a:t>z|x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확률분포 차이 계산</a:t>
            </a: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endParaRPr kumimoji="1"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3B8444-B2C5-8860-2F96-CCF2C7CF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4285806"/>
            <a:ext cx="4749800" cy="546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8B82D4-A069-A47A-0EAD-97DCCEC6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3225800"/>
            <a:ext cx="3454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4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4AA45-9D32-937B-5AAF-8BAD2FB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Variational </a:t>
            </a:r>
            <a:r>
              <a:rPr kumimoji="1" lang="en-US" altLang="ko-KR" dirty="0" err="1"/>
              <a:t>AutoEncoder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67C4D-93C6-F407-F9E8-517B73F0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/>
              <a:t>VAE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Decoder</a:t>
            </a:r>
            <a:r>
              <a:rPr kumimoji="1" lang="ko-KR" altLang="en-US" sz="2000" dirty="0"/>
              <a:t>의 파라미터 추정</a:t>
            </a:r>
            <a:endParaRPr kumimoji="1" lang="en-US" altLang="ko-KR" sz="2000" dirty="0"/>
          </a:p>
          <a:p>
            <a:pPr lvl="1">
              <a:lnSpc>
                <a:spcPct val="200000"/>
              </a:lnSpc>
            </a:pPr>
            <a:r>
              <a:rPr kumimoji="1" lang="en-US" altLang="ko-KR" sz="1600" dirty="0"/>
              <a:t>KLD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이용하여 </a:t>
            </a:r>
            <a:r>
              <a:rPr kumimoji="1" lang="en-US" altLang="ko-KR" sz="1600" dirty="0"/>
              <a:t>p(</a:t>
            </a:r>
            <a:r>
              <a:rPr kumimoji="1" lang="en-US" altLang="ko-KR" sz="1600" dirty="0" err="1"/>
              <a:t>z|x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q(</a:t>
            </a:r>
            <a:r>
              <a:rPr kumimoji="1" lang="en-US" altLang="ko-KR" sz="1600" dirty="0" err="1"/>
              <a:t>z|x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확률분포 차이 계산</a:t>
            </a: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endParaRPr kumimoji="1"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AD9FF0-B91E-741F-5D6A-459C16C1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88" y="3200238"/>
            <a:ext cx="7233424" cy="34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4AA45-9D32-937B-5AAF-8BAD2FB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Variational </a:t>
            </a:r>
            <a:r>
              <a:rPr kumimoji="1" lang="en-US" altLang="ko-KR" dirty="0" err="1"/>
              <a:t>AutoEncoder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67C4D-93C6-F407-F9E8-517B73F0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/>
              <a:t>VAE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Decoder</a:t>
            </a:r>
            <a:r>
              <a:rPr kumimoji="1" lang="ko-KR" altLang="en-US" sz="2000" dirty="0"/>
              <a:t>의 파라미터 추정</a:t>
            </a:r>
            <a:endParaRPr kumimoji="1" lang="en-US" altLang="ko-KR" sz="2000" dirty="0"/>
          </a:p>
          <a:p>
            <a:pPr lvl="1">
              <a:lnSpc>
                <a:spcPct val="200000"/>
              </a:lnSpc>
            </a:pPr>
            <a:r>
              <a:rPr kumimoji="1" lang="en-US" altLang="ko-KR" sz="1600" dirty="0"/>
              <a:t>ELBO (Evidence Lower Bound)</a:t>
            </a:r>
          </a:p>
          <a:p>
            <a:pPr lvl="1">
              <a:lnSpc>
                <a:spcPct val="200000"/>
              </a:lnSpc>
            </a:pPr>
            <a:endParaRPr kumimoji="1"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07E7FD-6B65-73E8-0787-04D0F11B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66218"/>
            <a:ext cx="7772400" cy="1068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8BCBA2-EC76-26E6-4376-96110ADF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04" y="4438340"/>
            <a:ext cx="3823592" cy="18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1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D9567-6B19-0F57-327D-E28B7CCE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MNIST Dataset</a:t>
            </a:r>
            <a:endParaRPr kumimoji="1"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DB586E-0383-81C3-633F-FAB1BF59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4" y="3117798"/>
            <a:ext cx="10957932" cy="25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02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D9567-6B19-0F57-327D-E28B7CCE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Variational </a:t>
            </a:r>
            <a:r>
              <a:rPr kumimoji="1" lang="en-US" altLang="ko-KR" dirty="0" err="1"/>
              <a:t>AutoEncoder</a:t>
            </a:r>
            <a:r>
              <a:rPr kumimoji="1" lang="en-US" altLang="ko-KR" dirty="0"/>
              <a:t> (1/2)</a:t>
            </a:r>
          </a:p>
          <a:p>
            <a:pPr lvl="1">
              <a:lnSpc>
                <a:spcPct val="200000"/>
              </a:lnSpc>
            </a:pPr>
            <a:r>
              <a:rPr kumimoji="1" lang="en-US" altLang="ko-KR" dirty="0"/>
              <a:t>Encoder – Decoder </a:t>
            </a:r>
            <a:r>
              <a:rPr kumimoji="1" lang="ko-KR" altLang="en-US" dirty="0"/>
              <a:t>구현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en-US" altLang="ko-KR" dirty="0"/>
              <a:t>Mu Encoder</a:t>
            </a:r>
          </a:p>
          <a:p>
            <a:pPr lvl="1">
              <a:lnSpc>
                <a:spcPct val="200000"/>
              </a:lnSpc>
            </a:pPr>
            <a:r>
              <a:rPr kumimoji="1" lang="en-US" altLang="ko-KR" dirty="0"/>
              <a:t>Variance Encoder</a:t>
            </a:r>
            <a:endParaRPr kumimoji="1"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8D491D-BF55-2D5E-5E5F-2C4CB7CCF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88" y="1285936"/>
            <a:ext cx="5387974" cy="543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7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D386-BC43-EB8C-F5A3-24C8D54D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VAE Implementation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D9567-6B19-0F57-327D-E28B7CCE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Variational </a:t>
            </a:r>
            <a:r>
              <a:rPr kumimoji="1" lang="en-US" altLang="ko-KR" dirty="0" err="1"/>
              <a:t>AutoEncoder</a:t>
            </a:r>
            <a:r>
              <a:rPr kumimoji="1" lang="en-US" altLang="ko-KR" dirty="0"/>
              <a:t> (2/2)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Latent Space</a:t>
            </a:r>
            <a:r>
              <a:rPr kumimoji="1" lang="ko-KR" altLang="en-US" dirty="0"/>
              <a:t> 위한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	reparameterization trick </a:t>
            </a:r>
            <a:r>
              <a:rPr kumimoji="1" lang="ko-KR" altLang="en-US" dirty="0"/>
              <a:t>구현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en-US" altLang="ko-KR" dirty="0"/>
              <a:t>VAE forward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624E51-BF77-1844-B625-6E7E8273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61" y="1628725"/>
            <a:ext cx="5612784" cy="4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5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253</Words>
  <Application>Microsoft Macintosh PowerPoint</Application>
  <PresentationFormat>와이드스크린</PresentationFormat>
  <Paragraphs>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03. 07</vt:lpstr>
      <vt:lpstr>AutoEncoder</vt:lpstr>
      <vt:lpstr>Variational AutoEncoder</vt:lpstr>
      <vt:lpstr>Variational AutoEncoder</vt:lpstr>
      <vt:lpstr>Variational AutoEncoder</vt:lpstr>
      <vt:lpstr>Variational AutoEncoder</vt:lpstr>
      <vt:lpstr>VAE Implementation</vt:lpstr>
      <vt:lpstr>VAE Implementation</vt:lpstr>
      <vt:lpstr>VAE Implementation</vt:lpstr>
      <vt:lpstr>VAE Implementation</vt:lpstr>
      <vt:lpstr>VAE Implementation</vt:lpstr>
      <vt:lpstr>VAE Implementation Result</vt:lpstr>
      <vt:lpstr>VAE Implementation Result</vt:lpstr>
      <vt:lpstr>VAE Implementation Result</vt:lpstr>
      <vt:lpstr>VAE Implementation Result</vt:lpstr>
      <vt:lpstr>VAE Implementation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권준보</dc:creator>
  <cp:lastModifiedBy>권준보</cp:lastModifiedBy>
  <cp:revision>2</cp:revision>
  <dcterms:created xsi:type="dcterms:W3CDTF">2024-03-07T01:29:04Z</dcterms:created>
  <dcterms:modified xsi:type="dcterms:W3CDTF">2024-03-07T04:35:58Z</dcterms:modified>
</cp:coreProperties>
</file>