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6" r:id="rId1"/>
  </p:sldMasterIdLst>
  <p:notesMasterIdLst>
    <p:notesMasterId r:id="rId5"/>
  </p:notesMasterIdLst>
  <p:handoutMasterIdLst>
    <p:handoutMasterId r:id="rId6"/>
  </p:handoutMasterIdLst>
  <p:sldIdLst>
    <p:sldId id="273" r:id="rId2"/>
    <p:sldId id="260" r:id="rId3"/>
    <p:sldId id="261" r:id="rId4"/>
  </p:sldIdLst>
  <p:sldSz cx="9904413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5750" userDrawn="1">
          <p15:clr>
            <a:srgbClr val="A4A3A4"/>
          </p15:clr>
        </p15:guide>
        <p15:guide id="4" pos="398" userDrawn="1">
          <p15:clr>
            <a:srgbClr val="A4A3A4"/>
          </p15:clr>
        </p15:guide>
        <p15:guide id="6" pos="5977" userDrawn="1">
          <p15:clr>
            <a:srgbClr val="A4A3A4"/>
          </p15:clr>
        </p15:guide>
        <p15:guide id="7" pos="217" userDrawn="1">
          <p15:clr>
            <a:srgbClr val="A4A3A4"/>
          </p15:clr>
        </p15:guide>
        <p15:guide id="8" orient="horz" pos="4020" userDrawn="1">
          <p15:clr>
            <a:srgbClr val="A4A3A4"/>
          </p15:clr>
        </p15:guide>
        <p15:guide id="10" pos="307" userDrawn="1">
          <p15:clr>
            <a:srgbClr val="A4A3A4"/>
          </p15:clr>
        </p15:guide>
        <p15:guide id="11" orient="horz" pos="754" userDrawn="1">
          <p15:clr>
            <a:srgbClr val="A4A3A4"/>
          </p15:clr>
        </p15:guide>
        <p15:guide id="12" orient="horz" pos="618" userDrawn="1">
          <p15:clr>
            <a:srgbClr val="A4A3A4"/>
          </p15:clr>
        </p15:guide>
        <p15:guide id="13" orient="horz" pos="4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0FCF"/>
    <a:srgbClr val="0000CC"/>
    <a:srgbClr val="002060"/>
    <a:srgbClr val="FFFF99"/>
    <a:srgbClr val="FFFF00"/>
    <a:srgbClr val="FFFF66"/>
    <a:srgbClr val="7F7F7F"/>
    <a:srgbClr val="00B0F0"/>
    <a:srgbClr val="3D3DD8"/>
    <a:srgbClr val="4747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85" autoAdjust="0"/>
    <p:restoredTop sz="95400" autoAdjust="0"/>
  </p:normalViewPr>
  <p:slideViewPr>
    <p:cSldViewPr>
      <p:cViewPr varScale="1">
        <p:scale>
          <a:sx n="85" d="100"/>
          <a:sy n="85" d="100"/>
        </p:scale>
        <p:origin x="1541" y="72"/>
      </p:cViewPr>
      <p:guideLst>
        <p:guide pos="5750"/>
        <p:guide pos="398"/>
        <p:guide pos="5977"/>
        <p:guide pos="217"/>
        <p:guide orient="horz" pos="4020"/>
        <p:guide pos="307"/>
        <p:guide orient="horz" pos="754"/>
        <p:guide orient="horz" pos="618"/>
        <p:guide orient="horz" pos="4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5487B-D2FA-4A53-8114-E3AEA53324C9}" type="datetimeFigureOut">
              <a:rPr lang="ko-KR" altLang="en-US" smtClean="0"/>
              <a:pPr/>
              <a:t>2022-08-16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B083D5-EE40-458A-8370-FE182664F9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7505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C59CF-47C6-4069-8E71-6884024ABEFA}" type="datetimeFigureOut">
              <a:rPr lang="ko-KR" altLang="en-US" smtClean="0"/>
              <a:pPr/>
              <a:t>2022-08-16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E8434-9CE6-4B13-9D4B-73957E8B6C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0187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5" name="Shape 10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안녕하십니까!</a:t>
            </a:r>
          </a:p>
          <a:p>
            <a:r>
              <a:t>프로젝트지원그룹에서 IP Pjt 제안서 코칭 및 심의업무를 지원하고 있는 ○ ○ ○ 입니다.</a:t>
            </a:r>
          </a:p>
          <a:p>
            <a:r>
              <a:t>오늘 제가 설명드릴 부분은 Smart型 IP Pjt 수행과 관련된 내용으로써 Smart의 의미, Smart型 IP Pjt의 정의와 과거 기술과의 차이점,</a:t>
            </a:r>
          </a:p>
          <a:p>
            <a:r>
              <a:t>Pjt 적용사례, Pjt 수행시 고려해야 할 사항, 그리고 마지막으로 Pjt 수행과 관련한 지원사항 위주로 설명드리겠습니다.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831" y="2130429"/>
            <a:ext cx="8418751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662" y="3886200"/>
            <a:ext cx="693308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109" indent="0" algn="ctr">
              <a:buNone/>
              <a:defRPr/>
            </a:lvl2pPr>
            <a:lvl3pPr marL="914217" indent="0" algn="ctr">
              <a:buNone/>
              <a:defRPr/>
            </a:lvl3pPr>
            <a:lvl4pPr marL="1371326" indent="0" algn="ctr">
              <a:buNone/>
              <a:defRPr/>
            </a:lvl4pPr>
            <a:lvl5pPr marL="1828434" indent="0" algn="ctr">
              <a:buNone/>
              <a:defRPr/>
            </a:lvl5pPr>
            <a:lvl6pPr marL="2285543" indent="0" algn="ctr">
              <a:buNone/>
              <a:defRPr/>
            </a:lvl6pPr>
            <a:lvl7pPr marL="2742651" indent="0" algn="ctr">
              <a:buNone/>
              <a:defRPr/>
            </a:lvl7pPr>
            <a:lvl8pPr marL="3199760" indent="0" algn="ctr">
              <a:buNone/>
              <a:defRPr/>
            </a:lvl8pPr>
            <a:lvl9pPr marL="3656868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2831" y="6248400"/>
            <a:ext cx="2063419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008" y="6248400"/>
            <a:ext cx="313639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8163" y="6248400"/>
            <a:ext cx="2063419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C68A53F-CAD8-0F49-B7E8-CBA6C9434E31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" name="Picture 1" descr="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904413" cy="646043"/>
          </a:xfrm>
          <a:prstGeom prst="rect">
            <a:avLst/>
          </a:prstGeom>
        </p:spPr>
      </p:pic>
      <p:pic>
        <p:nvPicPr>
          <p:cNvPr id="8" name="Picture 2" descr="C:\WINNTF\View\IP페스티벌_메인_Ci_161118_PNG-01_12월30일08시24분_0900bf4b9b63f4de_562524.png">
            <a:extLst>
              <a:ext uri="{FF2B5EF4-FFF2-40B4-BE49-F238E27FC236}">
                <a16:creationId xmlns:a16="http://schemas.microsoft.com/office/drawing/2014/main" id="{C725DD7B-55DF-4342-A357-9E0AE34855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192049" y="49398"/>
            <a:ext cx="1681994" cy="3552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5313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106135" y="6356352"/>
            <a:ext cx="358817" cy="370841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775202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02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460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7" r:id="rId2"/>
  </p:sldLayoutIdLst>
  <p:hf sldNum="0" hdr="0" ftr="0" dt="0"/>
  <p:txStyles>
    <p:titleStyle>
      <a:lvl1pPr algn="ctr" defTabSz="912813" rtl="0" eaLnBrk="0" fontAlgn="base" latinLnBrk="1" hangingPunct="0">
        <a:spcBef>
          <a:spcPct val="0"/>
        </a:spcBef>
        <a:spcAft>
          <a:spcPct val="0"/>
        </a:spcAft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12813" rtl="0" eaLnBrk="0" fontAlgn="base" latinLnBrk="1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defTabSz="912813" rtl="0" eaLnBrk="0" fontAlgn="base" latinLnBrk="1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defTabSz="912813" rtl="0" eaLnBrk="0" fontAlgn="base" latinLnBrk="1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defTabSz="912813" rtl="0" eaLnBrk="0" fontAlgn="base" latinLnBrk="1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defTabSz="912813" rtl="0" fontAlgn="base" latinLnBrk="1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defTabSz="912813" rtl="0" fontAlgn="base" latinLnBrk="1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defTabSz="912813" rtl="0" fontAlgn="base" latinLnBrk="1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defTabSz="912813" rtl="0" fontAlgn="base" latinLnBrk="1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1313" indent="-34131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5" indent="-228582" algn="l" defTabSz="91432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7" indent="-228582" algn="l" defTabSz="91432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20" indent="-228582" algn="l" defTabSz="91432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82" indent="-228582" algn="l" defTabSz="91432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3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5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8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50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14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6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9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01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1" descr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546" y="1"/>
            <a:ext cx="9913516" cy="6856901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직사각형 32"/>
          <p:cNvSpPr txBox="1"/>
          <p:nvPr/>
        </p:nvSpPr>
        <p:spPr>
          <a:xfrm>
            <a:off x="51274" y="2660108"/>
            <a:ext cx="9812974" cy="669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600">
                <a:solidFill>
                  <a:srgbClr val="09507D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r>
              <a:rPr lang="en-US" altLang="ko-KR" dirty="0" err="1"/>
              <a:t>BtoB</a:t>
            </a:r>
            <a:r>
              <a:rPr lang="ko-KR" altLang="en-US" dirty="0"/>
              <a:t> 쇼핑몰 수익성 증대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1"/>
          <p:cNvSpPr txBox="1"/>
          <p:nvPr/>
        </p:nvSpPr>
        <p:spPr>
          <a:xfrm>
            <a:off x="51276" y="142852"/>
            <a:ext cx="743253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/>
            </a:lvl1pPr>
          </a:lstStyle>
          <a:p>
            <a:r>
              <a:t>변수 정의서</a:t>
            </a:r>
          </a:p>
        </p:txBody>
      </p:sp>
      <p:graphicFrame>
        <p:nvGraphicFramePr>
          <p:cNvPr id="63" name="표 2"/>
          <p:cNvGraphicFramePr/>
          <p:nvPr>
            <p:extLst>
              <p:ext uri="{D42A27DB-BD31-4B8C-83A1-F6EECF244321}">
                <p14:modId xmlns:p14="http://schemas.microsoft.com/office/powerpoint/2010/main" val="3925030287"/>
              </p:ext>
            </p:extLst>
          </p:nvPr>
        </p:nvGraphicFramePr>
        <p:xfrm>
          <a:off x="171415" y="1142984"/>
          <a:ext cx="9317295" cy="3196532"/>
        </p:xfrm>
        <a:graphic>
          <a:graphicData uri="http://schemas.openxmlformats.org/drawingml/2006/table">
            <a:tbl>
              <a:tblPr firstRow="1" bandRow="1"/>
              <a:tblGrid>
                <a:gridCol w="1702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3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1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240">
                <a:tc>
                  <a:txBody>
                    <a:bodyPr/>
                    <a:lstStyle/>
                    <a:p>
                      <a:pPr algn="ctr" defTabSz="91432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</a:rPr>
                        <a:t>변수명 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ctr" defTabSz="91432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</a:rPr>
                        <a:t>타입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ctr" defTabSz="91432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</a:rPr>
                        <a:t>설명</a:t>
                      </a:r>
                    </a:p>
                  </a:txBody>
                  <a:tcPr marL="36000" marR="36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643">
                <a:tc>
                  <a:txBody>
                    <a:bodyPr/>
                    <a:lstStyle/>
                    <a:p>
                      <a:pPr algn="ctr" defTabSz="914325">
                        <a:defRPr sz="1800"/>
                      </a:pPr>
                      <a:r>
                        <a:rPr sz="1200"/>
                        <a:t>invoice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200"/>
                        <a:t>캐릭터 데이터(character type)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200"/>
                        <a:t>고객이 1회 구매 시 발행한 송장 (포스에서 발행한 영수증과 유사한 개념)</a:t>
                      </a:r>
                    </a:p>
                  </a:txBody>
                  <a:tcPr marL="36000" marR="36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708">
                <a:tc>
                  <a:txBody>
                    <a:bodyPr/>
                    <a:lstStyle/>
                    <a:p>
                      <a:pPr algn="ctr" defTabSz="914325">
                        <a:defRPr sz="1800"/>
                      </a:pPr>
                      <a:r>
                        <a:rPr sz="1200"/>
                        <a:t>product_code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200"/>
                        <a:t>캐릭터 데이터(character type)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200"/>
                        <a:t>상품코드</a:t>
                      </a:r>
                    </a:p>
                  </a:txBody>
                  <a:tcPr marL="36000" marR="36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304">
                <a:tc>
                  <a:txBody>
                    <a:bodyPr/>
                    <a:lstStyle/>
                    <a:p>
                      <a:pPr algn="ctr" defTabSz="914325">
                        <a:defRPr sz="1800"/>
                      </a:pPr>
                      <a:r>
                        <a:rPr sz="1200"/>
                        <a:t>product_name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200"/>
                        <a:t>캐릭터 데이터(character type)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200"/>
                        <a:t>상품명</a:t>
                      </a:r>
                    </a:p>
                  </a:txBody>
                  <a:tcPr marL="36000" marR="36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304">
                <a:tc>
                  <a:txBody>
                    <a:bodyPr/>
                    <a:lstStyle/>
                    <a:p>
                      <a:pPr algn="ctr" defTabSz="914325">
                        <a:defRPr sz="1800"/>
                      </a:pPr>
                      <a:r>
                        <a:rPr sz="1200"/>
                        <a:t>quantity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200"/>
                        <a:t>수치형 데이터(double type)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200"/>
                        <a:t>1개 상품을 구매한 수량</a:t>
                      </a:r>
                    </a:p>
                  </a:txBody>
                  <a:tcPr marL="36000" marR="36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304">
                <a:tc>
                  <a:txBody>
                    <a:bodyPr/>
                    <a:lstStyle/>
                    <a:p>
                      <a:pPr algn="ctr" defTabSz="914325">
                        <a:defRPr sz="1800"/>
                      </a:pPr>
                      <a:r>
                        <a:rPr sz="1200"/>
                        <a:t>date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200"/>
                        <a:t>날짜(연-월-일)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200"/>
                        <a:t>구매 날짜</a:t>
                      </a:r>
                    </a:p>
                  </a:txBody>
                  <a:tcPr marL="36000" marR="36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304">
                <a:tc>
                  <a:txBody>
                    <a:bodyPr/>
                    <a:lstStyle/>
                    <a:p>
                      <a:pPr algn="ctr" defTabSz="914325">
                        <a:defRPr sz="1800"/>
                      </a:pPr>
                      <a:r>
                        <a:rPr sz="1200"/>
                        <a:t>unit_price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200"/>
                        <a:t>수치형 데이터(double type)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200"/>
                        <a:t>상품 1개 단가</a:t>
                      </a:r>
                    </a:p>
                  </a:txBody>
                  <a:tcPr marL="36000" marR="36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304">
                <a:tc>
                  <a:txBody>
                    <a:bodyPr/>
                    <a:lstStyle/>
                    <a:p>
                      <a:pPr algn="ctr" defTabSz="914325">
                        <a:defRPr sz="1800"/>
                      </a:pPr>
                      <a:r>
                        <a:rPr sz="1200"/>
                        <a:t>customer_id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200"/>
                        <a:t>캐릭터 데이터(character type)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200"/>
                        <a:t>고객 아이디</a:t>
                      </a:r>
                    </a:p>
                  </a:txBody>
                  <a:tcPr marL="36000" marR="36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5304">
                <a:tc>
                  <a:txBody>
                    <a:bodyPr/>
                    <a:lstStyle/>
                    <a:p>
                      <a:pPr algn="ctr" defTabSz="914325">
                        <a:defRPr sz="1800"/>
                      </a:pPr>
                      <a:r>
                        <a:rPr sz="1200"/>
                        <a:t>sales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200"/>
                        <a:t>수치형 데이터(double type)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200" dirty="0" err="1"/>
                        <a:t>고객이</a:t>
                      </a:r>
                      <a:r>
                        <a:rPr sz="1200" dirty="0"/>
                        <a:t> </a:t>
                      </a:r>
                      <a:r>
                        <a:rPr sz="1200" dirty="0" err="1"/>
                        <a:t>구매한</a:t>
                      </a:r>
                      <a:r>
                        <a:rPr sz="1200" dirty="0"/>
                        <a:t> </a:t>
                      </a:r>
                      <a:r>
                        <a:rPr sz="1200" dirty="0" err="1"/>
                        <a:t>특정</a:t>
                      </a:r>
                      <a:r>
                        <a:rPr sz="1200" dirty="0"/>
                        <a:t> </a:t>
                      </a:r>
                      <a:r>
                        <a:rPr sz="1200" dirty="0" err="1"/>
                        <a:t>상품의</a:t>
                      </a:r>
                      <a:r>
                        <a:rPr sz="1200" dirty="0"/>
                        <a:t> 총 </a:t>
                      </a:r>
                      <a:r>
                        <a:rPr sz="1200" dirty="0" err="1"/>
                        <a:t>구매액</a:t>
                      </a:r>
                      <a:r>
                        <a:rPr sz="1200" dirty="0"/>
                        <a:t> (</a:t>
                      </a:r>
                      <a:r>
                        <a:rPr sz="1200" dirty="0" err="1"/>
                        <a:t>unit_price</a:t>
                      </a:r>
                      <a:r>
                        <a:rPr sz="1200" dirty="0"/>
                        <a:t> * quantity)</a:t>
                      </a:r>
                    </a:p>
                  </a:txBody>
                  <a:tcPr marL="36000" marR="36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4" name="TextBox 3"/>
          <p:cNvSpPr txBox="1"/>
          <p:nvPr/>
        </p:nvSpPr>
        <p:spPr>
          <a:xfrm>
            <a:off x="217136" y="714357"/>
            <a:ext cx="762386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* 01_sales_data.csv (row : 258,642 / column : 8)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51276" y="142852"/>
            <a:ext cx="743253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/>
            </a:lvl1pPr>
          </a:lstStyle>
          <a:p>
            <a:r>
              <a:t>변수 정의서</a:t>
            </a:r>
          </a:p>
        </p:txBody>
      </p:sp>
      <p:graphicFrame>
        <p:nvGraphicFramePr>
          <p:cNvPr id="67" name="표 2"/>
          <p:cNvGraphicFramePr/>
          <p:nvPr>
            <p:extLst>
              <p:ext uri="{D42A27DB-BD31-4B8C-83A1-F6EECF244321}">
                <p14:modId xmlns:p14="http://schemas.microsoft.com/office/powerpoint/2010/main" val="2212831549"/>
              </p:ext>
            </p:extLst>
          </p:nvPr>
        </p:nvGraphicFramePr>
        <p:xfrm>
          <a:off x="171415" y="1142984"/>
          <a:ext cx="9389302" cy="3123672"/>
        </p:xfrm>
        <a:graphic>
          <a:graphicData uri="http://schemas.openxmlformats.org/drawingml/2006/table">
            <a:tbl>
              <a:tblPr firstRow="1" bandRow="1"/>
              <a:tblGrid>
                <a:gridCol w="1715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5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240">
                <a:tc>
                  <a:txBody>
                    <a:bodyPr/>
                    <a:lstStyle/>
                    <a:p>
                      <a:pPr algn="ctr" defTabSz="91432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</a:rPr>
                        <a:t>변수명 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ctr" defTabSz="91432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</a:rPr>
                        <a:t>타입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ctr" defTabSz="91432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</a:rPr>
                        <a:t>설명</a:t>
                      </a:r>
                    </a:p>
                  </a:txBody>
                  <a:tcPr marL="36000" marR="36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304">
                <a:tc>
                  <a:txBody>
                    <a:bodyPr/>
                    <a:lstStyle/>
                    <a:p>
                      <a:pPr algn="ctr" defTabSz="914325">
                        <a:defRPr sz="1800"/>
                      </a:pPr>
                      <a:r>
                        <a:rPr sz="1200"/>
                        <a:t>customer_id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200"/>
                        <a:t>캐릭터 데이터(character type)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200"/>
                        <a:t>고객 아이디</a:t>
                      </a:r>
                    </a:p>
                  </a:txBody>
                  <a:tcPr marL="36000" marR="36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304">
                <a:tc>
                  <a:txBody>
                    <a:bodyPr/>
                    <a:lstStyle/>
                    <a:p>
                      <a:pPr algn="ctr" defTabSz="914325">
                        <a:defRPr sz="1800"/>
                      </a:pPr>
                      <a:r>
                        <a:rPr sz="1200"/>
                        <a:t>city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200"/>
                        <a:t>캐릭터 데이터(character type)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200"/>
                        <a:t>고객 매장이 있는 도시</a:t>
                      </a:r>
                    </a:p>
                  </a:txBody>
                  <a:tcPr marL="36000" marR="36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304">
                <a:tc>
                  <a:txBody>
                    <a:bodyPr/>
                    <a:lstStyle/>
                    <a:p>
                      <a:pPr algn="ctr" defTabSz="914325">
                        <a:defRPr sz="1800"/>
                      </a:pPr>
                      <a:r>
                        <a:rPr sz="1200"/>
                        <a:t>state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200"/>
                        <a:t>캐릭터 데이터(character type)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200" dirty="0" err="1"/>
                        <a:t>고객</a:t>
                      </a:r>
                      <a:r>
                        <a:rPr sz="1200" dirty="0"/>
                        <a:t> </a:t>
                      </a:r>
                      <a:r>
                        <a:rPr sz="1200" dirty="0" err="1"/>
                        <a:t>매장이</a:t>
                      </a:r>
                      <a:r>
                        <a:rPr sz="1200" dirty="0"/>
                        <a:t> </a:t>
                      </a:r>
                      <a:r>
                        <a:rPr sz="1200" dirty="0" err="1"/>
                        <a:t>있는</a:t>
                      </a:r>
                      <a:r>
                        <a:rPr sz="1200" dirty="0"/>
                        <a:t> 주</a:t>
                      </a:r>
                    </a:p>
                  </a:txBody>
                  <a:tcPr marL="36000" marR="36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304">
                <a:tc>
                  <a:txBody>
                    <a:bodyPr/>
                    <a:lstStyle/>
                    <a:p>
                      <a:pPr algn="ctr" defTabSz="914325">
                        <a:defRPr sz="1800"/>
                      </a:pPr>
                      <a:r>
                        <a:rPr sz="1200"/>
                        <a:t>pop_thousand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200"/>
                        <a:t>수치형 데이터(double type)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200"/>
                        <a:t>고객 매장이 있는 도시의 상주 인구수(단위 : 천명)</a:t>
                      </a:r>
                    </a:p>
                  </a:txBody>
                  <a:tcPr marL="36000" marR="36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304">
                <a:tc>
                  <a:txBody>
                    <a:bodyPr/>
                    <a:lstStyle/>
                    <a:p>
                      <a:pPr algn="ctr" defTabSz="914325">
                        <a:defRPr sz="1800"/>
                      </a:pPr>
                      <a:r>
                        <a:rPr sz="1200"/>
                        <a:t>land_sq_meter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200"/>
                        <a:t>수치형 데이터(double type)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200"/>
                        <a:t>고객 매장이 있는 도시의 크기(단위 : 평방 미터)</a:t>
                      </a:r>
                    </a:p>
                  </a:txBody>
                  <a:tcPr marL="36000" marR="36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304">
                <a:tc>
                  <a:txBody>
                    <a:bodyPr/>
                    <a:lstStyle/>
                    <a:p>
                      <a:pPr algn="ctr" defTabSz="914325">
                        <a:defRPr sz="1800"/>
                      </a:pPr>
                      <a:r>
                        <a:rPr sz="1200"/>
                        <a:t>pop_size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200"/>
                        <a:t>캐릭터 데이터(character type)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200"/>
                        <a:t>고객 매장이 있는 도시 크기(big, middle, small city)</a:t>
                      </a:r>
                    </a:p>
                  </a:txBody>
                  <a:tcPr marL="36000" marR="36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304">
                <a:tc>
                  <a:txBody>
                    <a:bodyPr/>
                    <a:lstStyle/>
                    <a:p>
                      <a:pPr algn="ctr" defTabSz="914325">
                        <a:defRPr sz="1800"/>
                      </a:pPr>
                      <a:r>
                        <a:rPr sz="1200"/>
                        <a:t>city_type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200"/>
                        <a:t>캐릭터 데이터(character type)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200"/>
                        <a:t>고객 매장이 있는 도시의 성격(sightseeing, metro, other)</a:t>
                      </a:r>
                    </a:p>
                  </a:txBody>
                  <a:tcPr marL="36000" marR="36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5304">
                <a:tc>
                  <a:txBody>
                    <a:bodyPr/>
                    <a:lstStyle/>
                    <a:p>
                      <a:pPr algn="ctr" defTabSz="914325">
                        <a:defRPr sz="1800"/>
                      </a:pPr>
                      <a:r>
                        <a:rPr sz="1200"/>
                        <a:t>city_lctn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200"/>
                        <a:t>캐릭터 데이터(character type)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200" dirty="0" err="1"/>
                        <a:t>고객</a:t>
                      </a:r>
                      <a:r>
                        <a:rPr sz="1200" dirty="0"/>
                        <a:t> </a:t>
                      </a:r>
                      <a:r>
                        <a:rPr sz="1200" dirty="0" err="1"/>
                        <a:t>매장이</a:t>
                      </a:r>
                      <a:r>
                        <a:rPr sz="1200" dirty="0"/>
                        <a:t> </a:t>
                      </a:r>
                      <a:r>
                        <a:rPr sz="1200" dirty="0" err="1"/>
                        <a:t>있는</a:t>
                      </a:r>
                      <a:r>
                        <a:rPr sz="1200" dirty="0"/>
                        <a:t> </a:t>
                      </a:r>
                      <a:r>
                        <a:rPr sz="1200" dirty="0" err="1"/>
                        <a:t>도시의</a:t>
                      </a:r>
                      <a:r>
                        <a:rPr sz="1200" dirty="0"/>
                        <a:t> </a:t>
                      </a:r>
                      <a:r>
                        <a:rPr sz="1200" dirty="0" err="1"/>
                        <a:t>위치</a:t>
                      </a:r>
                      <a:r>
                        <a:rPr sz="1200" dirty="0"/>
                        <a:t>(</a:t>
                      </a:r>
                      <a:r>
                        <a:rPr sz="1200" dirty="0" err="1"/>
                        <a:t>서부</a:t>
                      </a:r>
                      <a:r>
                        <a:rPr sz="1200" dirty="0"/>
                        <a:t>, </a:t>
                      </a:r>
                      <a:r>
                        <a:rPr sz="1200" dirty="0" err="1"/>
                        <a:t>남부</a:t>
                      </a:r>
                      <a:r>
                        <a:rPr sz="1200" dirty="0"/>
                        <a:t>, </a:t>
                      </a:r>
                      <a:r>
                        <a:rPr sz="1200" dirty="0" err="1"/>
                        <a:t>동부</a:t>
                      </a:r>
                      <a:r>
                        <a:rPr sz="1200" dirty="0"/>
                        <a:t>, </a:t>
                      </a:r>
                      <a:r>
                        <a:rPr sz="1200" dirty="0" err="1"/>
                        <a:t>기타</a:t>
                      </a:r>
                      <a:r>
                        <a:rPr sz="1200" dirty="0"/>
                        <a:t>)</a:t>
                      </a:r>
                    </a:p>
                  </a:txBody>
                  <a:tcPr marL="36000" marR="36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8" name="TextBox 3"/>
          <p:cNvSpPr txBox="1"/>
          <p:nvPr/>
        </p:nvSpPr>
        <p:spPr>
          <a:xfrm>
            <a:off x="217136" y="714357"/>
            <a:ext cx="762386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rPr dirty="0"/>
              <a:t>* 0</a:t>
            </a:r>
            <a:r>
              <a:rPr lang="en-US" dirty="0"/>
              <a:t>2</a:t>
            </a:r>
            <a:r>
              <a:rPr dirty="0"/>
              <a:t>_customer_data.csv (row : 3,458 / column : 8)</a:t>
            </a:r>
          </a:p>
        </p:txBody>
      </p:sp>
      <p:sp>
        <p:nvSpPr>
          <p:cNvPr id="69" name="TextBox 3"/>
          <p:cNvSpPr txBox="1"/>
          <p:nvPr/>
        </p:nvSpPr>
        <p:spPr>
          <a:xfrm>
            <a:off x="217136" y="4722571"/>
            <a:ext cx="762386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rPr dirty="0"/>
              <a:t>* 0</a:t>
            </a:r>
            <a:r>
              <a:rPr lang="en-US" dirty="0"/>
              <a:t>3</a:t>
            </a:r>
            <a:r>
              <a:rPr dirty="0"/>
              <a:t>_stock_data.csv (row : 3,715 / column : 2)</a:t>
            </a:r>
          </a:p>
        </p:txBody>
      </p:sp>
      <p:graphicFrame>
        <p:nvGraphicFramePr>
          <p:cNvPr id="70" name="표 2"/>
          <p:cNvGraphicFramePr/>
          <p:nvPr>
            <p:extLst>
              <p:ext uri="{D42A27DB-BD31-4B8C-83A1-F6EECF244321}">
                <p14:modId xmlns:p14="http://schemas.microsoft.com/office/powerpoint/2010/main" val="4182190017"/>
              </p:ext>
            </p:extLst>
          </p:nvPr>
        </p:nvGraphicFramePr>
        <p:xfrm>
          <a:off x="171415" y="5208331"/>
          <a:ext cx="9389302" cy="1051848"/>
        </p:xfrm>
        <a:graphic>
          <a:graphicData uri="http://schemas.openxmlformats.org/drawingml/2006/table">
            <a:tbl>
              <a:tblPr firstRow="1" bandRow="1"/>
              <a:tblGrid>
                <a:gridCol w="1715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5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240">
                <a:tc>
                  <a:txBody>
                    <a:bodyPr/>
                    <a:lstStyle/>
                    <a:p>
                      <a:pPr algn="ctr" defTabSz="91432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</a:rPr>
                        <a:t>변수명 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ctr" defTabSz="91432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</a:rPr>
                        <a:t>타입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ctr" defTabSz="914325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</a:rPr>
                        <a:t>설명</a:t>
                      </a:r>
                    </a:p>
                  </a:txBody>
                  <a:tcPr marL="36000" marR="36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304">
                <a:tc>
                  <a:txBody>
                    <a:bodyPr/>
                    <a:lstStyle/>
                    <a:p>
                      <a:pPr algn="ctr" defTabSz="914325">
                        <a:defRPr sz="1800"/>
                      </a:pPr>
                      <a:r>
                        <a:rPr sz="1200"/>
                        <a:t>product_name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200"/>
                        <a:t>캐릭터 데이터(character type)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200"/>
                        <a:t>상품명</a:t>
                      </a:r>
                    </a:p>
                  </a:txBody>
                  <a:tcPr marL="36000" marR="36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304">
                <a:tc>
                  <a:txBody>
                    <a:bodyPr/>
                    <a:lstStyle/>
                    <a:p>
                      <a:pPr algn="ctr" defTabSz="914325">
                        <a:defRPr sz="1800"/>
                      </a:pPr>
                      <a:r>
                        <a:rPr sz="1200"/>
                        <a:t>stock_type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200"/>
                        <a:t>캐릭터 데이터(character type)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algn="l" defTabSz="914325">
                        <a:defRPr sz="1800"/>
                      </a:pPr>
                      <a:r>
                        <a:rPr sz="1200"/>
                        <a:t>직매입 유무 변수 (위탁판매 : consignment, 직매입판매 : buying)</a:t>
                      </a:r>
                    </a:p>
                  </a:txBody>
                  <a:tcPr marL="36000" marR="36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30912</TotalTime>
  <Words>409</Words>
  <Application>Microsoft Office PowerPoint</Application>
  <PresentationFormat>사용자 지정</PresentationFormat>
  <Paragraphs>73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HY견고딕</vt:lpstr>
      <vt:lpstr>맑은 고딕</vt:lpstr>
      <vt:lpstr>Arial</vt:lpstr>
      <vt:lpstr>22_Office 테마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kgbae@daum.net</cp:lastModifiedBy>
  <cp:revision>2215</cp:revision>
  <dcterms:created xsi:type="dcterms:W3CDTF">2006-10-05T04:04:58Z</dcterms:created>
  <dcterms:modified xsi:type="dcterms:W3CDTF">2022-08-16T07:36:49Z</dcterms:modified>
</cp:coreProperties>
</file>