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7010400" cy="9296400"/>
  <p:embeddedFontLst>
    <p:embeddedFont>
      <p:font typeface="Comforta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1" roundtripDataSignature="AMtx7mjkixV7bIEiQLzj9sKgL2WvYZBqj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7" name="Jovita Martine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bold.fntdata"/><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Comfortaa-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1-27T04:04:41.910">
    <p:pos x="6000" y="0"/>
    <p:text>@jmart262@ucsc.edu
_Assigned to Jovita Martinez_</p:text>
    <p:extLst>
      <p:ext uri="{C676402C-5697-4E1C-873F-D02D1690AC5C}">
        <p15:threadingInfo timeZoneBias="0"/>
      </p:ext>
      <p:ext uri="http://customooxmlschemas.google.com/">
        <go:slidesCustomData xmlns:go="http://customooxmlschemas.google.com/" commentPostId="AAAASYk179c"/>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11-27T04:03:41.752">
    <p:pos x="288" y="0"/>
    <p:text>@kwon@ucsc.edu
_Assigned to Kyle Won_</p:text>
    <p:extLst>
      <p:ext uri="{C676402C-5697-4E1C-873F-D02D1690AC5C}">
        <p15:threadingInfo timeZoneBias="0"/>
      </p:ext>
      <p:ext uri="http://customooxmlschemas.google.com/">
        <go:slidesCustomData xmlns:go="http://customooxmlschemas.google.com/" commentPostId="AAAASYk179Q"/>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11-27T04:04:58.396">
    <p:pos x="288" y="48"/>
    <p:text>@riagonza@ucsc.edu @kwon@ucsc.edu</p:text>
    <p:extLst>
      <p:ext uri="{C676402C-5697-4E1C-873F-D02D1690AC5C}">
        <p15:threadingInfo timeZoneBias="0"/>
      </p:ext>
      <p:ext uri="http://customooxmlschemas.google.com/">
        <go:slidesCustomData xmlns:go="http://customooxmlschemas.google.com/" commentPostId="AAAASYk179A"/>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11-27T04:14:07.017">
    <p:pos x="288" y="49"/>
    <p:text>@mgmarcel@ucsc.edu
_Assigned to Marianna Marcelline_</p:text>
    <p:extLst>
      <p:ext uri="{C676402C-5697-4E1C-873F-D02D1690AC5C}">
        <p15:threadingInfo timeZoneBias="0"/>
      </p:ext>
      <p:ext uri="http://customooxmlschemas.google.com/">
        <go:slidesCustomData xmlns:go="http://customooxmlschemas.google.com/" commentPostId="AAAASYk179g"/>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11-27T04:14:07.017">
    <p:pos x="308" y="37"/>
    <p:text>@mgmarcel@ucsc.edu
_Assigned to Marianna Marcelline_</p:text>
    <p:extLst>
      <p:ext uri="{C676402C-5697-4E1C-873F-D02D1690AC5C}">
        <p15:threadingInfo timeZoneBias="0"/>
      </p:ext>
      <p:ext uri="http://customooxmlschemas.google.com/">
        <go:slidesCustomData xmlns:go="http://customooxmlschemas.google.com/" commentPostId="AAAASYk179g"/>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11-27T04:02:02.358">
    <p:pos x="288" y="48"/>
    <p:text>@mgmarcel@ucsc.edu
_Assigned to Marianna Marcelline_</p:text>
    <p:extLst>
      <p:ext uri="{C676402C-5697-4E1C-873F-D02D1690AC5C}">
        <p15:threadingInfo timeZoneBias="0"/>
      </p:ext>
      <p:ext uri="http://customooxmlschemas.google.com/">
        <go:slidesCustomData xmlns:go="http://customooxmlschemas.google.com/" commentPostId="AAAASYk179I"/>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1-11-27T04:01:46.038">
    <p:pos x="308" y="37"/>
    <p:text>@dzuniga1@ucsc.edu
_Assigned to Daniel Zuniga_</p:text>
    <p:extLst>
      <p:ext uri="{C676402C-5697-4E1C-873F-D02D1690AC5C}">
        <p15:threadingInfo timeZoneBias="0"/>
      </p:ext>
      <p:ext uri="http://customooxmlschemas.google.com/">
        <go:slidesCustomData xmlns:go="http://customooxmlschemas.google.com/" commentPostId="AAAASYk179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200">
              <a:solidFill>
                <a:schemeClr val="dk1"/>
              </a:solidFill>
              <a:latin typeface="Comfortaa"/>
              <a:ea typeface="Comfortaa"/>
              <a:cs typeface="Comfortaa"/>
              <a:sym typeface="Comfortaa"/>
            </a:endParaRPr>
          </a:p>
        </p:txBody>
      </p:sp>
      <p:sp>
        <p:nvSpPr>
          <p:cNvPr id="209" name="Google Shape;209;p10: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2f957eb0a_0_0: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200">
              <a:solidFill>
                <a:schemeClr val="dk1"/>
              </a:solidFill>
              <a:latin typeface="Comfortaa"/>
              <a:ea typeface="Comfortaa"/>
              <a:cs typeface="Comfortaa"/>
              <a:sym typeface="Comfortaa"/>
            </a:endParaRPr>
          </a:p>
        </p:txBody>
      </p:sp>
      <p:sp>
        <p:nvSpPr>
          <p:cNvPr id="218" name="Google Shape;218;g102f957eb0a_0_0: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266700" lvl="0" marL="457200" rtl="0" algn="l">
              <a:spcBef>
                <a:spcPts val="0"/>
              </a:spcBef>
              <a:spcAft>
                <a:spcPts val="0"/>
              </a:spcAft>
              <a:buClr>
                <a:schemeClr val="dk1"/>
              </a:buClr>
              <a:buSzPts val="600"/>
              <a:buFont typeface="Comfortaa"/>
              <a:buChar char="●"/>
            </a:pPr>
            <a:r>
              <a:rPr b="1" lang="en-US" sz="600">
                <a:solidFill>
                  <a:schemeClr val="dk1"/>
                </a:solidFill>
                <a:latin typeface="Comfortaa"/>
                <a:ea typeface="Comfortaa"/>
                <a:cs typeface="Comfortaa"/>
                <a:sym typeface="Comfortaa"/>
              </a:rPr>
              <a:t>what worked/what you will keep doing </a:t>
            </a:r>
            <a:endParaRPr b="1" sz="600">
              <a:solidFill>
                <a:schemeClr val="dk1"/>
              </a:solidFill>
              <a:latin typeface="Comfortaa"/>
              <a:ea typeface="Comfortaa"/>
              <a:cs typeface="Comfortaa"/>
              <a:sym typeface="Comfortaa"/>
            </a:endParaRPr>
          </a:p>
          <a:p>
            <a:pPr indent="-266700" lvl="1" marL="914400" rtl="0" algn="l">
              <a:spcBef>
                <a:spcPts val="0"/>
              </a:spcBef>
              <a:spcAft>
                <a:spcPts val="0"/>
              </a:spcAft>
              <a:buClr>
                <a:schemeClr val="dk1"/>
              </a:buClr>
              <a:buSzPts val="600"/>
              <a:buFont typeface="Comfortaa"/>
              <a:buChar char="○"/>
            </a:pPr>
            <a:r>
              <a:rPr b="1" lang="en-US" sz="600">
                <a:solidFill>
                  <a:schemeClr val="dk1"/>
                </a:solidFill>
                <a:latin typeface="Comfortaa"/>
                <a:ea typeface="Comfortaa"/>
                <a:cs typeface="Comfortaa"/>
                <a:sym typeface="Comfortaa"/>
              </a:rPr>
              <a:t>Reminders before meetings, and assignments</a:t>
            </a:r>
            <a:endParaRPr b="1" sz="600">
              <a:solidFill>
                <a:schemeClr val="dk1"/>
              </a:solidFill>
              <a:latin typeface="Comfortaa"/>
              <a:ea typeface="Comfortaa"/>
              <a:cs typeface="Comfortaa"/>
              <a:sym typeface="Comfortaa"/>
            </a:endParaRPr>
          </a:p>
          <a:p>
            <a:pPr indent="-266700" lvl="1" marL="914400" rtl="0" algn="l">
              <a:spcBef>
                <a:spcPts val="0"/>
              </a:spcBef>
              <a:spcAft>
                <a:spcPts val="0"/>
              </a:spcAft>
              <a:buClr>
                <a:schemeClr val="dk1"/>
              </a:buClr>
              <a:buSzPts val="600"/>
              <a:buFont typeface="Comfortaa"/>
              <a:buChar char="○"/>
            </a:pPr>
            <a:r>
              <a:rPr b="1" lang="en-US" sz="600">
                <a:solidFill>
                  <a:schemeClr val="dk1"/>
                </a:solidFill>
                <a:latin typeface="Comfortaa"/>
                <a:ea typeface="Comfortaa"/>
                <a:cs typeface="Comfortaa"/>
                <a:sym typeface="Comfortaa"/>
              </a:rPr>
              <a:t>Discord server -- Keep communicating with each other: Maintain flexibility, and empathy when team members miss deadlines or meetings especially during midterms or holiday events. Reach out after your own absence to ensure work and deadlines are being met. Try to maintain a positive and inclusive attitude. Discord is the best way to communicate for all of us and features enough tools for collaboration</a:t>
            </a:r>
            <a:endParaRPr b="1" sz="600">
              <a:solidFill>
                <a:schemeClr val="dk1"/>
              </a:solidFill>
              <a:latin typeface="Comfortaa"/>
              <a:ea typeface="Comfortaa"/>
              <a:cs typeface="Comfortaa"/>
              <a:sym typeface="Comfortaa"/>
            </a:endParaRPr>
          </a:p>
          <a:p>
            <a:pPr indent="-266700" lvl="1" marL="914400" rtl="0" algn="l">
              <a:spcBef>
                <a:spcPts val="0"/>
              </a:spcBef>
              <a:spcAft>
                <a:spcPts val="0"/>
              </a:spcAft>
              <a:buClr>
                <a:schemeClr val="dk1"/>
              </a:buClr>
              <a:buSzPts val="600"/>
              <a:buFont typeface="Comfortaa"/>
              <a:buChar char="○"/>
            </a:pPr>
            <a:r>
              <a:rPr b="1" lang="en-US" sz="600">
                <a:solidFill>
                  <a:schemeClr val="dk1"/>
                </a:solidFill>
                <a:latin typeface="Comfortaa"/>
                <a:ea typeface="Comfortaa"/>
                <a:cs typeface="Comfortaa"/>
                <a:sym typeface="Comfortaa"/>
              </a:rPr>
              <a:t>Delegating work with a group in mind</a:t>
            </a:r>
            <a:endParaRPr b="1" sz="600">
              <a:solidFill>
                <a:schemeClr val="dk1"/>
              </a:solidFill>
              <a:latin typeface="Comfortaa"/>
              <a:ea typeface="Comfortaa"/>
              <a:cs typeface="Comfortaa"/>
              <a:sym typeface="Comfortaa"/>
            </a:endParaRPr>
          </a:p>
          <a:p>
            <a:pPr indent="-266700" lvl="0" marL="457200" rtl="0" algn="l">
              <a:spcBef>
                <a:spcPts val="0"/>
              </a:spcBef>
              <a:spcAft>
                <a:spcPts val="0"/>
              </a:spcAft>
              <a:buClr>
                <a:schemeClr val="dk1"/>
              </a:buClr>
              <a:buSzPts val="600"/>
              <a:buFont typeface="Comfortaa"/>
              <a:buChar char="●"/>
            </a:pPr>
            <a:r>
              <a:rPr b="1" lang="en-US" sz="600">
                <a:solidFill>
                  <a:schemeClr val="dk1"/>
                </a:solidFill>
                <a:latin typeface="Comfortaa"/>
                <a:ea typeface="Comfortaa"/>
                <a:cs typeface="Comfortaa"/>
                <a:sym typeface="Comfortaa"/>
              </a:rPr>
              <a:t>what didn’t work/what you will stop doing </a:t>
            </a:r>
            <a:endParaRPr b="1" sz="600">
              <a:solidFill>
                <a:schemeClr val="dk1"/>
              </a:solidFill>
              <a:latin typeface="Comfortaa"/>
              <a:ea typeface="Comfortaa"/>
              <a:cs typeface="Comfortaa"/>
              <a:sym typeface="Comfortaa"/>
            </a:endParaRPr>
          </a:p>
          <a:p>
            <a:pPr indent="-266700" lvl="1" marL="914400" rtl="0" algn="l">
              <a:spcBef>
                <a:spcPts val="0"/>
              </a:spcBef>
              <a:spcAft>
                <a:spcPts val="0"/>
              </a:spcAft>
              <a:buClr>
                <a:schemeClr val="dk1"/>
              </a:buClr>
              <a:buSzPts val="600"/>
              <a:buFont typeface="Comfortaa"/>
              <a:buChar char="○"/>
            </a:pPr>
            <a:r>
              <a:rPr b="1" lang="en-US" sz="600">
                <a:solidFill>
                  <a:schemeClr val="dk1"/>
                </a:solidFill>
                <a:latin typeface="Comfortaa"/>
                <a:ea typeface="Comfortaa"/>
                <a:cs typeface="Comfortaa"/>
                <a:sym typeface="Comfortaa"/>
              </a:rPr>
              <a:t>Having scrum meetings go over time</a:t>
            </a:r>
            <a:endParaRPr b="1" sz="600">
              <a:solidFill>
                <a:schemeClr val="dk1"/>
              </a:solidFill>
              <a:latin typeface="Comfortaa"/>
              <a:ea typeface="Comfortaa"/>
              <a:cs typeface="Comfortaa"/>
              <a:sym typeface="Comfortaa"/>
            </a:endParaRPr>
          </a:p>
          <a:p>
            <a:pPr indent="-266700" lvl="1" marL="914400" rtl="0" algn="l">
              <a:spcBef>
                <a:spcPts val="0"/>
              </a:spcBef>
              <a:spcAft>
                <a:spcPts val="0"/>
              </a:spcAft>
              <a:buClr>
                <a:schemeClr val="dk1"/>
              </a:buClr>
              <a:buSzPts val="600"/>
              <a:buFont typeface="Comfortaa"/>
              <a:buChar char="○"/>
            </a:pPr>
            <a:r>
              <a:rPr b="1" lang="en-US" sz="600">
                <a:solidFill>
                  <a:schemeClr val="dk1"/>
                </a:solidFill>
                <a:latin typeface="Comfortaa"/>
                <a:ea typeface="Comfortaa"/>
                <a:cs typeface="Comfortaa"/>
                <a:sym typeface="Comfortaa"/>
              </a:rPr>
              <a:t>Splitting up tasks in a way that requires us to wait for each other to finish work to continue</a:t>
            </a:r>
            <a:endParaRPr b="1" sz="600">
              <a:solidFill>
                <a:schemeClr val="dk1"/>
              </a:solidFill>
              <a:latin typeface="Comfortaa"/>
              <a:ea typeface="Comfortaa"/>
              <a:cs typeface="Comfortaa"/>
              <a:sym typeface="Comfortaa"/>
            </a:endParaRPr>
          </a:p>
          <a:p>
            <a:pPr indent="-266700" lvl="0" marL="457200" rtl="0" algn="l">
              <a:spcBef>
                <a:spcPts val="0"/>
              </a:spcBef>
              <a:spcAft>
                <a:spcPts val="0"/>
              </a:spcAft>
              <a:buClr>
                <a:schemeClr val="dk1"/>
              </a:buClr>
              <a:buSzPts val="600"/>
              <a:buFont typeface="Comfortaa"/>
              <a:buChar char="●"/>
            </a:pPr>
            <a:r>
              <a:rPr b="1" lang="en-US" sz="600">
                <a:solidFill>
                  <a:schemeClr val="dk1"/>
                </a:solidFill>
                <a:latin typeface="Comfortaa"/>
                <a:ea typeface="Comfortaa"/>
                <a:cs typeface="Comfortaa"/>
                <a:sym typeface="Comfortaa"/>
              </a:rPr>
              <a:t>things you wished you had done (that you would start doing in the future)</a:t>
            </a:r>
            <a:endParaRPr b="1" sz="600">
              <a:solidFill>
                <a:schemeClr val="dk1"/>
              </a:solidFill>
              <a:latin typeface="Comfortaa"/>
              <a:ea typeface="Comfortaa"/>
              <a:cs typeface="Comfortaa"/>
              <a:sym typeface="Comfortaa"/>
            </a:endParaRPr>
          </a:p>
          <a:p>
            <a:pPr indent="-266700" lvl="1" marL="914400" rtl="0" algn="l">
              <a:spcBef>
                <a:spcPts val="0"/>
              </a:spcBef>
              <a:spcAft>
                <a:spcPts val="0"/>
              </a:spcAft>
              <a:buClr>
                <a:schemeClr val="dk1"/>
              </a:buClr>
              <a:buSzPts val="600"/>
              <a:buFont typeface="Comfortaa"/>
              <a:buChar char="○"/>
            </a:pPr>
            <a:r>
              <a:rPr b="1" lang="en-US" sz="600">
                <a:solidFill>
                  <a:schemeClr val="dk1"/>
                </a:solidFill>
                <a:latin typeface="Comfortaa"/>
                <a:ea typeface="Comfortaa"/>
                <a:cs typeface="Comfortaa"/>
                <a:sym typeface="Comfortaa"/>
              </a:rPr>
              <a:t>In future scrums, be honest about schedule (8am TA meeting)</a:t>
            </a:r>
            <a:endParaRPr b="1" sz="600">
              <a:solidFill>
                <a:schemeClr val="dk1"/>
              </a:solidFill>
              <a:latin typeface="Comfortaa"/>
              <a:ea typeface="Comfortaa"/>
              <a:cs typeface="Comfortaa"/>
              <a:sym typeface="Comfortaa"/>
            </a:endParaRPr>
          </a:p>
          <a:p>
            <a:pPr indent="0" lvl="0" marL="0" rtl="0" algn="l">
              <a:lnSpc>
                <a:spcPct val="100000"/>
              </a:lnSpc>
              <a:spcBef>
                <a:spcPts val="0"/>
              </a:spcBef>
              <a:spcAft>
                <a:spcPts val="0"/>
              </a:spcAft>
              <a:buSzPts val="1100"/>
              <a:buNone/>
            </a:pPr>
            <a:r>
              <a:t/>
            </a:r>
            <a:endParaRPr/>
          </a:p>
        </p:txBody>
      </p:sp>
      <p:sp>
        <p:nvSpPr>
          <p:cNvPr id="227" name="Google Shape;227;p1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chemeClr val="dk1"/>
              </a:buClr>
              <a:buSzPts val="800"/>
              <a:buFont typeface="Comfortaa"/>
              <a:buChar char="●"/>
            </a:pPr>
            <a:r>
              <a:rPr b="1" lang="en-US" sz="800">
                <a:solidFill>
                  <a:schemeClr val="dk1"/>
                </a:solidFill>
                <a:latin typeface="Comfortaa"/>
                <a:ea typeface="Comfortaa"/>
                <a:cs typeface="Comfortaa"/>
                <a:sym typeface="Comfortaa"/>
              </a:rPr>
              <a:t>Brief introduction into problem/application domain</a:t>
            </a:r>
            <a:endParaRPr b="1" sz="800">
              <a:solidFill>
                <a:schemeClr val="dk1"/>
              </a:solidFill>
              <a:latin typeface="Comfortaa"/>
              <a:ea typeface="Comfortaa"/>
              <a:cs typeface="Comfortaa"/>
              <a:sym typeface="Comfortaa"/>
            </a:endParaRPr>
          </a:p>
          <a:p>
            <a:pPr indent="-279400" lvl="0" marL="457200" rtl="0" algn="l">
              <a:lnSpc>
                <a:spcPct val="115000"/>
              </a:lnSpc>
              <a:spcBef>
                <a:spcPts val="0"/>
              </a:spcBef>
              <a:spcAft>
                <a:spcPts val="0"/>
              </a:spcAft>
              <a:buClr>
                <a:schemeClr val="dk1"/>
              </a:buClr>
              <a:buSzPts val="800"/>
              <a:buFont typeface="Comfortaa"/>
              <a:buChar char="●"/>
            </a:pPr>
            <a:r>
              <a:rPr lang="en-US" sz="800">
                <a:solidFill>
                  <a:schemeClr val="dk1"/>
                </a:solidFill>
                <a:latin typeface="Comfortaa"/>
                <a:ea typeface="Comfortaa"/>
                <a:cs typeface="Comfortaa"/>
                <a:sym typeface="Comfortaa"/>
              </a:rPr>
              <a:t>The  voice capsule app acts like a time capsule, but instead of storing photos, news clippings and random items, it stores voice notes. These can be sent to yourself or to friends and it can only be opened on a specified date in the future.</a:t>
            </a:r>
            <a:endParaRPr sz="800">
              <a:solidFill>
                <a:schemeClr val="dk1"/>
              </a:solidFill>
              <a:latin typeface="Comfortaa"/>
              <a:ea typeface="Comfortaa"/>
              <a:cs typeface="Comfortaa"/>
              <a:sym typeface="Comfortaa"/>
            </a:endParaRPr>
          </a:p>
          <a:p>
            <a:pPr indent="-279400" lvl="0" marL="457200" rtl="0" algn="l">
              <a:lnSpc>
                <a:spcPct val="115000"/>
              </a:lnSpc>
              <a:spcBef>
                <a:spcPts val="0"/>
              </a:spcBef>
              <a:spcAft>
                <a:spcPts val="0"/>
              </a:spcAft>
              <a:buClr>
                <a:schemeClr val="dk1"/>
              </a:buClr>
              <a:buSzPts val="800"/>
              <a:buFont typeface="Comfortaa"/>
              <a:buChar char="●"/>
            </a:pPr>
            <a:r>
              <a:rPr lang="en-US" sz="800">
                <a:solidFill>
                  <a:schemeClr val="dk1"/>
                </a:solidFill>
                <a:latin typeface="Comfortaa"/>
                <a:ea typeface="Comfortaa"/>
                <a:cs typeface="Comfortaa"/>
                <a:sym typeface="Comfortaa"/>
              </a:rPr>
              <a:t>Wouldn’t you like to send a birthday message way in advance, or set reminders for yourself? What is there was a tool that made this possible? </a:t>
            </a:r>
            <a:endParaRPr sz="800">
              <a:solidFill>
                <a:schemeClr val="dk1"/>
              </a:solidFill>
              <a:latin typeface="Comfortaa"/>
              <a:ea typeface="Comfortaa"/>
              <a:cs typeface="Comfortaa"/>
              <a:sym typeface="Comfortaa"/>
            </a:endParaRPr>
          </a:p>
          <a:p>
            <a:pPr indent="-279400" lvl="1" marL="914400" rtl="0" algn="l">
              <a:lnSpc>
                <a:spcPct val="115000"/>
              </a:lnSpc>
              <a:spcBef>
                <a:spcPts val="0"/>
              </a:spcBef>
              <a:spcAft>
                <a:spcPts val="0"/>
              </a:spcAft>
              <a:buClr>
                <a:schemeClr val="dk1"/>
              </a:buClr>
              <a:buSzPts val="800"/>
              <a:buFont typeface="Comfortaa"/>
              <a:buChar char="○"/>
            </a:pPr>
            <a:r>
              <a:rPr b="1" lang="en-US" sz="800">
                <a:solidFill>
                  <a:schemeClr val="dk1"/>
                </a:solidFill>
                <a:latin typeface="Comfortaa"/>
                <a:ea typeface="Comfortaa"/>
                <a:cs typeface="Comfortaa"/>
                <a:sym typeface="Comfortaa"/>
              </a:rPr>
              <a:t>Motivation for your choice of project </a:t>
            </a:r>
            <a:endParaRPr b="1" sz="800">
              <a:solidFill>
                <a:schemeClr val="dk1"/>
              </a:solidFill>
              <a:latin typeface="Comfortaa"/>
              <a:ea typeface="Comfortaa"/>
              <a:cs typeface="Comfortaa"/>
              <a:sym typeface="Comfortaa"/>
            </a:endParaRPr>
          </a:p>
          <a:p>
            <a:pPr indent="-279400" lvl="2" marL="1371600" rtl="0" algn="l">
              <a:lnSpc>
                <a:spcPct val="115000"/>
              </a:lnSpc>
              <a:spcBef>
                <a:spcPts val="0"/>
              </a:spcBef>
              <a:spcAft>
                <a:spcPts val="0"/>
              </a:spcAft>
              <a:buClr>
                <a:schemeClr val="dk1"/>
              </a:buClr>
              <a:buSzPts val="800"/>
              <a:buFont typeface="Comfortaa"/>
              <a:buChar char="■"/>
            </a:pPr>
            <a:r>
              <a:rPr lang="en-US" sz="800">
                <a:solidFill>
                  <a:schemeClr val="dk1"/>
                </a:solidFill>
                <a:latin typeface="Comfortaa"/>
                <a:ea typeface="Comfortaa"/>
                <a:cs typeface="Comfortaa"/>
                <a:sym typeface="Comfortaa"/>
              </a:rPr>
              <a:t>The motivation for this project was innovation and simple design. The concept itself is very interesting, and executable which was very important to the team.</a:t>
            </a:r>
            <a:endParaRPr sz="800">
              <a:solidFill>
                <a:schemeClr val="dk1"/>
              </a:solidFill>
              <a:latin typeface="Comfortaa"/>
              <a:ea typeface="Comfortaa"/>
              <a:cs typeface="Comfortaa"/>
              <a:sym typeface="Comfortaa"/>
            </a:endParaRPr>
          </a:p>
          <a:p>
            <a:pPr indent="-279400" lvl="1" marL="914400" rtl="0" algn="l">
              <a:lnSpc>
                <a:spcPct val="115000"/>
              </a:lnSpc>
              <a:spcBef>
                <a:spcPts val="0"/>
              </a:spcBef>
              <a:spcAft>
                <a:spcPts val="0"/>
              </a:spcAft>
              <a:buClr>
                <a:schemeClr val="dk1"/>
              </a:buClr>
              <a:buSzPts val="800"/>
              <a:buFont typeface="Comfortaa"/>
              <a:buChar char="○"/>
            </a:pPr>
            <a:r>
              <a:rPr b="1" lang="en-US" sz="800">
                <a:solidFill>
                  <a:schemeClr val="dk1"/>
                </a:solidFill>
                <a:latin typeface="Comfortaa"/>
                <a:ea typeface="Comfortaa"/>
                <a:cs typeface="Comfortaa"/>
                <a:sym typeface="Comfortaa"/>
              </a:rPr>
              <a:t>Discuss intended users, problem or opportunity addressed </a:t>
            </a:r>
            <a:endParaRPr b="1" sz="800">
              <a:solidFill>
                <a:schemeClr val="dk1"/>
              </a:solidFill>
              <a:latin typeface="Comfortaa"/>
              <a:ea typeface="Comfortaa"/>
              <a:cs typeface="Comfortaa"/>
              <a:sym typeface="Comfortaa"/>
            </a:endParaRPr>
          </a:p>
          <a:p>
            <a:pPr indent="-279400" lvl="2" marL="1371600" rtl="0" algn="l">
              <a:lnSpc>
                <a:spcPct val="115000"/>
              </a:lnSpc>
              <a:spcBef>
                <a:spcPts val="0"/>
              </a:spcBef>
              <a:spcAft>
                <a:spcPts val="0"/>
              </a:spcAft>
              <a:buClr>
                <a:schemeClr val="dk1"/>
              </a:buClr>
              <a:buSzPts val="800"/>
              <a:buFont typeface="Comfortaa"/>
              <a:buChar char="■"/>
            </a:pPr>
            <a:r>
              <a:rPr lang="en-US" sz="800">
                <a:solidFill>
                  <a:schemeClr val="dk1"/>
                </a:solidFill>
                <a:latin typeface="Comfortaa"/>
                <a:ea typeface="Comfortaa"/>
                <a:cs typeface="Comfortaa"/>
                <a:sym typeface="Comfortaa"/>
              </a:rPr>
              <a:t>The user is anyone with an android phone,  who would benefit from receiving and making voice notes. This is open to the user’s creativity. It could be anything from: Reminders of an upcoming homework deadline. A happy birthday message for a friend or parent. A message declaring deep friendship and love. A student who needs a reminder about their class presentation. </a:t>
            </a:r>
            <a:endParaRPr sz="800">
              <a:solidFill>
                <a:schemeClr val="dk1"/>
              </a:solidFill>
              <a:latin typeface="Comfortaa"/>
              <a:ea typeface="Comfortaa"/>
              <a:cs typeface="Comfortaa"/>
              <a:sym typeface="Comfortaa"/>
            </a:endParaRPr>
          </a:p>
          <a:p>
            <a:pPr indent="-279400" lvl="2" marL="1371600" rtl="0" algn="l">
              <a:lnSpc>
                <a:spcPct val="115000"/>
              </a:lnSpc>
              <a:spcBef>
                <a:spcPts val="0"/>
              </a:spcBef>
              <a:spcAft>
                <a:spcPts val="0"/>
              </a:spcAft>
              <a:buClr>
                <a:schemeClr val="dk1"/>
              </a:buClr>
              <a:buSzPts val="800"/>
              <a:buFont typeface="Comfortaa"/>
              <a:buChar char="■"/>
            </a:pPr>
            <a:r>
              <a:rPr lang="en-US" sz="800">
                <a:solidFill>
                  <a:schemeClr val="dk1"/>
                </a:solidFill>
                <a:latin typeface="Comfortaa"/>
                <a:ea typeface="Comfortaa"/>
                <a:cs typeface="Comfortaa"/>
                <a:sym typeface="Comfortaa"/>
              </a:rPr>
              <a:t>This application solves the problem of wanting to sending a voice message in advance, AND only at a specific time or date... such as an anniversary message.</a:t>
            </a:r>
            <a:endParaRPr sz="800">
              <a:solidFill>
                <a:schemeClr val="dk1"/>
              </a:solidFill>
              <a:latin typeface="Comfortaa"/>
              <a:ea typeface="Comfortaa"/>
              <a:cs typeface="Comfortaa"/>
              <a:sym typeface="Comfortaa"/>
            </a:endParaRPr>
          </a:p>
        </p:txBody>
      </p:sp>
      <p:sp>
        <p:nvSpPr>
          <p:cNvPr id="91" name="Google Shape;91;p2: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 following goals were: Goals you – set out to achieve – have achieved</a:t>
            </a:r>
            <a:endParaRPr/>
          </a:p>
        </p:txBody>
      </p:sp>
      <p:sp>
        <p:nvSpPr>
          <p:cNvPr id="100" name="Google Shape;100;p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4: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5: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84cb7767_0_19: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84cb7767_0_19: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6: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9: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7: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3"/>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13"/>
          <p:cNvSpPr txBox="1"/>
          <p:nvPr>
            <p:ph idx="1" type="body"/>
          </p:nvPr>
        </p:nvSpPr>
        <p:spPr>
          <a:xfrm>
            <a:off x="457200" y="1600200"/>
            <a:ext cx="8229600" cy="4526100"/>
          </a:xfrm>
          <a:prstGeom prst="rect">
            <a:avLst/>
          </a:prstGeom>
          <a:noFill/>
          <a:ln>
            <a:noFill/>
          </a:ln>
        </p:spPr>
        <p:txBody>
          <a:bodyPr anchorCtr="0" anchor="t" bIns="45675" lIns="91375" spcFirstLastPara="1" rIns="91375" wrap="square" tIns="456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13"/>
          <p:cNvSpPr txBox="1"/>
          <p:nvPr>
            <p:ph idx="10" type="dt"/>
          </p:nvPr>
        </p:nvSpPr>
        <p:spPr>
          <a:xfrm>
            <a:off x="457200" y="6356350"/>
            <a:ext cx="2133600" cy="365100"/>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1" type="ftr"/>
          </p:nvPr>
        </p:nvSpPr>
        <p:spPr>
          <a:xfrm>
            <a:off x="3124200" y="6356350"/>
            <a:ext cx="2895600" cy="3651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2" type="sldNum"/>
          </p:nvPr>
        </p:nvSpPr>
        <p:spPr>
          <a:xfrm>
            <a:off x="6553200" y="6356350"/>
            <a:ext cx="2133600" cy="365100"/>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22"/>
          <p:cNvSpPr txBox="1"/>
          <p:nvPr>
            <p:ph idx="1" type="body"/>
          </p:nvPr>
        </p:nvSpPr>
        <p:spPr>
          <a:xfrm rot="5400000">
            <a:off x="2308950" y="-251550"/>
            <a:ext cx="4526100" cy="8229600"/>
          </a:xfrm>
          <a:prstGeom prst="rect">
            <a:avLst/>
          </a:prstGeom>
          <a:noFill/>
          <a:ln>
            <a:noFill/>
          </a:ln>
        </p:spPr>
        <p:txBody>
          <a:bodyPr anchorCtr="0" anchor="t" bIns="45675" lIns="91375" spcFirstLastPara="1" rIns="91375" wrap="square" tIns="456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00"/>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00"/>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50" y="2171688"/>
            <a:ext cx="5851500" cy="20574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23"/>
          <p:cNvSpPr txBox="1"/>
          <p:nvPr>
            <p:ph idx="1" type="body"/>
          </p:nvPr>
        </p:nvSpPr>
        <p:spPr>
          <a:xfrm rot="5400000">
            <a:off x="541350" y="190488"/>
            <a:ext cx="5851500" cy="6019800"/>
          </a:xfrm>
          <a:prstGeom prst="rect">
            <a:avLst/>
          </a:prstGeom>
          <a:noFill/>
          <a:ln>
            <a:noFill/>
          </a:ln>
        </p:spPr>
        <p:txBody>
          <a:bodyPr anchorCtr="0" anchor="t" bIns="45675" lIns="91375" spcFirstLastPara="1" rIns="91375" wrap="square" tIns="456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00"/>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00"/>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4"/>
          <p:cNvSpPr txBox="1"/>
          <p:nvPr>
            <p:ph type="ctrTitle"/>
          </p:nvPr>
        </p:nvSpPr>
        <p:spPr>
          <a:xfrm>
            <a:off x="685800" y="2130426"/>
            <a:ext cx="7772400" cy="1470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14"/>
          <p:cNvSpPr txBox="1"/>
          <p:nvPr>
            <p:ph idx="1" type="subTitle"/>
          </p:nvPr>
        </p:nvSpPr>
        <p:spPr>
          <a:xfrm>
            <a:off x="1371600" y="3886200"/>
            <a:ext cx="6400800" cy="1752600"/>
          </a:xfrm>
          <a:prstGeom prst="rect">
            <a:avLst/>
          </a:prstGeom>
          <a:noFill/>
          <a:ln>
            <a:noFill/>
          </a:ln>
        </p:spPr>
        <p:txBody>
          <a:bodyPr anchorCtr="0" anchor="t" bIns="45675" lIns="91375" spcFirstLastPara="1" rIns="91375" wrap="square" tIns="45675">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0" name="Google Shape;20;p14"/>
          <p:cNvSpPr txBox="1"/>
          <p:nvPr>
            <p:ph idx="10" type="dt"/>
          </p:nvPr>
        </p:nvSpPr>
        <p:spPr>
          <a:xfrm>
            <a:off x="457200" y="6356350"/>
            <a:ext cx="2133600" cy="365100"/>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1" type="ftr"/>
          </p:nvPr>
        </p:nvSpPr>
        <p:spPr>
          <a:xfrm>
            <a:off x="3124200" y="6356350"/>
            <a:ext cx="2895600" cy="3651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2" type="sldNum"/>
          </p:nvPr>
        </p:nvSpPr>
        <p:spPr>
          <a:xfrm>
            <a:off x="6553200" y="6356350"/>
            <a:ext cx="2133600" cy="365100"/>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722313" y="4406900"/>
            <a:ext cx="7772400" cy="1362000"/>
          </a:xfrm>
          <a:prstGeom prst="rect">
            <a:avLst/>
          </a:prstGeom>
          <a:noFill/>
          <a:ln>
            <a:noFill/>
          </a:ln>
        </p:spPr>
        <p:txBody>
          <a:bodyPr anchorCtr="0" anchor="t" bIns="45675" lIns="91375" spcFirstLastPara="1" rIns="91375" wrap="square" tIns="45675">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15"/>
          <p:cNvSpPr txBox="1"/>
          <p:nvPr>
            <p:ph idx="1" type="body"/>
          </p:nvPr>
        </p:nvSpPr>
        <p:spPr>
          <a:xfrm>
            <a:off x="722313" y="2906713"/>
            <a:ext cx="7772400" cy="1500300"/>
          </a:xfrm>
          <a:prstGeom prst="rect">
            <a:avLst/>
          </a:prstGeom>
          <a:noFill/>
          <a:ln>
            <a:noFill/>
          </a:ln>
        </p:spPr>
        <p:txBody>
          <a:bodyPr anchorCtr="0" anchor="b" bIns="45675" lIns="91375" spcFirstLastPara="1" rIns="91375" wrap="square" tIns="45675">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15"/>
          <p:cNvSpPr txBox="1"/>
          <p:nvPr>
            <p:ph idx="10" type="dt"/>
          </p:nvPr>
        </p:nvSpPr>
        <p:spPr>
          <a:xfrm>
            <a:off x="457200" y="6356350"/>
            <a:ext cx="2133600" cy="365100"/>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1" type="ftr"/>
          </p:nvPr>
        </p:nvSpPr>
        <p:spPr>
          <a:xfrm>
            <a:off x="3124200" y="6356350"/>
            <a:ext cx="2895600" cy="3651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2" type="sldNum"/>
          </p:nvPr>
        </p:nvSpPr>
        <p:spPr>
          <a:xfrm>
            <a:off x="6553200" y="6356350"/>
            <a:ext cx="2133600" cy="365100"/>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16"/>
          <p:cNvSpPr txBox="1"/>
          <p:nvPr>
            <p:ph idx="1" type="body"/>
          </p:nvPr>
        </p:nvSpPr>
        <p:spPr>
          <a:xfrm>
            <a:off x="457200" y="1600202"/>
            <a:ext cx="4038600" cy="4526100"/>
          </a:xfrm>
          <a:prstGeom prst="rect">
            <a:avLst/>
          </a:prstGeom>
          <a:noFill/>
          <a:ln>
            <a:noFill/>
          </a:ln>
        </p:spPr>
        <p:txBody>
          <a:bodyPr anchorCtr="0" anchor="t" bIns="45675" lIns="91375" spcFirstLastPara="1" rIns="91375" wrap="square" tIns="45675">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16"/>
          <p:cNvSpPr txBox="1"/>
          <p:nvPr>
            <p:ph idx="2" type="body"/>
          </p:nvPr>
        </p:nvSpPr>
        <p:spPr>
          <a:xfrm>
            <a:off x="4648200" y="1600202"/>
            <a:ext cx="4038600" cy="4526100"/>
          </a:xfrm>
          <a:prstGeom prst="rect">
            <a:avLst/>
          </a:prstGeom>
          <a:noFill/>
          <a:ln>
            <a:noFill/>
          </a:ln>
        </p:spPr>
        <p:txBody>
          <a:bodyPr anchorCtr="0" anchor="t" bIns="45675" lIns="91375" spcFirstLastPara="1" rIns="91375" wrap="square" tIns="45675">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16"/>
          <p:cNvSpPr txBox="1"/>
          <p:nvPr>
            <p:ph idx="10" type="dt"/>
          </p:nvPr>
        </p:nvSpPr>
        <p:spPr>
          <a:xfrm>
            <a:off x="457200" y="6356350"/>
            <a:ext cx="2133600" cy="365100"/>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1" type="ftr"/>
          </p:nvPr>
        </p:nvSpPr>
        <p:spPr>
          <a:xfrm>
            <a:off x="3124200" y="6356350"/>
            <a:ext cx="2895600" cy="3651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6553200" y="6356350"/>
            <a:ext cx="2133600" cy="365100"/>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17"/>
          <p:cNvSpPr txBox="1"/>
          <p:nvPr>
            <p:ph idx="1" type="body"/>
          </p:nvPr>
        </p:nvSpPr>
        <p:spPr>
          <a:xfrm>
            <a:off x="457200" y="1535113"/>
            <a:ext cx="4040100" cy="639900"/>
          </a:xfrm>
          <a:prstGeom prst="rect">
            <a:avLst/>
          </a:prstGeom>
          <a:noFill/>
          <a:ln>
            <a:noFill/>
          </a:ln>
        </p:spPr>
        <p:txBody>
          <a:bodyPr anchorCtr="0" anchor="b" bIns="45675" lIns="91375" spcFirstLastPara="1" rIns="91375" wrap="square" tIns="45675">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17"/>
          <p:cNvSpPr txBox="1"/>
          <p:nvPr>
            <p:ph idx="2" type="body"/>
          </p:nvPr>
        </p:nvSpPr>
        <p:spPr>
          <a:xfrm>
            <a:off x="457200" y="2174876"/>
            <a:ext cx="4040100" cy="3951300"/>
          </a:xfrm>
          <a:prstGeom prst="rect">
            <a:avLst/>
          </a:prstGeom>
          <a:noFill/>
          <a:ln>
            <a:noFill/>
          </a:ln>
        </p:spPr>
        <p:txBody>
          <a:bodyPr anchorCtr="0" anchor="t" bIns="45675" lIns="91375" spcFirstLastPara="1" rIns="91375" wrap="square" tIns="45675">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17"/>
          <p:cNvSpPr txBox="1"/>
          <p:nvPr>
            <p:ph idx="3" type="body"/>
          </p:nvPr>
        </p:nvSpPr>
        <p:spPr>
          <a:xfrm>
            <a:off x="4645030" y="1535113"/>
            <a:ext cx="4041900" cy="639900"/>
          </a:xfrm>
          <a:prstGeom prst="rect">
            <a:avLst/>
          </a:prstGeom>
          <a:noFill/>
          <a:ln>
            <a:noFill/>
          </a:ln>
        </p:spPr>
        <p:txBody>
          <a:bodyPr anchorCtr="0" anchor="b" bIns="45675" lIns="91375" spcFirstLastPara="1" rIns="91375" wrap="square" tIns="45675">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7"/>
          <p:cNvSpPr txBox="1"/>
          <p:nvPr>
            <p:ph idx="4" type="body"/>
          </p:nvPr>
        </p:nvSpPr>
        <p:spPr>
          <a:xfrm>
            <a:off x="4645030" y="2174876"/>
            <a:ext cx="4041900" cy="3951300"/>
          </a:xfrm>
          <a:prstGeom prst="rect">
            <a:avLst/>
          </a:prstGeom>
          <a:noFill/>
          <a:ln>
            <a:noFill/>
          </a:ln>
        </p:spPr>
        <p:txBody>
          <a:bodyPr anchorCtr="0" anchor="t" bIns="45675" lIns="91375" spcFirstLastPara="1" rIns="91375" wrap="square" tIns="45675">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7"/>
          <p:cNvSpPr txBox="1"/>
          <p:nvPr>
            <p:ph idx="10" type="dt"/>
          </p:nvPr>
        </p:nvSpPr>
        <p:spPr>
          <a:xfrm>
            <a:off x="457200" y="6356350"/>
            <a:ext cx="2133600" cy="365100"/>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a:off x="3124200" y="6356350"/>
            <a:ext cx="2895600" cy="3651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6553200" y="6356350"/>
            <a:ext cx="2133600" cy="365100"/>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18"/>
          <p:cNvSpPr txBox="1"/>
          <p:nvPr>
            <p:ph idx="10" type="dt"/>
          </p:nvPr>
        </p:nvSpPr>
        <p:spPr>
          <a:xfrm>
            <a:off x="457200" y="6356350"/>
            <a:ext cx="2133600" cy="365100"/>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1" type="ftr"/>
          </p:nvPr>
        </p:nvSpPr>
        <p:spPr>
          <a:xfrm>
            <a:off x="3124200" y="6356350"/>
            <a:ext cx="2895600" cy="3651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2" type="sldNum"/>
          </p:nvPr>
        </p:nvSpPr>
        <p:spPr>
          <a:xfrm>
            <a:off x="6553200" y="6356350"/>
            <a:ext cx="2133600" cy="365100"/>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457200" y="6356350"/>
            <a:ext cx="2133600" cy="365100"/>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00"/>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2" y="273051"/>
            <a:ext cx="3008400" cy="1161900"/>
          </a:xfrm>
          <a:prstGeom prst="rect">
            <a:avLst/>
          </a:prstGeom>
          <a:noFill/>
          <a:ln>
            <a:noFill/>
          </a:ln>
        </p:spPr>
        <p:txBody>
          <a:bodyPr anchorCtr="0" anchor="b" bIns="45675" lIns="91375" spcFirstLastPara="1" rIns="91375" wrap="square" tIns="4567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20"/>
          <p:cNvSpPr txBox="1"/>
          <p:nvPr>
            <p:ph idx="1" type="body"/>
          </p:nvPr>
        </p:nvSpPr>
        <p:spPr>
          <a:xfrm>
            <a:off x="3575050" y="273050"/>
            <a:ext cx="5111700" cy="5853000"/>
          </a:xfrm>
          <a:prstGeom prst="rect">
            <a:avLst/>
          </a:prstGeom>
          <a:noFill/>
          <a:ln>
            <a:noFill/>
          </a:ln>
        </p:spPr>
        <p:txBody>
          <a:bodyPr anchorCtr="0" anchor="t" bIns="45675" lIns="91375" spcFirstLastPara="1" rIns="91375" wrap="square" tIns="45675">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2" y="1435105"/>
            <a:ext cx="3008400" cy="4691100"/>
          </a:xfrm>
          <a:prstGeom prst="rect">
            <a:avLst/>
          </a:prstGeom>
          <a:noFill/>
          <a:ln>
            <a:noFill/>
          </a:ln>
        </p:spPr>
        <p:txBody>
          <a:bodyPr anchorCtr="0" anchor="t" bIns="45675" lIns="91375" spcFirstLastPara="1" rIns="91375" wrap="square" tIns="45675">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00"/>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00"/>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00"/>
          </a:xfrm>
          <a:prstGeom prst="rect">
            <a:avLst/>
          </a:prstGeom>
          <a:noFill/>
          <a:ln>
            <a:noFill/>
          </a:ln>
        </p:spPr>
        <p:txBody>
          <a:bodyPr anchorCtr="0" anchor="b" bIns="45675" lIns="91375" spcFirstLastPara="1" rIns="91375" wrap="square" tIns="4567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900"/>
          </a:xfrm>
          <a:prstGeom prst="rect">
            <a:avLst/>
          </a:prstGeom>
          <a:noFill/>
          <a:ln>
            <a:noFill/>
          </a:ln>
        </p:spPr>
        <p:txBody>
          <a:bodyPr anchorCtr="0" anchor="t" bIns="45675" lIns="91375" spcFirstLastPara="1" rIns="91375" wrap="square" tIns="45675">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00"/>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00"/>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7" name="Google Shape;7;p12"/>
          <p:cNvSpPr txBox="1"/>
          <p:nvPr>
            <p:ph idx="1" type="body"/>
          </p:nvPr>
        </p:nvSpPr>
        <p:spPr>
          <a:xfrm>
            <a:off x="457200" y="1600200"/>
            <a:ext cx="8229600" cy="4526100"/>
          </a:xfrm>
          <a:prstGeom prst="rect">
            <a:avLst/>
          </a:prstGeom>
          <a:noFill/>
          <a:ln>
            <a:noFill/>
          </a:ln>
        </p:spPr>
        <p:txBody>
          <a:bodyPr anchorCtr="0" anchor="t" bIns="45675" lIns="91375" spcFirstLastPara="1" rIns="91375" wrap="square" tIns="4567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00"/>
          </a:xfrm>
          <a:prstGeom prst="rect">
            <a:avLst/>
          </a:prstGeom>
          <a:noFill/>
          <a:ln>
            <a:noFill/>
          </a:ln>
        </p:spPr>
        <p:txBody>
          <a:bodyPr anchorCtr="0" anchor="ctr" bIns="45675" lIns="91375" spcFirstLastPara="1" rIns="91375" wrap="square" tIns="456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3124200" y="6356350"/>
            <a:ext cx="2895600" cy="365100"/>
          </a:xfrm>
          <a:prstGeom prst="rect">
            <a:avLst/>
          </a:prstGeom>
          <a:noFill/>
          <a:ln>
            <a:noFill/>
          </a:ln>
        </p:spPr>
        <p:txBody>
          <a:bodyPr anchorCtr="0" anchor="ctr" bIns="45675" lIns="91375" spcFirstLastPara="1" rIns="91375" wrap="square" tIns="4567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6553200" y="6356350"/>
            <a:ext cx="2133600" cy="365100"/>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3.xml"/><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hyperlink" Target="http://drive.google.com/file/d/1TWMOK3I6GLJ2l29qk_bMsV1pOs1OFdB-/view" TargetMode="External"/><Relationship Id="rId7"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5.xml"/><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hyperlink" Target="mailto:__@e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6.xml"/><Relationship Id="rId4" Type="http://schemas.openxmlformats.org/officeDocument/2006/relationships/image" Target="../media/image2.png"/><Relationship Id="rId10" Type="http://schemas.openxmlformats.org/officeDocument/2006/relationships/image" Target="../media/image6.png"/><Relationship Id="rId9"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7.xml"/><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180BB"/>
            </a:gs>
          </a:gsLst>
          <a:path path="circle">
            <a:fillToRect b="50%" l="50%" r="50%" t="50%"/>
          </a:path>
          <a:tileRect/>
        </a:gradFill>
      </p:bgPr>
    </p:bg>
    <p:spTree>
      <p:nvGrpSpPr>
        <p:cNvPr id="83" name="Shape 83"/>
        <p:cNvGrpSpPr/>
        <p:nvPr/>
      </p:nvGrpSpPr>
      <p:grpSpPr>
        <a:xfrm>
          <a:off x="0" y="0"/>
          <a:ext cx="0" cy="0"/>
          <a:chOff x="0" y="0"/>
          <a:chExt cx="0" cy="0"/>
        </a:xfrm>
      </p:grpSpPr>
      <p:sp>
        <p:nvSpPr>
          <p:cNvPr id="84" name="Google Shape;84;p1"/>
          <p:cNvSpPr/>
          <p:nvPr/>
        </p:nvSpPr>
        <p:spPr>
          <a:xfrm flipH="1" rot="10800000">
            <a:off x="0" y="6858000"/>
            <a:ext cx="9144000" cy="46038"/>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txBox="1"/>
          <p:nvPr>
            <p:ph idx="1" type="body"/>
          </p:nvPr>
        </p:nvSpPr>
        <p:spPr>
          <a:xfrm>
            <a:off x="2709600" y="2683725"/>
            <a:ext cx="6434400" cy="3774900"/>
          </a:xfrm>
          <a:prstGeom prst="rect">
            <a:avLst/>
          </a:prstGeom>
          <a:noFill/>
          <a:ln>
            <a:noFill/>
          </a:ln>
          <a:effectLst>
            <a:outerShdw blurRad="57150" rotWithShape="0" algn="bl" dir="5400000" dist="19050">
              <a:schemeClr val="lt1">
                <a:alpha val="49803"/>
              </a:schemeClr>
            </a:outerShdw>
          </a:effectLst>
        </p:spPr>
        <p:txBody>
          <a:bodyPr anchorCtr="0" anchor="t" bIns="45675" lIns="91375" spcFirstLastPara="1" rIns="91375" wrap="square" tIns="45675">
            <a:noAutofit/>
          </a:bodyPr>
          <a:lstStyle/>
          <a:p>
            <a:pPr indent="0" lvl="0" marL="0" rtl="0" algn="l">
              <a:lnSpc>
                <a:spcPct val="100000"/>
              </a:lnSpc>
              <a:spcBef>
                <a:spcPts val="560"/>
              </a:spcBef>
              <a:spcAft>
                <a:spcPts val="0"/>
              </a:spcAft>
              <a:buClr>
                <a:schemeClr val="dk1"/>
              </a:buClr>
              <a:buSzPts val="2800"/>
              <a:buFont typeface="Arial"/>
              <a:buNone/>
            </a:pPr>
            <a:r>
              <a:t/>
            </a:r>
            <a:endParaRPr>
              <a:latin typeface="Comfortaa"/>
              <a:ea typeface="Comfortaa"/>
              <a:cs typeface="Comfortaa"/>
              <a:sym typeface="Comfortaa"/>
            </a:endParaRPr>
          </a:p>
          <a:p>
            <a:pPr indent="0" lvl="0" marL="0" rtl="0" algn="l">
              <a:lnSpc>
                <a:spcPct val="100000"/>
              </a:lnSpc>
              <a:spcBef>
                <a:spcPts val="560"/>
              </a:spcBef>
              <a:spcAft>
                <a:spcPts val="0"/>
              </a:spcAft>
              <a:buClr>
                <a:schemeClr val="dk1"/>
              </a:buClr>
              <a:buSzPts val="2800"/>
              <a:buFont typeface="Arial"/>
              <a:buNone/>
            </a:pPr>
            <a:r>
              <a:rPr b="1" lang="en-US" sz="2800">
                <a:latin typeface="Comfortaa"/>
                <a:ea typeface="Comfortaa"/>
                <a:cs typeface="Comfortaa"/>
                <a:sym typeface="Comfortaa"/>
              </a:rPr>
              <a:t>Team member names </a:t>
            </a:r>
            <a:endParaRPr b="1">
              <a:latin typeface="Comfortaa"/>
              <a:ea typeface="Comfortaa"/>
              <a:cs typeface="Comfortaa"/>
              <a:sym typeface="Comfortaa"/>
            </a:endParaRPr>
          </a:p>
          <a:p>
            <a:pPr indent="457200" lvl="0" marL="0" rtl="0" algn="l">
              <a:lnSpc>
                <a:spcPct val="100000"/>
              </a:lnSpc>
              <a:spcBef>
                <a:spcPts val="400"/>
              </a:spcBef>
              <a:spcAft>
                <a:spcPts val="0"/>
              </a:spcAft>
              <a:buClr>
                <a:schemeClr val="dk1"/>
              </a:buClr>
              <a:buSzPts val="2000"/>
              <a:buFont typeface="Arial"/>
              <a:buNone/>
            </a:pPr>
            <a:r>
              <a:rPr b="1" lang="en-US" sz="2000">
                <a:latin typeface="Comfortaa"/>
                <a:ea typeface="Comfortaa"/>
                <a:cs typeface="Comfortaa"/>
                <a:sym typeface="Comfortaa"/>
              </a:rPr>
              <a:t>Daniel Zuniga - Developer</a:t>
            </a:r>
            <a:r>
              <a:rPr b="1" lang="en-US" sz="2000">
                <a:latin typeface="Comfortaa"/>
                <a:ea typeface="Comfortaa"/>
                <a:cs typeface="Comfortaa"/>
                <a:sym typeface="Comfortaa"/>
              </a:rPr>
              <a:t>     </a:t>
            </a:r>
            <a:endParaRPr b="1" sz="2000">
              <a:latin typeface="Comfortaa"/>
              <a:ea typeface="Comfortaa"/>
              <a:cs typeface="Comfortaa"/>
              <a:sym typeface="Comfortaa"/>
            </a:endParaRPr>
          </a:p>
          <a:p>
            <a:pPr indent="457200" lvl="0" marL="0" rtl="0" algn="l">
              <a:lnSpc>
                <a:spcPct val="100000"/>
              </a:lnSpc>
              <a:spcBef>
                <a:spcPts val="400"/>
              </a:spcBef>
              <a:spcAft>
                <a:spcPts val="0"/>
              </a:spcAft>
              <a:buClr>
                <a:schemeClr val="dk1"/>
              </a:buClr>
              <a:buSzPts val="2000"/>
              <a:buFont typeface="Arial"/>
              <a:buNone/>
            </a:pPr>
            <a:r>
              <a:rPr b="1" lang="en-US" sz="2000">
                <a:latin typeface="Comfortaa"/>
                <a:ea typeface="Comfortaa"/>
                <a:cs typeface="Comfortaa"/>
                <a:sym typeface="Comfortaa"/>
              </a:rPr>
              <a:t>Jovita Martinez - </a:t>
            </a:r>
            <a:r>
              <a:rPr b="1" lang="en-US" sz="2000">
                <a:latin typeface="Comfortaa"/>
                <a:ea typeface="Comfortaa"/>
                <a:cs typeface="Comfortaa"/>
                <a:sym typeface="Comfortaa"/>
              </a:rPr>
              <a:t>Developer</a:t>
            </a:r>
            <a:endParaRPr b="1" sz="2000">
              <a:latin typeface="Comfortaa"/>
              <a:ea typeface="Comfortaa"/>
              <a:cs typeface="Comfortaa"/>
              <a:sym typeface="Comfortaa"/>
            </a:endParaRPr>
          </a:p>
          <a:p>
            <a:pPr indent="457200" lvl="0" marL="0" rtl="0" algn="l">
              <a:lnSpc>
                <a:spcPct val="100000"/>
              </a:lnSpc>
              <a:spcBef>
                <a:spcPts val="400"/>
              </a:spcBef>
              <a:spcAft>
                <a:spcPts val="0"/>
              </a:spcAft>
              <a:buClr>
                <a:schemeClr val="dk1"/>
              </a:buClr>
              <a:buSzPts val="2000"/>
              <a:buFont typeface="Arial"/>
              <a:buNone/>
            </a:pPr>
            <a:r>
              <a:rPr b="1" lang="en-US" sz="2000">
                <a:latin typeface="Comfortaa"/>
                <a:ea typeface="Comfortaa"/>
                <a:cs typeface="Comfortaa"/>
                <a:sym typeface="Comfortaa"/>
              </a:rPr>
              <a:t>Kyle Won - Developer, Scrum Master</a:t>
            </a:r>
            <a:endParaRPr b="1" sz="2000">
              <a:latin typeface="Comfortaa"/>
              <a:ea typeface="Comfortaa"/>
              <a:cs typeface="Comfortaa"/>
              <a:sym typeface="Comfortaa"/>
            </a:endParaRPr>
          </a:p>
          <a:p>
            <a:pPr indent="457200" lvl="0" marL="0" rtl="0" algn="l">
              <a:lnSpc>
                <a:spcPct val="100000"/>
              </a:lnSpc>
              <a:spcBef>
                <a:spcPts val="400"/>
              </a:spcBef>
              <a:spcAft>
                <a:spcPts val="0"/>
              </a:spcAft>
              <a:buClr>
                <a:schemeClr val="dk1"/>
              </a:buClr>
              <a:buSzPts val="2000"/>
              <a:buFont typeface="Arial"/>
              <a:buNone/>
            </a:pPr>
            <a:r>
              <a:rPr b="1" lang="en-US" sz="2000">
                <a:latin typeface="Comfortaa"/>
                <a:ea typeface="Comfortaa"/>
                <a:cs typeface="Comfortaa"/>
                <a:sym typeface="Comfortaa"/>
              </a:rPr>
              <a:t>Marianna Marcelline - Product Owner/Dev.</a:t>
            </a:r>
            <a:endParaRPr b="1" sz="2000">
              <a:latin typeface="Comfortaa"/>
              <a:ea typeface="Comfortaa"/>
              <a:cs typeface="Comfortaa"/>
              <a:sym typeface="Comfortaa"/>
            </a:endParaRPr>
          </a:p>
          <a:p>
            <a:pPr indent="457200" lvl="0" marL="0" rtl="0" algn="l">
              <a:lnSpc>
                <a:spcPct val="100000"/>
              </a:lnSpc>
              <a:spcBef>
                <a:spcPts val="400"/>
              </a:spcBef>
              <a:spcAft>
                <a:spcPts val="0"/>
              </a:spcAft>
              <a:buClr>
                <a:schemeClr val="dk1"/>
              </a:buClr>
              <a:buSzPts val="2000"/>
              <a:buFont typeface="Arial"/>
              <a:buNone/>
            </a:pPr>
            <a:r>
              <a:rPr b="1" lang="en-US" sz="2000">
                <a:latin typeface="Comfortaa"/>
                <a:ea typeface="Comfortaa"/>
                <a:cs typeface="Comfortaa"/>
                <a:sym typeface="Comfortaa"/>
              </a:rPr>
              <a:t>Ricardo Gonzalez - Developer	</a:t>
            </a:r>
            <a:endParaRPr b="1" sz="2000">
              <a:latin typeface="Comfortaa"/>
              <a:ea typeface="Comfortaa"/>
              <a:cs typeface="Comfortaa"/>
              <a:sym typeface="Comfortaa"/>
            </a:endParaRPr>
          </a:p>
          <a:p>
            <a:pPr indent="0" lvl="0" marL="0" rtl="0" algn="l">
              <a:lnSpc>
                <a:spcPct val="100000"/>
              </a:lnSpc>
              <a:spcBef>
                <a:spcPts val="400"/>
              </a:spcBef>
              <a:spcAft>
                <a:spcPts val="0"/>
              </a:spcAft>
              <a:buClr>
                <a:schemeClr val="dk1"/>
              </a:buClr>
              <a:buSzPts val="2000"/>
              <a:buFont typeface="Arial"/>
              <a:buNone/>
            </a:pPr>
            <a:r>
              <a:rPr b="1" lang="en-US" sz="2000">
                <a:latin typeface="Comfortaa"/>
                <a:ea typeface="Comfortaa"/>
                <a:cs typeface="Comfortaa"/>
                <a:sym typeface="Comfortaa"/>
              </a:rPr>
              <a:t>     </a:t>
            </a:r>
            <a:endParaRPr b="1" sz="2000">
              <a:latin typeface="Comfortaa"/>
              <a:ea typeface="Comfortaa"/>
              <a:cs typeface="Comfortaa"/>
              <a:sym typeface="Comfortaa"/>
            </a:endParaRPr>
          </a:p>
          <a:p>
            <a:pPr indent="0" lvl="0" marL="0" rtl="0" algn="l">
              <a:lnSpc>
                <a:spcPct val="100000"/>
              </a:lnSpc>
              <a:spcBef>
                <a:spcPts val="400"/>
              </a:spcBef>
              <a:spcAft>
                <a:spcPts val="0"/>
              </a:spcAft>
              <a:buClr>
                <a:schemeClr val="dk1"/>
              </a:buClr>
              <a:buSzPts val="2000"/>
              <a:buFont typeface="Arial"/>
              <a:buNone/>
            </a:pPr>
            <a:r>
              <a:rPr b="1" lang="en-US" sz="2000">
                <a:latin typeface="Comfortaa"/>
                <a:ea typeface="Comfortaa"/>
                <a:cs typeface="Comfortaa"/>
                <a:sym typeface="Comfortaa"/>
              </a:rPr>
              <a:t>     </a:t>
            </a:r>
            <a:endParaRPr b="1">
              <a:latin typeface="Times New Roman"/>
              <a:ea typeface="Times New Roman"/>
              <a:cs typeface="Times New Roman"/>
              <a:sym typeface="Times New Roman"/>
            </a:endParaRPr>
          </a:p>
        </p:txBody>
      </p:sp>
      <p:sp>
        <p:nvSpPr>
          <p:cNvPr id="86" name="Google Shape;86;p1"/>
          <p:cNvSpPr txBox="1"/>
          <p:nvPr>
            <p:ph type="title"/>
          </p:nvPr>
        </p:nvSpPr>
        <p:spPr>
          <a:xfrm>
            <a:off x="1769250" y="731087"/>
            <a:ext cx="5605500" cy="1770000"/>
          </a:xfrm>
          <a:prstGeom prst="rect">
            <a:avLst/>
          </a:prstGeom>
          <a:gradFill>
            <a:gsLst>
              <a:gs pos="0">
                <a:srgbClr val="FFFFFF"/>
              </a:gs>
              <a:gs pos="100000">
                <a:srgbClr val="B3B3B3"/>
              </a:gs>
            </a:gsLst>
            <a:path path="circle">
              <a:fillToRect b="50%" l="50%" r="50%" t="50%"/>
            </a:path>
            <a:tileRect/>
          </a:gradFill>
          <a:ln cap="flat" cmpd="sng" w="38100">
            <a:solidFill>
              <a:schemeClr val="dk1"/>
            </a:solidFill>
            <a:prstDash val="solid"/>
            <a:round/>
            <a:headEnd len="sm" w="sm" type="none"/>
            <a:tailEnd len="sm" w="sm" type="none"/>
          </a:ln>
          <a:effectLst>
            <a:outerShdw blurRad="57150" rotWithShape="0" algn="bl" dir="2640000" dist="304800">
              <a:srgbClr val="000000">
                <a:alpha val="43921"/>
              </a:srgbClr>
            </a:outerShdw>
          </a:effectLst>
        </p:spPr>
        <p:txBody>
          <a:bodyPr anchorCtr="0" anchor="ctr" bIns="45675" lIns="91375" spcFirstLastPara="1" rIns="91375" wrap="square" tIns="45675">
            <a:spAutoFit/>
          </a:bodyPr>
          <a:lstStyle/>
          <a:p>
            <a:pPr indent="0" lvl="0" marL="0" rtl="0" algn="ctr">
              <a:lnSpc>
                <a:spcPct val="100000"/>
              </a:lnSpc>
              <a:spcBef>
                <a:spcPts val="0"/>
              </a:spcBef>
              <a:spcAft>
                <a:spcPts val="0"/>
              </a:spcAft>
              <a:buSzPts val="1400"/>
              <a:buNone/>
            </a:pPr>
            <a:r>
              <a:rPr lang="en-US" sz="5000">
                <a:latin typeface="Comfortaa"/>
                <a:ea typeface="Comfortaa"/>
                <a:cs typeface="Comfortaa"/>
                <a:sym typeface="Comfortaa"/>
              </a:rPr>
              <a:t>Voice Capsule</a:t>
            </a:r>
            <a:endParaRPr sz="5000">
              <a:latin typeface="Comfortaa"/>
              <a:ea typeface="Comfortaa"/>
              <a:cs typeface="Comfortaa"/>
              <a:sym typeface="Comfortaa"/>
            </a:endParaRPr>
          </a:p>
          <a:p>
            <a:pPr indent="0" lvl="0" marL="0" rtl="0" algn="ctr">
              <a:lnSpc>
                <a:spcPct val="100000"/>
              </a:lnSpc>
              <a:spcBef>
                <a:spcPts val="0"/>
              </a:spcBef>
              <a:spcAft>
                <a:spcPts val="0"/>
              </a:spcAft>
              <a:buSzPts val="1400"/>
              <a:buNone/>
            </a:pPr>
            <a:r>
              <a:rPr b="1" lang="en-US" sz="2900">
                <a:latin typeface="Comfortaa"/>
                <a:ea typeface="Comfortaa"/>
                <a:cs typeface="Comfortaa"/>
                <a:sym typeface="Comfortaa"/>
              </a:rPr>
              <a:t>By </a:t>
            </a:r>
            <a:r>
              <a:rPr b="1" lang="en-US" sz="2900">
                <a:latin typeface="Comfortaa"/>
                <a:ea typeface="Comfortaa"/>
                <a:cs typeface="Comfortaa"/>
                <a:sym typeface="Comfortaa"/>
                <a:extLst>
                  <a:ext uri="http://customooxmlschemas.google.com/">
                    <go:slidesCustomData xmlns:go="http://customooxmlschemas.google.com/" textRoundtripDataId="0"/>
                  </a:ext>
                </a:extLst>
              </a:rPr>
              <a:t>The Voice Capsulators</a:t>
            </a:r>
            <a:endParaRPr b="1" sz="2900">
              <a:latin typeface="Comfortaa"/>
              <a:ea typeface="Comfortaa"/>
              <a:cs typeface="Comfortaa"/>
              <a:sym typeface="Comfortaa"/>
            </a:endParaRPr>
          </a:p>
          <a:p>
            <a:pPr indent="0" lvl="0" marL="0" rtl="0" algn="ctr">
              <a:lnSpc>
                <a:spcPct val="100000"/>
              </a:lnSpc>
              <a:spcBef>
                <a:spcPts val="0"/>
              </a:spcBef>
              <a:spcAft>
                <a:spcPts val="0"/>
              </a:spcAft>
              <a:buSzPts val="1400"/>
              <a:buNone/>
            </a:pPr>
            <a:r>
              <a:rPr lang="en-US" sz="3000">
                <a:latin typeface="Comfortaa"/>
                <a:ea typeface="Comfortaa"/>
                <a:cs typeface="Comfortaa"/>
                <a:sym typeface="Comfortaa"/>
              </a:rPr>
              <a:t>December 1st, </a:t>
            </a:r>
            <a:r>
              <a:rPr lang="en-US" sz="3000">
                <a:latin typeface="Comfortaa"/>
                <a:ea typeface="Comfortaa"/>
                <a:cs typeface="Comfortaa"/>
                <a:sym typeface="Comfortaa"/>
              </a:rPr>
              <a:t>2021</a:t>
            </a:r>
            <a:endParaRPr sz="3800">
              <a:latin typeface="Comfortaa"/>
              <a:ea typeface="Comfortaa"/>
              <a:cs typeface="Comfortaa"/>
              <a:sym typeface="Comfortaa"/>
            </a:endParaRPr>
          </a:p>
        </p:txBody>
      </p:sp>
      <p:sp>
        <p:nvSpPr>
          <p:cNvPr id="87" name="Google Shape;87;p1"/>
          <p:cNvSpPr/>
          <p:nvPr/>
        </p:nvSpPr>
        <p:spPr>
          <a:xfrm>
            <a:off x="0" y="6248400"/>
            <a:ext cx="9144000" cy="609600"/>
          </a:xfrm>
          <a:prstGeom prst="rect">
            <a:avLst/>
          </a:prstGeom>
          <a:gradFill>
            <a:gsLst>
              <a:gs pos="0">
                <a:srgbClr val="696969"/>
              </a:gs>
              <a:gs pos="100000">
                <a:srgbClr val="1D1D1D"/>
              </a:gs>
            </a:gsLst>
            <a:path path="circle">
              <a:fillToRect b="50%" l="50%" r="50%" t="50%"/>
            </a:path>
            <a:tileRect/>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8" name="Google Shape;88;p1"/>
          <p:cNvPicPr preferRelativeResize="0"/>
          <p:nvPr/>
        </p:nvPicPr>
        <p:blipFill rotWithShape="1">
          <a:blip r:embed="rId4">
            <a:alphaModFix/>
          </a:blip>
          <a:srcRect b="0" l="0" r="0" t="0"/>
          <a:stretch/>
        </p:blipFill>
        <p:spPr>
          <a:xfrm>
            <a:off x="538350" y="3489735"/>
            <a:ext cx="1769979" cy="1769999"/>
          </a:xfrm>
          <a:prstGeom prst="rect">
            <a:avLst/>
          </a:prstGeom>
          <a:noFill/>
          <a:ln cap="flat" cmpd="sng" w="76200">
            <a:solidFill>
              <a:schemeClr val="dk1"/>
            </a:solidFill>
            <a:prstDash val="solid"/>
            <a:round/>
            <a:headEnd len="sm" w="sm" type="none"/>
            <a:tailEnd len="sm" w="sm" type="none"/>
          </a:ln>
          <a:effectLst>
            <a:outerShdw blurRad="57150" rotWithShape="0" algn="bl" dir="3000000" dist="238125">
              <a:srgbClr val="000000">
                <a:alpha val="52941"/>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5400012" scaled="0"/>
        </a:gradFill>
      </p:bgPr>
    </p:bg>
    <p:spTree>
      <p:nvGrpSpPr>
        <p:cNvPr id="210" name="Shape 210"/>
        <p:cNvGrpSpPr/>
        <p:nvPr/>
      </p:nvGrpSpPr>
      <p:grpSpPr>
        <a:xfrm>
          <a:off x="0" y="0"/>
          <a:ext cx="0" cy="0"/>
          <a:chOff x="0" y="0"/>
          <a:chExt cx="0" cy="0"/>
        </a:xfrm>
      </p:grpSpPr>
      <p:pic>
        <p:nvPicPr>
          <p:cNvPr id="211" name="Google Shape;211;p1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212" name="Google Shape;212;p10"/>
          <p:cNvSpPr txBox="1"/>
          <p:nvPr>
            <p:ph type="title"/>
          </p:nvPr>
        </p:nvSpPr>
        <p:spPr>
          <a:xfrm>
            <a:off x="243825" y="76200"/>
            <a:ext cx="66714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a:latin typeface="Comfortaa"/>
                <a:ea typeface="Comfortaa"/>
                <a:cs typeface="Comfortaa"/>
                <a:sym typeface="Comfortaa"/>
              </a:rPr>
              <a:t>Project Positives</a:t>
            </a:r>
            <a:endParaRPr b="1">
              <a:latin typeface="Comfortaa"/>
              <a:ea typeface="Comfortaa"/>
              <a:cs typeface="Comfortaa"/>
              <a:sym typeface="Comfortaa"/>
            </a:endParaRPr>
          </a:p>
        </p:txBody>
      </p:sp>
      <p:sp>
        <p:nvSpPr>
          <p:cNvPr id="213" name="Google Shape;213;p10"/>
          <p:cNvSpPr txBox="1"/>
          <p:nvPr>
            <p:ph idx="1" type="body"/>
          </p:nvPr>
        </p:nvSpPr>
        <p:spPr>
          <a:xfrm>
            <a:off x="563850" y="1497750"/>
            <a:ext cx="8016300" cy="4472100"/>
          </a:xfrm>
          <a:prstGeom prst="rect">
            <a:avLst/>
          </a:prstGeom>
          <a:noFill/>
          <a:ln>
            <a:noFill/>
          </a:ln>
        </p:spPr>
        <p:txBody>
          <a:bodyPr anchorCtr="0" anchor="t" bIns="45675" lIns="91375" spcFirstLastPara="1" rIns="91375" wrap="square" tIns="45675">
            <a:noAutofit/>
          </a:bodyPr>
          <a:lstStyle/>
          <a:p>
            <a:pPr indent="-317500" lvl="0" marL="457200" rtl="0" algn="l">
              <a:lnSpc>
                <a:spcPct val="100000"/>
              </a:lnSpc>
              <a:spcBef>
                <a:spcPts val="0"/>
              </a:spcBef>
              <a:spcAft>
                <a:spcPts val="0"/>
              </a:spcAft>
              <a:buSzPts val="1400"/>
              <a:buFont typeface="Comfortaa"/>
              <a:buChar char="●"/>
            </a:pPr>
            <a:r>
              <a:rPr lang="en-US" sz="2800">
                <a:latin typeface="Comfortaa"/>
                <a:ea typeface="Comfortaa"/>
                <a:cs typeface="Comfortaa"/>
                <a:sym typeface="Comfortaa"/>
              </a:rPr>
              <a:t>Got to know excellent, cooperative</a:t>
            </a:r>
            <a:r>
              <a:rPr lang="en-US" sz="2800">
                <a:latin typeface="Comfortaa"/>
                <a:ea typeface="Comfortaa"/>
                <a:cs typeface="Comfortaa"/>
                <a:sym typeface="Comfortaa"/>
              </a:rPr>
              <a:t> </a:t>
            </a:r>
            <a:r>
              <a:rPr lang="en-US" sz="2800">
                <a:latin typeface="Comfortaa"/>
                <a:ea typeface="Comfortaa"/>
                <a:cs typeface="Comfortaa"/>
                <a:sym typeface="Comfortaa"/>
              </a:rPr>
              <a:t>team members over the quarter</a:t>
            </a:r>
            <a:endParaRPr sz="2800">
              <a:latin typeface="Comfortaa"/>
              <a:ea typeface="Comfortaa"/>
              <a:cs typeface="Comfortaa"/>
              <a:sym typeface="Comfortaa"/>
            </a:endParaRPr>
          </a:p>
          <a:p>
            <a:pPr indent="-317500" lvl="0" marL="457200" rtl="0" algn="l">
              <a:lnSpc>
                <a:spcPct val="100000"/>
              </a:lnSpc>
              <a:spcBef>
                <a:spcPts val="0"/>
              </a:spcBef>
              <a:spcAft>
                <a:spcPts val="0"/>
              </a:spcAft>
              <a:buSzPts val="1400"/>
              <a:buFont typeface="Comfortaa"/>
              <a:buChar char="●"/>
            </a:pPr>
            <a:r>
              <a:rPr lang="en-US" sz="2800">
                <a:latin typeface="Comfortaa"/>
                <a:ea typeface="Comfortaa"/>
                <a:cs typeface="Comfortaa"/>
                <a:sym typeface="Comfortaa"/>
              </a:rPr>
              <a:t>Seeing the product evolve over time gave our team pride</a:t>
            </a:r>
            <a:endParaRPr sz="2800">
              <a:latin typeface="Comfortaa"/>
              <a:ea typeface="Comfortaa"/>
              <a:cs typeface="Comfortaa"/>
              <a:sym typeface="Comfortaa"/>
            </a:endParaRPr>
          </a:p>
          <a:p>
            <a:pPr indent="-317500" lvl="0" marL="457200" rtl="0" algn="l">
              <a:lnSpc>
                <a:spcPct val="100000"/>
              </a:lnSpc>
              <a:spcBef>
                <a:spcPts val="0"/>
              </a:spcBef>
              <a:spcAft>
                <a:spcPts val="0"/>
              </a:spcAft>
              <a:buSzPts val="1400"/>
              <a:buFont typeface="Comfortaa"/>
              <a:buChar char="●"/>
            </a:pPr>
            <a:r>
              <a:rPr lang="en-US" sz="2800">
                <a:latin typeface="Comfortaa"/>
                <a:ea typeface="Comfortaa"/>
                <a:cs typeface="Comfortaa"/>
                <a:sym typeface="Comfortaa"/>
              </a:rPr>
              <a:t>Using </a:t>
            </a:r>
            <a:r>
              <a:rPr lang="en-US" sz="2800">
                <a:latin typeface="Comfortaa"/>
                <a:ea typeface="Comfortaa"/>
                <a:cs typeface="Comfortaa"/>
                <a:sym typeface="Comfortaa"/>
              </a:rPr>
              <a:t>development techniques learned in class translated to progress acceleration in real time</a:t>
            </a:r>
            <a:endParaRPr sz="2800">
              <a:latin typeface="Comfortaa"/>
              <a:ea typeface="Comfortaa"/>
              <a:cs typeface="Comfortaa"/>
              <a:sym typeface="Comfortaa"/>
            </a:endParaRPr>
          </a:p>
          <a:p>
            <a:pPr indent="-317500" lvl="0" marL="457200" rtl="0" algn="l">
              <a:lnSpc>
                <a:spcPct val="100000"/>
              </a:lnSpc>
              <a:spcBef>
                <a:spcPts val="0"/>
              </a:spcBef>
              <a:spcAft>
                <a:spcPts val="0"/>
              </a:spcAft>
              <a:buSzPts val="1400"/>
              <a:buFont typeface="Comfortaa"/>
              <a:buChar char="●"/>
            </a:pPr>
            <a:r>
              <a:rPr lang="en-US" sz="2800">
                <a:latin typeface="Comfortaa"/>
                <a:ea typeface="Comfortaa"/>
                <a:cs typeface="Comfortaa"/>
                <a:sym typeface="Comfortaa"/>
              </a:rPr>
              <a:t>Learned the basics of Android development for future use</a:t>
            </a:r>
            <a:endParaRPr sz="2800">
              <a:latin typeface="Comfortaa"/>
              <a:ea typeface="Comfortaa"/>
              <a:cs typeface="Comfortaa"/>
              <a:sym typeface="Comfortaa"/>
            </a:endParaRPr>
          </a:p>
        </p:txBody>
      </p:sp>
      <p:sp>
        <p:nvSpPr>
          <p:cNvPr id="214" name="Google Shape;214;p10"/>
          <p:cNvSpPr/>
          <p:nvPr/>
        </p:nvSpPr>
        <p:spPr>
          <a:xfrm>
            <a:off x="0" y="6248400"/>
            <a:ext cx="9144000" cy="609600"/>
          </a:xfrm>
          <a:prstGeom prst="rect">
            <a:avLst/>
          </a:prstGeom>
          <a:gradFill>
            <a:gsLst>
              <a:gs pos="0">
                <a:srgbClr val="351C75"/>
              </a:gs>
              <a:gs pos="50000">
                <a:srgbClr val="8E7CC3"/>
              </a:gs>
              <a:gs pos="100000">
                <a:srgbClr val="D9D2E9"/>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15" name="Google Shape;215;p10"/>
          <p:cNvPicPr preferRelativeResize="0"/>
          <p:nvPr/>
        </p:nvPicPr>
        <p:blipFill rotWithShape="1">
          <a:blip r:embed="rId4">
            <a:alphaModFix/>
          </a:blip>
          <a:srcRect b="0" l="0" r="0" t="0"/>
          <a:stretch/>
        </p:blipFill>
        <p:spPr>
          <a:xfrm>
            <a:off x="8534400" y="6248400"/>
            <a:ext cx="609597" cy="609597"/>
          </a:xfrm>
          <a:prstGeom prst="rect">
            <a:avLst/>
          </a:prstGeom>
          <a:noFill/>
          <a:ln cap="flat" cmpd="sng" w="9525">
            <a:solidFill>
              <a:schemeClr val="dk1"/>
            </a:solidFill>
            <a:prstDash val="solid"/>
            <a:round/>
            <a:headEnd len="sm" w="sm" type="none"/>
            <a:tailEnd len="sm" w="sm" type="none"/>
          </a:ln>
          <a:effectLst>
            <a:outerShdw blurRad="57150" rotWithShape="0" algn="bl" dir="3000000" dist="238125">
              <a:srgbClr val="000000">
                <a:alpha val="52941"/>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5400012" scaled="0"/>
        </a:gradFill>
      </p:bgPr>
    </p:bg>
    <p:spTree>
      <p:nvGrpSpPr>
        <p:cNvPr id="219" name="Shape 219"/>
        <p:cNvGrpSpPr/>
        <p:nvPr/>
      </p:nvGrpSpPr>
      <p:grpSpPr>
        <a:xfrm>
          <a:off x="0" y="0"/>
          <a:ext cx="0" cy="0"/>
          <a:chOff x="0" y="0"/>
          <a:chExt cx="0" cy="0"/>
        </a:xfrm>
      </p:grpSpPr>
      <p:pic>
        <p:nvPicPr>
          <p:cNvPr id="220" name="Google Shape;220;g102f957eb0a_0_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221" name="Google Shape;221;g102f957eb0a_0_0"/>
          <p:cNvSpPr txBox="1"/>
          <p:nvPr>
            <p:ph type="title"/>
          </p:nvPr>
        </p:nvSpPr>
        <p:spPr>
          <a:xfrm>
            <a:off x="243825" y="76200"/>
            <a:ext cx="66714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a:latin typeface="Comfortaa"/>
                <a:ea typeface="Comfortaa"/>
                <a:cs typeface="Comfortaa"/>
                <a:sym typeface="Comfortaa"/>
              </a:rPr>
              <a:t>Project Negatives</a:t>
            </a:r>
            <a:endParaRPr b="1">
              <a:latin typeface="Comfortaa"/>
              <a:ea typeface="Comfortaa"/>
              <a:cs typeface="Comfortaa"/>
              <a:sym typeface="Comfortaa"/>
            </a:endParaRPr>
          </a:p>
        </p:txBody>
      </p:sp>
      <p:sp>
        <p:nvSpPr>
          <p:cNvPr id="222" name="Google Shape;222;g102f957eb0a_0_0"/>
          <p:cNvSpPr txBox="1"/>
          <p:nvPr>
            <p:ph idx="1" type="body"/>
          </p:nvPr>
        </p:nvSpPr>
        <p:spPr>
          <a:xfrm>
            <a:off x="563850" y="1497750"/>
            <a:ext cx="8016300" cy="4472100"/>
          </a:xfrm>
          <a:prstGeom prst="rect">
            <a:avLst/>
          </a:prstGeom>
          <a:noFill/>
          <a:ln>
            <a:noFill/>
          </a:ln>
        </p:spPr>
        <p:txBody>
          <a:bodyPr anchorCtr="0" anchor="t" bIns="45675" lIns="91375" spcFirstLastPara="1" rIns="91375" wrap="square" tIns="45675">
            <a:noAutofit/>
          </a:bodyPr>
          <a:lstStyle/>
          <a:p>
            <a:pPr indent="-406400" lvl="0" marL="457200" rtl="0" algn="l">
              <a:lnSpc>
                <a:spcPct val="100000"/>
              </a:lnSpc>
              <a:spcBef>
                <a:spcPts val="0"/>
              </a:spcBef>
              <a:spcAft>
                <a:spcPts val="0"/>
              </a:spcAft>
              <a:buSzPts val="2800"/>
              <a:buFont typeface="Comfortaa"/>
              <a:buChar char="●"/>
            </a:pPr>
            <a:r>
              <a:rPr lang="en-US" sz="2800">
                <a:latin typeface="Comfortaa"/>
                <a:ea typeface="Comfortaa"/>
                <a:cs typeface="Comfortaa"/>
                <a:sym typeface="Comfortaa"/>
              </a:rPr>
              <a:t>Steep learning curve at the beginning</a:t>
            </a:r>
            <a:endParaRPr sz="2800">
              <a:latin typeface="Comfortaa"/>
              <a:ea typeface="Comfortaa"/>
              <a:cs typeface="Comfortaa"/>
              <a:sym typeface="Comfortaa"/>
            </a:endParaRPr>
          </a:p>
          <a:p>
            <a:pPr indent="-406400" lvl="1" marL="914400" rtl="0" algn="l">
              <a:lnSpc>
                <a:spcPct val="100000"/>
              </a:lnSpc>
              <a:spcBef>
                <a:spcPts val="0"/>
              </a:spcBef>
              <a:spcAft>
                <a:spcPts val="0"/>
              </a:spcAft>
              <a:buSzPts val="2800"/>
              <a:buFont typeface="Comfortaa"/>
              <a:buChar char="○"/>
            </a:pPr>
            <a:r>
              <a:rPr lang="en-US">
                <a:latin typeface="Comfortaa"/>
                <a:ea typeface="Comfortaa"/>
                <a:cs typeface="Comfortaa"/>
                <a:sym typeface="Comfortaa"/>
              </a:rPr>
              <a:t>large amount of documentation to trudge through, sometimes in the wrong language (i.e. Java or Kotlin instead of Dart)</a:t>
            </a:r>
            <a:endParaRPr>
              <a:latin typeface="Comfortaa"/>
              <a:ea typeface="Comfortaa"/>
              <a:cs typeface="Comfortaa"/>
              <a:sym typeface="Comfortaa"/>
            </a:endParaRPr>
          </a:p>
          <a:p>
            <a:pPr indent="-406400" lvl="0" marL="457200" rtl="0" algn="l">
              <a:lnSpc>
                <a:spcPct val="100000"/>
              </a:lnSpc>
              <a:spcBef>
                <a:spcPts val="0"/>
              </a:spcBef>
              <a:spcAft>
                <a:spcPts val="0"/>
              </a:spcAft>
              <a:buSzPts val="2800"/>
              <a:buFont typeface="Comfortaa"/>
              <a:buChar char="●"/>
            </a:pPr>
            <a:r>
              <a:rPr lang="en-US" sz="2800">
                <a:latin typeface="Comfortaa"/>
                <a:ea typeface="Comfortaa"/>
                <a:cs typeface="Comfortaa"/>
                <a:sym typeface="Comfortaa"/>
              </a:rPr>
              <a:t>Meeting times were occasionally inconvenient due to other commitments</a:t>
            </a:r>
            <a:endParaRPr sz="2800">
              <a:latin typeface="Comfortaa"/>
              <a:ea typeface="Comfortaa"/>
              <a:cs typeface="Comfortaa"/>
              <a:sym typeface="Comfortaa"/>
            </a:endParaRPr>
          </a:p>
          <a:p>
            <a:pPr indent="-406400" lvl="0" marL="457200" rtl="0" algn="l">
              <a:lnSpc>
                <a:spcPct val="100000"/>
              </a:lnSpc>
              <a:spcBef>
                <a:spcPts val="0"/>
              </a:spcBef>
              <a:spcAft>
                <a:spcPts val="0"/>
              </a:spcAft>
              <a:buSzPts val="2800"/>
              <a:buFont typeface="Comfortaa"/>
              <a:buChar char="●"/>
            </a:pPr>
            <a:r>
              <a:rPr lang="en-US" sz="2800">
                <a:latin typeface="Comfortaa"/>
                <a:ea typeface="Comfortaa"/>
                <a:cs typeface="Comfortaa"/>
                <a:sym typeface="Comfortaa"/>
              </a:rPr>
              <a:t>Juggling classes at the same time as the project was challenging</a:t>
            </a:r>
            <a:endParaRPr sz="2800">
              <a:latin typeface="Comfortaa"/>
              <a:ea typeface="Comfortaa"/>
              <a:cs typeface="Comfortaa"/>
              <a:sym typeface="Comfortaa"/>
            </a:endParaRPr>
          </a:p>
        </p:txBody>
      </p:sp>
      <p:sp>
        <p:nvSpPr>
          <p:cNvPr id="223" name="Google Shape;223;g102f957eb0a_0_0"/>
          <p:cNvSpPr/>
          <p:nvPr/>
        </p:nvSpPr>
        <p:spPr>
          <a:xfrm>
            <a:off x="0" y="6248400"/>
            <a:ext cx="9144000" cy="609600"/>
          </a:xfrm>
          <a:prstGeom prst="rect">
            <a:avLst/>
          </a:prstGeom>
          <a:gradFill>
            <a:gsLst>
              <a:gs pos="0">
                <a:srgbClr val="351C75"/>
              </a:gs>
              <a:gs pos="50000">
                <a:srgbClr val="8E7CC3"/>
              </a:gs>
              <a:gs pos="100000">
                <a:srgbClr val="D9D2E9"/>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24" name="Google Shape;224;g102f957eb0a_0_0"/>
          <p:cNvPicPr preferRelativeResize="0"/>
          <p:nvPr/>
        </p:nvPicPr>
        <p:blipFill rotWithShape="1">
          <a:blip r:embed="rId4">
            <a:alphaModFix/>
          </a:blip>
          <a:srcRect b="0" l="0" r="0" t="0"/>
          <a:stretch/>
        </p:blipFill>
        <p:spPr>
          <a:xfrm>
            <a:off x="8534400" y="6248400"/>
            <a:ext cx="609597" cy="609597"/>
          </a:xfrm>
          <a:prstGeom prst="rect">
            <a:avLst/>
          </a:prstGeom>
          <a:noFill/>
          <a:ln cap="flat" cmpd="sng" w="9525">
            <a:solidFill>
              <a:schemeClr val="dk1"/>
            </a:solidFill>
            <a:prstDash val="solid"/>
            <a:round/>
            <a:headEnd len="sm" w="sm" type="none"/>
            <a:tailEnd len="sm" w="sm" type="none"/>
          </a:ln>
          <a:effectLst>
            <a:outerShdw blurRad="57150" rotWithShape="0" algn="bl" dir="3000000" dist="238125">
              <a:srgbClr val="000000">
                <a:alpha val="5294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5400012" scaled="0"/>
        </a:gradFill>
      </p:bgPr>
    </p:bg>
    <p:spTree>
      <p:nvGrpSpPr>
        <p:cNvPr id="228" name="Shape 228"/>
        <p:cNvGrpSpPr/>
        <p:nvPr/>
      </p:nvGrpSpPr>
      <p:grpSpPr>
        <a:xfrm>
          <a:off x="0" y="0"/>
          <a:ext cx="0" cy="0"/>
          <a:chOff x="0" y="0"/>
          <a:chExt cx="0" cy="0"/>
        </a:xfrm>
      </p:grpSpPr>
      <p:pic>
        <p:nvPicPr>
          <p:cNvPr id="229" name="Google Shape;229;p11"/>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230" name="Google Shape;230;p11"/>
          <p:cNvSpPr txBox="1"/>
          <p:nvPr>
            <p:ph type="title"/>
          </p:nvPr>
        </p:nvSpPr>
        <p:spPr>
          <a:xfrm>
            <a:off x="1787700" y="323900"/>
            <a:ext cx="5568600" cy="1143000"/>
          </a:xfrm>
          <a:prstGeom prst="rect">
            <a:avLst/>
          </a:prstGeom>
          <a:noFill/>
          <a:ln>
            <a:noFill/>
          </a:ln>
          <a:effectLst>
            <a:outerShdw blurRad="57150" rotWithShape="0" algn="bl" dir="2640000" dist="76200">
              <a:srgbClr val="D9D9D9">
                <a:alpha val="77000"/>
              </a:srgbClr>
            </a:outerShdw>
          </a:effectLst>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sz="3900">
                <a:latin typeface="Comfortaa"/>
                <a:ea typeface="Comfortaa"/>
                <a:cs typeface="Comfortaa"/>
                <a:sym typeface="Comfortaa"/>
                <a:extLst>
                  <a:ext uri="http://customooxmlschemas.google.com/">
                    <go:slidesCustomData xmlns:go="http://customooxmlschemas.google.com/" textRoundtripDataId="9"/>
                  </a:ext>
                </a:extLst>
              </a:rPr>
              <a:t>Lessons </a:t>
            </a:r>
            <a:r>
              <a:rPr b="1" lang="en-US" sz="3900">
                <a:latin typeface="Comfortaa"/>
                <a:ea typeface="Comfortaa"/>
                <a:cs typeface="Comfortaa"/>
                <a:sym typeface="Comfortaa"/>
              </a:rPr>
              <a:t>Learned</a:t>
            </a:r>
            <a:endParaRPr b="1" sz="3900">
              <a:latin typeface="Comfortaa"/>
              <a:ea typeface="Comfortaa"/>
              <a:cs typeface="Comfortaa"/>
              <a:sym typeface="Comfortaa"/>
            </a:endParaRPr>
          </a:p>
        </p:txBody>
      </p:sp>
      <p:sp>
        <p:nvSpPr>
          <p:cNvPr id="231" name="Google Shape;231;p11"/>
          <p:cNvSpPr txBox="1"/>
          <p:nvPr>
            <p:ph idx="1" type="body"/>
          </p:nvPr>
        </p:nvSpPr>
        <p:spPr>
          <a:xfrm>
            <a:off x="476100" y="1466900"/>
            <a:ext cx="8191800" cy="45108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0"/>
              </a:spcBef>
              <a:spcAft>
                <a:spcPts val="0"/>
              </a:spcAft>
              <a:buNone/>
            </a:pPr>
            <a:r>
              <a:rPr b="1" lang="en-US" sz="2200">
                <a:latin typeface="Comfortaa"/>
                <a:ea typeface="Comfortaa"/>
                <a:cs typeface="Comfortaa"/>
                <a:sym typeface="Comfortaa"/>
              </a:rPr>
              <a:t>Worked/Keep doing </a:t>
            </a:r>
            <a:endParaRPr b="1" sz="2200">
              <a:latin typeface="Comfortaa"/>
              <a:ea typeface="Comfortaa"/>
              <a:cs typeface="Comfortaa"/>
              <a:sym typeface="Comfortaa"/>
            </a:endParaRPr>
          </a:p>
          <a:p>
            <a:pPr indent="-355600" lvl="1" marL="914400" rtl="0" algn="l">
              <a:lnSpc>
                <a:spcPct val="100000"/>
              </a:lnSpc>
              <a:spcBef>
                <a:spcPts val="0"/>
              </a:spcBef>
              <a:spcAft>
                <a:spcPts val="0"/>
              </a:spcAft>
              <a:buSzPts val="2000"/>
              <a:buFont typeface="Comfortaa"/>
              <a:buChar char="○"/>
            </a:pPr>
            <a:r>
              <a:rPr lang="en-US" sz="2000">
                <a:latin typeface="Comfortaa"/>
                <a:ea typeface="Comfortaa"/>
                <a:cs typeface="Comfortaa"/>
                <a:sym typeface="Comfortaa"/>
              </a:rPr>
              <a:t>Reminders before meetings</a:t>
            </a:r>
            <a:endParaRPr sz="2000">
              <a:latin typeface="Comfortaa"/>
              <a:ea typeface="Comfortaa"/>
              <a:cs typeface="Comfortaa"/>
              <a:sym typeface="Comfortaa"/>
            </a:endParaRPr>
          </a:p>
          <a:p>
            <a:pPr indent="-355600" lvl="1" marL="914400" rtl="0" algn="l">
              <a:lnSpc>
                <a:spcPct val="100000"/>
              </a:lnSpc>
              <a:spcBef>
                <a:spcPts val="0"/>
              </a:spcBef>
              <a:spcAft>
                <a:spcPts val="0"/>
              </a:spcAft>
              <a:buSzPts val="2000"/>
              <a:buFont typeface="Comfortaa"/>
              <a:buChar char="○"/>
            </a:pPr>
            <a:r>
              <a:rPr lang="en-US" sz="2000">
                <a:latin typeface="Comfortaa"/>
                <a:ea typeface="Comfortaa"/>
                <a:cs typeface="Comfortaa"/>
                <a:sym typeface="Comfortaa"/>
              </a:rPr>
              <a:t>Discord Server -- Constant communication</a:t>
            </a:r>
            <a:endParaRPr sz="2000">
              <a:latin typeface="Comfortaa"/>
              <a:ea typeface="Comfortaa"/>
              <a:cs typeface="Comfortaa"/>
              <a:sym typeface="Comfortaa"/>
            </a:endParaRPr>
          </a:p>
          <a:p>
            <a:pPr indent="-355600" lvl="1" marL="914400" rtl="0" algn="l">
              <a:lnSpc>
                <a:spcPct val="100000"/>
              </a:lnSpc>
              <a:spcBef>
                <a:spcPts val="0"/>
              </a:spcBef>
              <a:spcAft>
                <a:spcPts val="0"/>
              </a:spcAft>
              <a:buSzPts val="2000"/>
              <a:buFont typeface="Comfortaa"/>
              <a:buChar char="○"/>
            </a:pPr>
            <a:r>
              <a:rPr lang="en-US" sz="2000">
                <a:latin typeface="Comfortaa"/>
                <a:ea typeface="Comfortaa"/>
                <a:cs typeface="Comfortaa"/>
                <a:sym typeface="Comfortaa"/>
              </a:rPr>
              <a:t>Delegating work -- Group mindset</a:t>
            </a:r>
            <a:endParaRPr sz="2000">
              <a:latin typeface="Comfortaa"/>
              <a:ea typeface="Comfortaa"/>
              <a:cs typeface="Comfortaa"/>
              <a:sym typeface="Comfortaa"/>
            </a:endParaRPr>
          </a:p>
          <a:p>
            <a:pPr indent="0" lvl="0" marL="0" rtl="0" algn="l">
              <a:lnSpc>
                <a:spcPct val="100000"/>
              </a:lnSpc>
              <a:spcBef>
                <a:spcPts val="0"/>
              </a:spcBef>
              <a:spcAft>
                <a:spcPts val="0"/>
              </a:spcAft>
              <a:buNone/>
            </a:pPr>
            <a:r>
              <a:t/>
            </a:r>
            <a:endParaRPr sz="2000">
              <a:latin typeface="Comfortaa"/>
              <a:ea typeface="Comfortaa"/>
              <a:cs typeface="Comfortaa"/>
              <a:sym typeface="Comfortaa"/>
            </a:endParaRPr>
          </a:p>
          <a:p>
            <a:pPr indent="0" lvl="0" marL="0" rtl="0" algn="l">
              <a:lnSpc>
                <a:spcPct val="100000"/>
              </a:lnSpc>
              <a:spcBef>
                <a:spcPts val="0"/>
              </a:spcBef>
              <a:spcAft>
                <a:spcPts val="0"/>
              </a:spcAft>
              <a:buNone/>
            </a:pPr>
            <a:r>
              <a:rPr b="1" lang="en-US" sz="2200">
                <a:latin typeface="Comfortaa"/>
                <a:ea typeface="Comfortaa"/>
                <a:cs typeface="Comfortaa"/>
                <a:sym typeface="Comfortaa"/>
              </a:rPr>
              <a:t>Didn’t Work/Stop doing </a:t>
            </a:r>
            <a:endParaRPr b="1" sz="2200">
              <a:latin typeface="Comfortaa"/>
              <a:ea typeface="Comfortaa"/>
              <a:cs typeface="Comfortaa"/>
              <a:sym typeface="Comfortaa"/>
            </a:endParaRPr>
          </a:p>
          <a:p>
            <a:pPr indent="-355600" lvl="1" marL="914400" rtl="0" algn="l">
              <a:lnSpc>
                <a:spcPct val="100000"/>
              </a:lnSpc>
              <a:spcBef>
                <a:spcPts val="0"/>
              </a:spcBef>
              <a:spcAft>
                <a:spcPts val="0"/>
              </a:spcAft>
              <a:buSzPts val="2000"/>
              <a:buFont typeface="Comfortaa"/>
              <a:buChar char="○"/>
            </a:pPr>
            <a:r>
              <a:rPr lang="en-US" sz="2000">
                <a:latin typeface="Comfortaa"/>
                <a:ea typeface="Comfortaa"/>
                <a:cs typeface="Comfortaa"/>
                <a:sym typeface="Comfortaa"/>
              </a:rPr>
              <a:t>Scrum Meetings -- Going over time</a:t>
            </a:r>
            <a:endParaRPr sz="2000">
              <a:latin typeface="Comfortaa"/>
              <a:ea typeface="Comfortaa"/>
              <a:cs typeface="Comfortaa"/>
              <a:sym typeface="Comfortaa"/>
            </a:endParaRPr>
          </a:p>
          <a:p>
            <a:pPr indent="-355600" lvl="1" marL="914400" rtl="0" algn="l">
              <a:lnSpc>
                <a:spcPct val="100000"/>
              </a:lnSpc>
              <a:spcBef>
                <a:spcPts val="0"/>
              </a:spcBef>
              <a:spcAft>
                <a:spcPts val="0"/>
              </a:spcAft>
              <a:buSzPts val="2000"/>
              <a:buFont typeface="Comfortaa"/>
              <a:buChar char="○"/>
            </a:pPr>
            <a:r>
              <a:rPr lang="en-US" sz="2000">
                <a:latin typeface="Comfortaa"/>
                <a:ea typeface="Comfortaa"/>
                <a:cs typeface="Comfortaa"/>
                <a:sym typeface="Comfortaa"/>
              </a:rPr>
              <a:t>Splitting up tasks in</a:t>
            </a:r>
            <a:r>
              <a:rPr lang="en-US" sz="2000">
                <a:latin typeface="Comfortaa"/>
                <a:ea typeface="Comfortaa"/>
                <a:cs typeface="Comfortaa"/>
                <a:sym typeface="Comfortaa"/>
              </a:rPr>
              <a:t>efficiently</a:t>
            </a:r>
            <a:endParaRPr sz="2000">
              <a:latin typeface="Comfortaa"/>
              <a:ea typeface="Comfortaa"/>
              <a:cs typeface="Comfortaa"/>
              <a:sym typeface="Comfortaa"/>
            </a:endParaRPr>
          </a:p>
          <a:p>
            <a:pPr indent="0" lvl="0" marL="0" rtl="0" algn="l">
              <a:lnSpc>
                <a:spcPct val="100000"/>
              </a:lnSpc>
              <a:spcBef>
                <a:spcPts val="0"/>
              </a:spcBef>
              <a:spcAft>
                <a:spcPts val="0"/>
              </a:spcAft>
              <a:buNone/>
            </a:pPr>
            <a:r>
              <a:t/>
            </a:r>
            <a:endParaRPr sz="2000">
              <a:latin typeface="Comfortaa"/>
              <a:ea typeface="Comfortaa"/>
              <a:cs typeface="Comfortaa"/>
              <a:sym typeface="Comfortaa"/>
            </a:endParaRPr>
          </a:p>
          <a:p>
            <a:pPr indent="0" lvl="0" marL="0" rtl="0" algn="l">
              <a:lnSpc>
                <a:spcPct val="100000"/>
              </a:lnSpc>
              <a:spcBef>
                <a:spcPts val="0"/>
              </a:spcBef>
              <a:spcAft>
                <a:spcPts val="0"/>
              </a:spcAft>
              <a:buNone/>
            </a:pPr>
            <a:r>
              <a:rPr b="1" lang="en-US" sz="2200">
                <a:latin typeface="Comfortaa"/>
                <a:ea typeface="Comfortaa"/>
                <a:cs typeface="Comfortaa"/>
                <a:sym typeface="Comfortaa"/>
              </a:rPr>
              <a:t>Start Doing</a:t>
            </a:r>
            <a:endParaRPr b="1" sz="2200">
              <a:latin typeface="Comfortaa"/>
              <a:ea typeface="Comfortaa"/>
              <a:cs typeface="Comfortaa"/>
              <a:sym typeface="Comfortaa"/>
            </a:endParaRPr>
          </a:p>
          <a:p>
            <a:pPr indent="-355600" lvl="1" marL="914400" rtl="0" algn="l">
              <a:lnSpc>
                <a:spcPct val="100000"/>
              </a:lnSpc>
              <a:spcBef>
                <a:spcPts val="0"/>
              </a:spcBef>
              <a:spcAft>
                <a:spcPts val="0"/>
              </a:spcAft>
              <a:buSzPts val="2000"/>
              <a:buFont typeface="Comfortaa"/>
              <a:buChar char="○"/>
            </a:pPr>
            <a:r>
              <a:rPr lang="en-US" sz="2000">
                <a:latin typeface="Comfortaa"/>
                <a:ea typeface="Comfortaa"/>
                <a:cs typeface="Comfortaa"/>
                <a:sym typeface="Comfortaa"/>
              </a:rPr>
              <a:t>Refrain from </a:t>
            </a:r>
            <a:r>
              <a:rPr lang="en-US" sz="2000">
                <a:latin typeface="Comfortaa"/>
                <a:ea typeface="Comfortaa"/>
                <a:cs typeface="Comfortaa"/>
                <a:sym typeface="Comfortaa"/>
              </a:rPr>
              <a:t>scheduling meetings</a:t>
            </a:r>
            <a:r>
              <a:rPr lang="en-US" sz="2000">
                <a:latin typeface="Comfortaa"/>
                <a:ea typeface="Comfortaa"/>
                <a:cs typeface="Comfortaa"/>
                <a:sym typeface="Comfortaa"/>
              </a:rPr>
              <a:t> too early, or other </a:t>
            </a:r>
            <a:r>
              <a:rPr lang="en-US" sz="2000">
                <a:latin typeface="Comfortaa"/>
                <a:ea typeface="Comfortaa"/>
                <a:cs typeface="Comfortaa"/>
                <a:sym typeface="Comfortaa"/>
              </a:rPr>
              <a:t>unusual</a:t>
            </a:r>
            <a:r>
              <a:rPr lang="en-US" sz="2000">
                <a:latin typeface="Comfortaa"/>
                <a:ea typeface="Comfortaa"/>
                <a:cs typeface="Comfortaa"/>
                <a:sym typeface="Comfortaa"/>
              </a:rPr>
              <a:t> hours.</a:t>
            </a:r>
            <a:endParaRPr sz="2000">
              <a:latin typeface="Comfortaa"/>
              <a:ea typeface="Comfortaa"/>
              <a:cs typeface="Comfortaa"/>
              <a:sym typeface="Comfortaa"/>
            </a:endParaRPr>
          </a:p>
          <a:p>
            <a:pPr indent="-355600" lvl="1" marL="914400" rtl="0" algn="l">
              <a:spcBef>
                <a:spcPts val="0"/>
              </a:spcBef>
              <a:spcAft>
                <a:spcPts val="0"/>
              </a:spcAft>
              <a:buSzPts val="2000"/>
              <a:buFont typeface="Comfortaa"/>
              <a:buChar char="○"/>
            </a:pPr>
            <a:r>
              <a:rPr lang="en-US" sz="2000">
                <a:latin typeface="Comfortaa"/>
                <a:ea typeface="Comfortaa"/>
                <a:cs typeface="Comfortaa"/>
                <a:sym typeface="Comfortaa"/>
              </a:rPr>
              <a:t>Reminders before meetings via VoCap!</a:t>
            </a:r>
            <a:endParaRPr sz="2000">
              <a:latin typeface="Times New Roman"/>
              <a:ea typeface="Times New Roman"/>
              <a:cs typeface="Times New Roman"/>
              <a:sym typeface="Times New Roman"/>
            </a:endParaRPr>
          </a:p>
        </p:txBody>
      </p:sp>
      <p:sp>
        <p:nvSpPr>
          <p:cNvPr id="232" name="Google Shape;232;p11"/>
          <p:cNvSpPr/>
          <p:nvPr/>
        </p:nvSpPr>
        <p:spPr>
          <a:xfrm>
            <a:off x="0" y="6248400"/>
            <a:ext cx="9144000" cy="609600"/>
          </a:xfrm>
          <a:prstGeom prst="rect">
            <a:avLst/>
          </a:prstGeom>
          <a:gradFill>
            <a:gsLst>
              <a:gs pos="0">
                <a:srgbClr val="351C75"/>
              </a:gs>
              <a:gs pos="50000">
                <a:srgbClr val="8E7CC3"/>
              </a:gs>
              <a:gs pos="100000">
                <a:srgbClr val="D9D2E9"/>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33" name="Google Shape;233;p11"/>
          <p:cNvPicPr preferRelativeResize="0"/>
          <p:nvPr/>
        </p:nvPicPr>
        <p:blipFill rotWithShape="1">
          <a:blip r:embed="rId4">
            <a:alphaModFix/>
          </a:blip>
          <a:srcRect b="0" l="0" r="0" t="0"/>
          <a:stretch/>
        </p:blipFill>
        <p:spPr>
          <a:xfrm>
            <a:off x="8534400" y="6248400"/>
            <a:ext cx="609597" cy="609597"/>
          </a:xfrm>
          <a:prstGeom prst="rect">
            <a:avLst/>
          </a:prstGeom>
          <a:noFill/>
          <a:ln cap="flat" cmpd="sng" w="9525">
            <a:solidFill>
              <a:schemeClr val="dk1"/>
            </a:solidFill>
            <a:prstDash val="solid"/>
            <a:round/>
            <a:headEnd len="sm" w="sm" type="none"/>
            <a:tailEnd len="sm" w="sm" type="none"/>
          </a:ln>
          <a:effectLst>
            <a:outerShdw blurRad="57150" rotWithShape="0" algn="bl" dir="3000000" dist="238125">
              <a:srgbClr val="000000">
                <a:alpha val="52941"/>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5400012" scaled="0"/>
        </a:gradFill>
      </p:bgPr>
    </p:bg>
    <p:spTree>
      <p:nvGrpSpPr>
        <p:cNvPr id="92" name="Shape 92"/>
        <p:cNvGrpSpPr/>
        <p:nvPr/>
      </p:nvGrpSpPr>
      <p:grpSpPr>
        <a:xfrm>
          <a:off x="0" y="0"/>
          <a:ext cx="0" cy="0"/>
          <a:chOff x="0" y="0"/>
          <a:chExt cx="0" cy="0"/>
        </a:xfrm>
      </p:grpSpPr>
      <p:sp>
        <p:nvSpPr>
          <p:cNvPr id="93" name="Google Shape;93;p2"/>
          <p:cNvSpPr/>
          <p:nvPr/>
        </p:nvSpPr>
        <p:spPr>
          <a:xfrm>
            <a:off x="0" y="6248400"/>
            <a:ext cx="9144000" cy="609600"/>
          </a:xfrm>
          <a:prstGeom prst="rect">
            <a:avLst/>
          </a:prstGeom>
          <a:gradFill>
            <a:gsLst>
              <a:gs pos="0">
                <a:srgbClr val="351C75"/>
              </a:gs>
              <a:gs pos="50000">
                <a:srgbClr val="8E7CC3"/>
              </a:gs>
              <a:gs pos="100000">
                <a:srgbClr val="D9D2E9"/>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94" name="Google Shape;94;p2"/>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95" name="Google Shape;95;p2"/>
          <p:cNvSpPr txBox="1"/>
          <p:nvPr>
            <p:ph type="title"/>
          </p:nvPr>
        </p:nvSpPr>
        <p:spPr>
          <a:xfrm>
            <a:off x="345075" y="149500"/>
            <a:ext cx="8229600" cy="9936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a:latin typeface="Comfortaa"/>
                <a:ea typeface="Comfortaa"/>
                <a:cs typeface="Comfortaa"/>
                <a:sym typeface="Comfortaa"/>
              </a:rPr>
              <a:t>Voice Capsule</a:t>
            </a:r>
            <a:endParaRPr b="1">
              <a:latin typeface="Comfortaa"/>
              <a:ea typeface="Comfortaa"/>
              <a:cs typeface="Comfortaa"/>
              <a:sym typeface="Comfortaa"/>
            </a:endParaRPr>
          </a:p>
        </p:txBody>
      </p:sp>
      <p:sp>
        <p:nvSpPr>
          <p:cNvPr id="96" name="Google Shape;96;p2"/>
          <p:cNvSpPr txBox="1"/>
          <p:nvPr>
            <p:ph idx="1" type="body"/>
          </p:nvPr>
        </p:nvSpPr>
        <p:spPr>
          <a:xfrm>
            <a:off x="495300" y="1428650"/>
            <a:ext cx="8153400" cy="4534200"/>
          </a:xfrm>
          <a:prstGeom prst="rect">
            <a:avLst/>
          </a:prstGeom>
          <a:noFill/>
          <a:ln>
            <a:noFill/>
          </a:ln>
        </p:spPr>
        <p:txBody>
          <a:bodyPr anchorCtr="0" anchor="t" bIns="45675" lIns="91375" spcFirstLastPara="1" rIns="91375" wrap="square" tIns="45675">
            <a:noAutofit/>
          </a:bodyPr>
          <a:lstStyle/>
          <a:p>
            <a:pPr indent="0" lvl="0" marL="0" rtl="0" algn="l">
              <a:lnSpc>
                <a:spcPct val="115000"/>
              </a:lnSpc>
              <a:spcBef>
                <a:spcPts val="0"/>
              </a:spcBef>
              <a:spcAft>
                <a:spcPts val="0"/>
              </a:spcAft>
              <a:buNone/>
            </a:pPr>
            <a:r>
              <a:rPr lang="en-US" sz="1700">
                <a:latin typeface="Comfortaa"/>
                <a:ea typeface="Comfortaa"/>
                <a:cs typeface="Comfortaa"/>
                <a:sym typeface="Comfortaa"/>
              </a:rPr>
              <a:t>The  voice capsule app acts like a time capsule, but instead of storing random items, it stores voice notes. These can be sent to yourself or to friends and it can only be opened on a specified date in the future.</a:t>
            </a:r>
            <a:endParaRPr sz="1700">
              <a:latin typeface="Comfortaa"/>
              <a:ea typeface="Comfortaa"/>
              <a:cs typeface="Comfortaa"/>
              <a:sym typeface="Comfortaa"/>
            </a:endParaRPr>
          </a:p>
          <a:p>
            <a:pPr indent="0" lvl="0" marL="0" rtl="0" algn="l">
              <a:lnSpc>
                <a:spcPct val="115000"/>
              </a:lnSpc>
              <a:spcBef>
                <a:spcPts val="0"/>
              </a:spcBef>
              <a:spcAft>
                <a:spcPts val="0"/>
              </a:spcAft>
              <a:buNone/>
            </a:pPr>
            <a:r>
              <a:t/>
            </a:r>
            <a:endParaRPr sz="1700">
              <a:latin typeface="Comfortaa"/>
              <a:ea typeface="Comfortaa"/>
              <a:cs typeface="Comfortaa"/>
              <a:sym typeface="Comfortaa"/>
            </a:endParaRPr>
          </a:p>
          <a:p>
            <a:pPr indent="-336550" lvl="0" marL="457200" rtl="0" algn="l">
              <a:lnSpc>
                <a:spcPct val="115000"/>
              </a:lnSpc>
              <a:spcBef>
                <a:spcPts val="0"/>
              </a:spcBef>
              <a:spcAft>
                <a:spcPts val="0"/>
              </a:spcAft>
              <a:buClr>
                <a:srgbClr val="333333"/>
              </a:buClr>
              <a:buSzPts val="1700"/>
              <a:buFont typeface="Comfortaa"/>
              <a:buChar char="●"/>
            </a:pPr>
            <a:r>
              <a:rPr b="1" lang="en-US" sz="1700">
                <a:latin typeface="Comfortaa"/>
                <a:ea typeface="Comfortaa"/>
                <a:cs typeface="Comfortaa"/>
                <a:sym typeface="Comfortaa"/>
              </a:rPr>
              <a:t>Motivation for Project Choice </a:t>
            </a:r>
            <a:endParaRPr b="1" sz="1700">
              <a:latin typeface="Comfortaa"/>
              <a:ea typeface="Comfortaa"/>
              <a:cs typeface="Comfortaa"/>
              <a:sym typeface="Comfortaa"/>
            </a:endParaRPr>
          </a:p>
          <a:p>
            <a:pPr indent="-336550" lvl="1" marL="914400" rtl="0" algn="l">
              <a:lnSpc>
                <a:spcPct val="115000"/>
              </a:lnSpc>
              <a:spcBef>
                <a:spcPts val="0"/>
              </a:spcBef>
              <a:spcAft>
                <a:spcPts val="0"/>
              </a:spcAft>
              <a:buSzPts val="1700"/>
              <a:buFont typeface="Comfortaa"/>
              <a:buAutoNum type="alphaLcPeriod"/>
            </a:pPr>
            <a:r>
              <a:rPr lang="en-US" sz="1700">
                <a:latin typeface="Comfortaa"/>
                <a:ea typeface="Comfortaa"/>
                <a:cs typeface="Comfortaa"/>
                <a:sym typeface="Comfortaa"/>
              </a:rPr>
              <a:t>The project owner -- forgot a friends birthday</a:t>
            </a:r>
            <a:endParaRPr sz="1700">
              <a:latin typeface="Comfortaa"/>
              <a:ea typeface="Comfortaa"/>
              <a:cs typeface="Comfortaa"/>
              <a:sym typeface="Comfortaa"/>
            </a:endParaRPr>
          </a:p>
          <a:p>
            <a:pPr indent="-336550" lvl="1" marL="914400" rtl="0" algn="l">
              <a:lnSpc>
                <a:spcPct val="115000"/>
              </a:lnSpc>
              <a:spcBef>
                <a:spcPts val="0"/>
              </a:spcBef>
              <a:spcAft>
                <a:spcPts val="0"/>
              </a:spcAft>
              <a:buSzPts val="1700"/>
              <a:buFont typeface="Comfortaa"/>
              <a:buAutoNum type="alphaLcPeriod"/>
            </a:pPr>
            <a:r>
              <a:rPr lang="en-US" sz="1700">
                <a:latin typeface="Comfortaa"/>
                <a:ea typeface="Comfortaa"/>
                <a:cs typeface="Comfortaa"/>
                <a:sym typeface="Comfortaa"/>
              </a:rPr>
              <a:t>Innovation and simple design. </a:t>
            </a:r>
            <a:endParaRPr sz="1700">
              <a:latin typeface="Comfortaa"/>
              <a:ea typeface="Comfortaa"/>
              <a:cs typeface="Comfortaa"/>
              <a:sym typeface="Comfortaa"/>
            </a:endParaRPr>
          </a:p>
          <a:p>
            <a:pPr indent="0" lvl="0" marL="0" rtl="0" algn="l">
              <a:lnSpc>
                <a:spcPct val="115000"/>
              </a:lnSpc>
              <a:spcBef>
                <a:spcPts val="0"/>
              </a:spcBef>
              <a:spcAft>
                <a:spcPts val="0"/>
              </a:spcAft>
              <a:buNone/>
            </a:pPr>
            <a:r>
              <a:t/>
            </a:r>
            <a:endParaRPr sz="1700">
              <a:latin typeface="Comfortaa"/>
              <a:ea typeface="Comfortaa"/>
              <a:cs typeface="Comfortaa"/>
              <a:sym typeface="Comfortaa"/>
            </a:endParaRPr>
          </a:p>
          <a:p>
            <a:pPr indent="-336550" lvl="0" marL="457200" rtl="0" algn="l">
              <a:lnSpc>
                <a:spcPct val="115000"/>
              </a:lnSpc>
              <a:spcBef>
                <a:spcPts val="0"/>
              </a:spcBef>
              <a:spcAft>
                <a:spcPts val="0"/>
              </a:spcAft>
              <a:buClr>
                <a:srgbClr val="333333"/>
              </a:buClr>
              <a:buSzPts val="1700"/>
              <a:buFont typeface="Comfortaa"/>
              <a:buChar char="●"/>
            </a:pPr>
            <a:r>
              <a:rPr b="1" lang="en-US" sz="1700">
                <a:latin typeface="Comfortaa"/>
                <a:ea typeface="Comfortaa"/>
                <a:cs typeface="Comfortaa"/>
                <a:sym typeface="Comfortaa"/>
              </a:rPr>
              <a:t>Intended Users &amp; Problem Addressed </a:t>
            </a:r>
            <a:endParaRPr b="1" sz="1700">
              <a:latin typeface="Comfortaa"/>
              <a:ea typeface="Comfortaa"/>
              <a:cs typeface="Comfortaa"/>
              <a:sym typeface="Comfortaa"/>
            </a:endParaRPr>
          </a:p>
          <a:p>
            <a:pPr indent="-336550" lvl="1" marL="914400" rtl="0" algn="l">
              <a:lnSpc>
                <a:spcPct val="115000"/>
              </a:lnSpc>
              <a:spcBef>
                <a:spcPts val="0"/>
              </a:spcBef>
              <a:spcAft>
                <a:spcPts val="0"/>
              </a:spcAft>
              <a:buSzPts val="1700"/>
              <a:buFont typeface="Comfortaa"/>
              <a:buAutoNum type="alphaLcPeriod"/>
            </a:pPr>
            <a:r>
              <a:rPr lang="en-US" sz="1700">
                <a:latin typeface="Comfortaa"/>
                <a:ea typeface="Comfortaa"/>
                <a:cs typeface="Comfortaa"/>
                <a:sym typeface="Comfortaa"/>
              </a:rPr>
              <a:t>User is anyone with an android phone, who would benefit from receiving and making voice notes. This is open to the user’s creativity!</a:t>
            </a:r>
            <a:endParaRPr sz="1700">
              <a:latin typeface="Comfortaa"/>
              <a:ea typeface="Comfortaa"/>
              <a:cs typeface="Comfortaa"/>
              <a:sym typeface="Comfortaa"/>
            </a:endParaRPr>
          </a:p>
          <a:p>
            <a:pPr indent="-336550" lvl="1" marL="914400" rtl="0" algn="l">
              <a:lnSpc>
                <a:spcPct val="115000"/>
              </a:lnSpc>
              <a:spcBef>
                <a:spcPts val="0"/>
              </a:spcBef>
              <a:spcAft>
                <a:spcPts val="0"/>
              </a:spcAft>
              <a:buSzPts val="1700"/>
              <a:buFont typeface="Comfortaa"/>
              <a:buAutoNum type="alphaLcPeriod"/>
            </a:pPr>
            <a:r>
              <a:rPr lang="en-US" sz="1700">
                <a:latin typeface="Comfortaa"/>
                <a:ea typeface="Comfortaa"/>
                <a:cs typeface="Comfortaa"/>
                <a:sym typeface="Comfortaa"/>
              </a:rPr>
              <a:t>Solves the problem of wanting to sending a voice message in advance, with a specific time or date in mind... such as an anniversary message.</a:t>
            </a:r>
            <a:endParaRPr sz="1700">
              <a:solidFill>
                <a:srgbClr val="333333"/>
              </a:solidFill>
              <a:latin typeface="Comfortaa"/>
              <a:ea typeface="Comfortaa"/>
              <a:cs typeface="Comfortaa"/>
              <a:sym typeface="Comfortaa"/>
            </a:endParaRPr>
          </a:p>
          <a:p>
            <a:pPr indent="0" lvl="0" marL="0" rtl="0" algn="l">
              <a:lnSpc>
                <a:spcPct val="115000"/>
              </a:lnSpc>
              <a:spcBef>
                <a:spcPts val="0"/>
              </a:spcBef>
              <a:spcAft>
                <a:spcPts val="800"/>
              </a:spcAft>
              <a:buNone/>
            </a:pPr>
            <a:r>
              <a:t/>
            </a:r>
            <a:endParaRPr sz="1850">
              <a:solidFill>
                <a:srgbClr val="333333"/>
              </a:solidFill>
              <a:latin typeface="Comfortaa"/>
              <a:ea typeface="Comfortaa"/>
              <a:cs typeface="Comfortaa"/>
              <a:sym typeface="Comfortaa"/>
            </a:endParaRPr>
          </a:p>
        </p:txBody>
      </p:sp>
      <p:pic>
        <p:nvPicPr>
          <p:cNvPr id="97" name="Google Shape;97;p2"/>
          <p:cNvPicPr preferRelativeResize="0"/>
          <p:nvPr/>
        </p:nvPicPr>
        <p:blipFill rotWithShape="1">
          <a:blip r:embed="rId4">
            <a:alphaModFix/>
          </a:blip>
          <a:srcRect b="0" l="0" r="0" t="0"/>
          <a:stretch/>
        </p:blipFill>
        <p:spPr>
          <a:xfrm>
            <a:off x="8534400" y="6248400"/>
            <a:ext cx="609597" cy="609597"/>
          </a:xfrm>
          <a:prstGeom prst="rect">
            <a:avLst/>
          </a:prstGeom>
          <a:noFill/>
          <a:ln cap="flat" cmpd="sng" w="9525">
            <a:solidFill>
              <a:schemeClr val="dk1"/>
            </a:solidFill>
            <a:prstDash val="solid"/>
            <a:round/>
            <a:headEnd len="sm" w="sm" type="none"/>
            <a:tailEnd len="sm" w="sm" type="none"/>
          </a:ln>
          <a:effectLst>
            <a:outerShdw blurRad="57150" rotWithShape="0" algn="bl" dir="3000000" dist="238125">
              <a:srgbClr val="000000">
                <a:alpha val="52941"/>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5400012" scaled="0"/>
        </a:gradFill>
      </p:bgPr>
    </p:bg>
    <p:spTree>
      <p:nvGrpSpPr>
        <p:cNvPr id="101" name="Shape 101"/>
        <p:cNvGrpSpPr/>
        <p:nvPr/>
      </p:nvGrpSpPr>
      <p:grpSpPr>
        <a:xfrm>
          <a:off x="0" y="0"/>
          <a:ext cx="0" cy="0"/>
          <a:chOff x="0" y="0"/>
          <a:chExt cx="0" cy="0"/>
        </a:xfrm>
      </p:grpSpPr>
      <p:sp>
        <p:nvSpPr>
          <p:cNvPr id="102" name="Google Shape;102;p3"/>
          <p:cNvSpPr/>
          <p:nvPr/>
        </p:nvSpPr>
        <p:spPr>
          <a:xfrm>
            <a:off x="0" y="6248400"/>
            <a:ext cx="9144000" cy="609600"/>
          </a:xfrm>
          <a:prstGeom prst="rect">
            <a:avLst/>
          </a:prstGeom>
          <a:gradFill>
            <a:gsLst>
              <a:gs pos="0">
                <a:srgbClr val="351C75"/>
              </a:gs>
              <a:gs pos="50000">
                <a:srgbClr val="8E7CC3"/>
              </a:gs>
              <a:gs pos="100000">
                <a:srgbClr val="D9D2E9"/>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03" name="Google Shape;103;p3"/>
          <p:cNvPicPr preferRelativeResize="0"/>
          <p:nvPr/>
        </p:nvPicPr>
        <p:blipFill rotWithShape="1">
          <a:blip r:embed="rId4">
            <a:alphaModFix/>
          </a:blip>
          <a:srcRect b="0" l="0" r="0" t="0"/>
          <a:stretch/>
        </p:blipFill>
        <p:spPr>
          <a:xfrm>
            <a:off x="6934200" y="0"/>
            <a:ext cx="2209800" cy="895350"/>
          </a:xfrm>
          <a:prstGeom prst="rect">
            <a:avLst/>
          </a:prstGeom>
          <a:noFill/>
          <a:ln>
            <a:noFill/>
          </a:ln>
        </p:spPr>
      </p:pic>
      <p:sp>
        <p:nvSpPr>
          <p:cNvPr id="104" name="Google Shape;104;p3"/>
          <p:cNvSpPr txBox="1"/>
          <p:nvPr>
            <p:ph type="title"/>
          </p:nvPr>
        </p:nvSpPr>
        <p:spPr>
          <a:xfrm>
            <a:off x="457200" y="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a:latin typeface="Comfortaa"/>
                <a:ea typeface="Comfortaa"/>
                <a:cs typeface="Comfortaa"/>
                <a:sym typeface="Comfortaa"/>
                <a:extLst>
                  <a:ext uri="http://customooxmlschemas.google.com/">
                    <go:slidesCustomData xmlns:go="http://customooxmlschemas.google.com/" textRoundtripDataId="1"/>
                  </a:ext>
                </a:extLst>
              </a:rPr>
              <a:t>Project </a:t>
            </a:r>
            <a:r>
              <a:rPr b="1" lang="en-US">
                <a:latin typeface="Comfortaa"/>
                <a:ea typeface="Comfortaa"/>
                <a:cs typeface="Comfortaa"/>
                <a:sym typeface="Comfortaa"/>
              </a:rPr>
              <a:t>Goals</a:t>
            </a:r>
            <a:endParaRPr b="1">
              <a:latin typeface="Comfortaa"/>
              <a:ea typeface="Comfortaa"/>
              <a:cs typeface="Comfortaa"/>
              <a:sym typeface="Comfortaa"/>
            </a:endParaRPr>
          </a:p>
        </p:txBody>
      </p:sp>
      <p:sp>
        <p:nvSpPr>
          <p:cNvPr id="105" name="Google Shape;105;p3"/>
          <p:cNvSpPr txBox="1"/>
          <p:nvPr>
            <p:ph idx="1" type="body"/>
          </p:nvPr>
        </p:nvSpPr>
        <p:spPr>
          <a:xfrm>
            <a:off x="570750" y="1143000"/>
            <a:ext cx="8002500" cy="49032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0"/>
              </a:spcBef>
              <a:spcAft>
                <a:spcPts val="0"/>
              </a:spcAft>
              <a:buNone/>
            </a:pPr>
            <a:r>
              <a:rPr lang="en-US" sz="2100">
                <a:latin typeface="Comfortaa"/>
                <a:ea typeface="Comfortaa"/>
                <a:cs typeface="Comfortaa"/>
                <a:sym typeface="Comfortaa"/>
              </a:rPr>
              <a:t>Minimal Viable Product Goals:</a:t>
            </a:r>
            <a:endParaRPr sz="2100">
              <a:latin typeface="Comfortaa"/>
              <a:ea typeface="Comfortaa"/>
              <a:cs typeface="Comfortaa"/>
              <a:sym typeface="Comfortaa"/>
            </a:endParaRPr>
          </a:p>
          <a:p>
            <a:pPr indent="-361950" lvl="0" marL="914400" rtl="0" algn="l">
              <a:spcBef>
                <a:spcPts val="1200"/>
              </a:spcBef>
              <a:spcAft>
                <a:spcPts val="0"/>
              </a:spcAft>
              <a:buSzPts val="2100"/>
              <a:buFont typeface="Comfortaa"/>
              <a:buChar char="●"/>
            </a:pPr>
            <a:r>
              <a:rPr lang="en-US" sz="2100">
                <a:latin typeface="Comfortaa"/>
                <a:ea typeface="Comfortaa"/>
                <a:cs typeface="Comfortaa"/>
                <a:sym typeface="Comfortaa"/>
              </a:rPr>
              <a:t>Record voice notes, store and access them on a database</a:t>
            </a:r>
            <a:endParaRPr sz="2100">
              <a:latin typeface="Comfortaa"/>
              <a:ea typeface="Comfortaa"/>
              <a:cs typeface="Comfortaa"/>
              <a:sym typeface="Comfortaa"/>
            </a:endParaRPr>
          </a:p>
          <a:p>
            <a:pPr indent="-361950" lvl="0" marL="914400" rtl="0" algn="l">
              <a:lnSpc>
                <a:spcPct val="100000"/>
              </a:lnSpc>
              <a:spcBef>
                <a:spcPts val="0"/>
              </a:spcBef>
              <a:spcAft>
                <a:spcPts val="0"/>
              </a:spcAft>
              <a:buSzPts val="2100"/>
              <a:buFont typeface="Comfortaa"/>
              <a:buChar char="●"/>
            </a:pPr>
            <a:r>
              <a:rPr lang="en-US" sz="2100">
                <a:latin typeface="Comfortaa"/>
                <a:ea typeface="Comfortaa"/>
                <a:cs typeface="Comfortaa"/>
                <a:sym typeface="Comfortaa"/>
              </a:rPr>
              <a:t>Send Voice Capsules to self which can only be opened on a specific day</a:t>
            </a:r>
            <a:endParaRPr sz="2100">
              <a:latin typeface="Comfortaa"/>
              <a:ea typeface="Comfortaa"/>
              <a:cs typeface="Comfortaa"/>
              <a:sym typeface="Comfortaa"/>
            </a:endParaRPr>
          </a:p>
          <a:p>
            <a:pPr indent="-361950" lvl="0" marL="914400" rtl="0" algn="l">
              <a:lnSpc>
                <a:spcPct val="100000"/>
              </a:lnSpc>
              <a:spcBef>
                <a:spcPts val="0"/>
              </a:spcBef>
              <a:spcAft>
                <a:spcPts val="0"/>
              </a:spcAft>
              <a:buSzPts val="2100"/>
              <a:buFont typeface="Comfortaa"/>
              <a:buChar char="●"/>
            </a:pPr>
            <a:r>
              <a:rPr lang="en-US" sz="2100">
                <a:latin typeface="Comfortaa"/>
                <a:ea typeface="Comfortaa"/>
                <a:cs typeface="Comfortaa"/>
                <a:sym typeface="Comfortaa"/>
              </a:rPr>
              <a:t>Have an aesthetically pleasing, easy to navigate user interface</a:t>
            </a:r>
            <a:endParaRPr sz="2100">
              <a:latin typeface="Comfortaa"/>
              <a:ea typeface="Comfortaa"/>
              <a:cs typeface="Comfortaa"/>
              <a:sym typeface="Comfortaa"/>
            </a:endParaRPr>
          </a:p>
          <a:p>
            <a:pPr indent="0" lvl="0" marL="0" rtl="0" algn="l">
              <a:lnSpc>
                <a:spcPct val="100000"/>
              </a:lnSpc>
              <a:spcBef>
                <a:spcPts val="1200"/>
              </a:spcBef>
              <a:spcAft>
                <a:spcPts val="0"/>
              </a:spcAft>
              <a:buNone/>
            </a:pPr>
            <a:r>
              <a:rPr lang="en-US" sz="2100">
                <a:latin typeface="Comfortaa"/>
                <a:ea typeface="Comfortaa"/>
                <a:cs typeface="Comfortaa"/>
                <a:sym typeface="Comfortaa"/>
              </a:rPr>
              <a:t>Other Goals:</a:t>
            </a:r>
            <a:endParaRPr sz="2100">
              <a:latin typeface="Comfortaa"/>
              <a:ea typeface="Comfortaa"/>
              <a:cs typeface="Comfortaa"/>
              <a:sym typeface="Comfortaa"/>
            </a:endParaRPr>
          </a:p>
          <a:p>
            <a:pPr indent="-361950" lvl="0" marL="914400" rtl="0" algn="l">
              <a:lnSpc>
                <a:spcPct val="100000"/>
              </a:lnSpc>
              <a:spcBef>
                <a:spcPts val="1200"/>
              </a:spcBef>
              <a:spcAft>
                <a:spcPts val="0"/>
              </a:spcAft>
              <a:buSzPts val="2100"/>
              <a:buFont typeface="Comfortaa"/>
              <a:buChar char="●"/>
            </a:pPr>
            <a:r>
              <a:rPr lang="en-US" sz="2100">
                <a:latin typeface="Comfortaa"/>
                <a:ea typeface="Comfortaa"/>
                <a:cs typeface="Comfortaa"/>
                <a:sym typeface="Comfortaa"/>
              </a:rPr>
              <a:t>See a list of all received and openable Voice Capsules in the app</a:t>
            </a:r>
            <a:endParaRPr sz="2100">
              <a:latin typeface="Comfortaa"/>
              <a:ea typeface="Comfortaa"/>
              <a:cs typeface="Comfortaa"/>
              <a:sym typeface="Comfortaa"/>
            </a:endParaRPr>
          </a:p>
          <a:p>
            <a:pPr indent="-361950" lvl="0" marL="914400" rtl="0" algn="l">
              <a:lnSpc>
                <a:spcPct val="100000"/>
              </a:lnSpc>
              <a:spcBef>
                <a:spcPts val="0"/>
              </a:spcBef>
              <a:spcAft>
                <a:spcPts val="0"/>
              </a:spcAft>
              <a:buSzPts val="2100"/>
              <a:buFont typeface="Comfortaa"/>
              <a:buChar char="●"/>
            </a:pPr>
            <a:r>
              <a:rPr lang="en-US" sz="2100">
                <a:latin typeface="Comfortaa"/>
                <a:ea typeface="Comfortaa"/>
                <a:cs typeface="Comfortaa"/>
                <a:sym typeface="Comfortaa"/>
              </a:rPr>
              <a:t>Add other users as ‘friends’ and send Voice Capsules to them</a:t>
            </a:r>
            <a:endParaRPr sz="2100">
              <a:latin typeface="Comfortaa"/>
              <a:ea typeface="Comfortaa"/>
              <a:cs typeface="Comfortaa"/>
              <a:sym typeface="Comfortaa"/>
            </a:endParaRPr>
          </a:p>
          <a:p>
            <a:pPr indent="-361950" lvl="0" marL="914400" rtl="0" algn="l">
              <a:lnSpc>
                <a:spcPct val="100000"/>
              </a:lnSpc>
              <a:spcBef>
                <a:spcPts val="0"/>
              </a:spcBef>
              <a:spcAft>
                <a:spcPts val="0"/>
              </a:spcAft>
              <a:buSzPts val="2100"/>
              <a:buFont typeface="Comfortaa"/>
              <a:buChar char="●"/>
            </a:pPr>
            <a:r>
              <a:rPr lang="en-US" sz="2100">
                <a:latin typeface="Comfortaa"/>
                <a:ea typeface="Comfortaa"/>
                <a:cs typeface="Comfortaa"/>
                <a:sym typeface="Comfortaa"/>
              </a:rPr>
              <a:t>Download</a:t>
            </a:r>
            <a:r>
              <a:rPr lang="en-US" sz="2100">
                <a:latin typeface="Comfortaa"/>
                <a:ea typeface="Comfortaa"/>
                <a:cs typeface="Comfortaa"/>
                <a:sym typeface="Comfortaa"/>
              </a:rPr>
              <a:t> received Voice Capsules to device local storage</a:t>
            </a:r>
            <a:endParaRPr sz="2200">
              <a:latin typeface="Comfortaa"/>
              <a:ea typeface="Comfortaa"/>
              <a:cs typeface="Comfortaa"/>
              <a:sym typeface="Comfortaa"/>
            </a:endParaRPr>
          </a:p>
        </p:txBody>
      </p:sp>
      <p:pic>
        <p:nvPicPr>
          <p:cNvPr id="106" name="Google Shape;106;p3"/>
          <p:cNvPicPr preferRelativeResize="0"/>
          <p:nvPr/>
        </p:nvPicPr>
        <p:blipFill rotWithShape="1">
          <a:blip r:embed="rId5">
            <a:alphaModFix/>
          </a:blip>
          <a:srcRect b="0" l="0" r="0" t="0"/>
          <a:stretch/>
        </p:blipFill>
        <p:spPr>
          <a:xfrm>
            <a:off x="8534400" y="6248400"/>
            <a:ext cx="609597" cy="609597"/>
          </a:xfrm>
          <a:prstGeom prst="rect">
            <a:avLst/>
          </a:prstGeom>
          <a:noFill/>
          <a:ln cap="flat" cmpd="sng" w="9525">
            <a:solidFill>
              <a:schemeClr val="dk1"/>
            </a:solidFill>
            <a:prstDash val="solid"/>
            <a:round/>
            <a:headEnd len="sm" w="sm" type="none"/>
            <a:tailEnd len="sm" w="sm" type="none"/>
          </a:ln>
          <a:effectLst>
            <a:outerShdw blurRad="57150" rotWithShape="0" algn="bl" dir="3000000" dist="238125">
              <a:srgbClr val="000000">
                <a:alpha val="52941"/>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5400012" scaled="0"/>
        </a:gradFill>
      </p:bgPr>
    </p:bg>
    <p:spTree>
      <p:nvGrpSpPr>
        <p:cNvPr id="110" name="Shape 110"/>
        <p:cNvGrpSpPr/>
        <p:nvPr/>
      </p:nvGrpSpPr>
      <p:grpSpPr>
        <a:xfrm>
          <a:off x="0" y="0"/>
          <a:ext cx="0" cy="0"/>
          <a:chOff x="0" y="0"/>
          <a:chExt cx="0" cy="0"/>
        </a:xfrm>
      </p:grpSpPr>
      <p:pic>
        <p:nvPicPr>
          <p:cNvPr id="111" name="Google Shape;111;p4"/>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2" name="Google Shape;112;p4"/>
          <p:cNvSpPr txBox="1"/>
          <p:nvPr>
            <p:ph type="title"/>
          </p:nvPr>
        </p:nvSpPr>
        <p:spPr>
          <a:xfrm>
            <a:off x="-733725" y="20097"/>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sz="3800">
                <a:latin typeface="Comfortaa"/>
                <a:ea typeface="Comfortaa"/>
                <a:cs typeface="Comfortaa"/>
                <a:sym typeface="Comfortaa"/>
                <a:extLst>
                  <a:ext uri="http://customooxmlschemas.google.com/">
                    <go:slidesCustomData xmlns:go="http://customooxmlschemas.google.com/" textRoundtripDataId="2"/>
                  </a:ext>
                </a:extLst>
              </a:rPr>
              <a:t>Challenges </a:t>
            </a:r>
            <a:endParaRPr b="1" sz="3800">
              <a:latin typeface="Comfortaa"/>
              <a:ea typeface="Comfortaa"/>
              <a:cs typeface="Comfortaa"/>
              <a:sym typeface="Comfortaa"/>
            </a:endParaRPr>
          </a:p>
          <a:p>
            <a:pPr indent="0" lvl="0" marL="0" rtl="0" algn="ctr">
              <a:lnSpc>
                <a:spcPct val="100000"/>
              </a:lnSpc>
              <a:spcBef>
                <a:spcPts val="0"/>
              </a:spcBef>
              <a:spcAft>
                <a:spcPts val="0"/>
              </a:spcAft>
              <a:buSzPts val="1400"/>
              <a:buNone/>
            </a:pPr>
            <a:r>
              <a:rPr b="1" lang="en-US" sz="3800">
                <a:latin typeface="Comfortaa"/>
                <a:ea typeface="Comfortaa"/>
                <a:cs typeface="Comfortaa"/>
                <a:sym typeface="Comfortaa"/>
                <a:extLst>
                  <a:ext uri="http://customooxmlschemas.google.com/">
                    <go:slidesCustomData xmlns:go="http://customooxmlschemas.google.com/" textRoundtripDataId="3"/>
                  </a:ext>
                </a:extLst>
              </a:rPr>
              <a:t>&amp; Accomplishments</a:t>
            </a:r>
            <a:endParaRPr b="1" sz="3800">
              <a:latin typeface="Comfortaa"/>
              <a:ea typeface="Comfortaa"/>
              <a:cs typeface="Comfortaa"/>
              <a:sym typeface="Comfortaa"/>
            </a:endParaRPr>
          </a:p>
        </p:txBody>
      </p:sp>
      <p:sp>
        <p:nvSpPr>
          <p:cNvPr id="113" name="Google Shape;113;p4"/>
          <p:cNvSpPr txBox="1"/>
          <p:nvPr>
            <p:ph idx="1" type="body"/>
          </p:nvPr>
        </p:nvSpPr>
        <p:spPr>
          <a:xfrm>
            <a:off x="457200" y="1532300"/>
            <a:ext cx="8587200" cy="4123800"/>
          </a:xfrm>
          <a:prstGeom prst="rect">
            <a:avLst/>
          </a:prstGeom>
          <a:noFill/>
          <a:ln>
            <a:noFill/>
          </a:ln>
        </p:spPr>
        <p:txBody>
          <a:bodyPr anchorCtr="0" anchor="t" bIns="45675" lIns="91375" spcFirstLastPara="1" rIns="91375" wrap="square" tIns="45675">
            <a:noAutofit/>
          </a:bodyPr>
          <a:lstStyle/>
          <a:p>
            <a:pPr indent="-374650" lvl="0" marL="457200" rtl="0" algn="l">
              <a:lnSpc>
                <a:spcPct val="100000"/>
              </a:lnSpc>
              <a:spcBef>
                <a:spcPts val="0"/>
              </a:spcBef>
              <a:spcAft>
                <a:spcPts val="0"/>
              </a:spcAft>
              <a:buSzPts val="2300"/>
              <a:buFont typeface="Comfortaa"/>
              <a:buChar char="●"/>
            </a:pPr>
            <a:r>
              <a:rPr lang="en-US" sz="2300">
                <a:latin typeface="Comfortaa"/>
                <a:ea typeface="Comfortaa"/>
                <a:cs typeface="Comfortaa"/>
                <a:sym typeface="Comfortaa"/>
              </a:rPr>
              <a:t>Challenges</a:t>
            </a:r>
            <a:endParaRPr sz="2300">
              <a:latin typeface="Comfortaa"/>
              <a:ea typeface="Comfortaa"/>
              <a:cs typeface="Comfortaa"/>
              <a:sym typeface="Comfortaa"/>
            </a:endParaRPr>
          </a:p>
          <a:p>
            <a:pPr indent="-374650" lvl="1" marL="914400" rtl="0" algn="l">
              <a:lnSpc>
                <a:spcPct val="100000"/>
              </a:lnSpc>
              <a:spcBef>
                <a:spcPts val="0"/>
              </a:spcBef>
              <a:spcAft>
                <a:spcPts val="0"/>
              </a:spcAft>
              <a:buSzPts val="2300"/>
              <a:buFont typeface="Comfortaa"/>
              <a:buChar char="○"/>
            </a:pPr>
            <a:r>
              <a:rPr lang="en-US" sz="2300">
                <a:latin typeface="Comfortaa"/>
                <a:ea typeface="Comfortaa"/>
                <a:cs typeface="Comfortaa"/>
                <a:sym typeface="Comfortaa"/>
              </a:rPr>
              <a:t>Database Connection and Organization</a:t>
            </a:r>
            <a:endParaRPr sz="2300">
              <a:latin typeface="Comfortaa"/>
              <a:ea typeface="Comfortaa"/>
              <a:cs typeface="Comfortaa"/>
              <a:sym typeface="Comfortaa"/>
            </a:endParaRPr>
          </a:p>
          <a:p>
            <a:pPr indent="-374650" lvl="1" marL="914400" rtl="0" algn="l">
              <a:lnSpc>
                <a:spcPct val="100000"/>
              </a:lnSpc>
              <a:spcBef>
                <a:spcPts val="0"/>
              </a:spcBef>
              <a:spcAft>
                <a:spcPts val="0"/>
              </a:spcAft>
              <a:buSzPts val="2300"/>
              <a:buFont typeface="Comfortaa"/>
              <a:buChar char="○"/>
            </a:pPr>
            <a:r>
              <a:rPr lang="en-US" sz="2300">
                <a:latin typeface="Comfortaa"/>
                <a:ea typeface="Comfortaa"/>
                <a:cs typeface="Comfortaa"/>
                <a:sym typeface="Comfortaa"/>
              </a:rPr>
              <a:t>Dart</a:t>
            </a:r>
            <a:endParaRPr sz="2300">
              <a:latin typeface="Comfortaa"/>
              <a:ea typeface="Comfortaa"/>
              <a:cs typeface="Comfortaa"/>
              <a:sym typeface="Comfortaa"/>
            </a:endParaRPr>
          </a:p>
          <a:p>
            <a:pPr indent="-374650" lvl="1" marL="914400" rtl="0" algn="l">
              <a:lnSpc>
                <a:spcPct val="100000"/>
              </a:lnSpc>
              <a:spcBef>
                <a:spcPts val="0"/>
              </a:spcBef>
              <a:spcAft>
                <a:spcPts val="0"/>
              </a:spcAft>
              <a:buSzPts val="2300"/>
              <a:buFont typeface="Comfortaa"/>
              <a:buChar char="○"/>
            </a:pPr>
            <a:r>
              <a:rPr lang="en-US" sz="2300">
                <a:latin typeface="Comfortaa"/>
                <a:ea typeface="Comfortaa"/>
                <a:cs typeface="Comfortaa"/>
                <a:sym typeface="Comfortaa"/>
              </a:rPr>
              <a:t>Working in Scrum</a:t>
            </a:r>
            <a:endParaRPr sz="2300">
              <a:latin typeface="Comfortaa"/>
              <a:ea typeface="Comfortaa"/>
              <a:cs typeface="Comfortaa"/>
              <a:sym typeface="Comfortaa"/>
            </a:endParaRPr>
          </a:p>
          <a:p>
            <a:pPr indent="-374650" lvl="1" marL="914400" rtl="0" algn="l">
              <a:lnSpc>
                <a:spcPct val="100000"/>
              </a:lnSpc>
              <a:spcBef>
                <a:spcPts val="0"/>
              </a:spcBef>
              <a:spcAft>
                <a:spcPts val="0"/>
              </a:spcAft>
              <a:buSzPts val="2300"/>
              <a:buFont typeface="Comfortaa"/>
              <a:buChar char="○"/>
            </a:pPr>
            <a:r>
              <a:rPr lang="en-US" sz="2300">
                <a:latin typeface="Comfortaa"/>
                <a:ea typeface="Comfortaa"/>
                <a:cs typeface="Comfortaa"/>
                <a:sym typeface="Comfortaa"/>
              </a:rPr>
              <a:t>Time Constraints </a:t>
            </a:r>
            <a:endParaRPr sz="2300">
              <a:latin typeface="Comfortaa"/>
              <a:ea typeface="Comfortaa"/>
              <a:cs typeface="Comfortaa"/>
              <a:sym typeface="Comfortaa"/>
            </a:endParaRPr>
          </a:p>
          <a:p>
            <a:pPr indent="-374650" lvl="0" marL="457200" rtl="0" algn="l">
              <a:lnSpc>
                <a:spcPct val="100000"/>
              </a:lnSpc>
              <a:spcBef>
                <a:spcPts val="0"/>
              </a:spcBef>
              <a:spcAft>
                <a:spcPts val="0"/>
              </a:spcAft>
              <a:buSzPts val="2300"/>
              <a:buFont typeface="Comfortaa"/>
              <a:buChar char="●"/>
            </a:pPr>
            <a:r>
              <a:rPr lang="en-US" sz="2300">
                <a:latin typeface="Comfortaa"/>
                <a:ea typeface="Comfortaa"/>
                <a:cs typeface="Comfortaa"/>
                <a:sym typeface="Comfortaa"/>
              </a:rPr>
              <a:t>Accomplishments</a:t>
            </a:r>
            <a:endParaRPr sz="2300">
              <a:latin typeface="Comfortaa"/>
              <a:ea typeface="Comfortaa"/>
              <a:cs typeface="Comfortaa"/>
              <a:sym typeface="Comfortaa"/>
            </a:endParaRPr>
          </a:p>
          <a:p>
            <a:pPr indent="-374650" lvl="1" marL="914400" rtl="0" algn="l">
              <a:lnSpc>
                <a:spcPct val="100000"/>
              </a:lnSpc>
              <a:spcBef>
                <a:spcPts val="0"/>
              </a:spcBef>
              <a:spcAft>
                <a:spcPts val="0"/>
              </a:spcAft>
              <a:buSzPts val="2300"/>
              <a:buFont typeface="Comfortaa"/>
              <a:buChar char="○"/>
            </a:pPr>
            <a:r>
              <a:rPr lang="en-US" sz="2300">
                <a:latin typeface="Comfortaa"/>
                <a:ea typeface="Comfortaa"/>
                <a:cs typeface="Comfortaa"/>
                <a:sym typeface="Comfortaa"/>
              </a:rPr>
              <a:t>Achieved MVP and more!</a:t>
            </a:r>
            <a:endParaRPr sz="2300">
              <a:latin typeface="Comfortaa"/>
              <a:ea typeface="Comfortaa"/>
              <a:cs typeface="Comfortaa"/>
              <a:sym typeface="Comfortaa"/>
            </a:endParaRPr>
          </a:p>
          <a:p>
            <a:pPr indent="-374650" lvl="1" marL="914400" rtl="0" algn="l">
              <a:spcBef>
                <a:spcPts val="0"/>
              </a:spcBef>
              <a:spcAft>
                <a:spcPts val="0"/>
              </a:spcAft>
              <a:buSzPts val="2300"/>
              <a:buFont typeface="Comfortaa"/>
              <a:buChar char="○"/>
            </a:pPr>
            <a:r>
              <a:rPr lang="en-US" sz="2300">
                <a:latin typeface="Comfortaa"/>
                <a:ea typeface="Comfortaa"/>
                <a:cs typeface="Comfortaa"/>
                <a:sym typeface="Comfortaa"/>
              </a:rPr>
              <a:t>Meeting up despite time constraints</a:t>
            </a:r>
            <a:endParaRPr sz="2300">
              <a:latin typeface="Comfortaa"/>
              <a:ea typeface="Comfortaa"/>
              <a:cs typeface="Comfortaa"/>
              <a:sym typeface="Comfortaa"/>
            </a:endParaRPr>
          </a:p>
          <a:p>
            <a:pPr indent="-374650" lvl="1" marL="914400" rtl="0" algn="l">
              <a:spcBef>
                <a:spcPts val="0"/>
              </a:spcBef>
              <a:spcAft>
                <a:spcPts val="0"/>
              </a:spcAft>
              <a:buSzPts val="2300"/>
              <a:buFont typeface="Comfortaa"/>
              <a:buChar char="○"/>
            </a:pPr>
            <a:r>
              <a:rPr lang="en-US" sz="2300">
                <a:latin typeface="Comfortaa"/>
                <a:ea typeface="Comfortaa"/>
                <a:cs typeface="Comfortaa"/>
                <a:sym typeface="Comfortaa"/>
              </a:rPr>
              <a:t>Using Git </a:t>
            </a:r>
            <a:endParaRPr sz="2300">
              <a:latin typeface="Comfortaa"/>
              <a:ea typeface="Comfortaa"/>
              <a:cs typeface="Comfortaa"/>
              <a:sym typeface="Comfortaa"/>
            </a:endParaRPr>
          </a:p>
          <a:p>
            <a:pPr indent="-374650" lvl="1" marL="914400" rtl="0" algn="l">
              <a:spcBef>
                <a:spcPts val="0"/>
              </a:spcBef>
              <a:spcAft>
                <a:spcPts val="0"/>
              </a:spcAft>
              <a:buSzPts val="2300"/>
              <a:buFont typeface="Comfortaa"/>
              <a:buChar char="○"/>
            </a:pPr>
            <a:r>
              <a:rPr lang="en-US" sz="2300">
                <a:latin typeface="Comfortaa"/>
                <a:ea typeface="Comfortaa"/>
                <a:cs typeface="Comfortaa"/>
                <a:sym typeface="Comfortaa"/>
              </a:rPr>
              <a:t>Communicating effectively</a:t>
            </a:r>
            <a:endParaRPr sz="2300">
              <a:latin typeface="Comfortaa"/>
              <a:ea typeface="Comfortaa"/>
              <a:cs typeface="Comfortaa"/>
              <a:sym typeface="Comfortaa"/>
            </a:endParaRPr>
          </a:p>
          <a:p>
            <a:pPr indent="-374650" lvl="1" marL="914400" rtl="0" algn="l">
              <a:spcBef>
                <a:spcPts val="0"/>
              </a:spcBef>
              <a:spcAft>
                <a:spcPts val="0"/>
              </a:spcAft>
              <a:buSzPts val="2300"/>
              <a:buFont typeface="Comfortaa"/>
              <a:buChar char="○"/>
            </a:pPr>
            <a:r>
              <a:rPr lang="en-US" sz="2300">
                <a:latin typeface="Comfortaa"/>
                <a:ea typeface="Comfortaa"/>
                <a:cs typeface="Comfortaa"/>
                <a:sym typeface="Comfortaa"/>
              </a:rPr>
              <a:t>App functionalities</a:t>
            </a:r>
            <a:endParaRPr sz="2300">
              <a:latin typeface="Comfortaa"/>
              <a:ea typeface="Comfortaa"/>
              <a:cs typeface="Comfortaa"/>
              <a:sym typeface="Comfortaa"/>
            </a:endParaRPr>
          </a:p>
          <a:p>
            <a:pPr indent="-374650" lvl="1" marL="914400" rtl="0" algn="l">
              <a:spcBef>
                <a:spcPts val="0"/>
              </a:spcBef>
              <a:spcAft>
                <a:spcPts val="0"/>
              </a:spcAft>
              <a:buSzPts val="2300"/>
              <a:buFont typeface="Comfortaa"/>
              <a:buChar char="○"/>
            </a:pPr>
            <a:r>
              <a:rPr lang="en-US" sz="2300">
                <a:latin typeface="Comfortaa"/>
                <a:ea typeface="Comfortaa"/>
                <a:cs typeface="Comfortaa"/>
                <a:sym typeface="Comfortaa"/>
              </a:rPr>
              <a:t>Documentation</a:t>
            </a:r>
            <a:endParaRPr sz="2300">
              <a:latin typeface="Comfortaa"/>
              <a:ea typeface="Comfortaa"/>
              <a:cs typeface="Comfortaa"/>
              <a:sym typeface="Comfortaa"/>
            </a:endParaRPr>
          </a:p>
          <a:p>
            <a:pPr indent="0" lvl="0" marL="0" rtl="0" algn="l">
              <a:lnSpc>
                <a:spcPct val="100000"/>
              </a:lnSpc>
              <a:spcBef>
                <a:spcPts val="400"/>
              </a:spcBef>
              <a:spcAft>
                <a:spcPts val="0"/>
              </a:spcAft>
              <a:buClr>
                <a:schemeClr val="dk1"/>
              </a:buClr>
              <a:buSzPts val="2000"/>
              <a:buFont typeface="Arial"/>
              <a:buNone/>
            </a:pPr>
            <a:r>
              <a:t/>
            </a:r>
            <a:endParaRPr sz="19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sz="1900"/>
          </a:p>
        </p:txBody>
      </p:sp>
      <p:sp>
        <p:nvSpPr>
          <p:cNvPr id="114" name="Google Shape;114;p4"/>
          <p:cNvSpPr/>
          <p:nvPr/>
        </p:nvSpPr>
        <p:spPr>
          <a:xfrm>
            <a:off x="0" y="6248400"/>
            <a:ext cx="9144000" cy="609600"/>
          </a:xfrm>
          <a:prstGeom prst="rect">
            <a:avLst/>
          </a:prstGeom>
          <a:gradFill>
            <a:gsLst>
              <a:gs pos="0">
                <a:srgbClr val="351C75"/>
              </a:gs>
              <a:gs pos="50000">
                <a:srgbClr val="8E7CC3"/>
              </a:gs>
              <a:gs pos="100000">
                <a:srgbClr val="D9D2E9"/>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15" name="Google Shape;115;p4"/>
          <p:cNvPicPr preferRelativeResize="0"/>
          <p:nvPr/>
        </p:nvPicPr>
        <p:blipFill rotWithShape="1">
          <a:blip r:embed="rId4">
            <a:alphaModFix/>
          </a:blip>
          <a:srcRect b="0" l="0" r="0" t="0"/>
          <a:stretch/>
        </p:blipFill>
        <p:spPr>
          <a:xfrm>
            <a:off x="8534400" y="6248400"/>
            <a:ext cx="609597" cy="609597"/>
          </a:xfrm>
          <a:prstGeom prst="rect">
            <a:avLst/>
          </a:prstGeom>
          <a:noFill/>
          <a:ln cap="flat" cmpd="sng" w="9525">
            <a:solidFill>
              <a:schemeClr val="dk1"/>
            </a:solidFill>
            <a:prstDash val="solid"/>
            <a:round/>
            <a:headEnd len="sm" w="sm" type="none"/>
            <a:tailEnd len="sm" w="sm" type="none"/>
          </a:ln>
          <a:effectLst>
            <a:outerShdw blurRad="57150" rotWithShape="0" algn="bl" dir="3000000" dist="238125">
              <a:srgbClr val="000000">
                <a:alpha val="52941"/>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5400012" scaled="0"/>
        </a:gradFill>
      </p:bgPr>
    </p:bg>
    <p:spTree>
      <p:nvGrpSpPr>
        <p:cNvPr id="119" name="Shape 119"/>
        <p:cNvGrpSpPr/>
        <p:nvPr/>
      </p:nvGrpSpPr>
      <p:grpSpPr>
        <a:xfrm>
          <a:off x="0" y="0"/>
          <a:ext cx="0" cy="0"/>
          <a:chOff x="0" y="0"/>
          <a:chExt cx="0" cy="0"/>
        </a:xfrm>
      </p:grpSpPr>
      <p:pic>
        <p:nvPicPr>
          <p:cNvPr id="120" name="Google Shape;120;p5"/>
          <p:cNvPicPr preferRelativeResize="0"/>
          <p:nvPr/>
        </p:nvPicPr>
        <p:blipFill rotWithShape="1">
          <a:blip r:embed="rId4">
            <a:alphaModFix/>
          </a:blip>
          <a:srcRect b="0" l="0" r="0" t="0"/>
          <a:stretch/>
        </p:blipFill>
        <p:spPr>
          <a:xfrm>
            <a:off x="6915150" y="76200"/>
            <a:ext cx="2209800" cy="895350"/>
          </a:xfrm>
          <a:prstGeom prst="rect">
            <a:avLst/>
          </a:prstGeom>
          <a:noFill/>
          <a:ln>
            <a:noFill/>
          </a:ln>
        </p:spPr>
      </p:pic>
      <p:sp>
        <p:nvSpPr>
          <p:cNvPr id="121" name="Google Shape;121;p5"/>
          <p:cNvSpPr txBox="1"/>
          <p:nvPr>
            <p:ph type="title"/>
          </p:nvPr>
        </p:nvSpPr>
        <p:spPr>
          <a:xfrm>
            <a:off x="4572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a:latin typeface="Comfortaa"/>
                <a:ea typeface="Comfortaa"/>
                <a:cs typeface="Comfortaa"/>
                <a:sym typeface="Comfortaa"/>
                <a:extLst>
                  <a:ext uri="http://customooxmlschemas.google.com/">
                    <go:slidesCustomData xmlns:go="http://customooxmlschemas.google.com/" textRoundtripDataId="4"/>
                  </a:ext>
                </a:extLst>
              </a:rPr>
              <a:t>Demo</a:t>
            </a:r>
            <a:r>
              <a:rPr b="1" lang="en-US">
                <a:latin typeface="Comfortaa"/>
                <a:ea typeface="Comfortaa"/>
                <a:cs typeface="Comfortaa"/>
                <a:sym typeface="Comfortaa"/>
              </a:rPr>
              <a:t>:</a:t>
            </a:r>
            <a:endParaRPr b="1">
              <a:latin typeface="Comfortaa"/>
              <a:ea typeface="Comfortaa"/>
              <a:cs typeface="Comfortaa"/>
              <a:sym typeface="Comfortaa"/>
            </a:endParaRPr>
          </a:p>
        </p:txBody>
      </p:sp>
      <p:sp>
        <p:nvSpPr>
          <p:cNvPr id="122" name="Google Shape;122;p5"/>
          <p:cNvSpPr/>
          <p:nvPr/>
        </p:nvSpPr>
        <p:spPr>
          <a:xfrm>
            <a:off x="0" y="6248400"/>
            <a:ext cx="9144000" cy="609600"/>
          </a:xfrm>
          <a:prstGeom prst="rect">
            <a:avLst/>
          </a:prstGeom>
          <a:gradFill>
            <a:gsLst>
              <a:gs pos="0">
                <a:srgbClr val="351C75"/>
              </a:gs>
              <a:gs pos="50000">
                <a:srgbClr val="8E7CC3"/>
              </a:gs>
              <a:gs pos="100000">
                <a:srgbClr val="D9D2E9"/>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23" name="Google Shape;123;p5"/>
          <p:cNvPicPr preferRelativeResize="0"/>
          <p:nvPr/>
        </p:nvPicPr>
        <p:blipFill rotWithShape="1">
          <a:blip r:embed="rId5">
            <a:alphaModFix/>
          </a:blip>
          <a:srcRect b="0" l="0" r="0" t="0"/>
          <a:stretch/>
        </p:blipFill>
        <p:spPr>
          <a:xfrm>
            <a:off x="8534400" y="6248400"/>
            <a:ext cx="609597" cy="609597"/>
          </a:xfrm>
          <a:prstGeom prst="rect">
            <a:avLst/>
          </a:prstGeom>
          <a:noFill/>
          <a:ln cap="flat" cmpd="sng" w="9525">
            <a:solidFill>
              <a:schemeClr val="dk1"/>
            </a:solidFill>
            <a:prstDash val="solid"/>
            <a:round/>
            <a:headEnd len="sm" w="sm" type="none"/>
            <a:tailEnd len="sm" w="sm" type="none"/>
          </a:ln>
          <a:effectLst>
            <a:outerShdw blurRad="57150" rotWithShape="0" algn="bl" dir="3000000" dist="238125">
              <a:srgbClr val="000000">
                <a:alpha val="52941"/>
              </a:srgbClr>
            </a:outerShdw>
          </a:effectLst>
        </p:spPr>
      </p:pic>
      <p:pic>
        <p:nvPicPr>
          <p:cNvPr id="124" name="Google Shape;124;p5" title="VoiceCapsuleDemo_Final.mp4">
            <a:hlinkClick r:id="rId6"/>
          </p:cNvPr>
          <p:cNvPicPr preferRelativeResize="0"/>
          <p:nvPr/>
        </p:nvPicPr>
        <p:blipFill>
          <a:blip r:embed="rId7">
            <a:alphaModFix/>
          </a:blip>
          <a:stretch>
            <a:fillRect/>
          </a:stretch>
        </p:blipFill>
        <p:spPr>
          <a:xfrm>
            <a:off x="609600" y="1257300"/>
            <a:ext cx="7924800" cy="4953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0484cb7767_0_19"/>
          <p:cNvSpPr txBox="1"/>
          <p:nvPr>
            <p:ph type="title"/>
          </p:nvPr>
        </p:nvSpPr>
        <p:spPr>
          <a:xfrm>
            <a:off x="457200" y="78263"/>
            <a:ext cx="8229600" cy="1143000"/>
          </a:xfrm>
          <a:prstGeom prst="rect">
            <a:avLst/>
          </a:prstGeom>
        </p:spPr>
        <p:txBody>
          <a:bodyPr anchorCtr="0" anchor="ctr" bIns="45675" lIns="91375" spcFirstLastPara="1" rIns="91375" wrap="square" tIns="45675">
            <a:noAutofit/>
          </a:bodyPr>
          <a:lstStyle/>
          <a:p>
            <a:pPr indent="0" lvl="0" marL="0" rtl="0" algn="ctr">
              <a:spcBef>
                <a:spcPts val="0"/>
              </a:spcBef>
              <a:spcAft>
                <a:spcPts val="0"/>
              </a:spcAft>
              <a:buClr>
                <a:schemeClr val="dk1"/>
              </a:buClr>
              <a:buSzPts val="1400"/>
              <a:buFont typeface="Arial"/>
              <a:buNone/>
            </a:pPr>
            <a:r>
              <a:rPr b="1" lang="en-US">
                <a:latin typeface="Comfortaa"/>
                <a:ea typeface="Comfortaa"/>
                <a:cs typeface="Comfortaa"/>
                <a:sym typeface="Comfortaa"/>
                <a:extLst>
                  <a:ext uri="http://customooxmlschemas.google.com/">
                    <go:slidesCustomData xmlns:go="http://customooxmlschemas.google.com/" textRoundtripDataId="5"/>
                  </a:ext>
                </a:extLst>
              </a:rPr>
              <a:t>Diagram Overview</a:t>
            </a:r>
            <a:endParaRPr/>
          </a:p>
        </p:txBody>
      </p:sp>
      <p:sp>
        <p:nvSpPr>
          <p:cNvPr id="130" name="Google Shape;130;g10484cb7767_0_19"/>
          <p:cNvSpPr/>
          <p:nvPr/>
        </p:nvSpPr>
        <p:spPr>
          <a:xfrm>
            <a:off x="3845181" y="1089412"/>
            <a:ext cx="1683900" cy="729300"/>
          </a:xfrm>
          <a:prstGeom prst="ellipse">
            <a:avLst/>
          </a:prstGeom>
          <a:solidFill>
            <a:srgbClr val="8064A2"/>
          </a:solidFill>
          <a:ln cap="flat" cmpd="sng" w="38100">
            <a:solidFill>
              <a:srgbClr val="000000"/>
            </a:solidFill>
            <a:prstDash val="solid"/>
            <a:round/>
            <a:headEnd len="sm" w="sm" type="none"/>
            <a:tailEnd len="sm" w="sm" type="none"/>
          </a:ln>
          <a:effectLst>
            <a:outerShdw blurRad="57150" rotWithShape="0" algn="bl" dir="2760000" dist="95250">
              <a:srgbClr val="000000">
                <a:alpha val="6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latin typeface="Comfortaa"/>
                <a:ea typeface="Comfortaa"/>
                <a:cs typeface="Comfortaa"/>
                <a:sym typeface="Comfortaa"/>
              </a:rPr>
              <a:t>Voice Capsule</a:t>
            </a:r>
            <a:endParaRPr b="1" sz="1700">
              <a:latin typeface="Comfortaa"/>
              <a:ea typeface="Comfortaa"/>
              <a:cs typeface="Comfortaa"/>
              <a:sym typeface="Comfortaa"/>
            </a:endParaRPr>
          </a:p>
        </p:txBody>
      </p:sp>
      <p:sp>
        <p:nvSpPr>
          <p:cNvPr id="131" name="Google Shape;131;g10484cb7767_0_19"/>
          <p:cNvSpPr/>
          <p:nvPr/>
        </p:nvSpPr>
        <p:spPr>
          <a:xfrm>
            <a:off x="2161178" y="1962316"/>
            <a:ext cx="1683900" cy="729300"/>
          </a:xfrm>
          <a:prstGeom prst="ellipse">
            <a:avLst/>
          </a:prstGeom>
          <a:solidFill>
            <a:srgbClr val="8064A2"/>
          </a:solidFill>
          <a:ln cap="flat" cmpd="sng" w="38100">
            <a:solidFill>
              <a:srgbClr val="000000"/>
            </a:solidFill>
            <a:prstDash val="solid"/>
            <a:round/>
            <a:headEnd len="sm" w="sm" type="none"/>
            <a:tailEnd len="sm" w="sm" type="none"/>
          </a:ln>
          <a:effectLst>
            <a:outerShdw blurRad="57150" rotWithShape="0" algn="bl" dir="2760000" dist="104775">
              <a:srgbClr val="000000">
                <a:alpha val="6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latin typeface="Comfortaa"/>
                <a:ea typeface="Comfortaa"/>
                <a:cs typeface="Comfortaa"/>
                <a:sym typeface="Comfortaa"/>
              </a:rPr>
              <a:t>Flutter</a:t>
            </a:r>
            <a:endParaRPr b="1" sz="1700">
              <a:latin typeface="Comfortaa"/>
              <a:ea typeface="Comfortaa"/>
              <a:cs typeface="Comfortaa"/>
              <a:sym typeface="Comfortaa"/>
            </a:endParaRPr>
          </a:p>
        </p:txBody>
      </p:sp>
      <p:sp>
        <p:nvSpPr>
          <p:cNvPr id="132" name="Google Shape;132;g10484cb7767_0_19"/>
          <p:cNvSpPr/>
          <p:nvPr/>
        </p:nvSpPr>
        <p:spPr>
          <a:xfrm>
            <a:off x="6255200" y="1962325"/>
            <a:ext cx="1683900" cy="729300"/>
          </a:xfrm>
          <a:prstGeom prst="ellipse">
            <a:avLst/>
          </a:prstGeom>
          <a:solidFill>
            <a:srgbClr val="8064A2"/>
          </a:solidFill>
          <a:ln cap="flat" cmpd="sng" w="38100">
            <a:solidFill>
              <a:srgbClr val="000000"/>
            </a:solidFill>
            <a:prstDash val="solid"/>
            <a:round/>
            <a:headEnd len="sm" w="sm" type="none"/>
            <a:tailEnd len="sm" w="sm" type="none"/>
          </a:ln>
          <a:effectLst>
            <a:outerShdw blurRad="57150" rotWithShape="0" algn="bl" dir="2760000" dist="104775">
              <a:srgbClr val="000000">
                <a:alpha val="6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latin typeface="Comfortaa"/>
                <a:ea typeface="Comfortaa"/>
                <a:cs typeface="Comfortaa"/>
                <a:sym typeface="Comfortaa"/>
              </a:rPr>
              <a:t>Firebase</a:t>
            </a:r>
            <a:endParaRPr b="1" sz="1600">
              <a:latin typeface="Comfortaa"/>
              <a:ea typeface="Comfortaa"/>
              <a:cs typeface="Comfortaa"/>
              <a:sym typeface="Comfortaa"/>
            </a:endParaRPr>
          </a:p>
        </p:txBody>
      </p:sp>
      <p:sp>
        <p:nvSpPr>
          <p:cNvPr id="133" name="Google Shape;133;g10484cb7767_0_19"/>
          <p:cNvSpPr/>
          <p:nvPr/>
        </p:nvSpPr>
        <p:spPr>
          <a:xfrm>
            <a:off x="614516" y="2691436"/>
            <a:ext cx="1683900" cy="729300"/>
          </a:xfrm>
          <a:prstGeom prst="ellipse">
            <a:avLst/>
          </a:prstGeom>
          <a:solidFill>
            <a:srgbClr val="8064A2"/>
          </a:solidFill>
          <a:ln cap="flat" cmpd="sng" w="38100">
            <a:solidFill>
              <a:srgbClr val="000000"/>
            </a:solidFill>
            <a:prstDash val="solid"/>
            <a:round/>
            <a:headEnd len="sm" w="sm" type="none"/>
            <a:tailEnd len="sm" w="sm" type="none"/>
          </a:ln>
          <a:effectLst>
            <a:outerShdw blurRad="57150" rotWithShape="0" algn="bl" dir="2580000" dist="95250">
              <a:srgbClr val="000000">
                <a:alpha val="6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latin typeface="Comfortaa"/>
                <a:ea typeface="Comfortaa"/>
                <a:cs typeface="Comfortaa"/>
                <a:sym typeface="Comfortaa"/>
              </a:rPr>
              <a:t>Dart</a:t>
            </a:r>
            <a:endParaRPr b="1" sz="1700">
              <a:latin typeface="Comfortaa"/>
              <a:ea typeface="Comfortaa"/>
              <a:cs typeface="Comfortaa"/>
              <a:sym typeface="Comfortaa"/>
            </a:endParaRPr>
          </a:p>
        </p:txBody>
      </p:sp>
      <p:sp>
        <p:nvSpPr>
          <p:cNvPr id="134" name="Google Shape;134;g10484cb7767_0_19"/>
          <p:cNvSpPr/>
          <p:nvPr/>
        </p:nvSpPr>
        <p:spPr>
          <a:xfrm>
            <a:off x="4208176" y="1962325"/>
            <a:ext cx="1683900" cy="729300"/>
          </a:xfrm>
          <a:prstGeom prst="ellipse">
            <a:avLst/>
          </a:prstGeom>
          <a:solidFill>
            <a:srgbClr val="8064A2"/>
          </a:solidFill>
          <a:ln cap="flat" cmpd="sng" w="38100">
            <a:solidFill>
              <a:srgbClr val="000000"/>
            </a:solidFill>
            <a:prstDash val="solid"/>
            <a:round/>
            <a:headEnd len="sm" w="sm" type="none"/>
            <a:tailEnd len="sm" w="sm" type="none"/>
          </a:ln>
          <a:effectLst>
            <a:outerShdw blurRad="57150" rotWithShape="0" algn="bl" dir="2640000" dist="104775">
              <a:srgbClr val="000000">
                <a:alpha val="6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latin typeface="Comfortaa"/>
                <a:ea typeface="Comfortaa"/>
                <a:cs typeface="Comfortaa"/>
                <a:sym typeface="Comfortaa"/>
              </a:rPr>
              <a:t>User Auth</a:t>
            </a:r>
            <a:endParaRPr b="1" sz="1700">
              <a:latin typeface="Comfortaa"/>
              <a:ea typeface="Comfortaa"/>
              <a:cs typeface="Comfortaa"/>
              <a:sym typeface="Comfortaa"/>
            </a:endParaRPr>
          </a:p>
        </p:txBody>
      </p:sp>
      <p:sp>
        <p:nvSpPr>
          <p:cNvPr id="135" name="Google Shape;135;g10484cb7767_0_19"/>
          <p:cNvSpPr/>
          <p:nvPr/>
        </p:nvSpPr>
        <p:spPr>
          <a:xfrm>
            <a:off x="5326050" y="3265624"/>
            <a:ext cx="1683900" cy="729300"/>
          </a:xfrm>
          <a:prstGeom prst="ellipse">
            <a:avLst/>
          </a:prstGeom>
          <a:solidFill>
            <a:srgbClr val="8064A2"/>
          </a:solidFill>
          <a:ln cap="flat" cmpd="sng" w="38100">
            <a:solidFill>
              <a:srgbClr val="000000"/>
            </a:solidFill>
            <a:prstDash val="solid"/>
            <a:round/>
            <a:headEnd len="sm" w="sm" type="none"/>
            <a:tailEnd len="sm" w="sm" type="none"/>
          </a:ln>
          <a:effectLst>
            <a:outerShdw blurRad="57150" rotWithShape="0" algn="bl" dir="2640000" dist="104775">
              <a:srgbClr val="000000">
                <a:alpha val="6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latin typeface="Comfortaa"/>
                <a:ea typeface="Comfortaa"/>
                <a:cs typeface="Comfortaa"/>
                <a:sym typeface="Comfortaa"/>
              </a:rPr>
              <a:t>Fire Store</a:t>
            </a:r>
            <a:endParaRPr b="1" sz="1500">
              <a:latin typeface="Comfortaa"/>
              <a:ea typeface="Comfortaa"/>
              <a:cs typeface="Comfortaa"/>
              <a:sym typeface="Comfortaa"/>
            </a:endParaRPr>
          </a:p>
        </p:txBody>
      </p:sp>
      <p:sp>
        <p:nvSpPr>
          <p:cNvPr id="136" name="Google Shape;136;g10484cb7767_0_19"/>
          <p:cNvSpPr/>
          <p:nvPr/>
        </p:nvSpPr>
        <p:spPr>
          <a:xfrm>
            <a:off x="160472" y="3836757"/>
            <a:ext cx="1683900" cy="729300"/>
          </a:xfrm>
          <a:prstGeom prst="ellipse">
            <a:avLst/>
          </a:prstGeom>
          <a:solidFill>
            <a:srgbClr val="8064A2"/>
          </a:solidFill>
          <a:ln cap="flat" cmpd="sng" w="38100">
            <a:solidFill>
              <a:srgbClr val="000000"/>
            </a:solidFill>
            <a:prstDash val="solid"/>
            <a:round/>
            <a:headEnd len="sm" w="sm" type="none"/>
            <a:tailEnd len="sm" w="sm" type="none"/>
          </a:ln>
          <a:effectLst>
            <a:outerShdw blurRad="57150" rotWithShape="0" algn="bl" dir="2760000" dist="104775">
              <a:srgbClr val="000000">
                <a:alpha val="6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latin typeface="Comfortaa"/>
                <a:ea typeface="Comfortaa"/>
                <a:cs typeface="Comfortaa"/>
                <a:sym typeface="Comfortaa"/>
              </a:rPr>
              <a:t>UI</a:t>
            </a:r>
            <a:endParaRPr b="1" sz="1700">
              <a:latin typeface="Comfortaa"/>
              <a:ea typeface="Comfortaa"/>
              <a:cs typeface="Comfortaa"/>
              <a:sym typeface="Comfortaa"/>
            </a:endParaRPr>
          </a:p>
        </p:txBody>
      </p:sp>
      <p:sp>
        <p:nvSpPr>
          <p:cNvPr id="137" name="Google Shape;137;g10484cb7767_0_19"/>
          <p:cNvSpPr/>
          <p:nvPr/>
        </p:nvSpPr>
        <p:spPr>
          <a:xfrm>
            <a:off x="2772078" y="3519147"/>
            <a:ext cx="1974900" cy="729300"/>
          </a:xfrm>
          <a:prstGeom prst="ellipse">
            <a:avLst/>
          </a:prstGeom>
          <a:solidFill>
            <a:srgbClr val="8064A2"/>
          </a:solidFill>
          <a:ln cap="flat" cmpd="sng" w="38100">
            <a:solidFill>
              <a:srgbClr val="000000"/>
            </a:solidFill>
            <a:prstDash val="solid"/>
            <a:round/>
            <a:headEnd len="sm" w="sm" type="none"/>
            <a:tailEnd len="sm" w="sm" type="none"/>
          </a:ln>
          <a:effectLst>
            <a:outerShdw blurRad="57150" rotWithShape="0" algn="bl" dir="2760000" dist="95250">
              <a:srgbClr val="000000">
                <a:alpha val="58999"/>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latin typeface="Comfortaa"/>
                <a:ea typeface="Comfortaa"/>
                <a:cs typeface="Comfortaa"/>
                <a:sym typeface="Comfortaa"/>
              </a:rPr>
              <a:t>Flutter Libraries</a:t>
            </a:r>
            <a:endParaRPr b="1" sz="1700">
              <a:latin typeface="Comfortaa"/>
              <a:ea typeface="Comfortaa"/>
              <a:cs typeface="Comfortaa"/>
              <a:sym typeface="Comfortaa"/>
            </a:endParaRPr>
          </a:p>
        </p:txBody>
      </p:sp>
      <p:cxnSp>
        <p:nvCxnSpPr>
          <p:cNvPr id="138" name="Google Shape;138;g10484cb7767_0_19"/>
          <p:cNvCxnSpPr>
            <a:stCxn id="130" idx="4"/>
            <a:endCxn id="131" idx="0"/>
          </p:cNvCxnSpPr>
          <p:nvPr/>
        </p:nvCxnSpPr>
        <p:spPr>
          <a:xfrm flipH="1">
            <a:off x="3003231" y="1818712"/>
            <a:ext cx="1683900" cy="143700"/>
          </a:xfrm>
          <a:prstGeom prst="straightConnector1">
            <a:avLst/>
          </a:prstGeom>
          <a:noFill/>
          <a:ln cap="flat" cmpd="sng" w="28575">
            <a:solidFill>
              <a:srgbClr val="000000"/>
            </a:solidFill>
            <a:prstDash val="solid"/>
            <a:round/>
            <a:headEnd len="med" w="med" type="none"/>
            <a:tailEnd len="med" w="med" type="none"/>
          </a:ln>
        </p:spPr>
      </p:cxnSp>
      <p:cxnSp>
        <p:nvCxnSpPr>
          <p:cNvPr id="139" name="Google Shape;139;g10484cb7767_0_19"/>
          <p:cNvCxnSpPr>
            <a:stCxn id="130" idx="4"/>
            <a:endCxn id="132" idx="0"/>
          </p:cNvCxnSpPr>
          <p:nvPr/>
        </p:nvCxnSpPr>
        <p:spPr>
          <a:xfrm>
            <a:off x="4687131" y="1818712"/>
            <a:ext cx="2409900" cy="143700"/>
          </a:xfrm>
          <a:prstGeom prst="straightConnector1">
            <a:avLst/>
          </a:prstGeom>
          <a:noFill/>
          <a:ln cap="flat" cmpd="sng" w="38100">
            <a:solidFill>
              <a:srgbClr val="000000"/>
            </a:solidFill>
            <a:prstDash val="solid"/>
            <a:round/>
            <a:headEnd len="med" w="med" type="none"/>
            <a:tailEnd len="med" w="med" type="none"/>
          </a:ln>
        </p:spPr>
      </p:cxnSp>
      <p:cxnSp>
        <p:nvCxnSpPr>
          <p:cNvPr id="140" name="Google Shape;140;g10484cb7767_0_19"/>
          <p:cNvCxnSpPr>
            <a:stCxn id="131" idx="4"/>
            <a:endCxn id="133" idx="0"/>
          </p:cNvCxnSpPr>
          <p:nvPr/>
        </p:nvCxnSpPr>
        <p:spPr>
          <a:xfrm rot="10800000">
            <a:off x="1456328" y="2691316"/>
            <a:ext cx="1546800" cy="300"/>
          </a:xfrm>
          <a:prstGeom prst="straightConnector1">
            <a:avLst/>
          </a:prstGeom>
          <a:noFill/>
          <a:ln cap="flat" cmpd="sng" w="38100">
            <a:solidFill>
              <a:srgbClr val="000000"/>
            </a:solidFill>
            <a:prstDash val="solid"/>
            <a:round/>
            <a:headEnd len="med" w="med" type="none"/>
            <a:tailEnd len="med" w="med" type="none"/>
          </a:ln>
        </p:spPr>
      </p:cxnSp>
      <p:cxnSp>
        <p:nvCxnSpPr>
          <p:cNvPr id="141" name="Google Shape;141;g10484cb7767_0_19"/>
          <p:cNvCxnSpPr>
            <a:stCxn id="132" idx="2"/>
            <a:endCxn id="134" idx="6"/>
          </p:cNvCxnSpPr>
          <p:nvPr/>
        </p:nvCxnSpPr>
        <p:spPr>
          <a:xfrm rot="10800000">
            <a:off x="5892200" y="2326975"/>
            <a:ext cx="363000" cy="0"/>
          </a:xfrm>
          <a:prstGeom prst="straightConnector1">
            <a:avLst/>
          </a:prstGeom>
          <a:noFill/>
          <a:ln cap="flat" cmpd="sng" w="38100">
            <a:solidFill>
              <a:srgbClr val="000000"/>
            </a:solidFill>
            <a:prstDash val="solid"/>
            <a:round/>
            <a:headEnd len="med" w="med" type="none"/>
            <a:tailEnd len="med" w="med" type="none"/>
          </a:ln>
        </p:spPr>
      </p:cxnSp>
      <p:cxnSp>
        <p:nvCxnSpPr>
          <p:cNvPr id="142" name="Google Shape;142;g10484cb7767_0_19"/>
          <p:cNvCxnSpPr>
            <a:stCxn id="132" idx="4"/>
            <a:endCxn id="135" idx="0"/>
          </p:cNvCxnSpPr>
          <p:nvPr/>
        </p:nvCxnSpPr>
        <p:spPr>
          <a:xfrm flipH="1">
            <a:off x="6168050" y="2691625"/>
            <a:ext cx="929100" cy="573900"/>
          </a:xfrm>
          <a:prstGeom prst="straightConnector1">
            <a:avLst/>
          </a:prstGeom>
          <a:noFill/>
          <a:ln cap="flat" cmpd="sng" w="38100">
            <a:solidFill>
              <a:srgbClr val="000000"/>
            </a:solidFill>
            <a:prstDash val="solid"/>
            <a:round/>
            <a:headEnd len="med" w="med" type="none"/>
            <a:tailEnd len="med" w="med" type="none"/>
          </a:ln>
        </p:spPr>
      </p:cxnSp>
      <p:cxnSp>
        <p:nvCxnSpPr>
          <p:cNvPr id="143" name="Google Shape;143;g10484cb7767_0_19"/>
          <p:cNvCxnSpPr>
            <a:stCxn id="133" idx="4"/>
          </p:cNvCxnSpPr>
          <p:nvPr/>
        </p:nvCxnSpPr>
        <p:spPr>
          <a:xfrm flipH="1">
            <a:off x="1160966" y="3420736"/>
            <a:ext cx="295500" cy="447600"/>
          </a:xfrm>
          <a:prstGeom prst="straightConnector1">
            <a:avLst/>
          </a:prstGeom>
          <a:noFill/>
          <a:ln cap="flat" cmpd="sng" w="38100">
            <a:solidFill>
              <a:srgbClr val="000000"/>
            </a:solidFill>
            <a:prstDash val="solid"/>
            <a:round/>
            <a:headEnd len="med" w="med" type="none"/>
            <a:tailEnd len="med" w="med" type="none"/>
          </a:ln>
        </p:spPr>
      </p:cxnSp>
      <p:cxnSp>
        <p:nvCxnSpPr>
          <p:cNvPr id="144" name="Google Shape;144;g10484cb7767_0_19"/>
          <p:cNvCxnSpPr>
            <a:stCxn id="133" idx="4"/>
            <a:endCxn id="137" idx="0"/>
          </p:cNvCxnSpPr>
          <p:nvPr/>
        </p:nvCxnSpPr>
        <p:spPr>
          <a:xfrm>
            <a:off x="1456466" y="3420736"/>
            <a:ext cx="2303100" cy="98400"/>
          </a:xfrm>
          <a:prstGeom prst="straightConnector1">
            <a:avLst/>
          </a:prstGeom>
          <a:noFill/>
          <a:ln cap="flat" cmpd="sng" w="38100">
            <a:solidFill>
              <a:srgbClr val="000000"/>
            </a:solidFill>
            <a:prstDash val="solid"/>
            <a:round/>
            <a:headEnd len="med" w="med" type="none"/>
            <a:tailEnd len="med" w="med" type="none"/>
          </a:ln>
        </p:spPr>
      </p:cxnSp>
      <p:sp>
        <p:nvSpPr>
          <p:cNvPr id="145" name="Google Shape;145;g10484cb7767_0_19"/>
          <p:cNvSpPr/>
          <p:nvPr/>
        </p:nvSpPr>
        <p:spPr>
          <a:xfrm>
            <a:off x="7097151" y="3394525"/>
            <a:ext cx="2046900" cy="729300"/>
          </a:xfrm>
          <a:prstGeom prst="ellipse">
            <a:avLst/>
          </a:prstGeom>
          <a:solidFill>
            <a:srgbClr val="8064A2"/>
          </a:solidFill>
          <a:ln cap="flat" cmpd="sng" w="38100">
            <a:solidFill>
              <a:srgbClr val="000000"/>
            </a:solidFill>
            <a:prstDash val="solid"/>
            <a:round/>
            <a:headEnd len="sm" w="sm" type="none"/>
            <a:tailEnd len="sm" w="sm" type="none"/>
          </a:ln>
          <a:effectLst>
            <a:outerShdw blurRad="57150" rotWithShape="0" algn="bl" dir="2640000" dist="104775">
              <a:srgbClr val="000000">
                <a:alpha val="6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latin typeface="Comfortaa"/>
                <a:ea typeface="Comfortaa"/>
                <a:cs typeface="Comfortaa"/>
                <a:sym typeface="Comfortaa"/>
              </a:rPr>
              <a:t>Storage</a:t>
            </a:r>
            <a:endParaRPr b="1" sz="1700">
              <a:latin typeface="Comfortaa"/>
              <a:ea typeface="Comfortaa"/>
              <a:cs typeface="Comfortaa"/>
              <a:sym typeface="Comfortaa"/>
            </a:endParaRPr>
          </a:p>
        </p:txBody>
      </p:sp>
      <p:cxnSp>
        <p:nvCxnSpPr>
          <p:cNvPr id="146" name="Google Shape;146;g10484cb7767_0_19"/>
          <p:cNvCxnSpPr>
            <a:stCxn id="132" idx="5"/>
            <a:endCxn id="145" idx="0"/>
          </p:cNvCxnSpPr>
          <p:nvPr/>
        </p:nvCxnSpPr>
        <p:spPr>
          <a:xfrm>
            <a:off x="7692498" y="2584821"/>
            <a:ext cx="428100" cy="809700"/>
          </a:xfrm>
          <a:prstGeom prst="straightConnector1">
            <a:avLst/>
          </a:prstGeom>
          <a:noFill/>
          <a:ln cap="flat" cmpd="sng" w="38100">
            <a:solidFill>
              <a:srgbClr val="000000"/>
            </a:solidFill>
            <a:prstDash val="solid"/>
            <a:round/>
            <a:headEnd len="med" w="med" type="none"/>
            <a:tailEnd len="med" w="med" type="none"/>
          </a:ln>
        </p:spPr>
      </p:cxnSp>
      <p:sp>
        <p:nvSpPr>
          <p:cNvPr id="147" name="Google Shape;147;g10484cb7767_0_19"/>
          <p:cNvSpPr txBox="1"/>
          <p:nvPr/>
        </p:nvSpPr>
        <p:spPr>
          <a:xfrm>
            <a:off x="-423625" y="998900"/>
            <a:ext cx="3426300" cy="2452500"/>
          </a:xfrm>
          <a:prstGeom prst="rect">
            <a:avLst/>
          </a:prstGeom>
          <a:noFill/>
          <a:ln>
            <a:noFill/>
          </a:ln>
        </p:spPr>
        <p:txBody>
          <a:bodyPr anchorCtr="0" anchor="ctr" bIns="91425" lIns="91425" spcFirstLastPara="1" rIns="91425" wrap="square" tIns="91425">
            <a:spAutoFit/>
          </a:bodyPr>
          <a:lstStyle/>
          <a:p>
            <a:pPr indent="0" lvl="0" marL="457200" rtl="0" algn="l">
              <a:spcBef>
                <a:spcPts val="560"/>
              </a:spcBef>
              <a:spcAft>
                <a:spcPts val="0"/>
              </a:spcAft>
              <a:buNone/>
            </a:pPr>
            <a:r>
              <a:rPr lang="en-US" sz="2000">
                <a:solidFill>
                  <a:schemeClr val="dk1"/>
                </a:solidFill>
                <a:latin typeface="Comfortaa"/>
                <a:ea typeface="Comfortaa"/>
                <a:cs typeface="Comfortaa"/>
                <a:sym typeface="Comfortaa"/>
              </a:rPr>
              <a:t>Structural outline of how our Flutter app is organised</a:t>
            </a:r>
            <a:endParaRPr sz="2000">
              <a:solidFill>
                <a:schemeClr val="dk1"/>
              </a:solidFill>
              <a:latin typeface="Comfortaa"/>
              <a:ea typeface="Comfortaa"/>
              <a:cs typeface="Comfortaa"/>
              <a:sym typeface="Comfortaa"/>
            </a:endParaRPr>
          </a:p>
          <a:p>
            <a:pPr indent="0" lvl="0" marL="0" rtl="0" algn="l">
              <a:spcBef>
                <a:spcPts val="560"/>
              </a:spcBef>
              <a:spcAft>
                <a:spcPts val="0"/>
              </a:spcAft>
              <a:buNone/>
            </a:pPr>
            <a:r>
              <a:t/>
            </a:r>
            <a:endParaRPr sz="3200">
              <a:solidFill>
                <a:schemeClr val="dk1"/>
              </a:solidFill>
              <a:latin typeface="Comfortaa"/>
              <a:ea typeface="Comfortaa"/>
              <a:cs typeface="Comfortaa"/>
              <a:sym typeface="Comfortaa"/>
            </a:endParaRPr>
          </a:p>
          <a:p>
            <a:pPr indent="0" lvl="0" marL="0" rtl="0" algn="l">
              <a:spcBef>
                <a:spcPts val="56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148" name="Google Shape;148;g10484cb7767_0_19"/>
          <p:cNvSpPr/>
          <p:nvPr/>
        </p:nvSpPr>
        <p:spPr>
          <a:xfrm>
            <a:off x="21265" y="4722728"/>
            <a:ext cx="2870400" cy="1932300"/>
          </a:xfrm>
          <a:prstGeom prst="roundRect">
            <a:avLst>
              <a:gd fmla="val 16667" name="adj"/>
            </a:avLst>
          </a:prstGeom>
          <a:solidFill>
            <a:srgbClr val="CCCCCC"/>
          </a:solidFill>
          <a:ln cap="flat" cmpd="sng" w="762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Comfortaa"/>
              <a:buChar char="-"/>
            </a:pPr>
            <a:r>
              <a:rPr lang="en-US" sz="1300">
                <a:latin typeface="Comfortaa"/>
                <a:ea typeface="Comfortaa"/>
                <a:cs typeface="Comfortaa"/>
                <a:sym typeface="Comfortaa"/>
              </a:rPr>
              <a:t>authentication.dart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US" sz="1300">
                <a:latin typeface="Comfortaa"/>
                <a:ea typeface="Comfortaa"/>
                <a:cs typeface="Comfortaa"/>
                <a:sym typeface="Comfortaa"/>
              </a:rPr>
              <a:t>capsules</a:t>
            </a:r>
            <a:r>
              <a:rPr lang="en-US" sz="1300">
                <a:latin typeface="Comfortaa"/>
                <a:ea typeface="Comfortaa"/>
                <a:cs typeface="Comfortaa"/>
                <a:sym typeface="Comfortaa"/>
              </a:rPr>
              <a:t>.dart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US" sz="1300">
                <a:latin typeface="Comfortaa"/>
                <a:ea typeface="Comfortaa"/>
                <a:cs typeface="Comfortaa"/>
                <a:sym typeface="Comfortaa"/>
              </a:rPr>
              <a:t>contacts.dart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US" sz="1300">
                <a:latin typeface="Comfortaa"/>
                <a:ea typeface="Comfortaa"/>
                <a:cs typeface="Comfortaa"/>
                <a:sym typeface="Comfortaa"/>
              </a:rPr>
              <a:t>playback.dart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US" sz="1300">
                <a:latin typeface="Comfortaa"/>
                <a:ea typeface="Comfortaa"/>
                <a:cs typeface="Comfortaa"/>
                <a:sym typeface="Comfortaa"/>
              </a:rPr>
              <a:t>recorder.dart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US" sz="1300">
                <a:latin typeface="Comfortaa"/>
                <a:ea typeface="Comfortaa"/>
                <a:cs typeface="Comfortaa"/>
                <a:sym typeface="Comfortaa"/>
              </a:rPr>
              <a:t>themes.dart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US" sz="1300">
                <a:latin typeface="Comfortaa"/>
                <a:ea typeface="Comfortaa"/>
                <a:cs typeface="Comfortaa"/>
                <a:sym typeface="Comfortaa"/>
              </a:rPr>
              <a:t>utils.dart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US" sz="1300">
                <a:latin typeface="Comfortaa"/>
                <a:ea typeface="Comfortaa"/>
                <a:cs typeface="Comfortaa"/>
                <a:sym typeface="Comfortaa"/>
              </a:rPr>
              <a:t>voice_capsule.dart</a:t>
            </a:r>
            <a:endParaRPr sz="1300">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US" sz="1300">
                <a:latin typeface="Comfortaa"/>
                <a:ea typeface="Comfortaa"/>
                <a:cs typeface="Comfortaa"/>
                <a:sym typeface="Comfortaa"/>
              </a:rPr>
              <a:t>widgets.dart</a:t>
            </a:r>
            <a:endParaRPr sz="1300">
              <a:latin typeface="Comfortaa"/>
              <a:ea typeface="Comfortaa"/>
              <a:cs typeface="Comfortaa"/>
              <a:sym typeface="Comfortaa"/>
            </a:endParaRPr>
          </a:p>
        </p:txBody>
      </p:sp>
      <p:cxnSp>
        <p:nvCxnSpPr>
          <p:cNvPr id="149" name="Google Shape;149;g10484cb7767_0_19"/>
          <p:cNvCxnSpPr>
            <a:endCxn id="137" idx="4"/>
          </p:cNvCxnSpPr>
          <p:nvPr/>
        </p:nvCxnSpPr>
        <p:spPr>
          <a:xfrm flipH="1" rot="10800000">
            <a:off x="1852428" y="4248447"/>
            <a:ext cx="1907100" cy="1459200"/>
          </a:xfrm>
          <a:prstGeom prst="bentConnector2">
            <a:avLst/>
          </a:prstGeom>
          <a:noFill/>
          <a:ln cap="flat" cmpd="sng" w="9525">
            <a:solidFill>
              <a:schemeClr val="dk2"/>
            </a:solidFill>
            <a:prstDash val="solid"/>
            <a:round/>
            <a:headEnd len="med" w="med" type="none"/>
            <a:tailEnd len="med" w="med" type="none"/>
          </a:ln>
        </p:spPr>
      </p:cxnSp>
      <p:cxnSp>
        <p:nvCxnSpPr>
          <p:cNvPr id="150" name="Google Shape;150;g10484cb7767_0_19"/>
          <p:cNvCxnSpPr>
            <a:endCxn id="134" idx="4"/>
          </p:cNvCxnSpPr>
          <p:nvPr/>
        </p:nvCxnSpPr>
        <p:spPr>
          <a:xfrm flipH="1" rot="10800000">
            <a:off x="2442226" y="2691625"/>
            <a:ext cx="2607900" cy="2263800"/>
          </a:xfrm>
          <a:prstGeom prst="bentConnector2">
            <a:avLst/>
          </a:prstGeom>
          <a:noFill/>
          <a:ln cap="flat" cmpd="sng" w="9525">
            <a:solidFill>
              <a:schemeClr val="dk2"/>
            </a:solidFill>
            <a:prstDash val="solid"/>
            <a:round/>
            <a:headEnd len="med" w="med" type="none"/>
            <a:tailEnd len="med" w="med" type="none"/>
          </a:ln>
        </p:spPr>
      </p:cxnSp>
      <p:cxnSp>
        <p:nvCxnSpPr>
          <p:cNvPr id="151" name="Google Shape;151;g10484cb7767_0_19"/>
          <p:cNvCxnSpPr>
            <a:endCxn id="145" idx="4"/>
          </p:cNvCxnSpPr>
          <p:nvPr/>
        </p:nvCxnSpPr>
        <p:spPr>
          <a:xfrm flipH="1" rot="10800000">
            <a:off x="2104101" y="4123825"/>
            <a:ext cx="6016500" cy="2128500"/>
          </a:xfrm>
          <a:prstGeom prst="bentConnector2">
            <a:avLst/>
          </a:prstGeom>
          <a:noFill/>
          <a:ln cap="flat" cmpd="sng" w="9525">
            <a:solidFill>
              <a:schemeClr val="dk2"/>
            </a:solidFill>
            <a:prstDash val="solid"/>
            <a:round/>
            <a:headEnd len="med" w="med" type="none"/>
            <a:tailEnd len="med" w="med" type="none"/>
          </a:ln>
        </p:spPr>
      </p:cxnSp>
      <p:cxnSp>
        <p:nvCxnSpPr>
          <p:cNvPr id="152" name="Google Shape;152;g10484cb7767_0_19"/>
          <p:cNvCxnSpPr/>
          <p:nvPr/>
        </p:nvCxnSpPr>
        <p:spPr>
          <a:xfrm flipH="1">
            <a:off x="1011800" y="4557250"/>
            <a:ext cx="14700" cy="2802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g10484cb7767_0_19"/>
          <p:cNvCxnSpPr>
            <a:endCxn id="135" idx="3"/>
          </p:cNvCxnSpPr>
          <p:nvPr/>
        </p:nvCxnSpPr>
        <p:spPr>
          <a:xfrm flipH="1" rot="10800000">
            <a:off x="1937851" y="3888120"/>
            <a:ext cx="3634800" cy="1439400"/>
          </a:xfrm>
          <a:prstGeom prst="bentConnector2">
            <a:avLst/>
          </a:prstGeom>
          <a:noFill/>
          <a:ln cap="flat" cmpd="sng" w="9525">
            <a:solidFill>
              <a:schemeClr val="dk2"/>
            </a:solidFill>
            <a:prstDash val="solid"/>
            <a:round/>
            <a:headEnd len="med" w="med" type="none"/>
            <a:tailEnd len="med" w="med" type="none"/>
          </a:ln>
        </p:spPr>
      </p:cxnSp>
      <p:cxnSp>
        <p:nvCxnSpPr>
          <p:cNvPr id="154" name="Google Shape;154;g10484cb7767_0_19"/>
          <p:cNvCxnSpPr>
            <a:endCxn id="135" idx="4"/>
          </p:cNvCxnSpPr>
          <p:nvPr/>
        </p:nvCxnSpPr>
        <p:spPr>
          <a:xfrm flipH="1" rot="10800000">
            <a:off x="2338800" y="3994924"/>
            <a:ext cx="3829200" cy="963900"/>
          </a:xfrm>
          <a:prstGeom prst="bentConnector2">
            <a:avLst/>
          </a:prstGeom>
          <a:noFill/>
          <a:ln cap="flat" cmpd="sng" w="9525">
            <a:solidFill>
              <a:schemeClr val="dk2"/>
            </a:solidFill>
            <a:prstDash val="solid"/>
            <a:round/>
            <a:headEnd len="med" w="med" type="none"/>
            <a:tailEnd len="med" w="med" type="none"/>
          </a:ln>
        </p:spPr>
      </p:cxnSp>
      <p:cxnSp>
        <p:nvCxnSpPr>
          <p:cNvPr id="155" name="Google Shape;155;g10484cb7767_0_19"/>
          <p:cNvCxnSpPr>
            <a:endCxn id="135" idx="5"/>
          </p:cNvCxnSpPr>
          <p:nvPr/>
        </p:nvCxnSpPr>
        <p:spPr>
          <a:xfrm flipH="1" rot="10800000">
            <a:off x="2338948" y="3888120"/>
            <a:ext cx="4424400" cy="23739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5400012" scaled="0"/>
        </a:gradFill>
      </p:bgPr>
    </p:bg>
    <p:spTree>
      <p:nvGrpSpPr>
        <p:cNvPr id="159" name="Shape 159"/>
        <p:cNvGrpSpPr/>
        <p:nvPr/>
      </p:nvGrpSpPr>
      <p:grpSpPr>
        <a:xfrm>
          <a:off x="0" y="0"/>
          <a:ext cx="0" cy="0"/>
          <a:chOff x="0" y="0"/>
          <a:chExt cx="0" cy="0"/>
        </a:xfrm>
      </p:grpSpPr>
      <p:pic>
        <p:nvPicPr>
          <p:cNvPr id="160" name="Google Shape;160;p6"/>
          <p:cNvPicPr preferRelativeResize="0"/>
          <p:nvPr/>
        </p:nvPicPr>
        <p:blipFill rotWithShape="1">
          <a:blip r:embed="rId4">
            <a:alphaModFix/>
          </a:blip>
          <a:srcRect b="0" l="0" r="0" t="0"/>
          <a:stretch/>
        </p:blipFill>
        <p:spPr>
          <a:xfrm>
            <a:off x="6915150" y="76200"/>
            <a:ext cx="2209800" cy="895350"/>
          </a:xfrm>
          <a:prstGeom prst="rect">
            <a:avLst/>
          </a:prstGeom>
          <a:noFill/>
          <a:ln>
            <a:noFill/>
          </a:ln>
        </p:spPr>
      </p:pic>
      <p:sp>
        <p:nvSpPr>
          <p:cNvPr id="161" name="Google Shape;161;p6"/>
          <p:cNvSpPr txBox="1"/>
          <p:nvPr>
            <p:ph type="title"/>
          </p:nvPr>
        </p:nvSpPr>
        <p:spPr>
          <a:xfrm>
            <a:off x="489857" y="6029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a:latin typeface="Comfortaa"/>
                <a:ea typeface="Comfortaa"/>
                <a:cs typeface="Comfortaa"/>
                <a:sym typeface="Comfortaa"/>
              </a:rPr>
              <a:t>Database </a:t>
            </a:r>
            <a:r>
              <a:rPr b="1" lang="en-US">
                <a:latin typeface="Comfortaa"/>
                <a:ea typeface="Comfortaa"/>
                <a:cs typeface="Comfortaa"/>
                <a:sym typeface="Comfortaa"/>
                <a:extLst>
                  <a:ext uri="http://customooxmlschemas.google.com/">
                    <go:slidesCustomData xmlns:go="http://customooxmlschemas.google.com/" textRoundtripDataId="6"/>
                  </a:ext>
                </a:extLst>
              </a:rPr>
              <a:t>Diagra</a:t>
            </a:r>
            <a:r>
              <a:rPr b="1" lang="en-US">
                <a:latin typeface="Comfortaa"/>
                <a:ea typeface="Comfortaa"/>
                <a:cs typeface="Comfortaa"/>
                <a:sym typeface="Comfortaa"/>
              </a:rPr>
              <a:t>m</a:t>
            </a:r>
            <a:endParaRPr b="1">
              <a:latin typeface="Comfortaa"/>
              <a:ea typeface="Comfortaa"/>
              <a:cs typeface="Comfortaa"/>
              <a:sym typeface="Comfortaa"/>
            </a:endParaRPr>
          </a:p>
        </p:txBody>
      </p:sp>
      <p:sp>
        <p:nvSpPr>
          <p:cNvPr id="162" name="Google Shape;162;p6"/>
          <p:cNvSpPr/>
          <p:nvPr/>
        </p:nvSpPr>
        <p:spPr>
          <a:xfrm>
            <a:off x="0" y="6248400"/>
            <a:ext cx="9144000" cy="609600"/>
          </a:xfrm>
          <a:prstGeom prst="rect">
            <a:avLst/>
          </a:prstGeom>
          <a:gradFill>
            <a:gsLst>
              <a:gs pos="0">
                <a:srgbClr val="351C75"/>
              </a:gs>
              <a:gs pos="50000">
                <a:srgbClr val="8E7CC3"/>
              </a:gs>
              <a:gs pos="100000">
                <a:srgbClr val="D9D2E9"/>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63" name="Google Shape;163;p6"/>
          <p:cNvPicPr preferRelativeResize="0"/>
          <p:nvPr/>
        </p:nvPicPr>
        <p:blipFill rotWithShape="1">
          <a:blip r:embed="rId5">
            <a:alphaModFix/>
          </a:blip>
          <a:srcRect b="0" l="0" r="0" t="0"/>
          <a:stretch/>
        </p:blipFill>
        <p:spPr>
          <a:xfrm>
            <a:off x="8534400" y="6248400"/>
            <a:ext cx="609597" cy="609597"/>
          </a:xfrm>
          <a:prstGeom prst="rect">
            <a:avLst/>
          </a:prstGeom>
          <a:noFill/>
          <a:ln cap="flat" cmpd="sng" w="9525">
            <a:solidFill>
              <a:schemeClr val="dk1"/>
            </a:solidFill>
            <a:prstDash val="solid"/>
            <a:round/>
            <a:headEnd len="sm" w="sm" type="none"/>
            <a:tailEnd len="sm" w="sm" type="none"/>
          </a:ln>
          <a:effectLst>
            <a:outerShdw blurRad="57150" rotWithShape="0" algn="bl" dir="3000000" dist="238125">
              <a:srgbClr val="000000">
                <a:alpha val="52941"/>
              </a:srgbClr>
            </a:outerShdw>
          </a:effectLst>
        </p:spPr>
      </p:pic>
      <p:sp>
        <p:nvSpPr>
          <p:cNvPr id="164" name="Google Shape;164;p6"/>
          <p:cNvSpPr/>
          <p:nvPr/>
        </p:nvSpPr>
        <p:spPr>
          <a:xfrm>
            <a:off x="80600" y="971550"/>
            <a:ext cx="1797600" cy="725100"/>
          </a:xfrm>
          <a:prstGeom prst="roundRect">
            <a:avLst>
              <a:gd fmla="val 16667" name="adj"/>
            </a:avLst>
          </a:prstGeom>
          <a:solidFill>
            <a:srgbClr val="9900FF"/>
          </a:solidFill>
          <a:ln cap="flat" cmpd="sng" w="762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200">
                <a:latin typeface="Comfortaa"/>
                <a:ea typeface="Comfortaa"/>
                <a:cs typeface="Comfortaa"/>
                <a:sym typeface="Comfortaa"/>
              </a:rPr>
              <a:t> </a:t>
            </a:r>
            <a:r>
              <a:rPr b="1" lang="en-US" sz="2500">
                <a:latin typeface="Comfortaa"/>
                <a:ea typeface="Comfortaa"/>
                <a:cs typeface="Comfortaa"/>
                <a:sym typeface="Comfortaa"/>
              </a:rPr>
              <a:t>  </a:t>
            </a:r>
            <a:r>
              <a:rPr b="1" lang="en-US" sz="2500">
                <a:latin typeface="Comfortaa"/>
                <a:ea typeface="Comfortaa"/>
                <a:cs typeface="Comfortaa"/>
                <a:sym typeface="Comfortaa"/>
              </a:rPr>
              <a:t>Users</a:t>
            </a:r>
            <a:endParaRPr b="1" sz="2500">
              <a:latin typeface="Comfortaa"/>
              <a:ea typeface="Comfortaa"/>
              <a:cs typeface="Comfortaa"/>
              <a:sym typeface="Comfortaa"/>
            </a:endParaRPr>
          </a:p>
        </p:txBody>
      </p:sp>
      <p:cxnSp>
        <p:nvCxnSpPr>
          <p:cNvPr id="165" name="Google Shape;165;p6"/>
          <p:cNvCxnSpPr>
            <a:stCxn id="164" idx="2"/>
          </p:cNvCxnSpPr>
          <p:nvPr/>
        </p:nvCxnSpPr>
        <p:spPr>
          <a:xfrm>
            <a:off x="979400" y="1696650"/>
            <a:ext cx="2400" cy="4068600"/>
          </a:xfrm>
          <a:prstGeom prst="straightConnector1">
            <a:avLst/>
          </a:prstGeom>
          <a:noFill/>
          <a:ln cap="flat" cmpd="sng" w="76200">
            <a:solidFill>
              <a:srgbClr val="666666"/>
            </a:solidFill>
            <a:prstDash val="solid"/>
            <a:round/>
            <a:headEnd len="med" w="med" type="none"/>
            <a:tailEnd len="med" w="med" type="none"/>
          </a:ln>
        </p:spPr>
      </p:cxnSp>
      <p:cxnSp>
        <p:nvCxnSpPr>
          <p:cNvPr id="166" name="Google Shape;166;p6"/>
          <p:cNvCxnSpPr/>
          <p:nvPr/>
        </p:nvCxnSpPr>
        <p:spPr>
          <a:xfrm>
            <a:off x="979400" y="2226725"/>
            <a:ext cx="682200" cy="3900"/>
          </a:xfrm>
          <a:prstGeom prst="straightConnector1">
            <a:avLst/>
          </a:prstGeom>
          <a:noFill/>
          <a:ln cap="flat" cmpd="sng" w="76200">
            <a:solidFill>
              <a:srgbClr val="666666"/>
            </a:solidFill>
            <a:prstDash val="solid"/>
            <a:round/>
            <a:headEnd len="med" w="med" type="none"/>
            <a:tailEnd len="med" w="med" type="none"/>
          </a:ln>
        </p:spPr>
      </p:cxnSp>
      <p:cxnSp>
        <p:nvCxnSpPr>
          <p:cNvPr id="167" name="Google Shape;167;p6"/>
          <p:cNvCxnSpPr/>
          <p:nvPr/>
        </p:nvCxnSpPr>
        <p:spPr>
          <a:xfrm>
            <a:off x="979400" y="5765250"/>
            <a:ext cx="682200" cy="3900"/>
          </a:xfrm>
          <a:prstGeom prst="straightConnector1">
            <a:avLst/>
          </a:prstGeom>
          <a:noFill/>
          <a:ln cap="flat" cmpd="sng" w="76200">
            <a:solidFill>
              <a:srgbClr val="666666"/>
            </a:solidFill>
            <a:prstDash val="solid"/>
            <a:round/>
            <a:headEnd len="med" w="med" type="none"/>
            <a:tailEnd len="med" w="med" type="none"/>
          </a:ln>
        </p:spPr>
      </p:cxnSp>
      <p:sp>
        <p:nvSpPr>
          <p:cNvPr id="168" name="Google Shape;168;p6"/>
          <p:cNvSpPr/>
          <p:nvPr/>
        </p:nvSpPr>
        <p:spPr>
          <a:xfrm>
            <a:off x="1661600" y="1908125"/>
            <a:ext cx="2826600" cy="1772400"/>
          </a:xfrm>
          <a:prstGeom prst="roundRect">
            <a:avLst>
              <a:gd fmla="val 16667" name="adj"/>
            </a:avLst>
          </a:prstGeom>
          <a:solidFill>
            <a:srgbClr val="8E7CC3"/>
          </a:solidFill>
          <a:ln cap="flat" cmpd="sng" w="762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700">
                <a:latin typeface="Comfortaa"/>
                <a:ea typeface="Comfortaa"/>
                <a:cs typeface="Comfortaa"/>
                <a:sym typeface="Comfortaa"/>
              </a:rPr>
              <a:t>UID: 1</a:t>
            </a:r>
            <a:endParaRPr sz="1700">
              <a:latin typeface="Comfortaa"/>
              <a:ea typeface="Comfortaa"/>
              <a:cs typeface="Comfortaa"/>
              <a:sym typeface="Comfortaa"/>
            </a:endParaRPr>
          </a:p>
          <a:p>
            <a:pPr indent="0" lvl="0" marL="0" rtl="0" algn="l">
              <a:spcBef>
                <a:spcPts val="0"/>
              </a:spcBef>
              <a:spcAft>
                <a:spcPts val="0"/>
              </a:spcAft>
              <a:buNone/>
            </a:pPr>
            <a:r>
              <a:rPr lang="en-US" sz="1700">
                <a:latin typeface="Comfortaa"/>
                <a:ea typeface="Comfortaa"/>
                <a:cs typeface="Comfortaa"/>
                <a:sym typeface="Comfortaa"/>
              </a:rPr>
              <a:t>Email: </a:t>
            </a:r>
            <a:r>
              <a:rPr lang="en-US" sz="1700" u="sng">
                <a:solidFill>
                  <a:schemeClr val="hlink"/>
                </a:solidFill>
                <a:latin typeface="Comfortaa"/>
                <a:ea typeface="Comfortaa"/>
                <a:cs typeface="Comfortaa"/>
                <a:sym typeface="Comfortaa"/>
                <a:hlinkClick r:id="rId6"/>
              </a:rPr>
              <a:t>__@email.com</a:t>
            </a:r>
            <a:endParaRPr sz="1700">
              <a:latin typeface="Comfortaa"/>
              <a:ea typeface="Comfortaa"/>
              <a:cs typeface="Comfortaa"/>
              <a:sym typeface="Comfortaa"/>
            </a:endParaRPr>
          </a:p>
          <a:p>
            <a:pPr indent="0" lvl="0" marL="0" rtl="0" algn="l">
              <a:spcBef>
                <a:spcPts val="0"/>
              </a:spcBef>
              <a:spcAft>
                <a:spcPts val="0"/>
              </a:spcAft>
              <a:buNone/>
            </a:pPr>
            <a:r>
              <a:rPr b="1" lang="en-US" sz="1700">
                <a:highlight>
                  <a:srgbClr val="FF00FF"/>
                </a:highlight>
                <a:latin typeface="Comfortaa"/>
                <a:ea typeface="Comfortaa"/>
                <a:cs typeface="Comfortaa"/>
                <a:sym typeface="Comfortaa"/>
              </a:rPr>
              <a:t>Contacts:</a:t>
            </a:r>
            <a:endParaRPr b="1" sz="1700">
              <a:highlight>
                <a:srgbClr val="FF00FF"/>
              </a:highlight>
              <a:latin typeface="Comfortaa"/>
              <a:ea typeface="Comfortaa"/>
              <a:cs typeface="Comfortaa"/>
              <a:sym typeface="Comfortaa"/>
            </a:endParaRPr>
          </a:p>
          <a:p>
            <a:pPr indent="0" lvl="0" marL="0" rtl="0" algn="l">
              <a:spcBef>
                <a:spcPts val="0"/>
              </a:spcBef>
              <a:spcAft>
                <a:spcPts val="0"/>
              </a:spcAft>
              <a:buNone/>
            </a:pPr>
            <a:r>
              <a:rPr b="1" lang="en-US" sz="1700">
                <a:highlight>
                  <a:srgbClr val="FFFF00"/>
                </a:highlight>
                <a:latin typeface="Comfortaa"/>
                <a:ea typeface="Comfortaa"/>
                <a:cs typeface="Comfortaa"/>
                <a:sym typeface="Comfortaa"/>
              </a:rPr>
              <a:t>Sent Capsules:</a:t>
            </a:r>
            <a:endParaRPr b="1" sz="1700">
              <a:highlight>
                <a:srgbClr val="FFFF00"/>
              </a:highlight>
              <a:latin typeface="Comfortaa"/>
              <a:ea typeface="Comfortaa"/>
              <a:cs typeface="Comfortaa"/>
              <a:sym typeface="Comfortaa"/>
            </a:endParaRPr>
          </a:p>
          <a:p>
            <a:pPr indent="0" lvl="0" marL="0" rtl="0" algn="l">
              <a:spcBef>
                <a:spcPts val="0"/>
              </a:spcBef>
              <a:spcAft>
                <a:spcPts val="0"/>
              </a:spcAft>
              <a:buNone/>
            </a:pPr>
            <a:r>
              <a:rPr b="1" lang="en-US" sz="1700">
                <a:highlight>
                  <a:srgbClr val="4A86E8"/>
                </a:highlight>
                <a:latin typeface="Comfortaa"/>
                <a:ea typeface="Comfortaa"/>
                <a:cs typeface="Comfortaa"/>
                <a:sym typeface="Comfortaa"/>
              </a:rPr>
              <a:t>Pending Capsules:</a:t>
            </a:r>
            <a:endParaRPr b="1" sz="1700">
              <a:highlight>
                <a:srgbClr val="4A86E8"/>
              </a:highlight>
              <a:latin typeface="Comfortaa"/>
              <a:ea typeface="Comfortaa"/>
              <a:cs typeface="Comfortaa"/>
              <a:sym typeface="Comfortaa"/>
            </a:endParaRPr>
          </a:p>
          <a:p>
            <a:pPr indent="0" lvl="0" marL="0" rtl="0" algn="l">
              <a:spcBef>
                <a:spcPts val="0"/>
              </a:spcBef>
              <a:spcAft>
                <a:spcPts val="0"/>
              </a:spcAft>
              <a:buNone/>
            </a:pPr>
            <a:r>
              <a:t/>
            </a:r>
            <a:endParaRPr b="1" sz="1700">
              <a:highlight>
                <a:srgbClr val="FF00FF"/>
              </a:highlight>
              <a:latin typeface="Comfortaa"/>
              <a:ea typeface="Comfortaa"/>
              <a:cs typeface="Comfortaa"/>
              <a:sym typeface="Comfortaa"/>
            </a:endParaRPr>
          </a:p>
        </p:txBody>
      </p:sp>
      <p:sp>
        <p:nvSpPr>
          <p:cNvPr id="169" name="Google Shape;169;p6"/>
          <p:cNvSpPr/>
          <p:nvPr/>
        </p:nvSpPr>
        <p:spPr>
          <a:xfrm>
            <a:off x="5124450" y="971550"/>
            <a:ext cx="1797600" cy="1419000"/>
          </a:xfrm>
          <a:prstGeom prst="roundRect">
            <a:avLst>
              <a:gd fmla="val 16667" name="adj"/>
            </a:avLst>
          </a:prstGeom>
          <a:solidFill>
            <a:srgbClr val="FF00FF"/>
          </a:solidFill>
          <a:ln cap="flat" cmpd="sng" w="762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700">
                <a:latin typeface="Comfortaa"/>
                <a:ea typeface="Comfortaa"/>
                <a:cs typeface="Comfortaa"/>
                <a:sym typeface="Comfortaa"/>
              </a:rPr>
              <a:t>{email, UID,</a:t>
            </a:r>
            <a:endParaRPr sz="1700">
              <a:latin typeface="Comfortaa"/>
              <a:ea typeface="Comfortaa"/>
              <a:cs typeface="Comfortaa"/>
              <a:sym typeface="Comfortaa"/>
            </a:endParaRPr>
          </a:p>
          <a:p>
            <a:pPr indent="0" lvl="0" marL="0" rtl="0" algn="l">
              <a:spcBef>
                <a:spcPts val="0"/>
              </a:spcBef>
              <a:spcAft>
                <a:spcPts val="0"/>
              </a:spcAft>
              <a:buNone/>
            </a:pPr>
            <a:r>
              <a:rPr lang="en-US" sz="1700">
                <a:latin typeface="Comfortaa"/>
                <a:ea typeface="Comfortaa"/>
                <a:cs typeface="Comfortaa"/>
                <a:sym typeface="Comfortaa"/>
              </a:rPr>
              <a:t>email, UID,</a:t>
            </a:r>
            <a:endParaRPr sz="1700">
              <a:latin typeface="Comfortaa"/>
              <a:ea typeface="Comfortaa"/>
              <a:cs typeface="Comfortaa"/>
              <a:sym typeface="Comfortaa"/>
            </a:endParaRPr>
          </a:p>
          <a:p>
            <a:pPr indent="0" lvl="0" marL="0" rtl="0" algn="l">
              <a:spcBef>
                <a:spcPts val="0"/>
              </a:spcBef>
              <a:spcAft>
                <a:spcPts val="0"/>
              </a:spcAft>
              <a:buNone/>
            </a:pPr>
            <a:r>
              <a:rPr lang="en-US" sz="1700">
                <a:latin typeface="Comfortaa"/>
                <a:ea typeface="Comfortaa"/>
                <a:cs typeface="Comfortaa"/>
                <a:sym typeface="Comfortaa"/>
              </a:rPr>
              <a:t>email, UID} ...</a:t>
            </a:r>
            <a:endParaRPr sz="1700">
              <a:latin typeface="Comfortaa"/>
              <a:ea typeface="Comfortaa"/>
              <a:cs typeface="Comfortaa"/>
              <a:sym typeface="Comfortaa"/>
            </a:endParaRPr>
          </a:p>
          <a:p>
            <a:pPr indent="0" lvl="0" marL="0" rtl="0" algn="l">
              <a:spcBef>
                <a:spcPts val="0"/>
              </a:spcBef>
              <a:spcAft>
                <a:spcPts val="0"/>
              </a:spcAft>
              <a:buNone/>
            </a:pPr>
            <a:r>
              <a:rPr lang="en-US" sz="1700">
                <a:latin typeface="Comfortaa"/>
                <a:ea typeface="Comfortaa"/>
                <a:cs typeface="Comfortaa"/>
                <a:sym typeface="Comfortaa"/>
              </a:rPr>
              <a:t>…..</a:t>
            </a:r>
            <a:endParaRPr sz="1700">
              <a:latin typeface="Comfortaa"/>
              <a:ea typeface="Comfortaa"/>
              <a:cs typeface="Comfortaa"/>
              <a:sym typeface="Comfortaa"/>
            </a:endParaRPr>
          </a:p>
        </p:txBody>
      </p:sp>
      <p:cxnSp>
        <p:nvCxnSpPr>
          <p:cNvPr id="170" name="Google Shape;170;p6"/>
          <p:cNvCxnSpPr/>
          <p:nvPr/>
        </p:nvCxnSpPr>
        <p:spPr>
          <a:xfrm flipH="1" rot="10800000">
            <a:off x="2900400" y="2148875"/>
            <a:ext cx="3017100" cy="554100"/>
          </a:xfrm>
          <a:prstGeom prst="bentConnector3">
            <a:avLst>
              <a:gd fmla="val 50000" name="adj1"/>
            </a:avLst>
          </a:prstGeom>
          <a:noFill/>
          <a:ln cap="flat" cmpd="sng" w="76200">
            <a:solidFill>
              <a:srgbClr val="FF00FF"/>
            </a:solidFill>
            <a:prstDash val="solid"/>
            <a:round/>
            <a:headEnd len="med" w="med" type="none"/>
            <a:tailEnd len="med" w="med" type="none"/>
          </a:ln>
        </p:spPr>
      </p:cxnSp>
      <p:sp>
        <p:nvSpPr>
          <p:cNvPr id="171" name="Google Shape;171;p6"/>
          <p:cNvSpPr/>
          <p:nvPr/>
        </p:nvSpPr>
        <p:spPr>
          <a:xfrm>
            <a:off x="4911500" y="2580150"/>
            <a:ext cx="2078100" cy="895500"/>
          </a:xfrm>
          <a:prstGeom prst="roundRect">
            <a:avLst>
              <a:gd fmla="val 16667" name="adj"/>
            </a:avLst>
          </a:prstGeom>
          <a:solidFill>
            <a:srgbClr val="FFFF00"/>
          </a:solidFill>
          <a:ln cap="flat" cmpd="sng" w="762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700">
                <a:latin typeface="Comfortaa"/>
                <a:ea typeface="Comfortaa"/>
                <a:cs typeface="Comfortaa"/>
                <a:sym typeface="Comfortaa"/>
              </a:rPr>
              <a:t>receiver UID:</a:t>
            </a:r>
            <a:endParaRPr sz="1700">
              <a:latin typeface="Comfortaa"/>
              <a:ea typeface="Comfortaa"/>
              <a:cs typeface="Comfortaa"/>
              <a:sym typeface="Comfortaa"/>
            </a:endParaRPr>
          </a:p>
          <a:p>
            <a:pPr indent="0" lvl="0" marL="0" rtl="0" algn="l">
              <a:spcBef>
                <a:spcPts val="0"/>
              </a:spcBef>
              <a:spcAft>
                <a:spcPts val="0"/>
              </a:spcAft>
              <a:buNone/>
            </a:pPr>
            <a:r>
              <a:rPr lang="en-US" sz="1700">
                <a:latin typeface="Comfortaa"/>
                <a:ea typeface="Comfortaa"/>
                <a:cs typeface="Comfortaa"/>
                <a:sym typeface="Comfortaa"/>
              </a:rPr>
              <a:t>OpenDateTime:</a:t>
            </a:r>
            <a:endParaRPr sz="1700">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sz="1700">
              <a:latin typeface="Comfortaa"/>
              <a:ea typeface="Comfortaa"/>
              <a:cs typeface="Comfortaa"/>
              <a:sym typeface="Comfortaa"/>
            </a:endParaRPr>
          </a:p>
        </p:txBody>
      </p:sp>
      <p:sp>
        <p:nvSpPr>
          <p:cNvPr id="172" name="Google Shape;172;p6"/>
          <p:cNvSpPr/>
          <p:nvPr/>
        </p:nvSpPr>
        <p:spPr>
          <a:xfrm>
            <a:off x="4911500" y="3665250"/>
            <a:ext cx="2078100" cy="895500"/>
          </a:xfrm>
          <a:prstGeom prst="roundRect">
            <a:avLst>
              <a:gd fmla="val 16667" name="adj"/>
            </a:avLst>
          </a:prstGeom>
          <a:solidFill>
            <a:srgbClr val="FFFF00"/>
          </a:solidFill>
          <a:ln cap="flat" cmpd="sng" w="762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700">
                <a:latin typeface="Comfortaa"/>
                <a:ea typeface="Comfortaa"/>
                <a:cs typeface="Comfortaa"/>
                <a:sym typeface="Comfortaa"/>
              </a:rPr>
              <a:t>receiver UID:,</a:t>
            </a:r>
            <a:endParaRPr sz="1700">
              <a:latin typeface="Comfortaa"/>
              <a:ea typeface="Comfortaa"/>
              <a:cs typeface="Comfortaa"/>
              <a:sym typeface="Comfortaa"/>
            </a:endParaRPr>
          </a:p>
          <a:p>
            <a:pPr indent="0" lvl="0" marL="0" rtl="0" algn="l">
              <a:spcBef>
                <a:spcPts val="0"/>
              </a:spcBef>
              <a:spcAft>
                <a:spcPts val="0"/>
              </a:spcAft>
              <a:buNone/>
            </a:pPr>
            <a:r>
              <a:rPr lang="en-US" sz="1700">
                <a:latin typeface="Comfortaa"/>
                <a:ea typeface="Comfortaa"/>
                <a:cs typeface="Comfortaa"/>
                <a:sym typeface="Comfortaa"/>
              </a:rPr>
              <a:t>URL:</a:t>
            </a:r>
            <a:endParaRPr sz="1700">
              <a:latin typeface="Comfortaa"/>
              <a:ea typeface="Comfortaa"/>
              <a:cs typeface="Comfortaa"/>
              <a:sym typeface="Comfortaa"/>
            </a:endParaRPr>
          </a:p>
          <a:p>
            <a:pPr indent="0" lvl="0" marL="0" rtl="0" algn="l">
              <a:spcBef>
                <a:spcPts val="0"/>
              </a:spcBef>
              <a:spcAft>
                <a:spcPts val="0"/>
              </a:spcAft>
              <a:buNone/>
            </a:pPr>
            <a:r>
              <a:t/>
            </a:r>
            <a:endParaRPr sz="1700">
              <a:latin typeface="Comfortaa"/>
              <a:ea typeface="Comfortaa"/>
              <a:cs typeface="Comfortaa"/>
              <a:sym typeface="Comfortaa"/>
            </a:endParaRPr>
          </a:p>
        </p:txBody>
      </p:sp>
      <p:cxnSp>
        <p:nvCxnSpPr>
          <p:cNvPr id="173" name="Google Shape;173;p6"/>
          <p:cNvCxnSpPr>
            <a:endCxn id="171" idx="1"/>
          </p:cNvCxnSpPr>
          <p:nvPr/>
        </p:nvCxnSpPr>
        <p:spPr>
          <a:xfrm>
            <a:off x="3474200" y="2895000"/>
            <a:ext cx="1437300" cy="132900"/>
          </a:xfrm>
          <a:prstGeom prst="bentConnector3">
            <a:avLst>
              <a:gd fmla="val 50000" name="adj1"/>
            </a:avLst>
          </a:prstGeom>
          <a:noFill/>
          <a:ln cap="flat" cmpd="sng" w="76200">
            <a:solidFill>
              <a:srgbClr val="FFFF00"/>
            </a:solidFill>
            <a:prstDash val="solid"/>
            <a:round/>
            <a:headEnd len="med" w="med" type="none"/>
            <a:tailEnd len="med" w="med" type="none"/>
          </a:ln>
        </p:spPr>
      </p:cxnSp>
      <p:cxnSp>
        <p:nvCxnSpPr>
          <p:cNvPr id="174" name="Google Shape;174;p6"/>
          <p:cNvCxnSpPr>
            <a:stCxn id="171" idx="1"/>
            <a:endCxn id="172" idx="1"/>
          </p:cNvCxnSpPr>
          <p:nvPr/>
        </p:nvCxnSpPr>
        <p:spPr>
          <a:xfrm>
            <a:off x="4911500" y="3027900"/>
            <a:ext cx="600" cy="1085100"/>
          </a:xfrm>
          <a:prstGeom prst="bentConnector3">
            <a:avLst>
              <a:gd fmla="val -39687500" name="adj1"/>
            </a:avLst>
          </a:prstGeom>
          <a:noFill/>
          <a:ln cap="flat" cmpd="sng" w="76200">
            <a:solidFill>
              <a:srgbClr val="FFFF00"/>
            </a:solidFill>
            <a:prstDash val="solid"/>
            <a:round/>
            <a:headEnd len="med" w="med" type="none"/>
            <a:tailEnd len="med" w="med" type="none"/>
          </a:ln>
        </p:spPr>
      </p:cxnSp>
      <p:sp>
        <p:nvSpPr>
          <p:cNvPr id="175" name="Google Shape;175;p6"/>
          <p:cNvSpPr/>
          <p:nvPr/>
        </p:nvSpPr>
        <p:spPr>
          <a:xfrm>
            <a:off x="1878200" y="3964950"/>
            <a:ext cx="2251200" cy="1143000"/>
          </a:xfrm>
          <a:prstGeom prst="roundRect">
            <a:avLst>
              <a:gd fmla="val 16667" name="adj"/>
            </a:avLst>
          </a:prstGeom>
          <a:solidFill>
            <a:srgbClr val="4A86E8"/>
          </a:solidFill>
          <a:ln cap="flat" cmpd="sng" w="762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700">
                <a:latin typeface="Comfortaa"/>
                <a:ea typeface="Comfortaa"/>
                <a:cs typeface="Comfortaa"/>
                <a:sym typeface="Comfortaa"/>
              </a:rPr>
              <a:t>Sender UID:</a:t>
            </a:r>
            <a:endParaRPr sz="1700">
              <a:latin typeface="Comfortaa"/>
              <a:ea typeface="Comfortaa"/>
              <a:cs typeface="Comfortaa"/>
              <a:sym typeface="Comfortaa"/>
            </a:endParaRPr>
          </a:p>
          <a:p>
            <a:pPr indent="0" lvl="0" marL="0" rtl="0" algn="l">
              <a:spcBef>
                <a:spcPts val="0"/>
              </a:spcBef>
              <a:spcAft>
                <a:spcPts val="0"/>
              </a:spcAft>
              <a:buNone/>
            </a:pPr>
            <a:r>
              <a:rPr lang="en-US" sz="1700">
                <a:latin typeface="Comfortaa"/>
                <a:ea typeface="Comfortaa"/>
                <a:cs typeface="Comfortaa"/>
                <a:sym typeface="Comfortaa"/>
              </a:rPr>
              <a:t>OpenDateTime:</a:t>
            </a:r>
            <a:endParaRPr sz="1700">
              <a:latin typeface="Comfortaa"/>
              <a:ea typeface="Comfortaa"/>
              <a:cs typeface="Comfortaa"/>
              <a:sym typeface="Comfortaa"/>
            </a:endParaRPr>
          </a:p>
          <a:p>
            <a:pPr indent="0" lvl="0" marL="0" rtl="0" algn="l">
              <a:spcBef>
                <a:spcPts val="0"/>
              </a:spcBef>
              <a:spcAft>
                <a:spcPts val="0"/>
              </a:spcAft>
              <a:buNone/>
            </a:pPr>
            <a:r>
              <a:rPr lang="en-US" sz="1700">
                <a:latin typeface="Comfortaa"/>
                <a:ea typeface="Comfortaa"/>
                <a:cs typeface="Comfortaa"/>
                <a:sym typeface="Comfortaa"/>
              </a:rPr>
              <a:t>URL:</a:t>
            </a:r>
            <a:endParaRPr sz="1700">
              <a:latin typeface="Comfortaa"/>
              <a:ea typeface="Comfortaa"/>
              <a:cs typeface="Comfortaa"/>
              <a:sym typeface="Comfortaa"/>
            </a:endParaRPr>
          </a:p>
          <a:p>
            <a:pPr indent="0" lvl="0" marL="0" rtl="0" algn="l">
              <a:spcBef>
                <a:spcPts val="0"/>
              </a:spcBef>
              <a:spcAft>
                <a:spcPts val="0"/>
              </a:spcAft>
              <a:buNone/>
            </a:pPr>
            <a:r>
              <a:t/>
            </a:r>
            <a:endParaRPr sz="1700">
              <a:latin typeface="Comfortaa"/>
              <a:ea typeface="Comfortaa"/>
              <a:cs typeface="Comfortaa"/>
              <a:sym typeface="Comfortaa"/>
            </a:endParaRPr>
          </a:p>
        </p:txBody>
      </p:sp>
      <p:cxnSp>
        <p:nvCxnSpPr>
          <p:cNvPr id="176" name="Google Shape;176;p6"/>
          <p:cNvCxnSpPr>
            <a:endCxn id="175" idx="0"/>
          </p:cNvCxnSpPr>
          <p:nvPr/>
        </p:nvCxnSpPr>
        <p:spPr>
          <a:xfrm flipH="1">
            <a:off x="3003800" y="3318150"/>
            <a:ext cx="2100" cy="646800"/>
          </a:xfrm>
          <a:prstGeom prst="straightConnector1">
            <a:avLst/>
          </a:prstGeom>
          <a:noFill/>
          <a:ln cap="flat" cmpd="sng" w="76200">
            <a:solidFill>
              <a:srgbClr val="4A86E8"/>
            </a:solidFill>
            <a:prstDash val="solid"/>
            <a:round/>
            <a:headEnd len="med" w="med" type="none"/>
            <a:tailEnd len="med" w="med" type="none"/>
          </a:ln>
        </p:spPr>
      </p:cxnSp>
      <p:sp>
        <p:nvSpPr>
          <p:cNvPr id="177" name="Google Shape;177;p6"/>
          <p:cNvSpPr/>
          <p:nvPr/>
        </p:nvSpPr>
        <p:spPr>
          <a:xfrm>
            <a:off x="1654400" y="5392375"/>
            <a:ext cx="2698800" cy="1085100"/>
          </a:xfrm>
          <a:prstGeom prst="roundRect">
            <a:avLst>
              <a:gd fmla="val 16667" name="adj"/>
            </a:avLst>
          </a:prstGeom>
          <a:solidFill>
            <a:srgbClr val="8E7CC3"/>
          </a:solidFill>
          <a:ln cap="flat" cmpd="sng" w="762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700">
                <a:latin typeface="Comfortaa"/>
                <a:ea typeface="Comfortaa"/>
                <a:cs typeface="Comfortaa"/>
                <a:sym typeface="Comfortaa"/>
              </a:rPr>
              <a:t>UID: 2</a:t>
            </a:r>
            <a:endParaRPr sz="1700">
              <a:latin typeface="Comfortaa"/>
              <a:ea typeface="Comfortaa"/>
              <a:cs typeface="Comfortaa"/>
              <a:sym typeface="Comfortaa"/>
            </a:endParaRPr>
          </a:p>
          <a:p>
            <a:pPr indent="0" lvl="0" marL="0" rtl="0" algn="l">
              <a:spcBef>
                <a:spcPts val="0"/>
              </a:spcBef>
              <a:spcAft>
                <a:spcPts val="0"/>
              </a:spcAft>
              <a:buNone/>
            </a:pPr>
            <a:r>
              <a:rPr b="1" lang="en-US" sz="2400">
                <a:latin typeface="Comfortaa"/>
                <a:ea typeface="Comfortaa"/>
                <a:cs typeface="Comfortaa"/>
                <a:sym typeface="Comfortaa"/>
              </a:rPr>
              <a:t>...</a:t>
            </a:r>
            <a:endParaRPr b="1" sz="2400">
              <a:latin typeface="Comfortaa"/>
              <a:ea typeface="Comfortaa"/>
              <a:cs typeface="Comfortaa"/>
              <a:sym typeface="Comfortaa"/>
            </a:endParaRPr>
          </a:p>
          <a:p>
            <a:pPr indent="0" lvl="0" marL="0" rtl="0" algn="l">
              <a:spcBef>
                <a:spcPts val="0"/>
              </a:spcBef>
              <a:spcAft>
                <a:spcPts val="0"/>
              </a:spcAft>
              <a:buNone/>
            </a:pPr>
            <a:r>
              <a:t/>
            </a:r>
            <a:endParaRPr b="1" sz="1700">
              <a:highlight>
                <a:srgbClr val="FF00FF"/>
              </a:highlight>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5400012" scaled="0"/>
        </a:gradFill>
      </p:bgPr>
    </p:bg>
    <p:spTree>
      <p:nvGrpSpPr>
        <p:cNvPr id="181" name="Shape 181"/>
        <p:cNvGrpSpPr/>
        <p:nvPr/>
      </p:nvGrpSpPr>
      <p:grpSpPr>
        <a:xfrm>
          <a:off x="0" y="0"/>
          <a:ext cx="0" cy="0"/>
          <a:chOff x="0" y="0"/>
          <a:chExt cx="0" cy="0"/>
        </a:xfrm>
      </p:grpSpPr>
      <p:pic>
        <p:nvPicPr>
          <p:cNvPr id="182" name="Google Shape;182;p9"/>
          <p:cNvPicPr preferRelativeResize="0"/>
          <p:nvPr/>
        </p:nvPicPr>
        <p:blipFill rotWithShape="1">
          <a:blip r:embed="rId4">
            <a:alphaModFix/>
          </a:blip>
          <a:srcRect b="0" l="0" r="0" t="0"/>
          <a:stretch/>
        </p:blipFill>
        <p:spPr>
          <a:xfrm>
            <a:off x="6915150" y="76200"/>
            <a:ext cx="2209800" cy="895350"/>
          </a:xfrm>
          <a:prstGeom prst="rect">
            <a:avLst/>
          </a:prstGeom>
          <a:noFill/>
          <a:ln>
            <a:noFill/>
          </a:ln>
        </p:spPr>
      </p:pic>
      <p:sp>
        <p:nvSpPr>
          <p:cNvPr id="183" name="Google Shape;183;p9"/>
          <p:cNvSpPr txBox="1"/>
          <p:nvPr>
            <p:ph type="title"/>
          </p:nvPr>
        </p:nvSpPr>
        <p:spPr>
          <a:xfrm>
            <a:off x="4572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a:latin typeface="Comfortaa"/>
                <a:ea typeface="Comfortaa"/>
                <a:cs typeface="Comfortaa"/>
                <a:sym typeface="Comfortaa"/>
                <a:extLst>
                  <a:ext uri="http://customooxmlschemas.google.com/">
                    <go:slidesCustomData xmlns:go="http://customooxmlschemas.google.com/" textRoundtripDataId="7"/>
                  </a:ext>
                </a:extLst>
              </a:rPr>
              <a:t>Technologies</a:t>
            </a:r>
            <a:endParaRPr b="1">
              <a:latin typeface="Comfortaa"/>
              <a:ea typeface="Comfortaa"/>
              <a:cs typeface="Comfortaa"/>
              <a:sym typeface="Comfortaa"/>
            </a:endParaRPr>
          </a:p>
        </p:txBody>
      </p:sp>
      <p:sp>
        <p:nvSpPr>
          <p:cNvPr id="184" name="Google Shape;184;p9"/>
          <p:cNvSpPr/>
          <p:nvPr/>
        </p:nvSpPr>
        <p:spPr>
          <a:xfrm>
            <a:off x="0" y="6248400"/>
            <a:ext cx="9144000" cy="609600"/>
          </a:xfrm>
          <a:prstGeom prst="rect">
            <a:avLst/>
          </a:prstGeom>
          <a:gradFill>
            <a:gsLst>
              <a:gs pos="0">
                <a:srgbClr val="351C75"/>
              </a:gs>
              <a:gs pos="50000">
                <a:srgbClr val="8E7CC3"/>
              </a:gs>
              <a:gs pos="100000">
                <a:srgbClr val="D9D2E9"/>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85" name="Google Shape;185;p9"/>
          <p:cNvPicPr preferRelativeResize="0"/>
          <p:nvPr/>
        </p:nvPicPr>
        <p:blipFill rotWithShape="1">
          <a:blip r:embed="rId5">
            <a:alphaModFix/>
          </a:blip>
          <a:srcRect b="0" l="0" r="0" t="0"/>
          <a:stretch/>
        </p:blipFill>
        <p:spPr>
          <a:xfrm>
            <a:off x="8534400" y="6248400"/>
            <a:ext cx="609597" cy="609597"/>
          </a:xfrm>
          <a:prstGeom prst="rect">
            <a:avLst/>
          </a:prstGeom>
          <a:noFill/>
          <a:ln cap="flat" cmpd="sng" w="9525">
            <a:solidFill>
              <a:schemeClr val="dk1"/>
            </a:solidFill>
            <a:prstDash val="solid"/>
            <a:round/>
            <a:headEnd len="sm" w="sm" type="none"/>
            <a:tailEnd len="sm" w="sm" type="none"/>
          </a:ln>
          <a:effectLst>
            <a:outerShdw blurRad="57150" rotWithShape="0" algn="bl" dir="3000000" dist="238125">
              <a:srgbClr val="000000">
                <a:alpha val="52941"/>
              </a:srgbClr>
            </a:outerShdw>
          </a:effectLst>
        </p:spPr>
      </p:pic>
      <p:sp>
        <p:nvSpPr>
          <p:cNvPr id="186" name="Google Shape;186;p9"/>
          <p:cNvSpPr txBox="1"/>
          <p:nvPr/>
        </p:nvSpPr>
        <p:spPr>
          <a:xfrm>
            <a:off x="215500" y="1089300"/>
            <a:ext cx="4422000" cy="2657700"/>
          </a:xfrm>
          <a:prstGeom prst="rect">
            <a:avLst/>
          </a:prstGeom>
          <a:noFill/>
          <a:ln>
            <a:noFill/>
          </a:ln>
        </p:spPr>
        <p:txBody>
          <a:bodyPr anchorCtr="0" anchor="ctr" bIns="91425" lIns="91425" spcFirstLastPara="1" rIns="91425" wrap="square" tIns="91425">
            <a:spAutoFit/>
          </a:bodyPr>
          <a:lstStyle/>
          <a:p>
            <a:pPr indent="0" lvl="0" marL="0" rtl="0" algn="l">
              <a:spcBef>
                <a:spcPts val="560"/>
              </a:spcBef>
              <a:spcAft>
                <a:spcPts val="0"/>
              </a:spcAft>
              <a:buNone/>
            </a:pPr>
            <a:r>
              <a:rPr b="1" lang="en-US" sz="2400">
                <a:solidFill>
                  <a:schemeClr val="dk1"/>
                </a:solidFill>
                <a:latin typeface="Comfortaa"/>
                <a:ea typeface="Comfortaa"/>
                <a:cs typeface="Comfortaa"/>
                <a:sym typeface="Comfortaa"/>
              </a:rPr>
              <a:t>Framework</a:t>
            </a:r>
            <a:r>
              <a:rPr lang="en-US" sz="2400">
                <a:solidFill>
                  <a:schemeClr val="dk1"/>
                </a:solidFill>
                <a:latin typeface="Comfortaa"/>
                <a:ea typeface="Comfortaa"/>
                <a:cs typeface="Comfortaa"/>
                <a:sym typeface="Comfortaa"/>
              </a:rPr>
              <a:t>:</a:t>
            </a:r>
            <a:endParaRPr sz="2400">
              <a:solidFill>
                <a:schemeClr val="dk1"/>
              </a:solidFill>
              <a:latin typeface="Comfortaa"/>
              <a:ea typeface="Comfortaa"/>
              <a:cs typeface="Comfortaa"/>
              <a:sym typeface="Comfortaa"/>
            </a:endParaRPr>
          </a:p>
          <a:p>
            <a:pPr indent="-381000" lvl="0" marL="457200" rtl="0" algn="l">
              <a:spcBef>
                <a:spcPts val="560"/>
              </a:spcBef>
              <a:spcAft>
                <a:spcPts val="0"/>
              </a:spcAft>
              <a:buClr>
                <a:schemeClr val="dk1"/>
              </a:buClr>
              <a:buSzPts val="2400"/>
              <a:buFont typeface="Comfortaa"/>
              <a:buChar char="-"/>
            </a:pPr>
            <a:r>
              <a:rPr lang="en-US" sz="2400">
                <a:solidFill>
                  <a:schemeClr val="dk1"/>
                </a:solidFill>
                <a:latin typeface="Comfortaa"/>
                <a:ea typeface="Comfortaa"/>
                <a:cs typeface="Comfortaa"/>
                <a:sym typeface="Comfortaa"/>
              </a:rPr>
              <a:t>Flutter</a:t>
            </a:r>
            <a:endParaRPr sz="2400">
              <a:solidFill>
                <a:schemeClr val="dk1"/>
              </a:solidFill>
              <a:latin typeface="Comfortaa"/>
              <a:ea typeface="Comfortaa"/>
              <a:cs typeface="Comfortaa"/>
              <a:sym typeface="Comfortaa"/>
            </a:endParaRPr>
          </a:p>
          <a:p>
            <a:pPr indent="0" lvl="0" marL="0" rtl="0" algn="l">
              <a:spcBef>
                <a:spcPts val="560"/>
              </a:spcBef>
              <a:spcAft>
                <a:spcPts val="0"/>
              </a:spcAft>
              <a:buNone/>
            </a:pPr>
            <a:r>
              <a:rPr lang="en-US" sz="1600">
                <a:solidFill>
                  <a:schemeClr val="dk1"/>
                </a:solidFill>
                <a:latin typeface="Comfortaa"/>
                <a:ea typeface="Comfortaa"/>
                <a:cs typeface="Comfortaa"/>
                <a:sym typeface="Comfortaa"/>
              </a:rPr>
              <a:t>Open-source, UI software development kit. Allows cross platform development.  </a:t>
            </a:r>
            <a:endParaRPr sz="1600">
              <a:solidFill>
                <a:schemeClr val="dk1"/>
              </a:solidFill>
              <a:latin typeface="Comfortaa"/>
              <a:ea typeface="Comfortaa"/>
              <a:cs typeface="Comfortaa"/>
              <a:sym typeface="Comfortaa"/>
            </a:endParaRPr>
          </a:p>
          <a:p>
            <a:pPr indent="0" lvl="0" marL="0" rtl="0" algn="l">
              <a:spcBef>
                <a:spcPts val="560"/>
              </a:spcBef>
              <a:spcAft>
                <a:spcPts val="0"/>
              </a:spcAft>
              <a:buNone/>
            </a:pPr>
            <a:r>
              <a:t/>
            </a:r>
            <a:endParaRPr sz="1600">
              <a:solidFill>
                <a:schemeClr val="dk1"/>
              </a:solidFill>
              <a:latin typeface="Comfortaa"/>
              <a:ea typeface="Comfortaa"/>
              <a:cs typeface="Comfortaa"/>
              <a:sym typeface="Comfortaa"/>
            </a:endParaRPr>
          </a:p>
          <a:p>
            <a:pPr indent="0" lvl="0" marL="0" rtl="0" algn="l">
              <a:spcBef>
                <a:spcPts val="56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187" name="Google Shape;187;p9"/>
          <p:cNvSpPr txBox="1"/>
          <p:nvPr/>
        </p:nvSpPr>
        <p:spPr>
          <a:xfrm>
            <a:off x="4797700" y="1391575"/>
            <a:ext cx="3000000" cy="3642900"/>
          </a:xfrm>
          <a:prstGeom prst="rect">
            <a:avLst/>
          </a:prstGeom>
          <a:noFill/>
          <a:ln>
            <a:noFill/>
          </a:ln>
        </p:spPr>
        <p:txBody>
          <a:bodyPr anchorCtr="0" anchor="t" bIns="91425" lIns="91425" spcFirstLastPara="1" rIns="91425" wrap="square" tIns="91425">
            <a:spAutoFit/>
          </a:bodyPr>
          <a:lstStyle/>
          <a:p>
            <a:pPr indent="0" lvl="0" marL="0" rtl="0" algn="l">
              <a:spcBef>
                <a:spcPts val="560"/>
              </a:spcBef>
              <a:spcAft>
                <a:spcPts val="0"/>
              </a:spcAft>
              <a:buNone/>
            </a:pPr>
            <a:r>
              <a:rPr b="1" lang="en-US" sz="2400">
                <a:solidFill>
                  <a:schemeClr val="dk1"/>
                </a:solidFill>
                <a:latin typeface="Comfortaa"/>
                <a:ea typeface="Comfortaa"/>
                <a:cs typeface="Comfortaa"/>
                <a:sym typeface="Comfortaa"/>
              </a:rPr>
              <a:t>Version Control:</a:t>
            </a:r>
            <a:endParaRPr b="1" sz="2400">
              <a:solidFill>
                <a:schemeClr val="dk1"/>
              </a:solidFill>
              <a:latin typeface="Comfortaa"/>
              <a:ea typeface="Comfortaa"/>
              <a:cs typeface="Comfortaa"/>
              <a:sym typeface="Comfortaa"/>
            </a:endParaRPr>
          </a:p>
          <a:p>
            <a:pPr indent="-381000" lvl="0" marL="457200" rtl="0" algn="l">
              <a:spcBef>
                <a:spcPts val="560"/>
              </a:spcBef>
              <a:spcAft>
                <a:spcPts val="0"/>
              </a:spcAft>
              <a:buClr>
                <a:schemeClr val="dk1"/>
              </a:buClr>
              <a:buSzPts val="2400"/>
              <a:buFont typeface="Comfortaa"/>
              <a:buChar char="-"/>
            </a:pPr>
            <a:r>
              <a:rPr lang="en-US" sz="2400">
                <a:solidFill>
                  <a:schemeClr val="dk1"/>
                </a:solidFill>
                <a:latin typeface="Comfortaa"/>
                <a:ea typeface="Comfortaa"/>
                <a:cs typeface="Comfortaa"/>
                <a:sym typeface="Comfortaa"/>
              </a:rPr>
              <a:t>GitHub</a:t>
            </a:r>
            <a:endParaRPr sz="2400">
              <a:solidFill>
                <a:schemeClr val="dk1"/>
              </a:solidFill>
              <a:latin typeface="Comfortaa"/>
              <a:ea typeface="Comfortaa"/>
              <a:cs typeface="Comfortaa"/>
              <a:sym typeface="Comfortaa"/>
            </a:endParaRPr>
          </a:p>
          <a:p>
            <a:pPr indent="0" lvl="0" marL="457200" rtl="0" algn="l">
              <a:spcBef>
                <a:spcPts val="560"/>
              </a:spcBef>
              <a:spcAft>
                <a:spcPts val="0"/>
              </a:spcAft>
              <a:buNone/>
            </a:pPr>
            <a:r>
              <a:t/>
            </a:r>
            <a:endParaRPr sz="2400">
              <a:solidFill>
                <a:schemeClr val="dk1"/>
              </a:solidFill>
              <a:latin typeface="Comfortaa"/>
              <a:ea typeface="Comfortaa"/>
              <a:cs typeface="Comfortaa"/>
              <a:sym typeface="Comfortaa"/>
            </a:endParaRPr>
          </a:p>
          <a:p>
            <a:pPr indent="0" lvl="0" marL="0" rtl="0" algn="l">
              <a:spcBef>
                <a:spcPts val="560"/>
              </a:spcBef>
              <a:spcAft>
                <a:spcPts val="0"/>
              </a:spcAft>
              <a:buNone/>
            </a:pPr>
            <a:r>
              <a:t/>
            </a:r>
            <a:endParaRPr sz="2400">
              <a:solidFill>
                <a:schemeClr val="dk1"/>
              </a:solidFill>
              <a:latin typeface="Comfortaa"/>
              <a:ea typeface="Comfortaa"/>
              <a:cs typeface="Comfortaa"/>
              <a:sym typeface="Comfortaa"/>
            </a:endParaRPr>
          </a:p>
          <a:p>
            <a:pPr indent="0" lvl="0" marL="457200" rtl="0" algn="l">
              <a:spcBef>
                <a:spcPts val="560"/>
              </a:spcBef>
              <a:spcAft>
                <a:spcPts val="0"/>
              </a:spcAft>
              <a:buNone/>
            </a:pPr>
            <a:r>
              <a:t/>
            </a:r>
            <a:endParaRPr sz="2400">
              <a:solidFill>
                <a:schemeClr val="dk1"/>
              </a:solidFill>
              <a:latin typeface="Comfortaa"/>
              <a:ea typeface="Comfortaa"/>
              <a:cs typeface="Comfortaa"/>
              <a:sym typeface="Comfortaa"/>
            </a:endParaRPr>
          </a:p>
          <a:p>
            <a:pPr indent="0" lvl="0" marL="457200" rtl="0" algn="l">
              <a:spcBef>
                <a:spcPts val="560"/>
              </a:spcBef>
              <a:spcAft>
                <a:spcPts val="0"/>
              </a:spcAft>
              <a:buNone/>
            </a:pPr>
            <a:r>
              <a:t/>
            </a:r>
            <a:endParaRPr sz="2400">
              <a:solidFill>
                <a:schemeClr val="dk1"/>
              </a:solidFill>
              <a:latin typeface="Comfortaa"/>
              <a:ea typeface="Comfortaa"/>
              <a:cs typeface="Comfortaa"/>
              <a:sym typeface="Comfortaa"/>
            </a:endParaRPr>
          </a:p>
          <a:p>
            <a:pPr indent="0" lvl="0" marL="0" rtl="0" algn="l">
              <a:spcBef>
                <a:spcPts val="560"/>
              </a:spcBef>
              <a:spcAft>
                <a:spcPts val="0"/>
              </a:spcAft>
              <a:buNone/>
            </a:pPr>
            <a:r>
              <a:rPr b="1" lang="en-US" sz="2400">
                <a:solidFill>
                  <a:schemeClr val="dk1"/>
                </a:solidFill>
                <a:latin typeface="Comfortaa"/>
                <a:ea typeface="Comfortaa"/>
                <a:cs typeface="Comfortaa"/>
                <a:sym typeface="Comfortaa"/>
              </a:rPr>
              <a:t>Communication: </a:t>
            </a:r>
            <a:endParaRPr b="1" sz="2400">
              <a:solidFill>
                <a:schemeClr val="dk1"/>
              </a:solidFill>
              <a:latin typeface="Comfortaa"/>
              <a:ea typeface="Comfortaa"/>
              <a:cs typeface="Comfortaa"/>
              <a:sym typeface="Comfortaa"/>
            </a:endParaRPr>
          </a:p>
          <a:p>
            <a:pPr indent="-381000" lvl="0" marL="457200" rtl="0" algn="l">
              <a:spcBef>
                <a:spcPts val="560"/>
              </a:spcBef>
              <a:spcAft>
                <a:spcPts val="0"/>
              </a:spcAft>
              <a:buClr>
                <a:schemeClr val="dk1"/>
              </a:buClr>
              <a:buSzPts val="2400"/>
              <a:buFont typeface="Comfortaa"/>
              <a:buChar char="-"/>
            </a:pPr>
            <a:r>
              <a:rPr lang="en-US" sz="2400">
                <a:solidFill>
                  <a:schemeClr val="dk1"/>
                </a:solidFill>
                <a:latin typeface="Comfortaa"/>
                <a:ea typeface="Comfortaa"/>
                <a:cs typeface="Comfortaa"/>
                <a:sym typeface="Comfortaa"/>
              </a:rPr>
              <a:t>Discord</a:t>
            </a:r>
            <a:endParaRPr sz="2400">
              <a:solidFill>
                <a:schemeClr val="dk1"/>
              </a:solidFill>
              <a:latin typeface="Comfortaa"/>
              <a:ea typeface="Comfortaa"/>
              <a:cs typeface="Comfortaa"/>
              <a:sym typeface="Comfortaa"/>
            </a:endParaRPr>
          </a:p>
        </p:txBody>
      </p:sp>
      <p:pic>
        <p:nvPicPr>
          <p:cNvPr id="188" name="Google Shape;188;p9"/>
          <p:cNvPicPr preferRelativeResize="0"/>
          <p:nvPr/>
        </p:nvPicPr>
        <p:blipFill>
          <a:blip r:embed="rId6">
            <a:alphaModFix/>
          </a:blip>
          <a:stretch>
            <a:fillRect/>
          </a:stretch>
        </p:blipFill>
        <p:spPr>
          <a:xfrm>
            <a:off x="2134050" y="1089300"/>
            <a:ext cx="895349" cy="895349"/>
          </a:xfrm>
          <a:prstGeom prst="rect">
            <a:avLst/>
          </a:prstGeom>
          <a:noFill/>
          <a:ln>
            <a:noFill/>
          </a:ln>
        </p:spPr>
      </p:pic>
      <p:pic>
        <p:nvPicPr>
          <p:cNvPr id="189" name="Google Shape;189;p9"/>
          <p:cNvPicPr preferRelativeResize="0"/>
          <p:nvPr/>
        </p:nvPicPr>
        <p:blipFill rotWithShape="1">
          <a:blip r:embed="rId7">
            <a:alphaModFix/>
          </a:blip>
          <a:srcRect b="0" l="0" r="51906" t="0"/>
          <a:stretch/>
        </p:blipFill>
        <p:spPr>
          <a:xfrm>
            <a:off x="2604950" y="2445400"/>
            <a:ext cx="1207050" cy="1409299"/>
          </a:xfrm>
          <a:prstGeom prst="rect">
            <a:avLst/>
          </a:prstGeom>
          <a:noFill/>
          <a:ln>
            <a:noFill/>
          </a:ln>
        </p:spPr>
      </p:pic>
      <p:pic>
        <p:nvPicPr>
          <p:cNvPr id="190" name="Google Shape;190;p9"/>
          <p:cNvPicPr preferRelativeResize="0"/>
          <p:nvPr/>
        </p:nvPicPr>
        <p:blipFill>
          <a:blip r:embed="rId8">
            <a:alphaModFix/>
          </a:blip>
          <a:stretch>
            <a:fillRect/>
          </a:stretch>
        </p:blipFill>
        <p:spPr>
          <a:xfrm>
            <a:off x="2714913" y="3747000"/>
            <a:ext cx="987127" cy="1143000"/>
          </a:xfrm>
          <a:prstGeom prst="rect">
            <a:avLst/>
          </a:prstGeom>
          <a:noFill/>
          <a:ln>
            <a:noFill/>
          </a:ln>
        </p:spPr>
      </p:pic>
      <p:pic>
        <p:nvPicPr>
          <p:cNvPr id="191" name="Google Shape;191;p9"/>
          <p:cNvPicPr preferRelativeResize="0"/>
          <p:nvPr/>
        </p:nvPicPr>
        <p:blipFill>
          <a:blip r:embed="rId9">
            <a:alphaModFix/>
          </a:blip>
          <a:stretch>
            <a:fillRect/>
          </a:stretch>
        </p:blipFill>
        <p:spPr>
          <a:xfrm>
            <a:off x="7699672" y="1338730"/>
            <a:ext cx="987126" cy="987146"/>
          </a:xfrm>
          <a:prstGeom prst="rect">
            <a:avLst/>
          </a:prstGeom>
          <a:noFill/>
          <a:ln>
            <a:noFill/>
          </a:ln>
        </p:spPr>
      </p:pic>
      <p:pic>
        <p:nvPicPr>
          <p:cNvPr id="192" name="Google Shape;192;p9"/>
          <p:cNvPicPr preferRelativeResize="0"/>
          <p:nvPr/>
        </p:nvPicPr>
        <p:blipFill>
          <a:blip r:embed="rId10">
            <a:alphaModFix/>
          </a:blip>
          <a:stretch>
            <a:fillRect/>
          </a:stretch>
        </p:blipFill>
        <p:spPr>
          <a:xfrm>
            <a:off x="7386300" y="3975350"/>
            <a:ext cx="1754926" cy="987149"/>
          </a:xfrm>
          <a:prstGeom prst="rect">
            <a:avLst/>
          </a:prstGeom>
          <a:noFill/>
          <a:ln>
            <a:noFill/>
          </a:ln>
        </p:spPr>
      </p:pic>
      <p:sp>
        <p:nvSpPr>
          <p:cNvPr id="193" name="Google Shape;193;p9"/>
          <p:cNvSpPr txBox="1"/>
          <p:nvPr/>
        </p:nvSpPr>
        <p:spPr>
          <a:xfrm>
            <a:off x="29400" y="2692300"/>
            <a:ext cx="3000000" cy="2175300"/>
          </a:xfrm>
          <a:prstGeom prst="rect">
            <a:avLst/>
          </a:prstGeom>
          <a:noFill/>
          <a:ln>
            <a:noFill/>
          </a:ln>
        </p:spPr>
        <p:txBody>
          <a:bodyPr anchorCtr="0" anchor="t" bIns="91425" lIns="91425" spcFirstLastPara="1" rIns="91425" wrap="square" tIns="91425">
            <a:spAutoFit/>
          </a:bodyPr>
          <a:lstStyle/>
          <a:p>
            <a:pPr indent="0" lvl="0" marL="0" rtl="0" algn="l">
              <a:spcBef>
                <a:spcPts val="560"/>
              </a:spcBef>
              <a:spcAft>
                <a:spcPts val="0"/>
              </a:spcAft>
              <a:buNone/>
            </a:pPr>
            <a:r>
              <a:rPr b="1" lang="en-US" sz="2400">
                <a:solidFill>
                  <a:schemeClr val="dk1"/>
                </a:solidFill>
                <a:latin typeface="Comfortaa"/>
                <a:ea typeface="Comfortaa"/>
                <a:cs typeface="Comfortaa"/>
                <a:sym typeface="Comfortaa"/>
              </a:rPr>
              <a:t>Programming Language</a:t>
            </a:r>
            <a:r>
              <a:rPr lang="en-US" sz="2400">
                <a:solidFill>
                  <a:schemeClr val="dk1"/>
                </a:solidFill>
                <a:latin typeface="Comfortaa"/>
                <a:ea typeface="Comfortaa"/>
                <a:cs typeface="Comfortaa"/>
                <a:sym typeface="Comfortaa"/>
              </a:rPr>
              <a:t>:</a:t>
            </a:r>
            <a:endParaRPr sz="2400">
              <a:solidFill>
                <a:schemeClr val="dk1"/>
              </a:solidFill>
              <a:latin typeface="Comfortaa"/>
              <a:ea typeface="Comfortaa"/>
              <a:cs typeface="Comfortaa"/>
              <a:sym typeface="Comfortaa"/>
            </a:endParaRPr>
          </a:p>
          <a:p>
            <a:pPr indent="-381000" lvl="0" marL="457200" rtl="0" algn="l">
              <a:spcBef>
                <a:spcPts val="560"/>
              </a:spcBef>
              <a:spcAft>
                <a:spcPts val="0"/>
              </a:spcAft>
              <a:buClr>
                <a:schemeClr val="dk1"/>
              </a:buClr>
              <a:buSzPts val="2400"/>
              <a:buFont typeface="Comfortaa"/>
              <a:buChar char="-"/>
            </a:pPr>
            <a:r>
              <a:rPr lang="en-US" sz="2400">
                <a:solidFill>
                  <a:schemeClr val="dk1"/>
                </a:solidFill>
                <a:latin typeface="Comfortaa"/>
                <a:ea typeface="Comfortaa"/>
                <a:cs typeface="Comfortaa"/>
                <a:sym typeface="Comfortaa"/>
              </a:rPr>
              <a:t>Dart </a:t>
            </a:r>
            <a:endParaRPr sz="2400">
              <a:solidFill>
                <a:schemeClr val="dk1"/>
              </a:solidFill>
              <a:latin typeface="Comfortaa"/>
              <a:ea typeface="Comfortaa"/>
              <a:cs typeface="Comfortaa"/>
              <a:sym typeface="Comfortaa"/>
            </a:endParaRPr>
          </a:p>
          <a:p>
            <a:pPr indent="0" lvl="0" marL="0" rtl="0" algn="l">
              <a:spcBef>
                <a:spcPts val="560"/>
              </a:spcBef>
              <a:spcAft>
                <a:spcPts val="0"/>
              </a:spcAft>
              <a:buNone/>
            </a:pPr>
            <a:r>
              <a:rPr lang="en-US" sz="1600">
                <a:solidFill>
                  <a:schemeClr val="dk1"/>
                </a:solidFill>
                <a:latin typeface="Comfortaa"/>
                <a:ea typeface="Comfortaa"/>
                <a:cs typeface="Comfortaa"/>
                <a:sym typeface="Comfortaa"/>
              </a:rPr>
              <a:t>Object-oriented, class-based, C-style syntax</a:t>
            </a:r>
            <a:endParaRPr sz="2400">
              <a:solidFill>
                <a:schemeClr val="dk1"/>
              </a:solidFill>
              <a:latin typeface="Comfortaa"/>
              <a:ea typeface="Comfortaa"/>
              <a:cs typeface="Comfortaa"/>
              <a:sym typeface="Comfortaa"/>
            </a:endParaRPr>
          </a:p>
        </p:txBody>
      </p:sp>
      <p:sp>
        <p:nvSpPr>
          <p:cNvPr id="194" name="Google Shape;194;p9"/>
          <p:cNvSpPr txBox="1"/>
          <p:nvPr/>
        </p:nvSpPr>
        <p:spPr>
          <a:xfrm>
            <a:off x="29400" y="4756750"/>
            <a:ext cx="3000000" cy="1364700"/>
          </a:xfrm>
          <a:prstGeom prst="rect">
            <a:avLst/>
          </a:prstGeom>
          <a:noFill/>
          <a:ln>
            <a:noFill/>
          </a:ln>
        </p:spPr>
        <p:txBody>
          <a:bodyPr anchorCtr="0" anchor="t" bIns="91425" lIns="91425" spcFirstLastPara="1" rIns="91425" wrap="square" tIns="91425">
            <a:spAutoFit/>
          </a:bodyPr>
          <a:lstStyle/>
          <a:p>
            <a:pPr indent="0" lvl="0" marL="0" rtl="0" algn="l">
              <a:spcBef>
                <a:spcPts val="560"/>
              </a:spcBef>
              <a:spcAft>
                <a:spcPts val="0"/>
              </a:spcAft>
              <a:buNone/>
            </a:pPr>
            <a:r>
              <a:rPr b="1" lang="en-US" sz="2400">
                <a:solidFill>
                  <a:schemeClr val="dk1"/>
                </a:solidFill>
                <a:latin typeface="Comfortaa"/>
                <a:ea typeface="Comfortaa"/>
                <a:cs typeface="Comfortaa"/>
                <a:sym typeface="Comfortaa"/>
              </a:rPr>
              <a:t>Backend: </a:t>
            </a:r>
            <a:endParaRPr b="1" sz="2400">
              <a:solidFill>
                <a:schemeClr val="dk1"/>
              </a:solidFill>
              <a:latin typeface="Comfortaa"/>
              <a:ea typeface="Comfortaa"/>
              <a:cs typeface="Comfortaa"/>
              <a:sym typeface="Comfortaa"/>
            </a:endParaRPr>
          </a:p>
          <a:p>
            <a:pPr indent="-381000" lvl="0" marL="457200" rtl="0" algn="l">
              <a:spcBef>
                <a:spcPts val="560"/>
              </a:spcBef>
              <a:spcAft>
                <a:spcPts val="0"/>
              </a:spcAft>
              <a:buClr>
                <a:schemeClr val="dk1"/>
              </a:buClr>
              <a:buSzPts val="2400"/>
              <a:buFont typeface="Comfortaa"/>
              <a:buChar char="-"/>
            </a:pPr>
            <a:r>
              <a:rPr lang="en-US" sz="2400">
                <a:solidFill>
                  <a:schemeClr val="dk1"/>
                </a:solidFill>
                <a:latin typeface="Comfortaa"/>
                <a:ea typeface="Comfortaa"/>
                <a:cs typeface="Comfortaa"/>
                <a:sym typeface="Comfortaa"/>
              </a:rPr>
              <a:t>Firebase and Firestore</a:t>
            </a:r>
            <a:endParaRPr/>
          </a:p>
        </p:txBody>
      </p:sp>
      <p:sp>
        <p:nvSpPr>
          <p:cNvPr id="195" name="Google Shape;195;p9"/>
          <p:cNvSpPr txBox="1"/>
          <p:nvPr/>
        </p:nvSpPr>
        <p:spPr>
          <a:xfrm>
            <a:off x="2761500" y="4839350"/>
            <a:ext cx="1632000" cy="1416000"/>
          </a:xfrm>
          <a:prstGeom prst="rect">
            <a:avLst/>
          </a:prstGeom>
          <a:noFill/>
          <a:ln>
            <a:noFill/>
          </a:ln>
        </p:spPr>
        <p:txBody>
          <a:bodyPr anchorCtr="0" anchor="t" bIns="91425" lIns="91425" spcFirstLastPara="1" rIns="91425" wrap="square" tIns="91425">
            <a:spAutoFit/>
          </a:bodyPr>
          <a:lstStyle/>
          <a:p>
            <a:pPr indent="0" lvl="0" marL="0" rtl="0" algn="l">
              <a:spcBef>
                <a:spcPts val="560"/>
              </a:spcBef>
              <a:spcAft>
                <a:spcPts val="0"/>
              </a:spcAft>
              <a:buNone/>
            </a:pPr>
            <a:r>
              <a:rPr lang="en-US" sz="1600">
                <a:solidFill>
                  <a:schemeClr val="dk1"/>
                </a:solidFill>
                <a:latin typeface="Comfortaa"/>
                <a:ea typeface="Comfortaa"/>
                <a:cs typeface="Comfortaa"/>
                <a:sym typeface="Comfortaa"/>
              </a:rPr>
              <a:t>NoSQL document database for automatic scaling</a:t>
            </a:r>
            <a:endParaRPr/>
          </a:p>
        </p:txBody>
      </p:sp>
      <p:sp>
        <p:nvSpPr>
          <p:cNvPr id="196" name="Google Shape;196;p9"/>
          <p:cNvSpPr txBox="1"/>
          <p:nvPr/>
        </p:nvSpPr>
        <p:spPr>
          <a:xfrm>
            <a:off x="4797700" y="2445400"/>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560"/>
              </a:spcBef>
              <a:spcAft>
                <a:spcPts val="0"/>
              </a:spcAft>
              <a:buNone/>
            </a:pPr>
            <a:r>
              <a:rPr lang="en-US" sz="1600">
                <a:solidFill>
                  <a:schemeClr val="dk1"/>
                </a:solidFill>
                <a:latin typeface="Comfortaa"/>
                <a:ea typeface="Comfortaa"/>
                <a:cs typeface="Comfortaa"/>
                <a:sym typeface="Comfortaa"/>
              </a:rPr>
              <a:t>Used to allow each team member to contribute code, and work on different branches, then merge all changes into final product</a:t>
            </a:r>
            <a:endParaRPr sz="1600">
              <a:solidFill>
                <a:schemeClr val="dk1"/>
              </a:solidFill>
              <a:latin typeface="Comfortaa"/>
              <a:ea typeface="Comfortaa"/>
              <a:cs typeface="Comfortaa"/>
              <a:sym typeface="Comfortaa"/>
            </a:endParaRPr>
          </a:p>
        </p:txBody>
      </p:sp>
      <p:sp>
        <p:nvSpPr>
          <p:cNvPr id="197" name="Google Shape;197;p9"/>
          <p:cNvSpPr txBox="1"/>
          <p:nvPr/>
        </p:nvSpPr>
        <p:spPr>
          <a:xfrm>
            <a:off x="4927475" y="4962500"/>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560"/>
              </a:spcBef>
              <a:spcAft>
                <a:spcPts val="0"/>
              </a:spcAft>
              <a:buNone/>
            </a:pPr>
            <a:r>
              <a:rPr lang="en-US" sz="1600">
                <a:solidFill>
                  <a:schemeClr val="dk1"/>
                </a:solidFill>
                <a:latin typeface="Comfortaa"/>
                <a:ea typeface="Comfortaa"/>
                <a:cs typeface="Comfortaa"/>
                <a:sym typeface="Comfortaa"/>
              </a:rPr>
              <a:t>We used this to talk to one another, organise meetings, talk about issues </a:t>
            </a:r>
            <a:endParaRPr sz="1600">
              <a:solidFill>
                <a:schemeClr val="dk1"/>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5400012" scaled="0"/>
        </a:gradFill>
      </p:bgPr>
    </p:bg>
    <p:spTree>
      <p:nvGrpSpPr>
        <p:cNvPr id="201" name="Shape 201"/>
        <p:cNvGrpSpPr/>
        <p:nvPr/>
      </p:nvGrpSpPr>
      <p:grpSpPr>
        <a:xfrm>
          <a:off x="0" y="0"/>
          <a:ext cx="0" cy="0"/>
          <a:chOff x="0" y="0"/>
          <a:chExt cx="0" cy="0"/>
        </a:xfrm>
      </p:grpSpPr>
      <p:pic>
        <p:nvPicPr>
          <p:cNvPr id="202" name="Google Shape;202;p7"/>
          <p:cNvPicPr preferRelativeResize="0"/>
          <p:nvPr/>
        </p:nvPicPr>
        <p:blipFill rotWithShape="1">
          <a:blip r:embed="rId4">
            <a:alphaModFix/>
          </a:blip>
          <a:srcRect b="0" l="0" r="0" t="0"/>
          <a:stretch/>
        </p:blipFill>
        <p:spPr>
          <a:xfrm>
            <a:off x="6915150" y="76200"/>
            <a:ext cx="2209800" cy="895350"/>
          </a:xfrm>
          <a:prstGeom prst="rect">
            <a:avLst/>
          </a:prstGeom>
          <a:noFill/>
          <a:ln>
            <a:noFill/>
          </a:ln>
        </p:spPr>
      </p:pic>
      <p:sp>
        <p:nvSpPr>
          <p:cNvPr id="203" name="Google Shape;203;p7"/>
          <p:cNvSpPr txBox="1"/>
          <p:nvPr>
            <p:ph type="title"/>
          </p:nvPr>
        </p:nvSpPr>
        <p:spPr>
          <a:xfrm>
            <a:off x="489852" y="60300"/>
            <a:ext cx="62571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sz="3600">
                <a:latin typeface="Comfortaa"/>
                <a:ea typeface="Comfortaa"/>
                <a:cs typeface="Comfortaa"/>
                <a:sym typeface="Comfortaa"/>
                <a:extLst>
                  <a:ext uri="http://customooxmlschemas.google.com/">
                    <go:slidesCustomData xmlns:go="http://customooxmlschemas.google.com/" textRoundtripDataId="8"/>
                  </a:ext>
                </a:extLst>
              </a:rPr>
              <a:t>Management </a:t>
            </a:r>
            <a:r>
              <a:rPr b="1" lang="en-US" sz="3600">
                <a:latin typeface="Comfortaa"/>
                <a:ea typeface="Comfortaa"/>
                <a:cs typeface="Comfortaa"/>
                <a:sym typeface="Comfortaa"/>
              </a:rPr>
              <a:t>Techniques</a:t>
            </a:r>
            <a:endParaRPr b="1" sz="3600">
              <a:latin typeface="Comfortaa"/>
              <a:ea typeface="Comfortaa"/>
              <a:cs typeface="Comfortaa"/>
              <a:sym typeface="Comfortaa"/>
            </a:endParaRPr>
          </a:p>
        </p:txBody>
      </p:sp>
      <p:sp>
        <p:nvSpPr>
          <p:cNvPr id="204" name="Google Shape;204;p7"/>
          <p:cNvSpPr txBox="1"/>
          <p:nvPr>
            <p:ph idx="1" type="body"/>
          </p:nvPr>
        </p:nvSpPr>
        <p:spPr>
          <a:xfrm>
            <a:off x="577050" y="1515375"/>
            <a:ext cx="7989900" cy="4733100"/>
          </a:xfrm>
          <a:prstGeom prst="rect">
            <a:avLst/>
          </a:prstGeom>
          <a:noFill/>
          <a:ln>
            <a:noFill/>
          </a:ln>
        </p:spPr>
        <p:txBody>
          <a:bodyPr anchorCtr="0" anchor="t" bIns="45675" lIns="91375" spcFirstLastPara="1" rIns="91375" wrap="square" tIns="45675">
            <a:noAutofit/>
          </a:bodyPr>
          <a:lstStyle/>
          <a:p>
            <a:pPr indent="-349250" lvl="0" marL="457200" rtl="0" algn="l">
              <a:lnSpc>
                <a:spcPct val="100000"/>
              </a:lnSpc>
              <a:spcBef>
                <a:spcPts val="0"/>
              </a:spcBef>
              <a:spcAft>
                <a:spcPts val="0"/>
              </a:spcAft>
              <a:buSzPts val="1900"/>
              <a:buFont typeface="Comfortaa"/>
              <a:buChar char="●"/>
            </a:pPr>
            <a:r>
              <a:rPr lang="en-US" sz="1900">
                <a:latin typeface="Comfortaa"/>
                <a:ea typeface="Comfortaa"/>
                <a:cs typeface="Comfortaa"/>
                <a:sym typeface="Comfortaa"/>
              </a:rPr>
              <a:t>Maintained consistent Scrum stand-up meetings every M/W/F for 15 minutes </a:t>
            </a:r>
            <a:endParaRPr sz="1900">
              <a:latin typeface="Comfortaa"/>
              <a:ea typeface="Comfortaa"/>
              <a:cs typeface="Comfortaa"/>
              <a:sym typeface="Comfortaa"/>
            </a:endParaRPr>
          </a:p>
          <a:p>
            <a:pPr indent="-349250" lvl="1" marL="914400" rtl="0" algn="l">
              <a:lnSpc>
                <a:spcPct val="100000"/>
              </a:lnSpc>
              <a:spcBef>
                <a:spcPts val="0"/>
              </a:spcBef>
              <a:spcAft>
                <a:spcPts val="0"/>
              </a:spcAft>
              <a:buSzPts val="1900"/>
              <a:buFont typeface="Comfortaa"/>
              <a:buChar char="○"/>
            </a:pPr>
            <a:r>
              <a:rPr lang="en-US" sz="1900">
                <a:latin typeface="Comfortaa"/>
                <a:ea typeface="Comfortaa"/>
                <a:cs typeface="Comfortaa"/>
                <a:sym typeface="Comfortaa"/>
              </a:rPr>
              <a:t>Pings/reminders issued 5 minutes before meetings</a:t>
            </a:r>
            <a:endParaRPr sz="1900">
              <a:latin typeface="Comfortaa"/>
              <a:ea typeface="Comfortaa"/>
              <a:cs typeface="Comfortaa"/>
              <a:sym typeface="Comfortaa"/>
            </a:endParaRPr>
          </a:p>
          <a:p>
            <a:pPr indent="-349250" lvl="1" marL="914400" rtl="0" algn="l">
              <a:lnSpc>
                <a:spcPct val="100000"/>
              </a:lnSpc>
              <a:spcBef>
                <a:spcPts val="0"/>
              </a:spcBef>
              <a:spcAft>
                <a:spcPts val="0"/>
              </a:spcAft>
              <a:buSzPts val="1900"/>
              <a:buFont typeface="Comfortaa"/>
              <a:buChar char="○"/>
            </a:pPr>
            <a:r>
              <a:rPr lang="en-US" sz="1900">
                <a:latin typeface="Comfortaa"/>
                <a:ea typeface="Comfortaa"/>
                <a:cs typeface="Comfortaa"/>
                <a:sym typeface="Comfortaa"/>
              </a:rPr>
              <a:t>Maintained the three meeting per week pattern</a:t>
            </a:r>
            <a:endParaRPr sz="1900">
              <a:latin typeface="Comfortaa"/>
              <a:ea typeface="Comfortaa"/>
              <a:cs typeface="Comfortaa"/>
              <a:sym typeface="Comfortaa"/>
            </a:endParaRPr>
          </a:p>
          <a:p>
            <a:pPr indent="-349250" lvl="1" marL="914400" rtl="0" algn="l">
              <a:lnSpc>
                <a:spcPct val="100000"/>
              </a:lnSpc>
              <a:spcBef>
                <a:spcPts val="0"/>
              </a:spcBef>
              <a:spcAft>
                <a:spcPts val="0"/>
              </a:spcAft>
              <a:buSzPts val="1900"/>
              <a:buFont typeface="Comfortaa"/>
              <a:buChar char="○"/>
            </a:pPr>
            <a:r>
              <a:rPr lang="en-US" sz="1900">
                <a:latin typeface="Comfortaa"/>
                <a:ea typeface="Comfortaa"/>
                <a:cs typeface="Comfortaa"/>
                <a:sym typeface="Comfortaa"/>
              </a:rPr>
              <a:t>Post-Scrum meetings purposed for short demos and tech workshops</a:t>
            </a:r>
            <a:endParaRPr sz="1900">
              <a:latin typeface="Comfortaa"/>
              <a:ea typeface="Comfortaa"/>
              <a:cs typeface="Comfortaa"/>
              <a:sym typeface="Comfortaa"/>
            </a:endParaRPr>
          </a:p>
          <a:p>
            <a:pPr indent="-349250" lvl="0" marL="457200" rtl="0" algn="l">
              <a:lnSpc>
                <a:spcPct val="100000"/>
              </a:lnSpc>
              <a:spcBef>
                <a:spcPts val="0"/>
              </a:spcBef>
              <a:spcAft>
                <a:spcPts val="0"/>
              </a:spcAft>
              <a:buSzPts val="1900"/>
              <a:buFont typeface="Comfortaa"/>
              <a:buChar char="●"/>
            </a:pPr>
            <a:r>
              <a:rPr lang="en-US" sz="1900">
                <a:latin typeface="Comfortaa"/>
                <a:ea typeface="Comfortaa"/>
                <a:cs typeface="Comfortaa"/>
                <a:sym typeface="Comfortaa"/>
              </a:rPr>
              <a:t>Extra meeting was held each week for technical catch-ups</a:t>
            </a:r>
            <a:endParaRPr sz="1900">
              <a:latin typeface="Comfortaa"/>
              <a:ea typeface="Comfortaa"/>
              <a:cs typeface="Comfortaa"/>
              <a:sym typeface="Comfortaa"/>
            </a:endParaRPr>
          </a:p>
          <a:p>
            <a:pPr indent="-349250" lvl="1" marL="914400" rtl="0" algn="l">
              <a:lnSpc>
                <a:spcPct val="100000"/>
              </a:lnSpc>
              <a:spcBef>
                <a:spcPts val="0"/>
              </a:spcBef>
              <a:spcAft>
                <a:spcPts val="0"/>
              </a:spcAft>
              <a:buSzPts val="1900"/>
              <a:buFont typeface="Comfortaa"/>
              <a:buChar char="○"/>
            </a:pPr>
            <a:r>
              <a:rPr lang="en-US" sz="1900">
                <a:latin typeface="Comfortaa"/>
                <a:ea typeface="Comfortaa"/>
                <a:cs typeface="Comfortaa"/>
                <a:sym typeface="Comfortaa"/>
              </a:rPr>
              <a:t>Used to address items blocking members from progress</a:t>
            </a:r>
            <a:endParaRPr sz="1900">
              <a:latin typeface="Comfortaa"/>
              <a:ea typeface="Comfortaa"/>
              <a:cs typeface="Comfortaa"/>
              <a:sym typeface="Comfortaa"/>
            </a:endParaRPr>
          </a:p>
          <a:p>
            <a:pPr indent="-349250" lvl="0" marL="457200" rtl="0" algn="l">
              <a:lnSpc>
                <a:spcPct val="100000"/>
              </a:lnSpc>
              <a:spcBef>
                <a:spcPts val="0"/>
              </a:spcBef>
              <a:spcAft>
                <a:spcPts val="0"/>
              </a:spcAft>
              <a:buSzPts val="1900"/>
              <a:buFont typeface="Comfortaa"/>
              <a:buChar char="●"/>
            </a:pPr>
            <a:r>
              <a:rPr i="1" lang="en-US" sz="1900">
                <a:latin typeface="Comfortaa"/>
                <a:ea typeface="Comfortaa"/>
                <a:cs typeface="Comfortaa"/>
                <a:sym typeface="Comfortaa"/>
              </a:rPr>
              <a:t>Pair programming </a:t>
            </a:r>
            <a:r>
              <a:rPr lang="en-US" sz="1900">
                <a:latin typeface="Comfortaa"/>
                <a:ea typeface="Comfortaa"/>
                <a:cs typeface="Comfortaa"/>
                <a:sym typeface="Comfortaa"/>
              </a:rPr>
              <a:t>as necessary in order to catch bugs while in the process of adding features</a:t>
            </a:r>
            <a:endParaRPr sz="1900">
              <a:latin typeface="Comfortaa"/>
              <a:ea typeface="Comfortaa"/>
              <a:cs typeface="Comfortaa"/>
              <a:sym typeface="Comfortaa"/>
            </a:endParaRPr>
          </a:p>
          <a:p>
            <a:pPr indent="-349250" lvl="0" marL="457200" rtl="0" algn="l">
              <a:lnSpc>
                <a:spcPct val="100000"/>
              </a:lnSpc>
              <a:spcBef>
                <a:spcPts val="0"/>
              </a:spcBef>
              <a:spcAft>
                <a:spcPts val="0"/>
              </a:spcAft>
              <a:buSzPts val="1900"/>
              <a:buFont typeface="Comfortaa"/>
              <a:buChar char="●"/>
            </a:pPr>
            <a:r>
              <a:rPr lang="en-US" sz="1900">
                <a:latin typeface="Comfortaa"/>
                <a:ea typeface="Comfortaa"/>
                <a:cs typeface="Comfortaa"/>
                <a:sym typeface="Comfortaa"/>
              </a:rPr>
              <a:t>Quick, frequent </a:t>
            </a:r>
            <a:r>
              <a:rPr i="1" lang="en-US" sz="1900">
                <a:latin typeface="Comfortaa"/>
                <a:ea typeface="Comfortaa"/>
                <a:cs typeface="Comfortaa"/>
                <a:sym typeface="Comfortaa"/>
              </a:rPr>
              <a:t>inspections</a:t>
            </a:r>
            <a:r>
              <a:rPr lang="en-US" sz="1900">
                <a:latin typeface="Comfortaa"/>
                <a:ea typeface="Comfortaa"/>
                <a:cs typeface="Comfortaa"/>
                <a:sym typeface="Comfortaa"/>
              </a:rPr>
              <a:t> using incremental updates to the dev build of the app</a:t>
            </a:r>
            <a:endParaRPr sz="1900">
              <a:latin typeface="Comfortaa"/>
              <a:ea typeface="Comfortaa"/>
              <a:cs typeface="Comfortaa"/>
              <a:sym typeface="Comfortaa"/>
            </a:endParaRPr>
          </a:p>
          <a:p>
            <a:pPr indent="-349250" lvl="0" marL="457200" rtl="0" algn="l">
              <a:lnSpc>
                <a:spcPct val="100000"/>
              </a:lnSpc>
              <a:spcBef>
                <a:spcPts val="0"/>
              </a:spcBef>
              <a:spcAft>
                <a:spcPts val="0"/>
              </a:spcAft>
              <a:buSzPts val="1900"/>
              <a:buFont typeface="Comfortaa"/>
              <a:buChar char="●"/>
            </a:pPr>
            <a:r>
              <a:rPr i="1" lang="en-US" sz="1900">
                <a:latin typeface="Comfortaa"/>
                <a:ea typeface="Comfortaa"/>
                <a:cs typeface="Comfortaa"/>
                <a:sym typeface="Comfortaa"/>
              </a:rPr>
              <a:t>Version control</a:t>
            </a:r>
            <a:r>
              <a:rPr lang="en-US" sz="1900">
                <a:latin typeface="Comfortaa"/>
                <a:ea typeface="Comfortaa"/>
                <a:cs typeface="Comfortaa"/>
                <a:sym typeface="Comfortaa"/>
              </a:rPr>
              <a:t> via git in order to integrate feature branches in parallel</a:t>
            </a:r>
            <a:endParaRPr sz="1900">
              <a:latin typeface="Comfortaa"/>
              <a:ea typeface="Comfortaa"/>
              <a:cs typeface="Comfortaa"/>
              <a:sym typeface="Comfortaa"/>
            </a:endParaRPr>
          </a:p>
          <a:p>
            <a:pPr indent="0" lvl="0" marL="0" rtl="0" algn="l">
              <a:lnSpc>
                <a:spcPct val="100000"/>
              </a:lnSpc>
              <a:spcBef>
                <a:spcPts val="0"/>
              </a:spcBef>
              <a:spcAft>
                <a:spcPts val="0"/>
              </a:spcAft>
              <a:buNone/>
            </a:pPr>
            <a:r>
              <a:t/>
            </a:r>
            <a:endParaRPr sz="1900">
              <a:latin typeface="Comfortaa"/>
              <a:ea typeface="Comfortaa"/>
              <a:cs typeface="Comfortaa"/>
              <a:sym typeface="Comfortaa"/>
            </a:endParaRPr>
          </a:p>
          <a:p>
            <a:pPr indent="0" lvl="0" marL="0" rtl="0" algn="l">
              <a:lnSpc>
                <a:spcPct val="100000"/>
              </a:lnSpc>
              <a:spcBef>
                <a:spcPts val="640"/>
              </a:spcBef>
              <a:spcAft>
                <a:spcPts val="0"/>
              </a:spcAft>
              <a:buClr>
                <a:schemeClr val="dk1"/>
              </a:buClr>
              <a:buSzPts val="3200"/>
              <a:buFont typeface="Arial"/>
              <a:buNone/>
            </a:pPr>
            <a:r>
              <a:t/>
            </a:r>
            <a:endParaRPr sz="1900">
              <a:latin typeface="Comfortaa"/>
              <a:ea typeface="Comfortaa"/>
              <a:cs typeface="Comfortaa"/>
              <a:sym typeface="Comfortaa"/>
            </a:endParaRPr>
          </a:p>
          <a:p>
            <a:pPr indent="0" lvl="0" marL="0" rtl="0" algn="l">
              <a:lnSpc>
                <a:spcPct val="100000"/>
              </a:lnSpc>
              <a:spcBef>
                <a:spcPts val="640"/>
              </a:spcBef>
              <a:spcAft>
                <a:spcPts val="0"/>
              </a:spcAft>
              <a:buClr>
                <a:schemeClr val="dk1"/>
              </a:buClr>
              <a:buSzPts val="3200"/>
              <a:buFont typeface="Arial"/>
              <a:buNone/>
            </a:pPr>
            <a:r>
              <a:t/>
            </a:r>
            <a:endParaRPr sz="1900">
              <a:latin typeface="Comfortaa"/>
              <a:ea typeface="Comfortaa"/>
              <a:cs typeface="Comfortaa"/>
              <a:sym typeface="Comfortaa"/>
            </a:endParaRPr>
          </a:p>
        </p:txBody>
      </p:sp>
      <p:sp>
        <p:nvSpPr>
          <p:cNvPr id="205" name="Google Shape;205;p7"/>
          <p:cNvSpPr/>
          <p:nvPr/>
        </p:nvSpPr>
        <p:spPr>
          <a:xfrm>
            <a:off x="0" y="6248400"/>
            <a:ext cx="9144000" cy="609600"/>
          </a:xfrm>
          <a:prstGeom prst="rect">
            <a:avLst/>
          </a:prstGeom>
          <a:gradFill>
            <a:gsLst>
              <a:gs pos="0">
                <a:srgbClr val="351C75"/>
              </a:gs>
              <a:gs pos="50000">
                <a:srgbClr val="8E7CC3"/>
              </a:gs>
              <a:gs pos="100000">
                <a:srgbClr val="D9D2E9"/>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06" name="Google Shape;206;p7"/>
          <p:cNvPicPr preferRelativeResize="0"/>
          <p:nvPr/>
        </p:nvPicPr>
        <p:blipFill rotWithShape="1">
          <a:blip r:embed="rId5">
            <a:alphaModFix/>
          </a:blip>
          <a:srcRect b="0" l="0" r="0" t="0"/>
          <a:stretch/>
        </p:blipFill>
        <p:spPr>
          <a:xfrm>
            <a:off x="8534400" y="6248400"/>
            <a:ext cx="609597" cy="609597"/>
          </a:xfrm>
          <a:prstGeom prst="rect">
            <a:avLst/>
          </a:prstGeom>
          <a:noFill/>
          <a:ln cap="flat" cmpd="sng" w="9525">
            <a:solidFill>
              <a:schemeClr val="dk1"/>
            </a:solidFill>
            <a:prstDash val="solid"/>
            <a:round/>
            <a:headEnd len="sm" w="sm" type="none"/>
            <a:tailEnd len="sm" w="sm" type="none"/>
          </a:ln>
          <a:effectLst>
            <a:outerShdw blurRad="57150" rotWithShape="0" algn="bl" dir="3000000" dist="238125">
              <a:srgbClr val="000000">
                <a:alpha val="52941"/>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2008-09-30T23:31:36Z</dcterms:created>
  <dc:creator>drecept</dc:creator>
</cp:coreProperties>
</file>