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A77F502-8033-3C21-DAB0-CB2BD3741F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DB5C926-7947-77C2-772A-52AE390BF4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DA2C2-78C4-432E-A413-F1F91EC8681B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5E8558-371A-1F80-BAF0-B744DBCF55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19A500-7637-D210-8483-5B43961482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EA19B-596D-4CD9-8126-44272D8618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49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93EDA-D20A-4BA4-8198-2F40281ADD6C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0BEF8-8D4A-4EB7-932E-6B52861E27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33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DFCF99-38ED-3926-A010-AF50ED4D6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EE5A42-8724-92E9-B537-5F577942C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8D5E36-B6CD-AFE8-1C7A-6BFDCD70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A6DC8F-7163-B9ED-D6B6-B5A543282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008E90-4886-7A45-7B40-B0A41297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3D69-71DB-4C2E-91E9-D3DACFF544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4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F8073-E3FE-C1C3-67C0-5789C507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D252B1-2231-3945-6CF4-627B93C28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1CCB12-A26E-1D36-57C1-B5BF5BBD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A11CC4-C63B-53F1-DC22-FF85CBED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04ABA5-A2C9-67F3-C5A5-96B959B9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3D69-71DB-4C2E-91E9-D3DACFF544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517023-0FCB-E3F9-F408-F34F65C69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DC55A6-F0D0-4F18-586C-4BB45B5AC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1F4FC3-2724-7677-2C3A-2D822377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6BBDB7-4991-F8FA-CBDD-AEA67756E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93F2D-B9D3-FE58-7962-3038B302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3D69-71DB-4C2E-91E9-D3DACFF544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0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9682A3-AC1E-7195-2193-25DBE040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4EDD11-6CC9-8E06-A334-024436B2B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547037-EFA5-C62D-57F0-658A9377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0A6692-36CB-A2E9-D794-6282843C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F3CF20-5F0F-F36B-204C-6727B9F6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3D69-71DB-4C2E-91E9-D3DACFF544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2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C28498-E627-D585-4345-17E327943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C7FF57-6913-4466-CC28-A7D446E8F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656183-FBF3-14F7-0535-03E2782E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80A5E7-C1A6-3EB3-48E2-30A8073A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F9172A-84E4-2B7D-CF0A-3F17050B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3D69-71DB-4C2E-91E9-D3DACFF544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4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032542-58E5-D670-8ACB-AE3C6968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42D03-B26D-D0C7-BFA9-7E83B73A7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6CA211-54C4-C12E-5C18-C6921A63B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60ACFE-0556-39C9-F1D2-8206FFE0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BE6D83-04FC-EF56-2ABA-EB40A2F4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2B38FC-CE59-EA6A-D41E-AA5D03A3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3D69-71DB-4C2E-91E9-D3DACFF544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2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E83444-8429-6C85-5BC3-4D5E4A2D5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5D2FE6-84D5-E2AB-74FE-271C1B98E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330AB6-FB67-4241-B61E-0929ED2B1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104AEC7-7459-3A7E-02ED-82DEF5868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9D616C-18F2-7295-437D-37401E13D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6242401-55AB-BF82-FFD2-5BD86E43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4/12/2025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ECBFC9C-7CA7-8DBA-2560-36BBB152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E19EEA-3159-F97A-7641-78D3D4DF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3D69-71DB-4C2E-91E9-D3DACFF544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0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64179D-4F7E-F2C6-05DD-C2E6EC4F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2A0F07F-10CB-5810-7B37-2BAC1602F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1E71DD-6670-E62E-C189-2D8BBACB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284481-4E86-7AEE-13D0-5A999544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3D69-71DB-4C2E-91E9-D3DACFF544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6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C51C445-B915-3798-5315-2C627EB8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4/12/2025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B80DF56-0883-F67A-1E9C-0DF80449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643074-D511-4390-886E-D8F4E050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3D69-71DB-4C2E-91E9-D3DACFF544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0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561374-3C49-F73B-F767-099C2C46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E36B5B-8B50-DD56-1E93-116FB49F8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2773B3-B879-4F9C-D2C2-FEE4ED76F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363BA1-A1CA-078E-5959-FF4CE40AB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C064FB-A4C6-24F1-95A3-1D357B5E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5C82E5-5B33-230E-AC6D-43B68AB6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3D69-71DB-4C2E-91E9-D3DACFF544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6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41EA2-B318-2B19-0F23-C2E8B0477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F427C3-8D71-E075-4741-C5D6734AF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AB8D16-44F3-8070-1386-9ABDE551C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C37FBA-8E5A-02C3-BA43-9AA64F605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253607-8CDD-9C24-38EF-B1F10E4D6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733DD0-ED05-BC2C-586A-F1F7BD26B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3D69-71DB-4C2E-91E9-D3DACFF544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4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B9DEBE-CED2-A19B-B9A3-0DD79228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FA42A4-22F5-6A8A-F55B-C813BA028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66C42F-DF9C-46F6-368D-0C360908C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4/12/2025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C61BD9-226B-F4CF-484B-72E48AEAB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FC607-AE96-2873-EB13-24B7EAF95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F3D69-71DB-4C2E-91E9-D3DACFF544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263D4-2FBF-237B-2BCA-497BA1A92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57" y="603680"/>
            <a:ext cx="5551502" cy="1562471"/>
          </a:xfrm>
        </p:spPr>
        <p:txBody>
          <a:bodyPr>
            <a:normAutofit fontScale="90000"/>
          </a:bodyPr>
          <a:lstStyle/>
          <a:p>
            <a:r>
              <a:rPr lang="fr-FR" sz="6000" b="1" dirty="0"/>
              <a:t>Projet </a:t>
            </a:r>
            <a:r>
              <a:rPr lang="fr-FR" sz="6000" b="1" dirty="0" err="1"/>
              <a:t>Commodities</a:t>
            </a:r>
            <a:br>
              <a:rPr lang="fr-FR" sz="6000" b="1" dirty="0"/>
            </a:b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A76864-451B-3DDC-793B-09C64B155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57" y="1384915"/>
            <a:ext cx="3780408" cy="401791"/>
          </a:xfrm>
        </p:spPr>
        <p:txBody>
          <a:bodyPr>
            <a:normAutofit/>
          </a:bodyPr>
          <a:lstStyle/>
          <a:p>
            <a:r>
              <a:rPr lang="fr-FR" sz="1600" i="1" dirty="0"/>
              <a:t>Kylian </a:t>
            </a:r>
            <a:r>
              <a:rPr lang="fr-FR" sz="1600" i="1" dirty="0" err="1"/>
              <a:t>Yamami</a:t>
            </a:r>
            <a:r>
              <a:rPr lang="fr-FR" sz="1600" i="1" dirty="0"/>
              <a:t>, Mathis Rais, Tommy Ribeiro</a:t>
            </a:r>
            <a:endParaRPr lang="en-US" sz="1600" i="1" dirty="0"/>
          </a:p>
          <a:p>
            <a:endParaRPr lang="en-US" sz="16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866C40E-FB82-3787-3930-5E34547E1183}"/>
              </a:ext>
            </a:extLst>
          </p:cNvPr>
          <p:cNvSpPr txBox="1"/>
          <p:nvPr/>
        </p:nvSpPr>
        <p:spPr>
          <a:xfrm>
            <a:off x="467557" y="1908698"/>
            <a:ext cx="4675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fr-FR" sz="2400" b="1" dirty="0"/>
              <a:t>Stratégie de Retour à la Moyenne : </a:t>
            </a:r>
            <a:endParaRPr lang="en-US" sz="2400" b="1" dirty="0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931FA04C-47F8-8809-33ED-567A4DB8BBC6}"/>
              </a:ext>
            </a:extLst>
          </p:cNvPr>
          <p:cNvSpPr txBox="1"/>
          <p:nvPr/>
        </p:nvSpPr>
        <p:spPr>
          <a:xfrm>
            <a:off x="467557" y="2352633"/>
            <a:ext cx="10753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/>
              <a:t>Nous avons décidé d’implémenter une stratégie de retour à la moyenne sur les matières premières en choisissant de long les 6 actifs ayant sous-performé et short les 6 actifs ayant surperformé pour lesquels on s’attend ainsi à un retour à la moyenne. Les 12 actifs sélectionnés dans notre univers d’investissement dans la slide suivante.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D07CA90-7066-4F75-BF4D-79DF1B0C8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623" r="2290"/>
          <a:stretch/>
        </p:blipFill>
        <p:spPr>
          <a:xfrm>
            <a:off x="5782320" y="3461234"/>
            <a:ext cx="6059856" cy="2568734"/>
          </a:xfrm>
          <a:prstGeom prst="rect">
            <a:avLst/>
          </a:prstGeom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B9BD8AA3-7D86-D4C4-D455-1B2371507E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92" r="1367" b="1607"/>
          <a:stretch/>
        </p:blipFill>
        <p:spPr>
          <a:xfrm>
            <a:off x="982457" y="3460401"/>
            <a:ext cx="3868080" cy="2570400"/>
          </a:xfrm>
          <a:prstGeom prst="rect">
            <a:avLst/>
          </a:prstGeom>
        </p:spPr>
      </p:pic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4AA808B-C115-631E-48F5-246ECE8C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4/12/2025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DCD74D02-9A34-C61F-DF29-0143BF96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3D69-71DB-4C2E-91E9-D3DACFF544ED}" type="slidenum">
              <a:rPr lang="en-US" smtClean="0"/>
              <a:t>1</a:t>
            </a:fld>
            <a:endParaRPr lang="en-US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154C518-091D-25B7-32C5-67917B72A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670" y="603680"/>
            <a:ext cx="982130" cy="98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4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535F99-D56C-5394-1AC6-C4341CB4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4/12/2025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B13C24-E25A-FE74-5157-6F25DA59A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3D69-71DB-4C2E-91E9-D3DACFF544ED}" type="slidenum">
              <a:rPr lang="en-US" smtClean="0"/>
              <a:t>2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4A99BE4-8C06-7742-9CF6-163591D6CCE1}"/>
              </a:ext>
            </a:extLst>
          </p:cNvPr>
          <p:cNvSpPr txBox="1"/>
          <p:nvPr/>
        </p:nvSpPr>
        <p:spPr>
          <a:xfrm>
            <a:off x="301245" y="461635"/>
            <a:ext cx="3605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fr-FR" sz="2400" b="1" dirty="0"/>
              <a:t>Univers d’investissement : </a:t>
            </a:r>
            <a:endParaRPr lang="en-US" sz="2400" b="1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91EB5DFE-4CAE-78B9-27BC-FEEFBFA3CF02}"/>
              </a:ext>
            </a:extLst>
          </p:cNvPr>
          <p:cNvSpPr txBox="1"/>
          <p:nvPr/>
        </p:nvSpPr>
        <p:spPr>
          <a:xfrm>
            <a:off x="301245" y="923300"/>
            <a:ext cx="1028981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/>
              <a:t>Notre univers est composé de 14 monos indice </a:t>
            </a:r>
            <a:r>
              <a:rPr lang="fr-FR" sz="1600" dirty="0" err="1"/>
              <a:t>commodities</a:t>
            </a:r>
            <a:r>
              <a:rPr lang="fr-FR" sz="1600" dirty="0"/>
              <a:t> Bloomberg. Nous avons choisi ces indices de sorte à avoir une diversité  dans les secteurs qu’ils représentent.</a:t>
            </a:r>
          </a:p>
          <a:p>
            <a:pPr algn="just"/>
            <a:r>
              <a:rPr lang="fr-FR" sz="1600" dirty="0"/>
              <a:t>Les indices sont les suivants :</a:t>
            </a:r>
          </a:p>
          <a:p>
            <a:pPr marL="285750" indent="-285750" algn="just">
              <a:buFontTx/>
              <a:buChar char="-"/>
            </a:pPr>
            <a:r>
              <a:rPr lang="fr-FR" sz="1600" dirty="0"/>
              <a:t>Métaux industriels :</a:t>
            </a:r>
          </a:p>
          <a:p>
            <a:pPr marL="742950" lvl="1" indent="-285750" algn="just">
              <a:buFontTx/>
              <a:buChar char="-"/>
            </a:pPr>
            <a:r>
              <a:rPr lang="fr-FR" sz="1600" b="1" dirty="0"/>
              <a:t>Aluminium</a:t>
            </a:r>
            <a:r>
              <a:rPr lang="fr-FR" sz="1600" dirty="0"/>
              <a:t> : BCOMAL</a:t>
            </a:r>
          </a:p>
          <a:p>
            <a:pPr marL="742950" lvl="1" indent="-285750" algn="just">
              <a:buFontTx/>
              <a:buChar char="-"/>
            </a:pPr>
            <a:r>
              <a:rPr lang="fr-FR" sz="1600" b="1" dirty="0"/>
              <a:t>Copper</a:t>
            </a:r>
            <a:r>
              <a:rPr lang="fr-FR" sz="1600" dirty="0"/>
              <a:t> : BCOMHG</a:t>
            </a:r>
          </a:p>
          <a:p>
            <a:pPr marL="285750" indent="-285750" algn="just">
              <a:buFontTx/>
              <a:buChar char="-"/>
            </a:pPr>
            <a:r>
              <a:rPr lang="fr-FR" sz="1600" dirty="0"/>
              <a:t>Energie :</a:t>
            </a:r>
          </a:p>
          <a:p>
            <a:pPr marL="742950" lvl="1" indent="-285750" algn="just">
              <a:buFontTx/>
              <a:buChar char="-"/>
            </a:pPr>
            <a:r>
              <a:rPr lang="fr-FR" sz="1600" b="1" dirty="0"/>
              <a:t>Brent</a:t>
            </a:r>
            <a:r>
              <a:rPr lang="fr-FR" sz="1600" dirty="0"/>
              <a:t> </a:t>
            </a:r>
            <a:r>
              <a:rPr lang="fr-FR" sz="1600" b="1" dirty="0" err="1"/>
              <a:t>Crude</a:t>
            </a:r>
            <a:r>
              <a:rPr lang="fr-FR" sz="1600" dirty="0"/>
              <a:t> : BCOMCO </a:t>
            </a:r>
          </a:p>
          <a:p>
            <a:pPr marL="742950" lvl="1" indent="-285750" algn="just">
              <a:buFontTx/>
              <a:buChar char="-"/>
            </a:pPr>
            <a:r>
              <a:rPr lang="fr-FR" sz="1600" b="1" dirty="0"/>
              <a:t>Petroleum</a:t>
            </a:r>
            <a:r>
              <a:rPr lang="fr-FR" sz="1600" dirty="0"/>
              <a:t> : BCOMPE</a:t>
            </a:r>
          </a:p>
          <a:p>
            <a:pPr marL="742950" lvl="1" indent="-285750" algn="just">
              <a:buFontTx/>
              <a:buChar char="-"/>
            </a:pPr>
            <a:r>
              <a:rPr lang="fr-FR" sz="1600" b="1" dirty="0"/>
              <a:t>WTI </a:t>
            </a:r>
            <a:r>
              <a:rPr lang="fr-FR" sz="1600" b="1" dirty="0" err="1"/>
              <a:t>Crude</a:t>
            </a:r>
            <a:r>
              <a:rPr lang="fr-FR" sz="1600" b="1" dirty="0"/>
              <a:t> </a:t>
            </a:r>
            <a:r>
              <a:rPr lang="fr-FR" sz="1600" b="1" dirty="0" err="1"/>
              <a:t>Oil</a:t>
            </a:r>
            <a:r>
              <a:rPr lang="fr-FR" sz="1600" b="1" dirty="0"/>
              <a:t> </a:t>
            </a:r>
            <a:r>
              <a:rPr lang="fr-FR" sz="1600" dirty="0"/>
              <a:t>: BCOMCL</a:t>
            </a:r>
          </a:p>
          <a:p>
            <a:pPr marL="285750" indent="-285750" algn="just">
              <a:buFontTx/>
              <a:buChar char="-"/>
            </a:pPr>
            <a:r>
              <a:rPr lang="fr-FR" sz="1600" dirty="0"/>
              <a:t>Produits agricoles :</a:t>
            </a:r>
          </a:p>
          <a:p>
            <a:pPr marL="742950" lvl="1" indent="-285750" algn="just">
              <a:buFontTx/>
              <a:buChar char="-"/>
            </a:pPr>
            <a:r>
              <a:rPr lang="fr-FR" sz="1600" b="1" dirty="0"/>
              <a:t>Coffee</a:t>
            </a:r>
            <a:r>
              <a:rPr lang="fr-FR" sz="1600" dirty="0"/>
              <a:t> : BCOMKC</a:t>
            </a:r>
          </a:p>
          <a:p>
            <a:pPr marL="742950" lvl="1" indent="-285750" algn="just">
              <a:buFontTx/>
              <a:buChar char="-"/>
            </a:pPr>
            <a:r>
              <a:rPr lang="fr-FR" sz="1600" b="1" dirty="0"/>
              <a:t>Corn</a:t>
            </a:r>
            <a:r>
              <a:rPr lang="fr-FR" sz="1600" dirty="0"/>
              <a:t> : BCOMCN</a:t>
            </a:r>
          </a:p>
          <a:p>
            <a:pPr marL="742950" lvl="1" indent="-285750" algn="just">
              <a:buFontTx/>
              <a:buChar char="-"/>
            </a:pPr>
            <a:r>
              <a:rPr lang="fr-FR" sz="1600" b="1" dirty="0"/>
              <a:t>Cotton</a:t>
            </a:r>
            <a:r>
              <a:rPr lang="fr-FR" sz="1600" dirty="0"/>
              <a:t> : BCOMCT</a:t>
            </a:r>
          </a:p>
          <a:p>
            <a:pPr marL="742950" lvl="1" indent="-285750" algn="just">
              <a:buFontTx/>
              <a:buChar char="-"/>
            </a:pPr>
            <a:r>
              <a:rPr lang="fr-FR" sz="1600" b="1" dirty="0" err="1"/>
              <a:t>Soybeans</a:t>
            </a:r>
            <a:r>
              <a:rPr lang="fr-FR" sz="1600" dirty="0"/>
              <a:t> : BCOMSY</a:t>
            </a:r>
          </a:p>
          <a:p>
            <a:pPr marL="742950" lvl="1" indent="-285750" algn="just">
              <a:buFontTx/>
              <a:buChar char="-"/>
            </a:pPr>
            <a:r>
              <a:rPr lang="fr-FR" sz="1600" b="1" dirty="0"/>
              <a:t>Sugar</a:t>
            </a:r>
            <a:r>
              <a:rPr lang="fr-FR" sz="1600" dirty="0"/>
              <a:t> : BCOMSB</a:t>
            </a:r>
          </a:p>
          <a:p>
            <a:pPr marL="742950" lvl="1" indent="-285750" algn="just">
              <a:buFontTx/>
              <a:buChar char="-"/>
            </a:pPr>
            <a:r>
              <a:rPr lang="fr-FR" sz="1600" b="1" dirty="0" err="1"/>
              <a:t>Wheat</a:t>
            </a:r>
            <a:r>
              <a:rPr lang="fr-FR" sz="1600" dirty="0"/>
              <a:t> : BCOMWH</a:t>
            </a:r>
          </a:p>
          <a:p>
            <a:pPr marL="285750" indent="-285750" algn="just">
              <a:buFontTx/>
              <a:buChar char="-"/>
            </a:pPr>
            <a:r>
              <a:rPr lang="fr-FR" sz="1600" dirty="0"/>
              <a:t>Produits animaux :</a:t>
            </a:r>
          </a:p>
          <a:p>
            <a:pPr marL="742950" lvl="1" indent="-285750" algn="just">
              <a:buFontTx/>
              <a:buChar char="-"/>
            </a:pPr>
            <a:r>
              <a:rPr lang="fr-FR" sz="1600" b="1" dirty="0"/>
              <a:t>Lean </a:t>
            </a:r>
            <a:r>
              <a:rPr lang="fr-FR" sz="1600" b="1" dirty="0" err="1"/>
              <a:t>Hogs</a:t>
            </a:r>
            <a:r>
              <a:rPr lang="fr-FR" sz="1600" b="1" dirty="0"/>
              <a:t> </a:t>
            </a:r>
            <a:r>
              <a:rPr lang="fr-FR" sz="1600" dirty="0"/>
              <a:t>: BCOMLH</a:t>
            </a:r>
          </a:p>
          <a:p>
            <a:pPr marL="285750" indent="-285750" algn="just">
              <a:buFontTx/>
              <a:buChar char="-"/>
            </a:pPr>
            <a:r>
              <a:rPr lang="fr-FR" sz="1600" dirty="0"/>
              <a:t>Métaux précieux :</a:t>
            </a:r>
          </a:p>
          <a:p>
            <a:pPr marL="742950" lvl="1" indent="-285750" algn="just">
              <a:buFontTx/>
              <a:buChar char="-"/>
            </a:pPr>
            <a:r>
              <a:rPr lang="fr-FR" sz="1600" b="1" dirty="0"/>
              <a:t>Gold</a:t>
            </a:r>
            <a:r>
              <a:rPr lang="fr-FR" sz="1600" dirty="0"/>
              <a:t> : BCOMGC</a:t>
            </a:r>
          </a:p>
          <a:p>
            <a:pPr marL="742950" lvl="1" indent="-285750" algn="just">
              <a:buFontTx/>
              <a:buChar char="-"/>
            </a:pPr>
            <a:r>
              <a:rPr lang="fr-FR" sz="1600" b="1" dirty="0"/>
              <a:t>Silver</a:t>
            </a:r>
            <a:r>
              <a:rPr lang="fr-FR" sz="1600" dirty="0"/>
              <a:t> : BCOMSI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EDCA3C2-1BDD-65A5-4308-57CDFF9F6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844523"/>
            <a:ext cx="7489503" cy="451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5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11B6C-44F8-B8FA-E2F8-9EAABC72B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6D4004-0441-DCA1-46C6-F41E2D6D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4/12/2025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FFC0F5-3563-75F1-B745-95F6ED3C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3D69-71DB-4C2E-91E9-D3DACFF544ED}" type="slidenum">
              <a:rPr lang="en-US" smtClean="0"/>
              <a:t>3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765C478-FCDB-D74B-DFD5-D58A89D83EBA}"/>
              </a:ext>
            </a:extLst>
          </p:cNvPr>
          <p:cNvSpPr txBox="1"/>
          <p:nvPr/>
        </p:nvSpPr>
        <p:spPr>
          <a:xfrm>
            <a:off x="292601" y="461635"/>
            <a:ext cx="319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fr-FR" sz="2400" b="1" dirty="0"/>
              <a:t>Track avec indicateurs : 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7">
                <a:extLst>
                  <a:ext uri="{FF2B5EF4-FFF2-40B4-BE49-F238E27FC236}">
                    <a16:creationId xmlns:a16="http://schemas.microsoft.com/office/drawing/2014/main" id="{2227DAB8-9F3A-9E48-C191-44EB6DED0E44}"/>
                  </a:ext>
                </a:extLst>
              </p:cNvPr>
              <p:cNvSpPr txBox="1"/>
              <p:nvPr/>
            </p:nvSpPr>
            <p:spPr>
              <a:xfrm>
                <a:off x="310122" y="923300"/>
                <a:ext cx="11674731" cy="2375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sz="1600" dirty="0"/>
                  <a:t>Nous avons tracké les performances de notre stratégie à l’aide de plusieurs indicateurs :</a:t>
                </a:r>
              </a:p>
              <a:p>
                <a:pPr marL="285750" indent="-285750" algn="just">
                  <a:buFontTx/>
                  <a:buChar char="-"/>
                </a:pPr>
                <a:r>
                  <a:rPr lang="fr-FR" sz="1600" dirty="0"/>
                  <a:t>Rendements cumulés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fr-FR" sz="16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r-FR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fr-FR" sz="1600" dirty="0"/>
                  <a:t> 		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dirty="0"/>
                  <a:t> les valeurs final et initial de l’index</a:t>
                </a:r>
              </a:p>
              <a:p>
                <a:pPr marL="285750" indent="-285750" algn="just">
                  <a:buFontTx/>
                  <a:buChar char="-"/>
                </a:pPr>
                <a:r>
                  <a:rPr lang="fr-FR" sz="1600" dirty="0"/>
                  <a:t>Volatilité annualisée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𝑎𝑛𝑛𝑢𝑎𝑙𝑖𝑠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é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𝑗𝑜𝑢𝑟𝑛𝑎𝑙𝑖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è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𝑟𝑒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252</m:t>
                        </m:r>
                      </m:e>
                    </m:rad>
                  </m:oMath>
                </a14:m>
                <a:endParaRPr lang="fr-FR" sz="1600" b="0" dirty="0">
                  <a:ea typeface="Cambria Math" panose="02040503050406030204" pitchFamily="18" charset="0"/>
                </a:endParaRPr>
              </a:p>
              <a:p>
                <a:pPr marL="285750" indent="-285750" algn="just">
                  <a:buFontTx/>
                  <a:buChar char="-"/>
                </a:pPr>
                <a:r>
                  <a:rPr lang="fr-FR" sz="1600" dirty="0"/>
                  <a:t>Ratio de Sharpe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ba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𝑎𝑛𝑛𝑢𝑎𝑙𝑖𝑠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é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1600" dirty="0"/>
                  <a:t>			avec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ba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600" dirty="0"/>
                  <a:t>le rendement moyen et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FR" sz="1600" dirty="0"/>
                  <a:t> le taux sans risque (ici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1600" dirty="0"/>
                  <a:t>)</a:t>
                </a:r>
              </a:p>
              <a:p>
                <a:pPr marL="285750" indent="-285750" algn="just">
                  <a:buFontTx/>
                  <a:buChar char="-"/>
                </a:pPr>
                <a:r>
                  <a:rPr lang="fr-FR" sz="1600" dirty="0"/>
                  <a:t>Max </a:t>
                </a:r>
                <a:r>
                  <a:rPr lang="fr-FR" sz="1600" dirty="0" err="1"/>
                  <a:t>Drawdown</a:t>
                </a:r>
                <a:r>
                  <a:rPr lang="fr-FR" sz="1600" dirty="0"/>
                  <a:t>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MDD</m:t>
                    </m:r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𝑝𝑖𝑐</m:t>
                            </m:r>
                          </m:sub>
                        </m:s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𝑐𝑟𝑒𝑢𝑥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𝑝𝑖𝑐</m:t>
                            </m:r>
                          </m:sub>
                        </m:sSub>
                      </m:den>
                    </m:f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dirty="0"/>
                  <a:t>		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𝑝𝑖𝑐</m:t>
                        </m:r>
                      </m:sub>
                    </m:sSub>
                  </m:oMath>
                </a14:m>
                <a:r>
                  <a:rPr lang="fr-FR" sz="1600" dirty="0"/>
                  <a:t> la valeur max avant le creux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𝑐𝑟𝑒𝑢𝑥</m:t>
                        </m:r>
                      </m:sub>
                    </m:sSub>
                  </m:oMath>
                </a14:m>
                <a:r>
                  <a:rPr lang="fr-FR" sz="1600" dirty="0"/>
                  <a:t> la valeur min après le pic</a:t>
                </a:r>
              </a:p>
              <a:p>
                <a:pPr algn="just"/>
                <a:endParaRPr lang="fr-FR" sz="1600" dirty="0"/>
              </a:p>
              <a:p>
                <a:pPr algn="just"/>
                <a:r>
                  <a:rPr lang="fr-FR" sz="1600" dirty="0"/>
                  <a:t>Résultats :  </a:t>
                </a:r>
              </a:p>
            </p:txBody>
          </p:sp>
        </mc:Choice>
        <mc:Fallback>
          <p:sp>
            <p:nvSpPr>
              <p:cNvPr id="7" name="TextBox 7">
                <a:extLst>
                  <a:ext uri="{FF2B5EF4-FFF2-40B4-BE49-F238E27FC236}">
                    <a16:creationId xmlns:a16="http://schemas.microsoft.com/office/drawing/2014/main" id="{2227DAB8-9F3A-9E48-C191-44EB6DED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22" y="923300"/>
                <a:ext cx="11674731" cy="2375137"/>
              </a:xfrm>
              <a:prstGeom prst="rect">
                <a:avLst/>
              </a:prstGeom>
              <a:blipFill>
                <a:blip r:embed="rId2"/>
                <a:stretch>
                  <a:fillRect l="-313" t="-769" b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78A0D2D2-5E94-CCC0-F4DF-F6DF0B381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13555" y="2805761"/>
            <a:ext cx="5692978" cy="3550589"/>
          </a:xfrm>
        </p:spPr>
      </p:pic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1D3054C8-3064-ADE6-6DE1-E5106C04D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947723"/>
              </p:ext>
            </p:extLst>
          </p:nvPr>
        </p:nvGraphicFramePr>
        <p:xfrm>
          <a:off x="310122" y="3298437"/>
          <a:ext cx="3045638" cy="171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2819">
                  <a:extLst>
                    <a:ext uri="{9D8B030D-6E8A-4147-A177-3AD203B41FA5}">
                      <a16:colId xmlns:a16="http://schemas.microsoft.com/office/drawing/2014/main" val="2156045518"/>
                    </a:ext>
                  </a:extLst>
                </a:gridCol>
                <a:gridCol w="1522819">
                  <a:extLst>
                    <a:ext uri="{9D8B030D-6E8A-4147-A177-3AD203B41FA5}">
                      <a16:colId xmlns:a16="http://schemas.microsoft.com/office/drawing/2014/main" val="3971132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Rendements Cumulés</a:t>
                      </a:r>
                      <a:endParaRPr lang="en-US" sz="16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50,92 %</a:t>
                      </a:r>
                      <a:endParaRPr lang="en-US" sz="1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894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Volatilité annualisée</a:t>
                      </a:r>
                      <a:endParaRPr lang="en-US" sz="16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49,84 %</a:t>
                      </a:r>
                      <a:endParaRPr lang="en-US" sz="1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09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Ratio de Sharpe</a:t>
                      </a:r>
                      <a:endParaRPr lang="en-US" sz="16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0,51</a:t>
                      </a:r>
                      <a:endParaRPr lang="en-US" sz="1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688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Max </a:t>
                      </a:r>
                      <a:r>
                        <a:rPr lang="fr-FR" sz="1600" dirty="0" err="1"/>
                        <a:t>Drawdown</a:t>
                      </a:r>
                      <a:endParaRPr lang="en-US" sz="16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-94,53 %</a:t>
                      </a:r>
                      <a:endParaRPr lang="en-US" sz="1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9193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1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BEE38-71FA-D8DA-1ABD-A3ADFF0B8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52A231-EAD6-4169-CF68-0015A889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4/12/2025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265C1B-ACD9-BE8B-B263-873784EC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3D69-71DB-4C2E-91E9-D3DACFF544ED}" type="slidenum">
              <a:rPr lang="en-US" smtClean="0"/>
              <a:t>4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F79C231-A28A-2B56-8A79-B15A1BB38A19}"/>
              </a:ext>
            </a:extLst>
          </p:cNvPr>
          <p:cNvSpPr txBox="1"/>
          <p:nvPr/>
        </p:nvSpPr>
        <p:spPr>
          <a:xfrm>
            <a:off x="310122" y="461635"/>
            <a:ext cx="3498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fr-FR" sz="2400" b="1" dirty="0"/>
              <a:t>Allocation de la stratégie: </a:t>
            </a:r>
            <a:endParaRPr lang="en-US" sz="2400" b="1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4AF65C69-856C-4220-19D4-867D91C87796}"/>
              </a:ext>
            </a:extLst>
          </p:cNvPr>
          <p:cNvSpPr txBox="1"/>
          <p:nvPr/>
        </p:nvSpPr>
        <p:spPr>
          <a:xfrm>
            <a:off x="310122" y="923300"/>
            <a:ext cx="116747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/>
              <a:t>On rebalance les poids des monos indices tous les 20 jours en fonction des performances cumulées des 20 jours précèdent. L’allocation est faite de manière uniforme ; on attribue le même poids (en valeur absolue) à chaque monos indice sélectionné de sorte à ce que la somme des poids soit nulle.</a:t>
            </a:r>
          </a:p>
          <a:p>
            <a:pPr algn="just"/>
            <a:r>
              <a:rPr lang="fr-FR" sz="1600" dirty="0"/>
              <a:t>Ci-dessous, l’évolution de l’allocation de notre stratégie au cours du temps. On est long (resp. short) quand le mono indice est rouge (resp. bleu).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FDE5163-195E-7904-687B-10C578074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919"/>
          <a:stretch/>
        </p:blipFill>
        <p:spPr>
          <a:xfrm>
            <a:off x="2270679" y="2214369"/>
            <a:ext cx="7650643" cy="4311323"/>
          </a:xfrm>
        </p:spPr>
      </p:pic>
    </p:spTree>
    <p:extLst>
      <p:ext uri="{BB962C8B-B14F-4D97-AF65-F5344CB8AC3E}">
        <p14:creationId xmlns:p14="http://schemas.microsoft.com/office/powerpoint/2010/main" val="29479147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393</Words>
  <Application>Microsoft Office PowerPoint</Application>
  <PresentationFormat>Grand écran</PresentationFormat>
  <Paragraphs>53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Thème Office</vt:lpstr>
      <vt:lpstr>Projet Commodities 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RIBEIRO Tommy</dc:creator>
  <cp:lastModifiedBy>RIBEIRO Tommy</cp:lastModifiedBy>
  <cp:revision>2</cp:revision>
  <dcterms:created xsi:type="dcterms:W3CDTF">2025-04-12T13:55:51Z</dcterms:created>
  <dcterms:modified xsi:type="dcterms:W3CDTF">2025-04-12T15:25:54Z</dcterms:modified>
</cp:coreProperties>
</file>