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84" r:id="rId5"/>
    <p:sldId id="286" r:id="rId6"/>
    <p:sldId id="287" r:id="rId7"/>
    <p:sldId id="285" r:id="rId8"/>
    <p:sldId id="261" r:id="rId9"/>
    <p:sldId id="297" r:id="rId10"/>
    <p:sldId id="300" r:id="rId11"/>
    <p:sldId id="298" r:id="rId12"/>
    <p:sldId id="299" r:id="rId13"/>
    <p:sldId id="303" r:id="rId14"/>
    <p:sldId id="292" r:id="rId15"/>
    <p:sldId id="301" r:id="rId16"/>
    <p:sldId id="302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4BF"/>
    <a:srgbClr val="E9C46A"/>
    <a:srgbClr val="97EFD3"/>
    <a:srgbClr val="F15574"/>
    <a:srgbClr val="F4EBE8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99" autoAdjust="0"/>
  </p:normalViewPr>
  <p:slideViewPr>
    <p:cSldViewPr snapToGrid="0" snapToObjects="1" showGuides="1">
      <p:cViewPr varScale="1">
        <p:scale>
          <a:sx n="72" d="100"/>
          <a:sy n="72" d="100"/>
        </p:scale>
        <p:origin x="660" y="6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 Dashboard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5"/>
            <a:ext cx="4873752" cy="857283"/>
          </a:xfrm>
        </p:spPr>
        <p:txBody>
          <a:bodyPr/>
          <a:lstStyle/>
          <a:p>
            <a:r>
              <a:rPr lang="en-US" dirty="0"/>
              <a:t>By Akash Rawat</a:t>
            </a:r>
          </a:p>
          <a:p>
            <a:r>
              <a:rPr lang="en-US" dirty="0"/>
              <a:t>MCA(NIU)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B38B70-E6E1-456F-91F7-94CBF50A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6" y="1318989"/>
            <a:ext cx="5141843" cy="38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6E0C-8AF7-41DA-876D-24EBD38C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49" y="42805"/>
            <a:ext cx="9912096" cy="1014984"/>
          </a:xfrm>
        </p:spPr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41B14-1E54-4E5F-BE13-C51C9A2B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78E16-1F8F-4DD8-978A-17439507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95AC8-9629-4C50-B050-41E7D0F2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Image 108">
            <a:extLst>
              <a:ext uri="{FF2B5EF4-FFF2-40B4-BE49-F238E27FC236}">
                <a16:creationId xmlns:a16="http://schemas.microsoft.com/office/drawing/2014/main" id="{CDDC027E-D6DF-4055-941E-AA566AAF92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057788"/>
            <a:ext cx="10636751" cy="534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7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Deployment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55110" y="1969178"/>
            <a:ext cx="9250281" cy="3989595"/>
          </a:xfrm>
        </p:spPr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Deploying a Node.js admin dashboard is a crucial step in making your application accessible to users.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Ngrok is a convenient way to quickly expose your locally hosted dashboard to the internet, allowing remote access for testing and sharing with others. 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Ngrok creates a secure tunnel from your local development environment to the public internet, providing a temporary public URL for your application.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1A1E9-274F-47C7-98BA-920E4AD9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1D58C-CA53-4AED-BAD7-1FD26E94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8468D-5F1A-4D0D-860A-D9B9AE00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Image 106">
            <a:extLst>
              <a:ext uri="{FF2B5EF4-FFF2-40B4-BE49-F238E27FC236}">
                <a16:creationId xmlns:a16="http://schemas.microsoft.com/office/drawing/2014/main" id="{4B57F187-8117-41E1-A4E0-E0B9E1CC153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60" y="395738"/>
            <a:ext cx="10065265" cy="58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2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89945-D888-4EAE-AFC4-422ABA99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080B5-80FE-4493-8D2C-C9E65653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8A32C-B163-40B3-B966-D9179B92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Image 109">
            <a:extLst>
              <a:ext uri="{FF2B5EF4-FFF2-40B4-BE49-F238E27FC236}">
                <a16:creationId xmlns:a16="http://schemas.microsoft.com/office/drawing/2014/main" id="{3EF14CDC-8FB2-4E95-9FAA-56D66310EE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60" y="463826"/>
            <a:ext cx="9425185" cy="58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7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090" y="1182889"/>
            <a:ext cx="6473952" cy="1901952"/>
          </a:xfrm>
        </p:spPr>
        <p:txBody>
          <a:bodyPr/>
          <a:lstStyle/>
          <a:p>
            <a:r>
              <a:rPr lang="en-US" altLang="zh-CN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18E24-AB39-4E0C-90DC-F3F07CCE32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9382" y="809103"/>
            <a:ext cx="1942910" cy="2062163"/>
          </a:xfrm>
          <a:ln>
            <a:solidFill>
              <a:srgbClr val="ECC4B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097" y="3001620"/>
            <a:ext cx="6826373" cy="1543080"/>
          </a:xfrm>
        </p:spPr>
        <p:txBody>
          <a:bodyPr/>
          <a:lstStyle/>
          <a:p>
            <a:r>
              <a:rPr lang="en-US" dirty="0"/>
              <a:t>This project aimed to develop the backend infrastructure for a web-based application. The application facilitated user registration, authentication, data retrieval, and manipulation. The primary focus was on creating RESTful APIs to serve client-side requests and managing the associated database interactions.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7CCD5-E7CB-488A-BCB6-DF5E3154EB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81160" y="3957272"/>
            <a:ext cx="1798955" cy="1717839"/>
          </a:xfrm>
          <a:ln>
            <a:solidFill>
              <a:srgbClr val="ECC4B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Placeholder 11" descr="Shoulder bag with golden chain on plain background">
            <a:extLst>
              <a:ext uri="{FF2B5EF4-FFF2-40B4-BE49-F238E27FC236}">
                <a16:creationId xmlns:a16="http://schemas.microsoft.com/office/drawing/2014/main" id="{EDD0654D-0EEE-9D11-4D37-133C0B9A496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/>
          <a:srcRect l="223" r="223"/>
          <a:stretch/>
        </p:blipFill>
        <p:spPr>
          <a:xfrm>
            <a:off x="0" y="0"/>
            <a:ext cx="45719" cy="6858000"/>
          </a:xfrm>
        </p:spPr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0524" y="1399032"/>
            <a:ext cx="4873752" cy="17099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524" y="2945296"/>
            <a:ext cx="3913632" cy="1883664"/>
          </a:xfrm>
        </p:spPr>
        <p:txBody>
          <a:bodyPr/>
          <a:lstStyle/>
          <a:p>
            <a:r>
              <a:rPr lang="en-US" dirty="0"/>
              <a:t>Akash Rawat</a:t>
            </a:r>
          </a:p>
          <a:p>
            <a:r>
              <a:rPr lang="en-US" dirty="0"/>
              <a:t>Mca22.akash.rawat@sunstone.edu.in</a:t>
            </a:r>
          </a:p>
          <a:p>
            <a:endParaRPr lang="en-US" dirty="0"/>
          </a:p>
        </p:txBody>
      </p:sp>
      <p:pic>
        <p:nvPicPr>
          <p:cNvPr id="33" name="Picture Placeholder 32" descr="Opened package with a pink shirt in it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7" b="7"/>
          <a:stretch/>
        </p:blipFill>
        <p:spPr>
          <a:xfrm flipH="1">
            <a:off x="11079489" y="812292"/>
            <a:ext cx="45719" cy="492861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A5B07-FDB8-4FDE-9FC3-AF814939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2" y="935030"/>
            <a:ext cx="2755691" cy="70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1"/>
            <a:ext cx="2012414" cy="801889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Backend Technologies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814948"/>
          </a:xfrm>
        </p:spPr>
        <p:txBody>
          <a:bodyPr/>
          <a:lstStyle/>
          <a:p>
            <a:r>
              <a:rPr lang="en-US" dirty="0"/>
              <a:t>Building the Backend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r>
              <a:rPr lang="en-US" dirty="0"/>
              <a:t>Design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035" y="2716694"/>
            <a:ext cx="6162261" cy="2928731"/>
          </a:xfrm>
        </p:spPr>
        <p:txBody>
          <a:bodyPr/>
          <a:lstStyle/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admin dashboard serves as the central command center for managing and overseeing various aspects of a system, application, or organization. 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a user interface designed specifically for administrators, providing them with a comprehensive overview of critical data and tools necessary to make informed decisions, monitor performance, and maintain the smooth operation of a digital platform or business.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 descr="Clothes of various colors on rack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82" b="182"/>
          <a:stretch/>
        </p:blipFill>
        <p:spPr>
          <a:xfrm>
            <a:off x="8136835" y="0"/>
            <a:ext cx="4055163" cy="6858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6EFF17-AED2-4ED1-A7B4-24FD4EBF4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835" y="-1"/>
            <a:ext cx="405516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498812"/>
            <a:ext cx="9912096" cy="1014984"/>
          </a:xfrm>
        </p:spPr>
        <p:txBody>
          <a:bodyPr/>
          <a:lstStyle/>
          <a:p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Backend Technologies</a:t>
            </a:r>
            <a:endParaRPr lang="en-US" sz="4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194" y="1520970"/>
            <a:ext cx="4873625" cy="5134801"/>
          </a:xfrm>
        </p:spPr>
        <p:txBody>
          <a:bodyPr/>
          <a:lstStyle/>
          <a:p>
            <a:r>
              <a:rPr lang="en-US" dirty="0"/>
              <a:t>The project heavily utilized Node.js for server-side scripting and API development, along with MySQL for data storage and retrieval. </a:t>
            </a:r>
          </a:p>
          <a:p>
            <a:r>
              <a:rPr lang="en-US" dirty="0"/>
              <a:t>Express.js framework was employed to simplify routing and middleware handling.</a:t>
            </a:r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79E02-213B-4A03-B805-7B1C32FE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19" y="1527048"/>
            <a:ext cx="7099987" cy="47943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231942"/>
            <a:ext cx="9912096" cy="1014984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Building the Backend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D9B9B-5BC7-4C03-AABE-75CB06C4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Setting Up the Development Environment: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Begin by installing Node.js on your development machine. Node.js comes with npm (Node Package Manager), which allows you to manage libraries and dependencies for your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Choose an SQL database system (e.g., MySQL, PostgreSQL, SQLite) and set it up locally or on a remote server. Install any necessary database management tools as well.</a:t>
            </a:r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Selecting a Web Framework: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Consider using a web framework like Express.js, which simplifies the process of building the backend by providing a structured and efficient way to handle HTTP requests, routing, and middleware.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0217D96-8ECF-472D-93D1-8192FAB7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Database Design</a:t>
            </a:r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E7B90F-13CA-490B-8C27-BF0CF78B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0784593" cy="4160520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Database Schema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Database design is the systematic process of creating a structured and efficient data storage and retrieval system.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Tables and Relationships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It involves defining the structure of the database by specifying tables, columns, keys, and relationships.</a:t>
            </a:r>
          </a:p>
          <a:p>
            <a:pPr marL="0" indent="0" algn="l">
              <a:buNone/>
            </a:pPr>
            <a:r>
              <a:rPr lang="en-US" sz="1800" b="1" i="0" dirty="0">
                <a:effectLst/>
                <a:latin typeface="Söhne"/>
              </a:rPr>
              <a:t>Tables: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Tables represent entities or categories of data and consist of rows and columns. </a:t>
            </a:r>
          </a:p>
          <a:p>
            <a:pPr marL="0" indent="0" algn="l">
              <a:buNone/>
            </a:pPr>
            <a:r>
              <a:rPr lang="en-US" sz="1800" b="1" i="0" dirty="0">
                <a:effectLst/>
                <a:latin typeface="Söhne"/>
              </a:rPr>
              <a:t>Relationships: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 Relationships define how different tables are connected or related to each other within the database.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The most common types of relationships are one-to-one, one-to-many, and many-to-many. Establishing these relationships is essential for maintaining data integrity and enabling complex queries. 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6F621E-C4F6-4E0C-B77E-AF4AA43A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CBEE2F-B1E6-4CEB-A352-0803705D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0A1462-BD41-4D13-9CEB-C8C9757E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736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5590C-1B8C-4F62-9BE1-65C5E275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785-4E64-4669-83CF-2C453A4E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422E53-C9CA-4315-8961-0CEF365A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Image 101">
            <a:extLst>
              <a:ext uri="{FF2B5EF4-FFF2-40B4-BE49-F238E27FC236}">
                <a16:creationId xmlns:a16="http://schemas.microsoft.com/office/drawing/2014/main" id="{E1C7E16C-C5E4-44FC-B6FC-F3BF53D3F53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574" y="424070"/>
            <a:ext cx="11184835" cy="597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8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25A8-B993-4B91-A14C-B54632C3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233" y="420226"/>
            <a:ext cx="3840480" cy="1938528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API Endpoints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A1BC-092D-49EF-9BE7-7EDD1D32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233" y="2689130"/>
            <a:ext cx="4370568" cy="3393617"/>
          </a:xfrm>
        </p:spPr>
        <p:txBody>
          <a:bodyPr/>
          <a:lstStyle/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API endpoints are specific URLs within a web application or service that enable clients (such as web browsers, mobile apps, or other software) to interact with and access specific functionalities or resources. </a:t>
            </a:r>
          </a:p>
          <a:p>
            <a:endParaRPr lang="en-US" sz="1800" dirty="0">
              <a:solidFill>
                <a:srgbClr val="374151"/>
              </a:solidFill>
              <a:latin typeface="Söhne"/>
            </a:endParaRP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Söhne"/>
              </a:rPr>
              <a:t>CRUD operations represent the four fundamental actions that can be performed on resources through API endpoints: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0A7F8-BC23-4E67-BB5E-B1CF6CCBAD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00800"/>
            <a:ext cx="365125" cy="247650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D799-CBFD-4B7B-B371-325AADEC433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00800"/>
            <a:ext cx="1463675" cy="247650"/>
          </a:xfr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139967-169F-4FCA-A9E2-07D24E8969F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552238" y="6400800"/>
            <a:ext cx="639762" cy="247650"/>
          </a:xfrm>
        </p:spPr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6C5B3B-0034-4205-881E-DE1F1BA1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59" y="596347"/>
            <a:ext cx="7120441" cy="592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7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CDD9E1-B895-4A51-8CE3-08C4885813DD}"/>
              </a:ext>
            </a:extLst>
          </p:cNvPr>
          <p:cNvSpPr txBox="1"/>
          <p:nvPr/>
        </p:nvSpPr>
        <p:spPr>
          <a:xfrm>
            <a:off x="2425148" y="125895"/>
            <a:ext cx="7673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API (Application Programming Interface)</a:t>
            </a:r>
          </a:p>
        </p:txBody>
      </p:sp>
      <p:pic>
        <p:nvPicPr>
          <p:cNvPr id="4" name="Image 104">
            <a:extLst>
              <a:ext uri="{FF2B5EF4-FFF2-40B4-BE49-F238E27FC236}">
                <a16:creationId xmlns:a16="http://schemas.microsoft.com/office/drawing/2014/main" id="{5B939666-4720-4206-ADE5-72BA1E10CD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887" y="914399"/>
            <a:ext cx="10721009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7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{638EB17F-BC10-4A82-BCF1-71989992CD77}tf11429527_win32</Template>
  <TotalTime>463</TotalTime>
  <Words>592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Karla</vt:lpstr>
      <vt:lpstr>Söhne</vt:lpstr>
      <vt:lpstr>Univers Condensed Light</vt:lpstr>
      <vt:lpstr>Office Theme</vt:lpstr>
      <vt:lpstr>Admin Dashboard</vt:lpstr>
      <vt:lpstr>Agenda</vt:lpstr>
      <vt:lpstr>Introduction </vt:lpstr>
      <vt:lpstr>Backend Technologies</vt:lpstr>
      <vt:lpstr>Building the Backend</vt:lpstr>
      <vt:lpstr>Database Design</vt:lpstr>
      <vt:lpstr>PowerPoint Presentation</vt:lpstr>
      <vt:lpstr>API Endpoints</vt:lpstr>
      <vt:lpstr>PowerPoint Presentation</vt:lpstr>
      <vt:lpstr>CRUD</vt:lpstr>
      <vt:lpstr>Deployment</vt:lpstr>
      <vt:lpstr>PowerPoint Presentation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AKASH RAWAT</dc:creator>
  <cp:lastModifiedBy>AKASH RAWAT</cp:lastModifiedBy>
  <cp:revision>17</cp:revision>
  <dcterms:created xsi:type="dcterms:W3CDTF">2023-09-25T05:48:57Z</dcterms:created>
  <dcterms:modified xsi:type="dcterms:W3CDTF">2023-09-26T13:17:55Z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