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1cd4df7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1cd4df7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1cd4df7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1cd4df7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1cd4df7a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1cd4df7a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2eee0bbd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2eee0bb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Slide 1 - Practical Considerations - Covariance Function</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(Prior to First Click): Choice of covariance function and its associated hyperparameters is often ambiguous in practical problems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Will see in the empirical analysis that the choice of covariance function has a large impact on the rate of convergence and overall optimization</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(After first click): Discuss why the ARD Matern 5/2 Kernel is proposed</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Often the default choice of kernel function is the Automatic Relevance Determination (ARD) Squared Exponential kernel.</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However, use of this kernel gives rise to sample functions which are unrealistically smooth for practical optimization problems.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It results in sample functions which are unrealistically smooth for practical optimization problems </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The authors propose the use of the ARD Matern 5/2 Kernel</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Sample functions arising from this covariance function are twice differentiable (satisfy assumptions made by common machine learning methods - such as quasi-Newton methods)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Sample functions are not required to be as smooth as those which arise from the squared exponential kernel</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(After second click): Optimizing the hyperparameters of the Gaussian Process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The typical manner of optimization is to find a point estimate of the hyperparameters of the Gaussian Process by optimizing the marginal likelihood of the Gaussian Process’s output set given the input points and hyperparameters.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The typical manner does not effectively account for the uncertainty in the hyperparameters of the Gaussian Process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(After Third Click): Proposed method of optimization</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A fully-Bayesian treatment of the hyperparameters implies marginalizing over the hyperparameters and computing the integrated acquisition function</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(After fourth click): SHOWING THE INTEGRATED ACQUISITION FUNCTION</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The integrated acquisition function is the posterior expectation of the acquisition function. </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The resultant function can be thought of as a generalization which accounts for uncertainty in the hyperparameters.</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The integrated acquisition function is a blending of the acquisition functions coming from samples of the posterior over the GP hyperparameters. Markov Chain Monte Carlo methods may be used to obtain an estimate of the integrated acquisition function.</a:t>
            </a:r>
            <a:endParaRPr sz="105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 Computational costs of both optimization and Markov Chain Monte Carlo are O(N^3)</a:t>
            </a:r>
            <a:endParaRPr sz="1050">
              <a:solidFill>
                <a:schemeClr val="dk1"/>
              </a:solidFill>
              <a:latin typeface="Roboto"/>
              <a:ea typeface="Roboto"/>
              <a:cs typeface="Roboto"/>
              <a:sym typeface="Roboto"/>
            </a:endParaRPr>
          </a:p>
          <a:p>
            <a:pPr marL="0" lvl="0" indent="0" algn="l" rtl="0">
              <a:spcBef>
                <a:spcPts val="0"/>
              </a:spcBef>
              <a:spcAft>
                <a:spcPts val="0"/>
              </a:spcAft>
              <a:buNone/>
            </a:pPr>
            <a:endParaRPr sz="105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2eee0bbd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2eee0bbd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Slide 2 - Practical Considerations - Costs and Parallelism</a:t>
            </a:r>
            <a:endParaRPr/>
          </a:p>
          <a:p>
            <a:pPr marL="0" lvl="0" indent="0" algn="l" rtl="0">
              <a:spcBef>
                <a:spcPts val="0"/>
              </a:spcBef>
              <a:spcAft>
                <a:spcPts val="0"/>
              </a:spcAft>
              <a:buClr>
                <a:schemeClr val="dk1"/>
              </a:buClr>
              <a:buSzPts val="1100"/>
              <a:buFont typeface="Arial"/>
              <a:buNone/>
            </a:pPr>
            <a:r>
              <a:rPr lang="en"/>
              <a:t>(Prior to the First click): Discuss why one would want to optimize in terms of some budgeted resources</a:t>
            </a:r>
            <a:endParaRPr/>
          </a:p>
          <a:p>
            <a:pPr marL="0" lvl="0" indent="0" algn="l" rtl="0">
              <a:spcBef>
                <a:spcPts val="0"/>
              </a:spcBef>
              <a:spcAft>
                <a:spcPts val="0"/>
              </a:spcAft>
              <a:buClr>
                <a:schemeClr val="dk1"/>
              </a:buClr>
              <a:buSzPts val="1100"/>
              <a:buFont typeface="Arial"/>
              <a:buNone/>
            </a:pPr>
            <a:r>
              <a:rPr lang="en"/>
              <a:t>   - The most common thing one would want to optimize with respect to is speed of convergence in terms of real-world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(First click): Propose optimization with respect to expected improvement per second</a:t>
            </a:r>
            <a:endParaRPr/>
          </a:p>
          <a:p>
            <a:pPr marL="0" lvl="0" indent="0" algn="l" rtl="0">
              <a:spcBef>
                <a:spcPts val="0"/>
              </a:spcBef>
              <a:spcAft>
                <a:spcPts val="0"/>
              </a:spcAft>
              <a:buClr>
                <a:schemeClr val="dk1"/>
              </a:buClr>
              <a:buSzPts val="1100"/>
              <a:buFont typeface="Arial"/>
              <a:buNone/>
            </a:pPr>
            <a:r>
              <a:rPr lang="en"/>
              <a:t>   - Preferentially acquire points which are likely to be both good and evaluated quickly (at a low cost of the budgeted resource)</a:t>
            </a:r>
            <a:endParaRPr/>
          </a:p>
          <a:p>
            <a:pPr marL="0" lvl="0" indent="0" algn="l" rtl="0">
              <a:spcBef>
                <a:spcPts val="0"/>
              </a:spcBef>
              <a:spcAft>
                <a:spcPts val="0"/>
              </a:spcAft>
              <a:buClr>
                <a:schemeClr val="dk1"/>
              </a:buClr>
              <a:buSzPts val="1100"/>
              <a:buFont typeface="Arial"/>
              <a:buNone/>
            </a:pPr>
            <a:r>
              <a:rPr lang="en"/>
              <a:t>   - Assuming the objective function and time to evaluate points are independent the expected improvement per second may be computed easily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(Second Click): Parallelizing Bayesian Optimization Procedures</a:t>
            </a:r>
            <a:endParaRPr/>
          </a:p>
          <a:p>
            <a:pPr marL="0" lvl="0" indent="0" algn="l" rtl="0">
              <a:spcBef>
                <a:spcPts val="0"/>
              </a:spcBef>
              <a:spcAft>
                <a:spcPts val="0"/>
              </a:spcAft>
              <a:buClr>
                <a:schemeClr val="dk1"/>
              </a:buClr>
              <a:buSzPts val="1100"/>
              <a:buFont typeface="Arial"/>
              <a:buNone/>
            </a:pPr>
            <a:r>
              <a:rPr lang="en"/>
              <a:t>   - How might the parallel computing be incorporated into the proposed procedures of Bayesian Optimization</a:t>
            </a:r>
            <a:endParaRPr/>
          </a:p>
          <a:p>
            <a:pPr marL="0" lvl="0" indent="0" algn="l" rtl="0">
              <a:spcBef>
                <a:spcPts val="0"/>
              </a:spcBef>
              <a:spcAft>
                <a:spcPts val="0"/>
              </a:spcAft>
              <a:buClr>
                <a:schemeClr val="dk1"/>
              </a:buClr>
              <a:buSzPts val="1100"/>
              <a:buFont typeface="Arial"/>
              <a:buNone/>
            </a:pPr>
            <a:r>
              <a:rPr lang="en"/>
              <a:t>	- Want to select new points to be evaluated while another set is currently being evaluated. </a:t>
            </a:r>
            <a:endParaRPr/>
          </a:p>
          <a:p>
            <a:pPr marL="0" lvl="0" indent="0" algn="l" rtl="0">
              <a:spcBef>
                <a:spcPts val="0"/>
              </a:spcBef>
              <a:spcAft>
                <a:spcPts val="0"/>
              </a:spcAft>
              <a:buClr>
                <a:schemeClr val="dk1"/>
              </a:buClr>
              <a:buSzPts val="1100"/>
              <a:buFont typeface="Arial"/>
              <a:buNone/>
            </a:pPr>
            <a:r>
              <a:rPr lang="en"/>
              <a:t>	- Need to avoid using the same acquisition function again, otherwise would repeat other set of evaluations</a:t>
            </a:r>
            <a:endParaRPr/>
          </a:p>
          <a:p>
            <a:pPr marL="0" lvl="0" indent="0" algn="l" rtl="0">
              <a:spcBef>
                <a:spcPts val="0"/>
              </a:spcBef>
              <a:spcAft>
                <a:spcPts val="0"/>
              </a:spcAft>
              <a:buClr>
                <a:schemeClr val="dk1"/>
              </a:buClr>
              <a:buSzPts val="1100"/>
              <a:buFont typeface="Arial"/>
              <a:buNone/>
            </a:pPr>
            <a:r>
              <a:rPr lang="en"/>
              <a:t>(Third Click): Proposed method of Parallelization</a:t>
            </a:r>
            <a:endParaRPr/>
          </a:p>
          <a:p>
            <a:pPr marL="0" lvl="0" indent="0" algn="l" rtl="0">
              <a:spcBef>
                <a:spcPts val="0"/>
              </a:spcBef>
              <a:spcAft>
                <a:spcPts val="0"/>
              </a:spcAft>
              <a:buClr>
                <a:schemeClr val="dk1"/>
              </a:buClr>
              <a:buSzPts val="1100"/>
              <a:buFont typeface="Arial"/>
              <a:buNone/>
            </a:pPr>
            <a:r>
              <a:rPr lang="en"/>
              <a:t>   - Use a Monte Carlo estimate of the acquisition function under all possible outcomes of pending function evaluations.</a:t>
            </a:r>
            <a:endParaRPr/>
          </a:p>
          <a:p>
            <a:pPr marL="0" lvl="0" indent="0" algn="l" rtl="0">
              <a:spcBef>
                <a:spcPts val="0"/>
              </a:spcBef>
              <a:spcAft>
                <a:spcPts val="0"/>
              </a:spcAft>
              <a:buClr>
                <a:schemeClr val="dk1"/>
              </a:buClr>
              <a:buSzPts val="1100"/>
              <a:buFont typeface="Arial"/>
              <a:buNone/>
            </a:pPr>
            <a:r>
              <a:rPr lang="en"/>
              <a:t>   - If N evaluations have completed and J evaluations are pending then the next acquisition function would become: {CLICK MOUSE}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(Fourth Click): Show the parallelized integrated acquisition function</a:t>
            </a:r>
            <a:endParaRPr/>
          </a:p>
          <a:p>
            <a:pPr marL="0" lvl="0" indent="0" algn="l" rtl="0">
              <a:spcBef>
                <a:spcPts val="0"/>
              </a:spcBef>
              <a:spcAft>
                <a:spcPts val="0"/>
              </a:spcAft>
              <a:buClr>
                <a:schemeClr val="dk1"/>
              </a:buClr>
              <a:buSzPts val="1100"/>
              <a:buFont typeface="Arial"/>
              <a:buNone/>
            </a:pPr>
            <a:r>
              <a:rPr lang="en"/>
              <a:t>   - This is the expected value of the acquisition function under all possible outcomes of the J pending evaluations</a:t>
            </a:r>
            <a:endParaRPr/>
          </a:p>
          <a:p>
            <a:pPr marL="0" lvl="0" indent="0" algn="l" rtl="0">
              <a:spcBef>
                <a:spcPts val="0"/>
              </a:spcBef>
              <a:spcAft>
                <a:spcPts val="0"/>
              </a:spcAft>
              <a:buClr>
                <a:schemeClr val="dk1"/>
              </a:buClr>
              <a:buSzPts val="1100"/>
              <a:buFont typeface="Arial"/>
              <a:buNone/>
            </a:pPr>
            <a:r>
              <a:rPr lang="en"/>
              <a:t>   - Properties of the Gaussian distribution lead to an straightforward calculations which are efficient in practice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1cd4df7a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1cd4df7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Slide 3: Empirical Analysis - Max-Margin Min-Entropy Models</a:t>
            </a:r>
            <a:endParaRPr/>
          </a:p>
          <a:p>
            <a:pPr marL="0" lvl="0" indent="0" algn="l" rtl="0">
              <a:spcBef>
                <a:spcPts val="0"/>
              </a:spcBef>
              <a:spcAft>
                <a:spcPts val="0"/>
              </a:spcAft>
              <a:buClr>
                <a:schemeClr val="dk1"/>
              </a:buClr>
              <a:buSzPts val="1100"/>
              <a:buFont typeface="Arial"/>
              <a:buNone/>
            </a:pPr>
            <a:r>
              <a:rPr lang="en"/>
              <a:t>   - Consider the problem of using Max-Margin Min-Entropy (M3E) Models in the Binary classification of protein DNA sequences via motifs in DNA subsequences</a:t>
            </a:r>
            <a:endParaRPr/>
          </a:p>
          <a:p>
            <a:pPr marL="0" lvl="0" indent="0" algn="l" rtl="0">
              <a:spcBef>
                <a:spcPts val="0"/>
              </a:spcBef>
              <a:spcAft>
                <a:spcPts val="0"/>
              </a:spcAft>
              <a:buClr>
                <a:schemeClr val="dk1"/>
              </a:buClr>
              <a:buSzPts val="1100"/>
              <a:buFont typeface="Arial"/>
              <a:buNone/>
            </a:pPr>
            <a:r>
              <a:rPr lang="en"/>
              <a:t>   - Optimization was conducted over a grid of 1400 possible combinations of 3 models of parameters with each evaluated over 5 random 50-50 training and test splits.</a:t>
            </a:r>
            <a:endParaRPr/>
          </a:p>
          <a:p>
            <a:pPr marL="0" lvl="0" indent="0" algn="l" rtl="0">
              <a:spcBef>
                <a:spcPts val="0"/>
              </a:spcBef>
              <a:spcAft>
                <a:spcPts val="0"/>
              </a:spcAft>
              <a:buClr>
                <a:schemeClr val="dk1"/>
              </a:buClr>
              <a:buSzPts val="1100"/>
              <a:buFont typeface="Arial"/>
              <a:buNone/>
            </a:pPr>
            <a:r>
              <a:rPr lang="en"/>
              <a:t>   - Parameters of structured SVMs are typically set via Random Grid Search which is computationally expensive.</a:t>
            </a:r>
            <a:endParaRPr/>
          </a:p>
          <a:p>
            <a:pPr marL="0" lvl="0" indent="0" algn="l" rtl="0">
              <a:spcBef>
                <a:spcPts val="0"/>
              </a:spcBef>
              <a:spcAft>
                <a:spcPts val="0"/>
              </a:spcAft>
              <a:buClr>
                <a:schemeClr val="dk1"/>
              </a:buClr>
              <a:buSzPts val="1100"/>
              <a:buFont typeface="Arial"/>
              <a:buNone/>
            </a:pPr>
            <a:r>
              <a:rPr lang="en"/>
              <a:t>   - Introduce the graphics shown and describe their meanings</a:t>
            </a:r>
            <a:endParaRPr/>
          </a:p>
          <a:p>
            <a:pPr marL="0" lvl="0" indent="0" algn="l" rtl="0">
              <a:spcBef>
                <a:spcPts val="0"/>
              </a:spcBef>
              <a:spcAft>
                <a:spcPts val="0"/>
              </a:spcAft>
              <a:buClr>
                <a:schemeClr val="dk1"/>
              </a:buClr>
              <a:buSzPts val="1100"/>
              <a:buFont typeface="Arial"/>
              <a:buNone/>
            </a:pPr>
            <a:r>
              <a:rPr lang="en"/>
              <a:t>	- (a) Shows that all the proposed algorithms beat the status quo</a:t>
            </a:r>
            <a:endParaRPr/>
          </a:p>
          <a:p>
            <a:pPr marL="0" lvl="0" indent="0" algn="l" rtl="0">
              <a:spcBef>
                <a:spcPts val="0"/>
              </a:spcBef>
              <a:spcAft>
                <a:spcPts val="0"/>
              </a:spcAft>
              <a:buClr>
                <a:schemeClr val="dk1"/>
              </a:buClr>
              <a:buSzPts val="1100"/>
              <a:buFont typeface="Arial"/>
              <a:buNone/>
            </a:pPr>
            <a:r>
              <a:rPr lang="en"/>
              <a:t>	- (a and b) GP EI MCMC achieves minimum in fewest number of evaluations but is beaten by both the GP EI per Second and the parallelized tasks in terms of time taken in hours</a:t>
            </a:r>
            <a:endParaRPr/>
          </a:p>
          <a:p>
            <a:pPr marL="0" lvl="0" indent="0" algn="l" rtl="0">
              <a:spcBef>
                <a:spcPts val="0"/>
              </a:spcBef>
              <a:spcAft>
                <a:spcPts val="0"/>
              </a:spcAft>
              <a:buClr>
                <a:schemeClr val="dk1"/>
              </a:buClr>
              <a:buSzPts val="1100"/>
              <a:buFont typeface="Arial"/>
              <a:buNone/>
            </a:pPr>
            <a:r>
              <a:rPr lang="en"/>
              <a:t> 	- (a) Parallelized optimization achieves minimum in the least amount of time</a:t>
            </a:r>
            <a:endParaRPr/>
          </a:p>
          <a:p>
            <a:pPr marL="0" lvl="0" indent="0" algn="l" rtl="0">
              <a:spcBef>
                <a:spcPts val="0"/>
              </a:spcBef>
              <a:spcAft>
                <a:spcPts val="0"/>
              </a:spcAft>
              <a:buClr>
                <a:schemeClr val="dk1"/>
              </a:buClr>
              <a:buSzPts val="1100"/>
              <a:buFont typeface="Arial"/>
              <a:buNone/>
            </a:pPr>
            <a:r>
              <a:rPr lang="en"/>
              <a:t>	- (c) See that choice of covariance function drastically influences the convergence rate. Additionally, the proposed kernel achieves it's minimum function value in less function evaluations than the other kernels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1cd4df7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1cd4df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miro.medium.com/v2/resize:fit:1400/0*QYxNNYh6W9jO1b_-.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1206.2944"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arxiv.org/pdf/1012.2599.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Practical Bayesian Optimization of Machine Learning Algorithms</a:t>
            </a:r>
            <a:endParaRPr/>
          </a:p>
        </p:txBody>
      </p:sp>
      <p:sp>
        <p:nvSpPr>
          <p:cNvPr id="55" name="Google Shape;55;p13"/>
          <p:cNvSpPr txBox="1">
            <a:spLocks noGrp="1"/>
          </p:cNvSpPr>
          <p:nvPr>
            <p:ph type="subTitle" idx="1"/>
          </p:nvPr>
        </p:nvSpPr>
        <p:spPr>
          <a:xfrm>
            <a:off x="311700" y="2834125"/>
            <a:ext cx="8520600" cy="185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Authors: Jasper Snoek, Hugo Larochelle, and Ryan Adams</a:t>
            </a:r>
            <a:endParaRPr/>
          </a:p>
          <a:p>
            <a:pPr marL="0" lvl="0" indent="0" algn="ctr" rtl="0">
              <a:spcBef>
                <a:spcPts val="0"/>
              </a:spcBef>
              <a:spcAft>
                <a:spcPts val="0"/>
              </a:spcAft>
              <a:buNone/>
            </a:pPr>
            <a:r>
              <a:rPr lang="en"/>
              <a:t>Presenters: Kyle Conrad and Sarah Baker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the Gaussian process in Bayesian optimization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Bayesian optimization uses a probabilistic model for </a:t>
            </a:r>
            <a:r>
              <a:rPr lang="en" i="1"/>
              <a:t>f</a:t>
            </a:r>
            <a:r>
              <a:rPr lang="en"/>
              <a:t>(x), using the minimum of this function on set X to decide where next to evaluate the function.</a:t>
            </a:r>
            <a:endParaRPr/>
          </a:p>
          <a:p>
            <a:pPr marL="0" lvl="0" indent="0" algn="l" rtl="0">
              <a:spcBef>
                <a:spcPts val="1200"/>
              </a:spcBef>
              <a:spcAft>
                <a:spcPts val="0"/>
              </a:spcAft>
              <a:buNone/>
            </a:pPr>
            <a:r>
              <a:rPr lang="en"/>
              <a:t>This process requires:</a:t>
            </a:r>
            <a:endParaRPr/>
          </a:p>
          <a:p>
            <a:pPr marL="457200" lvl="0" indent="-342900" algn="l" rtl="0">
              <a:spcBef>
                <a:spcPts val="1200"/>
              </a:spcBef>
              <a:spcAft>
                <a:spcPts val="0"/>
              </a:spcAft>
              <a:buSzPts val="1800"/>
              <a:buAutoNum type="arabicPeriod"/>
            </a:pPr>
            <a:r>
              <a:rPr lang="en"/>
              <a:t>Gaussian process prior </a:t>
            </a:r>
            <a:endParaRPr/>
          </a:p>
          <a:p>
            <a:pPr marL="0" lvl="0" indent="0" algn="l" rtl="0">
              <a:spcBef>
                <a:spcPts val="1200"/>
              </a:spcBef>
              <a:spcAft>
                <a:spcPts val="0"/>
              </a:spcAft>
              <a:buNone/>
            </a:pPr>
            <a:r>
              <a:rPr lang="en" i="1"/>
              <a:t>f</a:t>
            </a:r>
            <a:r>
              <a:rPr lang="en"/>
              <a:t> : </a:t>
            </a:r>
            <a:r>
              <a:rPr lang="en" i="1"/>
              <a:t>X</a:t>
            </a:r>
            <a:r>
              <a:rPr lang="en"/>
              <a:t> → </a:t>
            </a:r>
            <a:r>
              <a:rPr lang="en" b="1"/>
              <a:t>R</a:t>
            </a:r>
            <a:r>
              <a:rPr lang="en"/>
              <a:t>; where for any finite N {x</a:t>
            </a:r>
            <a:r>
              <a:rPr lang="en" baseline="-25000"/>
              <a:t>n</a:t>
            </a:r>
            <a:r>
              <a:rPr lang="en"/>
              <a:t> ∈ X}</a:t>
            </a:r>
            <a:r>
              <a:rPr lang="en" baseline="30000"/>
              <a:t>N</a:t>
            </a:r>
            <a:r>
              <a:rPr lang="en" baseline="-25000"/>
              <a:t>n=1</a:t>
            </a:r>
            <a:r>
              <a:rPr lang="en"/>
              <a:t> </a:t>
            </a:r>
            <a:r>
              <a:rPr lang="en" b="1"/>
              <a:t>R</a:t>
            </a:r>
            <a:r>
              <a:rPr lang="en" i="1" baseline="30000"/>
              <a:t>N </a:t>
            </a:r>
            <a:r>
              <a:rPr lang="en"/>
              <a:t> has a multivariate Gaussian distribution</a:t>
            </a:r>
            <a:endParaRPr/>
          </a:p>
          <a:p>
            <a:pPr marL="457200" lvl="0" indent="-342900" algn="l" rtl="0">
              <a:spcBef>
                <a:spcPts val="1200"/>
              </a:spcBef>
              <a:spcAft>
                <a:spcPts val="0"/>
              </a:spcAft>
              <a:buSzPts val="1800"/>
              <a:buAutoNum type="arabicPeriod"/>
            </a:pPr>
            <a:r>
              <a:rPr lang="en"/>
              <a:t>An acquisition function</a:t>
            </a:r>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0" y="1017725"/>
            <a:ext cx="4133236" cy="4125775"/>
          </a:xfrm>
          <a:prstGeom prst="rect">
            <a:avLst/>
          </a:prstGeom>
          <a:noFill/>
          <a:ln>
            <a:noFill/>
          </a:ln>
        </p:spPr>
      </p:pic>
      <p:sp>
        <p:nvSpPr>
          <p:cNvPr id="63" name="Google Shape;63;p14"/>
          <p:cNvSpPr txBox="1"/>
          <p:nvPr/>
        </p:nvSpPr>
        <p:spPr>
          <a:xfrm>
            <a:off x="4393875" y="1293100"/>
            <a:ext cx="4288200" cy="36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rPr>
              <a:t>Figure 1. Brochu et al. (2010)</a:t>
            </a: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a:p>
            <a:pPr marL="0" lvl="0" indent="0" algn="l" rtl="0">
              <a:lnSpc>
                <a:spcPct val="115000"/>
              </a:lnSpc>
              <a:spcBef>
                <a:spcPts val="0"/>
              </a:spcBef>
              <a:spcAft>
                <a:spcPts val="0"/>
              </a:spcAft>
              <a:buNone/>
            </a:pPr>
            <a:r>
              <a:rPr lang="en" sz="1800">
                <a:solidFill>
                  <a:schemeClr val="dk2"/>
                </a:solidFill>
              </a:rPr>
              <a:t>Acquisition functions are used to pick the next point that will be sampled</a:t>
            </a: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a:p>
            <a:pPr marL="0" lvl="0" indent="0" algn="l" rtl="0">
              <a:lnSpc>
                <a:spcPct val="115000"/>
              </a:lnSpc>
              <a:spcBef>
                <a:spcPts val="0"/>
              </a:spcBef>
              <a:spcAft>
                <a:spcPts val="0"/>
              </a:spcAft>
              <a:buNone/>
            </a:pPr>
            <a:r>
              <a:rPr lang="en" sz="1800">
                <a:solidFill>
                  <a:schemeClr val="dk2"/>
                </a:solidFill>
              </a:rPr>
              <a:t>This function represents the balance between the value of the objective function and amount of uncertainty in the prediction</a:t>
            </a:r>
            <a:endParaRPr sz="18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Bayesian optimization of machine learning algorithms</a:t>
            </a:r>
            <a:endParaRPr/>
          </a:p>
        </p:txBody>
      </p:sp>
      <p:sp>
        <p:nvSpPr>
          <p:cNvPr id="69" name="Google Shape;69;p15"/>
          <p:cNvSpPr txBox="1">
            <a:spLocks noGrp="1"/>
          </p:cNvSpPr>
          <p:nvPr>
            <p:ph type="body" idx="1"/>
          </p:nvPr>
        </p:nvSpPr>
        <p:spPr>
          <a:xfrm>
            <a:off x="222725" y="1116250"/>
            <a:ext cx="3665100" cy="377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Machine learning algorithms find patterns in data and make predictions</a:t>
            </a:r>
            <a:endParaRPr/>
          </a:p>
          <a:p>
            <a:pPr marL="0" lvl="0" indent="0" algn="l" rtl="0">
              <a:spcBef>
                <a:spcPts val="1200"/>
              </a:spcBef>
              <a:spcAft>
                <a:spcPts val="0"/>
              </a:spcAft>
              <a:buNone/>
            </a:pPr>
            <a:r>
              <a:rPr lang="en"/>
              <a:t>In Bayesian optimization, hyperparameters are optimized using a Gaussian process</a:t>
            </a:r>
            <a:endParaRPr/>
          </a:p>
          <a:p>
            <a:pPr marL="0" lvl="0" indent="0" algn="l" rtl="0">
              <a:spcBef>
                <a:spcPts val="1200"/>
              </a:spcBef>
              <a:spcAft>
                <a:spcPts val="1200"/>
              </a:spcAft>
              <a:buNone/>
            </a:pPr>
            <a:r>
              <a:rPr lang="en"/>
              <a:t>However, time to run machine learning algorithms is highly variable and Gaussian process is not always optimal</a:t>
            </a:r>
            <a:endParaRPr/>
          </a:p>
        </p:txBody>
      </p:sp>
      <p:pic>
        <p:nvPicPr>
          <p:cNvPr id="70" name="Google Shape;70;p15"/>
          <p:cNvPicPr preferRelativeResize="0"/>
          <p:nvPr/>
        </p:nvPicPr>
        <p:blipFill>
          <a:blip r:embed="rId3">
            <a:alphaModFix/>
          </a:blip>
          <a:stretch>
            <a:fillRect/>
          </a:stretch>
        </p:blipFill>
        <p:spPr>
          <a:xfrm>
            <a:off x="3694625" y="1116250"/>
            <a:ext cx="5449376" cy="3898000"/>
          </a:xfrm>
          <a:prstGeom prst="rect">
            <a:avLst/>
          </a:prstGeom>
          <a:noFill/>
          <a:ln>
            <a:noFill/>
          </a:ln>
        </p:spPr>
      </p:pic>
      <p:sp>
        <p:nvSpPr>
          <p:cNvPr id="71" name="Google Shape;71;p15"/>
          <p:cNvSpPr txBox="1"/>
          <p:nvPr/>
        </p:nvSpPr>
        <p:spPr>
          <a:xfrm>
            <a:off x="7135700" y="4800875"/>
            <a:ext cx="2233800" cy="11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dk2"/>
                </a:solidFill>
                <a:hlinkClick r:id="rId4">
                  <a:extLst>
                    <a:ext uri="{A12FA001-AC4F-418D-AE19-62706E023703}">
                      <ahyp:hlinkClr xmlns:ahyp="http://schemas.microsoft.com/office/drawing/2018/hyperlinkcolor" val="tx"/>
                    </a:ext>
                  </a:extLst>
                </a:hlinkClick>
              </a:rPr>
              <a:t>0*QYxNNYh6W9jO1b_-.png</a:t>
            </a:r>
            <a:endParaRPr>
              <a:solidFill>
                <a:schemeClr val="dk2"/>
              </a:solidFill>
            </a:endParaRPr>
          </a:p>
        </p:txBody>
      </p:sp>
      <p:sp>
        <p:nvSpPr>
          <p:cNvPr id="72" name="Google Shape;72;p15"/>
          <p:cNvSpPr txBox="1">
            <a:spLocks noGrp="1"/>
          </p:cNvSpPr>
          <p:nvPr>
            <p:ph type="body" idx="1"/>
          </p:nvPr>
        </p:nvSpPr>
        <p:spPr>
          <a:xfrm>
            <a:off x="4648800" y="1116250"/>
            <a:ext cx="4495200" cy="405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Bayesian treatment for the entire Kernel</a:t>
            </a:r>
            <a:endParaRPr sz="1800"/>
          </a:p>
        </p:txBody>
      </p:sp>
      <p:sp>
        <p:nvSpPr>
          <p:cNvPr id="73" name="Google Shape;73;p15"/>
          <p:cNvSpPr txBox="1">
            <a:spLocks noGrp="1"/>
          </p:cNvSpPr>
          <p:nvPr>
            <p:ph type="body" idx="1"/>
          </p:nvPr>
        </p:nvSpPr>
        <p:spPr>
          <a:xfrm>
            <a:off x="4648800" y="1522150"/>
            <a:ext cx="3999900" cy="26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u="sng"/>
              <a:t>The most common method:</a:t>
            </a:r>
            <a:r>
              <a:rPr lang="en" sz="1600"/>
              <a:t> the machine learning algorithm samples from a Gaussian process with hyperparameters generated by optimizing the expected improvement (EI)</a:t>
            </a:r>
            <a:endParaRPr sz="1600"/>
          </a:p>
          <a:p>
            <a:pPr marL="0" lvl="0" indent="0" algn="l" rtl="0">
              <a:spcBef>
                <a:spcPts val="1200"/>
              </a:spcBef>
              <a:spcAft>
                <a:spcPts val="1200"/>
              </a:spcAft>
              <a:buNone/>
            </a:pPr>
            <a:r>
              <a:rPr lang="en" sz="1600" u="sng"/>
              <a:t>Proposed method:</a:t>
            </a:r>
            <a:r>
              <a:rPr lang="en" sz="1600"/>
              <a:t> instead of generating hyperparameters from optimization of EI, apply Bayesian treatment to whole kernel</a:t>
            </a:r>
            <a:endParaRPr sz="1600"/>
          </a:p>
        </p:txBody>
      </p:sp>
      <p:sp>
        <p:nvSpPr>
          <p:cNvPr id="74" name="Google Shape;74;p15"/>
          <p:cNvSpPr txBox="1">
            <a:spLocks noGrp="1"/>
          </p:cNvSpPr>
          <p:nvPr>
            <p:ph type="body" idx="1"/>
          </p:nvPr>
        </p:nvSpPr>
        <p:spPr>
          <a:xfrm>
            <a:off x="222725" y="1116250"/>
            <a:ext cx="3999900" cy="405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Assessing logistics of new method</a:t>
            </a:r>
            <a:endParaRPr sz="1800"/>
          </a:p>
        </p:txBody>
      </p:sp>
      <p:sp>
        <p:nvSpPr>
          <p:cNvPr id="75" name="Google Shape;75;p15"/>
          <p:cNvSpPr txBox="1">
            <a:spLocks noGrp="1"/>
          </p:cNvSpPr>
          <p:nvPr>
            <p:ph type="body" idx="1"/>
          </p:nvPr>
        </p:nvSpPr>
        <p:spPr>
          <a:xfrm>
            <a:off x="222725" y="1522150"/>
            <a:ext cx="3999900" cy="240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Provides algorithms for assessing cost of running experiment based on:</a:t>
            </a:r>
            <a:endParaRPr sz="1600"/>
          </a:p>
          <a:p>
            <a:pPr marL="457200" lvl="0" indent="-330200" algn="l" rtl="0">
              <a:spcBef>
                <a:spcPts val="1200"/>
              </a:spcBef>
              <a:spcAft>
                <a:spcPts val="0"/>
              </a:spcAft>
              <a:buSzPts val="1600"/>
              <a:buChar char="●"/>
            </a:pPr>
            <a:r>
              <a:rPr lang="en" sz="1600"/>
              <a:t>Time to run depending on units</a:t>
            </a:r>
            <a:endParaRPr sz="1600"/>
          </a:p>
          <a:p>
            <a:pPr marL="457200" lvl="0" indent="-330200" algn="l" rtl="0">
              <a:spcBef>
                <a:spcPts val="0"/>
              </a:spcBef>
              <a:spcAft>
                <a:spcPts val="0"/>
              </a:spcAft>
              <a:buSzPts val="1600"/>
              <a:buChar char="●"/>
            </a:pPr>
            <a:r>
              <a:rPr lang="en" sz="1600"/>
              <a:t>Use of multiple cores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on acquisition functions</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f(x) ~ Gaussian process prior with observations {x</a:t>
            </a:r>
            <a:r>
              <a:rPr lang="en" baseline="-25000"/>
              <a:t>n</a:t>
            </a:r>
            <a:r>
              <a:rPr lang="en"/>
              <a:t>, y</a:t>
            </a:r>
            <a:r>
              <a:rPr lang="en" baseline="-25000"/>
              <a:t>n</a:t>
            </a:r>
            <a:r>
              <a:rPr lang="en"/>
              <a:t>}</a:t>
            </a:r>
            <a:r>
              <a:rPr lang="en" baseline="30000"/>
              <a:t>N</a:t>
            </a:r>
            <a:r>
              <a:rPr lang="en" baseline="-25000"/>
              <a:t>n=1 </a:t>
            </a:r>
            <a:endParaRPr/>
          </a:p>
          <a:p>
            <a:pPr marL="0" lvl="0" indent="0" algn="ctr" rtl="0">
              <a:spcBef>
                <a:spcPts val="1200"/>
              </a:spcBef>
              <a:spcAft>
                <a:spcPts val="0"/>
              </a:spcAft>
              <a:buNone/>
            </a:pPr>
            <a:r>
              <a:rPr lang="en"/>
              <a:t>	Where: </a:t>
            </a:r>
            <a:r>
              <a:rPr lang="en" i="1"/>
              <a:t>y</a:t>
            </a:r>
            <a:r>
              <a:rPr lang="en" baseline="-25000"/>
              <a:t>n</a:t>
            </a:r>
            <a:r>
              <a:rPr lang="en"/>
              <a:t> ~ </a:t>
            </a:r>
            <a:r>
              <a:rPr lang="en" i="1"/>
              <a:t>N</a:t>
            </a:r>
            <a:r>
              <a:rPr lang="en"/>
              <a:t>(</a:t>
            </a:r>
            <a:r>
              <a:rPr lang="en" i="1"/>
              <a:t>f</a:t>
            </a:r>
            <a:r>
              <a:rPr lang="en"/>
              <a:t>(x</a:t>
            </a:r>
            <a:r>
              <a:rPr lang="en" baseline="-25000"/>
              <a:t>n</a:t>
            </a:r>
            <a:r>
              <a:rPr lang="en"/>
              <a:t>), </a:t>
            </a:r>
            <a:r>
              <a:rPr lang="en" i="1"/>
              <a:t>v</a:t>
            </a:r>
            <a:r>
              <a:rPr lang="en"/>
              <a:t>) and </a:t>
            </a:r>
            <a:r>
              <a:rPr lang="en" i="1"/>
              <a:t>v</a:t>
            </a:r>
            <a:r>
              <a:rPr lang="en"/>
              <a:t> = variance of noise</a:t>
            </a:r>
            <a:endParaRPr/>
          </a:p>
          <a:p>
            <a:pPr marL="0" lvl="0" indent="0" algn="l" rtl="0">
              <a:spcBef>
                <a:spcPts val="1200"/>
              </a:spcBef>
              <a:spcAft>
                <a:spcPts val="0"/>
              </a:spcAft>
              <a:buNone/>
            </a:pPr>
            <a:r>
              <a:rPr lang="en"/>
              <a:t>The prior and the data are used to find the posterior distribution, and the acquisition function is used to find our next point to evaluate using:</a:t>
            </a:r>
            <a:endParaRPr/>
          </a:p>
          <a:p>
            <a:pPr marL="0" lvl="0" indent="0" algn="ctr" rtl="0">
              <a:spcBef>
                <a:spcPts val="1200"/>
              </a:spcBef>
              <a:spcAft>
                <a:spcPts val="0"/>
              </a:spcAft>
              <a:buNone/>
            </a:pPr>
            <a:r>
              <a:rPr lang="en"/>
              <a:t>x</a:t>
            </a:r>
            <a:r>
              <a:rPr lang="en" baseline="-25000"/>
              <a:t>next</a:t>
            </a:r>
            <a:r>
              <a:rPr lang="en"/>
              <a:t> = argmax</a:t>
            </a:r>
            <a:r>
              <a:rPr lang="en" baseline="-25000"/>
              <a:t>x</a:t>
            </a:r>
            <a:r>
              <a:rPr lang="en"/>
              <a:t> a(x)</a:t>
            </a:r>
            <a:endParaRPr/>
          </a:p>
          <a:p>
            <a:pPr marL="0" lvl="0" indent="0" algn="l" rtl="0">
              <a:spcBef>
                <a:spcPts val="1200"/>
              </a:spcBef>
              <a:spcAft>
                <a:spcPts val="0"/>
              </a:spcAft>
              <a:buNone/>
            </a:pPr>
            <a:r>
              <a:rPr lang="en"/>
              <a:t>Where a(x) is the acquisition function, and depends on all previous observations and the hyperparameters of the Gaussian process</a:t>
            </a:r>
            <a:endParaRPr/>
          </a:p>
          <a:p>
            <a:pPr marL="0" lvl="0" indent="0" algn="l" rtl="0">
              <a:spcBef>
                <a:spcPts val="1200"/>
              </a:spcBef>
              <a:spcAft>
                <a:spcPts val="1200"/>
              </a:spcAft>
              <a:buNone/>
            </a:pPr>
            <a:endParaRPr/>
          </a:p>
        </p:txBody>
      </p:sp>
      <p:sp>
        <p:nvSpPr>
          <p:cNvPr id="82" name="Google Shape;82;p16"/>
          <p:cNvSpPr txBox="1"/>
          <p:nvPr/>
        </p:nvSpPr>
        <p:spPr>
          <a:xfrm>
            <a:off x="338075" y="1134950"/>
            <a:ext cx="8520600" cy="345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rPr>
              <a:t>The following can be used as acquisition functions:</a:t>
            </a: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a:p>
            <a:pPr marL="0" lvl="0" indent="0" algn="ctr" rtl="0">
              <a:lnSpc>
                <a:spcPct val="115000"/>
              </a:lnSpc>
              <a:spcBef>
                <a:spcPts val="0"/>
              </a:spcBef>
              <a:spcAft>
                <a:spcPts val="0"/>
              </a:spcAft>
              <a:buNone/>
            </a:pPr>
            <a:r>
              <a:rPr lang="en" sz="1800">
                <a:solidFill>
                  <a:schemeClr val="dk2"/>
                </a:solidFill>
              </a:rPr>
              <a:t>Probability of Improvement</a:t>
            </a:r>
            <a:endParaRPr sz="1800">
              <a:solidFill>
                <a:schemeClr val="dk2"/>
              </a:solidFill>
            </a:endParaRPr>
          </a:p>
          <a:p>
            <a:pPr marL="0" lvl="0" indent="0" algn="ctr" rtl="0">
              <a:lnSpc>
                <a:spcPct val="115000"/>
              </a:lnSpc>
              <a:spcBef>
                <a:spcPts val="0"/>
              </a:spcBef>
              <a:spcAft>
                <a:spcPts val="0"/>
              </a:spcAft>
              <a:buNone/>
            </a:pPr>
            <a:endParaRPr sz="1800">
              <a:solidFill>
                <a:schemeClr val="dk2"/>
              </a:solidFill>
            </a:endParaRPr>
          </a:p>
          <a:p>
            <a:pPr marL="0" lvl="0" indent="0" algn="ctr" rtl="0">
              <a:lnSpc>
                <a:spcPct val="115000"/>
              </a:lnSpc>
              <a:spcBef>
                <a:spcPts val="0"/>
              </a:spcBef>
              <a:spcAft>
                <a:spcPts val="0"/>
              </a:spcAft>
              <a:buNone/>
            </a:pPr>
            <a:endParaRPr sz="1800">
              <a:solidFill>
                <a:schemeClr val="dk2"/>
              </a:solidFill>
            </a:endParaRPr>
          </a:p>
          <a:p>
            <a:pPr marL="0" lvl="0" indent="0" algn="ctr" rtl="0">
              <a:lnSpc>
                <a:spcPct val="115000"/>
              </a:lnSpc>
              <a:spcBef>
                <a:spcPts val="0"/>
              </a:spcBef>
              <a:spcAft>
                <a:spcPts val="0"/>
              </a:spcAft>
              <a:buNone/>
            </a:pPr>
            <a:r>
              <a:rPr lang="en" sz="1800">
                <a:solidFill>
                  <a:schemeClr val="dk2"/>
                </a:solidFill>
              </a:rPr>
              <a:t>Expected Improvement</a:t>
            </a:r>
            <a:endParaRPr sz="1800">
              <a:solidFill>
                <a:schemeClr val="dk2"/>
              </a:solidFill>
            </a:endParaRPr>
          </a:p>
          <a:p>
            <a:pPr marL="0" lvl="0" indent="0" algn="ctr" rtl="0">
              <a:lnSpc>
                <a:spcPct val="115000"/>
              </a:lnSpc>
              <a:spcBef>
                <a:spcPts val="0"/>
              </a:spcBef>
              <a:spcAft>
                <a:spcPts val="0"/>
              </a:spcAft>
              <a:buNone/>
            </a:pP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a:p>
            <a:pPr marL="0" lvl="0" indent="0" algn="ctr" rtl="0">
              <a:lnSpc>
                <a:spcPct val="115000"/>
              </a:lnSpc>
              <a:spcBef>
                <a:spcPts val="0"/>
              </a:spcBef>
              <a:spcAft>
                <a:spcPts val="0"/>
              </a:spcAft>
              <a:buNone/>
            </a:pPr>
            <a:r>
              <a:rPr lang="en" sz="1800">
                <a:solidFill>
                  <a:schemeClr val="dk2"/>
                </a:solidFill>
              </a:rPr>
              <a:t>Upper Confidence Bound of the Gaussian Process</a:t>
            </a:r>
            <a:endParaRPr sz="1800">
              <a:solidFill>
                <a:schemeClr val="dk2"/>
              </a:solidFill>
            </a:endParaRPr>
          </a:p>
        </p:txBody>
      </p:sp>
      <p:pic>
        <p:nvPicPr>
          <p:cNvPr id="83" name="Google Shape;83;p16"/>
          <p:cNvPicPr preferRelativeResize="0"/>
          <p:nvPr/>
        </p:nvPicPr>
        <p:blipFill rotWithShape="1">
          <a:blip r:embed="rId3">
            <a:alphaModFix/>
          </a:blip>
          <a:srcRect t="11574"/>
          <a:stretch/>
        </p:blipFill>
        <p:spPr>
          <a:xfrm>
            <a:off x="977725" y="2129188"/>
            <a:ext cx="7631000" cy="671700"/>
          </a:xfrm>
          <a:prstGeom prst="rect">
            <a:avLst/>
          </a:prstGeom>
          <a:noFill/>
          <a:ln>
            <a:noFill/>
          </a:ln>
        </p:spPr>
      </p:pic>
      <p:pic>
        <p:nvPicPr>
          <p:cNvPr id="84" name="Google Shape;84;p16"/>
          <p:cNvPicPr preferRelativeResize="0"/>
          <p:nvPr/>
        </p:nvPicPr>
        <p:blipFill>
          <a:blip r:embed="rId4">
            <a:alphaModFix/>
          </a:blip>
          <a:stretch>
            <a:fillRect/>
          </a:stretch>
        </p:blipFill>
        <p:spPr>
          <a:xfrm>
            <a:off x="977725" y="3146600"/>
            <a:ext cx="7631000" cy="448882"/>
          </a:xfrm>
          <a:prstGeom prst="rect">
            <a:avLst/>
          </a:prstGeom>
          <a:noFill/>
          <a:ln>
            <a:noFill/>
          </a:ln>
        </p:spPr>
      </p:pic>
      <p:pic>
        <p:nvPicPr>
          <p:cNvPr id="85" name="Google Shape;85;p16"/>
          <p:cNvPicPr preferRelativeResize="0"/>
          <p:nvPr/>
        </p:nvPicPr>
        <p:blipFill rotWithShape="1">
          <a:blip r:embed="rId5">
            <a:alphaModFix/>
          </a:blip>
          <a:srcRect b="14346"/>
          <a:stretch/>
        </p:blipFill>
        <p:spPr>
          <a:xfrm>
            <a:off x="977725" y="4064750"/>
            <a:ext cx="7437824" cy="448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695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Practical Considerations - Covariance Function</a:t>
            </a:r>
            <a:endParaRPr b="1"/>
          </a:p>
          <a:p>
            <a:pPr marL="0" lvl="0" indent="0" algn="l" rtl="0">
              <a:spcBef>
                <a:spcPts val="0"/>
              </a:spcBef>
              <a:spcAft>
                <a:spcPts val="0"/>
              </a:spcAft>
              <a:buNone/>
            </a:pPr>
            <a:endParaRPr/>
          </a:p>
        </p:txBody>
      </p:sp>
      <p:sp>
        <p:nvSpPr>
          <p:cNvPr id="91" name="Google Shape;91;p17"/>
          <p:cNvSpPr txBox="1">
            <a:spLocks noGrp="1"/>
          </p:cNvSpPr>
          <p:nvPr>
            <p:ph type="body" idx="1"/>
          </p:nvPr>
        </p:nvSpPr>
        <p:spPr>
          <a:xfrm>
            <a:off x="311700" y="572700"/>
            <a:ext cx="8520600" cy="944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900" dirty="0">
                <a:solidFill>
                  <a:schemeClr val="dk1"/>
                </a:solidFill>
              </a:rPr>
              <a:t>Appropriate choice of covariance function and its associated hyperparameters is often ambiguous in practical problems.</a:t>
            </a:r>
            <a:endParaRPr sz="1600" dirty="0">
              <a:solidFill>
                <a:schemeClr val="dk1"/>
              </a:solidFill>
            </a:endParaRPr>
          </a:p>
        </p:txBody>
      </p:sp>
      <p:pic>
        <p:nvPicPr>
          <p:cNvPr id="92" name="Google Shape;92;p17"/>
          <p:cNvPicPr preferRelativeResize="0"/>
          <p:nvPr/>
        </p:nvPicPr>
        <p:blipFill>
          <a:blip r:embed="rId3">
            <a:alphaModFix/>
          </a:blip>
          <a:stretch>
            <a:fillRect/>
          </a:stretch>
        </p:blipFill>
        <p:spPr>
          <a:xfrm>
            <a:off x="1362282" y="3784650"/>
            <a:ext cx="6335078" cy="572700"/>
          </a:xfrm>
          <a:prstGeom prst="rect">
            <a:avLst/>
          </a:prstGeom>
          <a:noFill/>
          <a:ln>
            <a:noFill/>
          </a:ln>
        </p:spPr>
      </p:pic>
      <p:sp>
        <p:nvSpPr>
          <p:cNvPr id="93" name="Google Shape;93;p17"/>
          <p:cNvSpPr txBox="1"/>
          <p:nvPr/>
        </p:nvSpPr>
        <p:spPr>
          <a:xfrm>
            <a:off x="311700" y="1384200"/>
            <a:ext cx="8520600" cy="6576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1"/>
              </a:buClr>
              <a:buSzPts val="1900"/>
              <a:buChar char="●"/>
            </a:pPr>
            <a:r>
              <a:rPr lang="en" sz="1900">
                <a:solidFill>
                  <a:schemeClr val="dk1"/>
                </a:solidFill>
              </a:rPr>
              <a:t>Propose ARD Matern 5/2 kernel as a covariance function.</a:t>
            </a:r>
            <a:endParaRPr sz="1900">
              <a:solidFill>
                <a:schemeClr val="dk1"/>
              </a:solidFill>
            </a:endParaRPr>
          </a:p>
        </p:txBody>
      </p:sp>
      <p:sp>
        <p:nvSpPr>
          <p:cNvPr id="94" name="Google Shape;94;p17"/>
          <p:cNvSpPr txBox="1"/>
          <p:nvPr/>
        </p:nvSpPr>
        <p:spPr>
          <a:xfrm>
            <a:off x="311700" y="2746500"/>
            <a:ext cx="8682300" cy="6576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1"/>
              </a:buClr>
              <a:buSzPts val="1900"/>
              <a:buChar char="●"/>
            </a:pPr>
            <a:r>
              <a:rPr lang="en" sz="1900" dirty="0">
                <a:solidFill>
                  <a:schemeClr val="dk1"/>
                </a:solidFill>
              </a:rPr>
              <a:t>Propose a fully-Bayesian treatment of the hyperparameters by marginalizing over θ and compute the integrated acquisition function:</a:t>
            </a:r>
            <a:endParaRPr sz="1900" dirty="0">
              <a:solidFill>
                <a:schemeClr val="dk1"/>
              </a:solidFill>
            </a:endParaRPr>
          </a:p>
        </p:txBody>
      </p:sp>
      <p:sp>
        <p:nvSpPr>
          <p:cNvPr id="95" name="Google Shape;95;p17"/>
          <p:cNvSpPr txBox="1"/>
          <p:nvPr/>
        </p:nvSpPr>
        <p:spPr>
          <a:xfrm>
            <a:off x="269525" y="1950525"/>
            <a:ext cx="8520600" cy="7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The hyperparameters governing the behavior of the Gaussian Process must also be optimized.</a:t>
            </a:r>
            <a:endParaRPr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494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Practical Considerations - Costs and Parallelism</a:t>
            </a:r>
            <a:endParaRPr b="1"/>
          </a:p>
        </p:txBody>
      </p:sp>
      <p:sp>
        <p:nvSpPr>
          <p:cNvPr id="101" name="Google Shape;101;p18"/>
          <p:cNvSpPr txBox="1">
            <a:spLocks noGrp="1"/>
          </p:cNvSpPr>
          <p:nvPr>
            <p:ph type="body" idx="1"/>
          </p:nvPr>
        </p:nvSpPr>
        <p:spPr>
          <a:xfrm>
            <a:off x="311700" y="710263"/>
            <a:ext cx="8520600" cy="796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900">
                <a:solidFill>
                  <a:schemeClr val="dk1"/>
                </a:solidFill>
              </a:rPr>
              <a:t>Ultimate goal of Bayesian Optimization is to find hyperparameter settings as quickly as possible, in terms of time not function evaluations</a:t>
            </a:r>
            <a:endParaRPr sz="1900">
              <a:solidFill>
                <a:schemeClr val="dk1"/>
              </a:solidFill>
            </a:endParaRPr>
          </a:p>
        </p:txBody>
      </p:sp>
      <p:pic>
        <p:nvPicPr>
          <p:cNvPr id="102" name="Google Shape;102;p18"/>
          <p:cNvPicPr preferRelativeResize="0"/>
          <p:nvPr/>
        </p:nvPicPr>
        <p:blipFill>
          <a:blip r:embed="rId3">
            <a:alphaModFix/>
          </a:blip>
          <a:stretch>
            <a:fillRect/>
          </a:stretch>
        </p:blipFill>
        <p:spPr>
          <a:xfrm>
            <a:off x="149438" y="3953400"/>
            <a:ext cx="8845125" cy="935725"/>
          </a:xfrm>
          <a:prstGeom prst="rect">
            <a:avLst/>
          </a:prstGeom>
          <a:noFill/>
          <a:ln>
            <a:noFill/>
          </a:ln>
        </p:spPr>
      </p:pic>
      <p:sp>
        <p:nvSpPr>
          <p:cNvPr id="103" name="Google Shape;103;p18"/>
          <p:cNvSpPr txBox="1"/>
          <p:nvPr/>
        </p:nvSpPr>
        <p:spPr>
          <a:xfrm>
            <a:off x="311688" y="1644625"/>
            <a:ext cx="8520600" cy="4656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1"/>
              </a:buClr>
              <a:buSzPts val="1900"/>
              <a:buChar char="●"/>
            </a:pPr>
            <a:r>
              <a:rPr lang="en" sz="1900">
                <a:solidFill>
                  <a:schemeClr val="dk1"/>
                </a:solidFill>
              </a:rPr>
              <a:t>Propose optimizing with respect to the </a:t>
            </a:r>
            <a:r>
              <a:rPr lang="en" sz="1900" i="1">
                <a:solidFill>
                  <a:schemeClr val="dk1"/>
                </a:solidFill>
              </a:rPr>
              <a:t>expected improvement per second</a:t>
            </a:r>
            <a:endParaRPr sz="1900">
              <a:solidFill>
                <a:schemeClr val="dk1"/>
              </a:solidFill>
            </a:endParaRPr>
          </a:p>
          <a:p>
            <a:pPr marL="0" lvl="0" indent="0" algn="l" rtl="0">
              <a:spcBef>
                <a:spcPts val="1200"/>
              </a:spcBef>
              <a:spcAft>
                <a:spcPts val="0"/>
              </a:spcAft>
              <a:buNone/>
            </a:pPr>
            <a:endParaRPr/>
          </a:p>
        </p:txBody>
      </p:sp>
      <p:sp>
        <p:nvSpPr>
          <p:cNvPr id="104" name="Google Shape;104;p18"/>
          <p:cNvSpPr txBox="1"/>
          <p:nvPr/>
        </p:nvSpPr>
        <p:spPr>
          <a:xfrm>
            <a:off x="311688" y="2810630"/>
            <a:ext cx="8520600" cy="11103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1"/>
              </a:buClr>
              <a:buSzPts val="1900"/>
              <a:buChar char="●"/>
            </a:pPr>
            <a:r>
              <a:rPr lang="en" sz="1900">
                <a:solidFill>
                  <a:schemeClr val="dk1"/>
                </a:solidFill>
              </a:rPr>
              <a:t>Propose taking advantage of multi-core parallelism by choosing new points based on the expected acquisition function under all possible outcomes of pending evaluations: </a:t>
            </a:r>
            <a:endParaRPr sz="1900">
              <a:solidFill>
                <a:schemeClr val="dk1"/>
              </a:solidFill>
            </a:endParaRPr>
          </a:p>
        </p:txBody>
      </p:sp>
      <p:sp>
        <p:nvSpPr>
          <p:cNvPr id="105" name="Google Shape;105;p18"/>
          <p:cNvSpPr txBox="1"/>
          <p:nvPr/>
        </p:nvSpPr>
        <p:spPr>
          <a:xfrm>
            <a:off x="311700" y="2365350"/>
            <a:ext cx="8520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t>Parallelizing Bayesian Optimization Procedures</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7000" y="0"/>
            <a:ext cx="8970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Empirical Analysis - M3E Models</a:t>
            </a:r>
            <a:endParaRPr b="1"/>
          </a:p>
        </p:txBody>
      </p:sp>
      <p:pic>
        <p:nvPicPr>
          <p:cNvPr id="111" name="Google Shape;111;p19"/>
          <p:cNvPicPr preferRelativeResize="0"/>
          <p:nvPr/>
        </p:nvPicPr>
        <p:blipFill>
          <a:blip r:embed="rId3">
            <a:alphaModFix/>
          </a:blip>
          <a:stretch>
            <a:fillRect/>
          </a:stretch>
        </p:blipFill>
        <p:spPr>
          <a:xfrm>
            <a:off x="1285463" y="572700"/>
            <a:ext cx="6573067" cy="45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Clr>
                <a:schemeClr val="dk1"/>
              </a:buClr>
              <a:buSzPts val="1500"/>
              <a:buChar char="●"/>
            </a:pPr>
            <a:r>
              <a:rPr lang="en" sz="1500">
                <a:solidFill>
                  <a:schemeClr val="dk1"/>
                </a:solidFill>
              </a:rPr>
              <a:t>Snoek, Jasper, et al. </a:t>
            </a:r>
            <a:r>
              <a:rPr lang="en" sz="1500" i="1">
                <a:solidFill>
                  <a:schemeClr val="dk1"/>
                </a:solidFill>
              </a:rPr>
              <a:t>Practical Bayesian Optimization of Machine Learning Algorithms</a:t>
            </a:r>
            <a:r>
              <a:rPr lang="en" sz="1500">
                <a:solidFill>
                  <a:schemeClr val="dk1"/>
                </a:solidFill>
              </a:rPr>
              <a:t>, </a:t>
            </a:r>
            <a:endParaRPr sz="1500">
              <a:solidFill>
                <a:schemeClr val="dk1"/>
              </a:solidFill>
            </a:endParaRPr>
          </a:p>
          <a:p>
            <a:pPr marL="457200" lvl="0" indent="457200" algn="l" rtl="0">
              <a:spcBef>
                <a:spcPts val="1200"/>
              </a:spcBef>
              <a:spcAft>
                <a:spcPts val="0"/>
              </a:spcAft>
              <a:buNone/>
            </a:pPr>
            <a:r>
              <a:rPr lang="en" sz="1500" u="sng">
                <a:solidFill>
                  <a:schemeClr val="hlink"/>
                </a:solidFill>
                <a:hlinkClick r:id="rId3"/>
              </a:rPr>
              <a:t>https://arxiv.org/abs/1206.2944</a:t>
            </a:r>
            <a:r>
              <a:rPr lang="en" sz="1500">
                <a:solidFill>
                  <a:schemeClr val="dk1"/>
                </a:solidFill>
              </a:rPr>
              <a:t>.</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Brochu, Eric, et al. </a:t>
            </a:r>
            <a:r>
              <a:rPr lang="en" sz="1500" i="1">
                <a:solidFill>
                  <a:schemeClr val="dk1"/>
                </a:solidFill>
              </a:rPr>
              <a:t>A Tutorial on Bayesian Optimization of Expensive Cost Functions, with Application to Active User Modeling and Hierarchical Reinforcement Learning, </a:t>
            </a:r>
            <a:r>
              <a:rPr lang="en" sz="1500" u="sng">
                <a:solidFill>
                  <a:schemeClr val="hlink"/>
                </a:solidFill>
                <a:hlinkClick r:id="rId4"/>
              </a:rPr>
              <a:t>https://arxiv.org/pdf/1012.2599.pdf</a:t>
            </a:r>
            <a:r>
              <a:rPr lang="en" sz="1500">
                <a:solidFill>
                  <a:schemeClr val="dk1"/>
                </a:solidFill>
              </a:rPr>
              <a:t>.</a:t>
            </a:r>
            <a:endParaRPr sz="1500">
              <a:solidFill>
                <a:schemeClr val="dk1"/>
              </a:solidFill>
            </a:endParaRPr>
          </a:p>
          <a:p>
            <a:pPr marL="0" lvl="0" indent="0" algn="l" rtl="0">
              <a:spcBef>
                <a:spcPts val="1200"/>
              </a:spcBef>
              <a:spcAft>
                <a:spcPts val="0"/>
              </a:spcAft>
              <a:buNone/>
            </a:pPr>
            <a:endParaRPr sz="1500">
              <a:solidFill>
                <a:schemeClr val="dk1"/>
              </a:solidFill>
            </a:endParaRPr>
          </a:p>
          <a:p>
            <a:pPr marL="457200" lvl="0" indent="457200" algn="l" rtl="0">
              <a:spcBef>
                <a:spcPts val="1200"/>
              </a:spcBef>
              <a:spcAft>
                <a:spcPts val="0"/>
              </a:spcAft>
              <a:buNone/>
            </a:pPr>
            <a:endParaRPr sz="1500">
              <a:solidFill>
                <a:schemeClr val="dk1"/>
              </a:solidFil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1440</Words>
  <Application>Microsoft Office PowerPoint</Application>
  <PresentationFormat>On-screen Show (16:9)</PresentationFormat>
  <Paragraphs>109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Roboto</vt:lpstr>
      <vt:lpstr>Arial</vt:lpstr>
      <vt:lpstr>Simple Light</vt:lpstr>
      <vt:lpstr>Practical Bayesian Optimization of Machine Learning Algorithms</vt:lpstr>
      <vt:lpstr>Using the Gaussian process in Bayesian optimization</vt:lpstr>
      <vt:lpstr>Bayesian optimization of machine learning algorithms</vt:lpstr>
      <vt:lpstr>More on acquisition functions</vt:lpstr>
      <vt:lpstr>Practical Considerations - Covariance Function </vt:lpstr>
      <vt:lpstr>Practical Considerations - Costs and Parallelism</vt:lpstr>
      <vt:lpstr>Empirical Analysis - M3E Models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Bayesian Optimization of Machine Learning Algorithms</dc:title>
  <cp:lastModifiedBy>Kyle Conrad</cp:lastModifiedBy>
  <cp:revision>1</cp:revision>
  <dcterms:modified xsi:type="dcterms:W3CDTF">2023-10-26T11:43:21Z</dcterms:modified>
</cp:coreProperties>
</file>