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2T16:46:15.18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DCFCC-1611-694E-9E9C-B63456426D1D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8B9DB-4420-2641-8452-41298C47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34A8-9D8D-204E-8D67-91789352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4556E-74A3-6335-D4FC-4E915910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3A54-BFE4-0901-9641-50A67390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CC87-7C5A-73B1-AA64-99CAA16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A04C-1F98-C82E-D7E3-DD462B5C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5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9AA4-14C2-C8A4-C49A-AF8B4904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786A1-FD23-CCA0-D6F2-08996F8A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8F138-2203-BC70-63B8-101C3C5B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885C-82DB-E302-21C5-17098C90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927DE-48DC-379D-3E42-F762C032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480EB-B873-73D1-4A9F-C7D35D57F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A2EE6-A87B-A733-942C-DE3AC473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841C-E80E-5BEE-3B5B-A19C61EE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98A6C-C75F-817A-A5BE-0C7B4429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2D53-D8B2-6E95-E9D2-9D254613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5A7F-3B2D-6F09-7AA4-19C155E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F895-47E5-6F2C-A5B1-2B1E3632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64FB-B9B8-F1D6-7822-B3C0E038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5BD4-BA18-6ABD-6D05-C7644EAA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2604-386E-6C0D-D39C-4FDE970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E4A4-C3AC-FA47-2FAA-B8EF9C43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01B0-3772-8C09-CFB8-CCB53144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4DEC-51D3-1572-77CE-153E791F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CC1B6-5302-63CB-4D37-AF37BBD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E843-A885-5229-9DCF-5001BC49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0E92-4497-8273-E394-B88F2DB0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8056-EAA9-061A-F755-C801CB829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FF0BD-2E68-0B9E-F404-E3102F0CB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1E7C3-E329-BD5F-DBA3-8D609300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95F26-F148-21A5-245D-6F9A652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2FD9-7660-FCC1-2CEC-9145A856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8D3-7340-27CF-3594-A2C4BE09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33C1-D5BE-D8EB-DE31-51D1D2C36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35EB-504E-5596-E2EA-A1F30C5B3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499C-89A2-F968-AB60-EE20D7F2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6FDD-C992-42C0-AFE4-C079B50F4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B2548-FCBC-26E8-D5C9-42A6787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6BE74-38BC-098D-F54D-4370D7D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548BC-2EF7-7AD3-1A5C-9D37A3B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7D3D-4E97-1DE5-EC11-964AFFD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0675D-84F3-B4A8-01EF-C2C2EE7C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1CFCD-3951-F578-28AD-5379E814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20D21-5737-E7EA-086B-EDE5418C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9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0EEE5-3D27-543F-A379-7CD23EB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12A6C-444D-C7C8-5984-3DC95F1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4E92D-1BB5-9445-DBB6-3706B10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9B21-696A-2B89-A91B-97D48E66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629D-9798-762C-AABC-BD62CD18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BD091-A878-C16F-361C-FF50405F4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C908D-F9DE-28AF-C9F5-4B9FFF1C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5155-9968-69B9-55CA-FDBD9071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B651-313E-0F1D-6EAB-EC349A4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3CA-D866-606E-DD42-EDA451F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48CC0-D4EB-E0AB-E0D0-6454F0C3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2523-2E01-D963-5E83-138CF502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0478-0E7B-E1B1-FE24-F7B83B3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12/12/23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206C2-9BFA-7DCC-B035-D32844ED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Amazon Recommender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81FE1-BEC7-2A19-94AF-3BCE9274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28B02-392F-C093-FDA7-68B2D9EA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DC1B-8587-3488-285D-CF8541BF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242B-4986-0008-68E1-0571C0E8D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12/12/23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653A-C4A9-5B06-C0FD-1C41C0CCA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Amazon Recommender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03BF-616C-FB91-41F9-37559587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CD56-5C7E-FB46-A86E-B8928284A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2687-9979-9545-D96A-858B87E3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74" y="2093913"/>
            <a:ext cx="6405563" cy="2387600"/>
          </a:xfrm>
        </p:spPr>
        <p:txBody>
          <a:bodyPr>
            <a:noAutofit/>
          </a:bodyPr>
          <a:lstStyle/>
          <a:p>
            <a:pPr algn="l"/>
            <a:r>
              <a:rPr lang="en-US" sz="7000" spc="300" dirty="0">
                <a:solidFill>
                  <a:schemeClr val="bg1"/>
                </a:solidFill>
                <a:latin typeface="DIN Condensed" pitchFamily="2" charset="0"/>
              </a:rPr>
              <a:t>Amazon Book Recommender </a:t>
            </a:r>
            <a:br>
              <a:rPr lang="en-US" sz="7000" spc="300" dirty="0">
                <a:solidFill>
                  <a:schemeClr val="bg1"/>
                </a:solidFill>
                <a:latin typeface="DIN Condensed" pitchFamily="2" charset="0"/>
              </a:rPr>
            </a:br>
            <a:r>
              <a:rPr lang="en-US" sz="7000" spc="300" dirty="0">
                <a:solidFill>
                  <a:schemeClr val="bg1"/>
                </a:solidFill>
                <a:latin typeface="DIN Condensed" pitchFamily="2" charset="0"/>
              </a:rPr>
              <a:t>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D5C41E-652E-1F09-1FA3-A75F0A8B03CB}"/>
              </a:ext>
            </a:extLst>
          </p:cNvPr>
          <p:cNvCxnSpPr>
            <a:cxnSpLocks/>
          </p:cNvCxnSpPr>
          <p:nvPr/>
        </p:nvCxnSpPr>
        <p:spPr>
          <a:xfrm>
            <a:off x="702469" y="4857750"/>
            <a:ext cx="1078706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7687C1-82FA-1BDE-6DA4-D26E68C8A853}"/>
              </a:ext>
            </a:extLst>
          </p:cNvPr>
          <p:cNvSpPr txBox="1"/>
          <p:nvPr/>
        </p:nvSpPr>
        <p:spPr>
          <a:xfrm>
            <a:off x="1095374" y="5233988"/>
            <a:ext cx="4562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DIN Condensed" pitchFamily="2" charset="0"/>
              </a:rPr>
              <a:t>Project Overview and Insights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B85E4-25F0-0D5A-CF1C-7C5B523B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9" y="363537"/>
            <a:ext cx="842963" cy="842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EB8FA0-3E64-95DE-2EBE-7B713BCA02DE}"/>
              </a:ext>
            </a:extLst>
          </p:cNvPr>
          <p:cNvSpPr txBox="1"/>
          <p:nvPr/>
        </p:nvSpPr>
        <p:spPr>
          <a:xfrm>
            <a:off x="1095374" y="5841057"/>
            <a:ext cx="4562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DIN Condensed" pitchFamily="2" charset="0"/>
              </a:rPr>
              <a:t>By Kyle Rodriguez</a:t>
            </a:r>
          </a:p>
        </p:txBody>
      </p:sp>
    </p:spTree>
    <p:extLst>
      <p:ext uri="{BB962C8B-B14F-4D97-AF65-F5344CB8AC3E}">
        <p14:creationId xmlns:p14="http://schemas.microsoft.com/office/powerpoint/2010/main" val="243316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329238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Conclusion and Next Steps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5235576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329238" y="1439784"/>
            <a:ext cx="61293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Outcomes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Successfully predict the top 5 recommended books for a user using underlying collaborative filtering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chosen algorithm was the SVD which had an MAE of 0.71 stars.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AD83A-513A-C257-68A0-A0792AEE9882}"/>
              </a:ext>
            </a:extLst>
          </p:cNvPr>
          <p:cNvSpPr txBox="1"/>
          <p:nvPr/>
        </p:nvSpPr>
        <p:spPr>
          <a:xfrm>
            <a:off x="5329238" y="3847366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system may not scale well as the dataset increases and may need to switch to a more robust recommender system library for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Design an API endpoint for user testing and interfacing via a Flask web app.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EC71BAD-7F38-999D-9F00-95D79352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396" y="2504779"/>
            <a:ext cx="1848441" cy="18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6BC-A7D0-2579-7F42-646A5DE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285750"/>
            <a:ext cx="3932237" cy="9858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DIN Condensed" pitchFamily="2" charset="0"/>
              </a:rPr>
              <a:t>Table of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456E7-302D-AD21-F5D6-35FC0B79F815}"/>
              </a:ext>
            </a:extLst>
          </p:cNvPr>
          <p:cNvSpPr txBox="1"/>
          <p:nvPr/>
        </p:nvSpPr>
        <p:spPr>
          <a:xfrm>
            <a:off x="5575299" y="457200"/>
            <a:ext cx="6257925" cy="51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Intro to Recommender Systems		03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Project Goal					04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Data Overview &amp; Wrangling			05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Modeling &amp; Evaluation 			06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Model Optimization				07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Final Model Selection				08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Conclusion &amp; Next Steps			09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6BC-A7D0-2579-7F42-646A5DE8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1414462"/>
            <a:ext cx="3932237" cy="985838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DIN Condensed" pitchFamily="2" charset="0"/>
              </a:rPr>
              <a:t>INTRODUCTION TO RECOMMENDER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456E7-302D-AD21-F5D6-35FC0B79F815}"/>
              </a:ext>
            </a:extLst>
          </p:cNvPr>
          <p:cNvSpPr txBox="1"/>
          <p:nvPr/>
        </p:nvSpPr>
        <p:spPr>
          <a:xfrm>
            <a:off x="5575299" y="457200"/>
            <a:ext cx="6257925" cy="168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latin typeface=""/>
              </a:rPr>
              <a:t>The Role of Recommender Systems		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14A823-6EFE-9545-5F03-A4F196FCD45A}"/>
                  </a:ext>
                </a:extLst>
              </p14:cNvPr>
              <p14:cNvContentPartPr/>
              <p14:nvPr/>
            </p14:nvContentPartPr>
            <p14:xfrm>
              <a:off x="1603462" y="-87552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14A823-6EFE-9545-5F03-A4F196FCD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462" y="-93816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50A383-8BCB-F543-AB94-D137275C6082}"/>
              </a:ext>
            </a:extLst>
          </p:cNvPr>
          <p:cNvCxnSpPr/>
          <p:nvPr/>
        </p:nvCxnSpPr>
        <p:spPr>
          <a:xfrm>
            <a:off x="5272088" y="1414462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2AE57F-A1D4-7C68-8A66-25F925708A9E}"/>
              </a:ext>
            </a:extLst>
          </p:cNvPr>
          <p:cNvSpPr txBox="1"/>
          <p:nvPr/>
        </p:nvSpPr>
        <p:spPr>
          <a:xfrm>
            <a:off x="5414963" y="1907381"/>
            <a:ext cx="608012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"/>
              </a:rPr>
              <a:t>Widely used in user-facing industries such as Netflix, Amazon, LinkedIn and YouTube.</a:t>
            </a:r>
          </a:p>
          <a:p>
            <a:pPr>
              <a:lnSpc>
                <a:spcPct val="150000"/>
              </a:lnSpc>
            </a:pPr>
            <a:endParaRPr lang="en-US" dirty="0">
              <a:latin typeface="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"/>
              </a:rPr>
              <a:t>Helps manage large volumes of content by providing relevant suggestions to users.</a:t>
            </a:r>
          </a:p>
          <a:p>
            <a:pPr>
              <a:lnSpc>
                <a:spcPct val="150000"/>
              </a:lnSpc>
            </a:pPr>
            <a:endParaRPr lang="en-US" dirty="0">
              <a:latin typeface="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"/>
              </a:rPr>
              <a:t>For example, over 70% of watch time on YouTube is driven by its recommender algorithm.</a:t>
            </a:r>
          </a:p>
        </p:txBody>
      </p:sp>
    </p:spTree>
    <p:extLst>
      <p:ext uri="{BB962C8B-B14F-4D97-AF65-F5344CB8AC3E}">
        <p14:creationId xmlns:p14="http://schemas.microsoft.com/office/powerpoint/2010/main" val="39052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329238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Project Goal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5235576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329238" y="1814513"/>
            <a:ext cx="6129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 recommender system for Amazon book shoppers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Recommend books users are likely to enjoy based on the reviews of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Encourage users to discover books they might not find on their 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6AB7-99E5-7F2D-D4BF-75EF1561018A}"/>
              </a:ext>
            </a:extLst>
          </p:cNvPr>
          <p:cNvSpPr txBox="1"/>
          <p:nvPr/>
        </p:nvSpPr>
        <p:spPr>
          <a:xfrm>
            <a:off x="5329238" y="4672013"/>
            <a:ext cx="6129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</a:t>
            </a:r>
          </a:p>
          <a:p>
            <a:r>
              <a:rPr lang="en-US" sz="2000" i="1" dirty="0"/>
              <a:t>How can we accurately recommend 5 new books to a user using an item-item approach to encourage expanding user preferences to books they may not have otherwise found on their own?</a:t>
            </a:r>
          </a:p>
          <a:p>
            <a:endParaRPr lang="en-US" sz="2000" dirty="0"/>
          </a:p>
        </p:txBody>
      </p:sp>
      <p:pic>
        <p:nvPicPr>
          <p:cNvPr id="14" name="Graphic 13" descr="Target with solid fill">
            <a:extLst>
              <a:ext uri="{FF2B5EF4-FFF2-40B4-BE49-F238E27FC236}">
                <a16:creationId xmlns:a16="http://schemas.microsoft.com/office/drawing/2014/main" id="{AB77E899-798C-1208-599C-71D02BB6A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362" y="2143125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0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57213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Data Overview &amp; Wrangling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463551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57212" y="1617208"/>
            <a:ext cx="6129337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Dataset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Two datasets: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first consisting of &gt;51M rows containing user ratings on books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second containing metadata for each book in the initial dataset.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6AB7-99E5-7F2D-D4BF-75EF1561018A}"/>
              </a:ext>
            </a:extLst>
          </p:cNvPr>
          <p:cNvSpPr txBox="1"/>
          <p:nvPr/>
        </p:nvSpPr>
        <p:spPr>
          <a:xfrm>
            <a:off x="557212" y="4417357"/>
            <a:ext cx="6129337" cy="204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Wrangling</a:t>
            </a:r>
          </a:p>
          <a:p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Null values were dropped from the dataset (13%).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was downsampled to about 32K rows to manage computational resources.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FBD446F5-7FDB-C40D-D1E2-47931D7B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74906" y="2221706"/>
            <a:ext cx="2414587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0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57213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Modeling &amp; Evaluation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463551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57212" y="1617208"/>
            <a:ext cx="612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Baseline Models</a:t>
            </a:r>
          </a:p>
          <a:p>
            <a:endParaRPr lang="en-US" sz="2000" b="1" dirty="0"/>
          </a:p>
          <a:p>
            <a:r>
              <a:rPr lang="en-US" sz="2000" dirty="0"/>
              <a:t>Several algorithms were tested including SVD, NMF, and KNN-inspired for best baseline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6AB7-99E5-7F2D-D4BF-75EF1561018A}"/>
              </a:ext>
            </a:extLst>
          </p:cNvPr>
          <p:cNvSpPr txBox="1"/>
          <p:nvPr/>
        </p:nvSpPr>
        <p:spPr>
          <a:xfrm>
            <a:off x="557212" y="3167125"/>
            <a:ext cx="612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 Metrics</a:t>
            </a:r>
          </a:p>
          <a:p>
            <a:endParaRPr lang="en-US" sz="2000" b="1" dirty="0"/>
          </a:p>
          <a:p>
            <a:r>
              <a:rPr lang="en-US" sz="2000" dirty="0"/>
              <a:t>Models were evaluated for accuracy using MAE and RMSE.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24FC5-E6AF-0079-585F-C857B35ED3FC}"/>
              </a:ext>
            </a:extLst>
          </p:cNvPr>
          <p:cNvSpPr txBox="1"/>
          <p:nvPr/>
        </p:nvSpPr>
        <p:spPr>
          <a:xfrm>
            <a:off x="557212" y="4764747"/>
            <a:ext cx="612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Top Performing Models</a:t>
            </a:r>
          </a:p>
          <a:p>
            <a:endParaRPr lang="en-US" sz="2000" b="1" dirty="0"/>
          </a:p>
          <a:p>
            <a:r>
              <a:rPr lang="en-US" sz="2000" dirty="0"/>
              <a:t>The SVD and </a:t>
            </a:r>
            <a:r>
              <a:rPr lang="en-US" sz="2000" dirty="0" err="1"/>
              <a:t>KNNBaseline</a:t>
            </a:r>
            <a:r>
              <a:rPr lang="en-US" sz="2000" dirty="0"/>
              <a:t> models had the best MAE and RMSE scores from the ones tested.</a:t>
            </a:r>
          </a:p>
        </p:txBody>
      </p:sp>
      <p:pic>
        <p:nvPicPr>
          <p:cNvPr id="12" name="Graphic 11" descr="Statistics with solid fill">
            <a:extLst>
              <a:ext uri="{FF2B5EF4-FFF2-40B4-BE49-F238E27FC236}">
                <a16:creationId xmlns:a16="http://schemas.microsoft.com/office/drawing/2014/main" id="{A1B8FB02-5F44-304A-E279-CB6D1B34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962" y="2138362"/>
            <a:ext cx="2581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329238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Model Optimization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5235576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417343" y="1809096"/>
            <a:ext cx="6129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GridSearch</a:t>
            </a:r>
            <a:r>
              <a:rPr lang="en-US" sz="2000" b="1" dirty="0"/>
              <a:t> CV</a:t>
            </a:r>
          </a:p>
          <a:p>
            <a:r>
              <a:rPr lang="en-US" sz="2000" dirty="0"/>
              <a:t>An exhaustive search was done to determine the best hyperparameters for both models.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56AB7-99E5-7F2D-D4BF-75EF1561018A}"/>
              </a:ext>
            </a:extLst>
          </p:cNvPr>
          <p:cNvSpPr txBox="1"/>
          <p:nvPr/>
        </p:nvSpPr>
        <p:spPr>
          <a:xfrm>
            <a:off x="5417343" y="4794836"/>
            <a:ext cx="6129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KNN Model Tuning</a:t>
            </a:r>
          </a:p>
          <a:p>
            <a:r>
              <a:rPr lang="en-US" sz="2000" dirty="0"/>
              <a:t>Options for similarity measures like MSD and Cosine were optimized as well as the number of neighbors, 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E5CB3-091D-70AE-6008-C5DCCD87E591}"/>
              </a:ext>
            </a:extLst>
          </p:cNvPr>
          <p:cNvSpPr txBox="1"/>
          <p:nvPr/>
        </p:nvSpPr>
        <p:spPr>
          <a:xfrm>
            <a:off x="5417343" y="3187968"/>
            <a:ext cx="6129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SVD Model Tuning</a:t>
            </a:r>
          </a:p>
          <a:p>
            <a:r>
              <a:rPr lang="en-US" sz="2000" dirty="0"/>
              <a:t>Optimized number of epochs, learning rate and regularization parameter.</a:t>
            </a:r>
          </a:p>
        </p:txBody>
      </p:sp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9DECC445-5FCD-5A18-3EC8-5D626930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462" y="2346032"/>
            <a:ext cx="2448804" cy="24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E24BD5-9969-95D2-96B8-CCC2D6A37D1B}"/>
              </a:ext>
            </a:extLst>
          </p:cNvPr>
          <p:cNvSpPr/>
          <p:nvPr/>
        </p:nvSpPr>
        <p:spPr>
          <a:xfrm>
            <a:off x="4772025" y="0"/>
            <a:ext cx="74199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/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72E2-3FEB-B713-F1DD-3AA8AE999310}"/>
              </a:ext>
            </a:extLst>
          </p:cNvPr>
          <p:cNvSpPr txBox="1"/>
          <p:nvPr/>
        </p:nvSpPr>
        <p:spPr>
          <a:xfrm>
            <a:off x="5329238" y="642938"/>
            <a:ext cx="612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"/>
              </a:rPr>
              <a:t>Final Model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C8CCB7-CEC4-8178-59A3-FB5478C4984A}"/>
              </a:ext>
            </a:extLst>
          </p:cNvPr>
          <p:cNvCxnSpPr/>
          <p:nvPr/>
        </p:nvCxnSpPr>
        <p:spPr>
          <a:xfrm>
            <a:off x="5235576" y="1343024"/>
            <a:ext cx="6222999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3A9FB7-68BD-22F2-6570-A9A3B9C31A3F}"/>
              </a:ext>
            </a:extLst>
          </p:cNvPr>
          <p:cNvSpPr txBox="1"/>
          <p:nvPr/>
        </p:nvSpPr>
        <p:spPr>
          <a:xfrm>
            <a:off x="5329238" y="1676876"/>
            <a:ext cx="61293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Chosen Model</a:t>
            </a:r>
          </a:p>
          <a:p>
            <a:r>
              <a:rPr lang="en-US" sz="2000" dirty="0"/>
              <a:t>The tuned SVD model was selected as a basis for the recommendation system since it has the best results.</a:t>
            </a:r>
          </a:p>
          <a:p>
            <a:endParaRPr lang="en-US" sz="2000" dirty="0"/>
          </a:p>
          <a:p>
            <a:r>
              <a:rPr lang="en-US" sz="2000" dirty="0"/>
              <a:t>It was chosen over the KNN model since those tend to become more computationally expensive as the size of data grows.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AD83A-513A-C257-68A0-A0792AEE9882}"/>
              </a:ext>
            </a:extLst>
          </p:cNvPr>
          <p:cNvSpPr txBox="1"/>
          <p:nvPr/>
        </p:nvSpPr>
        <p:spPr>
          <a:xfrm>
            <a:off x="5329238" y="4257496"/>
            <a:ext cx="594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 Top-N Books for Users</a:t>
            </a:r>
          </a:p>
          <a:p>
            <a:r>
              <a:rPr lang="en-US" sz="2000" dirty="0"/>
              <a:t>Using the recommender system, the top 5 books were predicted for a random user. The metadata was used to provide useful information on each book that was predicted.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EC71BAD-7F38-999D-9F00-95D79352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396" y="2504779"/>
            <a:ext cx="1848441" cy="184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E0BA05-190D-C0CA-9CE4-CA27628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49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Amazon Recommender System /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205BF5-24CF-3B1D-8071-80C495D6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CD56-5C7E-FB46-A86E-B8928284AFFE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42E4C-3AB3-C35E-C91B-AEBFF41B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0" y="714376"/>
            <a:ext cx="11173838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57E61-14EA-A79C-2F42-4F8FD81990F8}"/>
              </a:ext>
            </a:extLst>
          </p:cNvPr>
          <p:cNvSpPr txBox="1"/>
          <p:nvPr/>
        </p:nvSpPr>
        <p:spPr>
          <a:xfrm>
            <a:off x="741937" y="5986464"/>
            <a:ext cx="10916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Figure: A pandas </a:t>
            </a:r>
            <a:r>
              <a:rPr lang="en-US" sz="1400" dirty="0" err="1">
                <a:solidFill>
                  <a:schemeClr val="bg1"/>
                </a:solidFill>
              </a:rPr>
              <a:t>DataFrame</a:t>
            </a:r>
            <a:r>
              <a:rPr lang="en-US" sz="1400" dirty="0">
                <a:solidFill>
                  <a:schemeClr val="bg1"/>
                </a:solidFill>
              </a:rPr>
              <a:t> showing an example of the top 4 recommended books for a user along with the system’s predicted user ratings and metadata about each book.</a:t>
            </a:r>
          </a:p>
        </p:txBody>
      </p:sp>
    </p:spTree>
    <p:extLst>
      <p:ext uri="{BB962C8B-B14F-4D97-AF65-F5344CB8AC3E}">
        <p14:creationId xmlns:p14="http://schemas.microsoft.com/office/powerpoint/2010/main" val="226194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{FBF88FB3-D989-584A-97C7-4EBFA6A1789E}tf10001124</Template>
  <TotalTime>84</TotalTime>
  <Words>595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DIN Condensed</vt:lpstr>
      <vt:lpstr>Office Theme</vt:lpstr>
      <vt:lpstr>Amazon Book Recommender  System</vt:lpstr>
      <vt:lpstr>Table of Contents</vt:lpstr>
      <vt:lpstr>INTRODUCTION TO RECOMMENDER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Book Recommender  System</dc:title>
  <dc:creator>Kyle Rodriguez</dc:creator>
  <cp:lastModifiedBy>Kyle Rodriguez</cp:lastModifiedBy>
  <cp:revision>1</cp:revision>
  <dcterms:created xsi:type="dcterms:W3CDTF">2023-12-12T16:10:17Z</dcterms:created>
  <dcterms:modified xsi:type="dcterms:W3CDTF">2023-12-12T17:34:33Z</dcterms:modified>
</cp:coreProperties>
</file>