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<Relationships xmlns="http://schemas.openxmlformats.org/package/2006/relationships"><Relationship Id="rId1" Target="../media/image72.png" Type="http://schemas.openxmlformats.org/officeDocument/2006/relationships/image"/><Relationship Id="rId2" Target="../media/image73.svg" Type="http://schemas.openxmlformats.org/officeDocument/2006/relationships/image"/><Relationship Id="rId3" Target="../media/image74.png" Type="http://schemas.openxmlformats.org/officeDocument/2006/relationships/image"/><Relationship Id="rId4" Target="../media/image75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1.xml" Type="http://schemas.openxmlformats.org/officeDocument/2006/relationships/notesSlide"/></Relationships>
</file>

<file path=ppt/slides/_rels/slide12.xml.rels><?xml version="1.0" encoding="UTF-8" standalone="yes"?><Relationships xmlns="http://schemas.openxmlformats.org/package/2006/relationships"><Relationship Id="rId1" Target="../media/image76.png" Type="http://schemas.openxmlformats.org/officeDocument/2006/relationships/image"/><Relationship Id="rId2" Target="../media/image77.svg" Type="http://schemas.openxmlformats.org/officeDocument/2006/relationships/image"/><Relationship Id="rId3" Target="../media/image78.png" Type="http://schemas.openxmlformats.org/officeDocument/2006/relationships/image"/><Relationship Id="rId4" Target="../media/image79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2.xml" Type="http://schemas.openxmlformats.org/officeDocument/2006/relationships/notesSlide"/></Relationships>
</file>

<file path=ppt/slides/_rels/slide13.xml.rels><?xml version="1.0" encoding="UTF-8" standalone="yes"?><Relationships xmlns="http://schemas.openxmlformats.org/package/2006/relationships"><Relationship Id="rId1" Target="../media/image80.png" Type="http://schemas.openxmlformats.org/officeDocument/2006/relationships/image"/><Relationship Id="rId2" Target="../media/image81.svg" Type="http://schemas.openxmlformats.org/officeDocument/2006/relationships/image"/><Relationship Id="rId3" Target="../media/image82.png" Type="http://schemas.openxmlformats.org/officeDocument/2006/relationships/image"/><Relationship Id="rId4" Target="../media/image83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3.xml" Type="http://schemas.openxmlformats.org/officeDocument/2006/relationships/notesSlide"/></Relationships>
</file>

<file path=ppt/slides/_rels/slide14.xml.rels><?xml version="1.0" encoding="UTF-8" standalone="yes"?><Relationships xmlns="http://schemas.openxmlformats.org/package/2006/relationships"><Relationship Id="rId1" Target="../media/image84.png" Type="http://schemas.openxmlformats.org/officeDocument/2006/relationships/image"/><Relationship Id="rId2" Target="../media/image85.svg" Type="http://schemas.openxmlformats.org/officeDocument/2006/relationships/image"/><Relationship Id="rId3" Target="../media/image86.png" Type="http://schemas.openxmlformats.org/officeDocument/2006/relationships/image"/><Relationship Id="rId4" Target="../media/image87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4.xml" Type="http://schemas.openxmlformats.org/officeDocument/2006/relationships/notesSlide"/></Relationships>
</file>

<file path=ppt/slides/_rels/slide15.xml.rels><?xml version="1.0" encoding="UTF-8" standalone="yes"?><Relationships xmlns="http://schemas.openxmlformats.org/package/2006/relationships"><Relationship Id="rId1" Target="../media/image88.png" Type="http://schemas.openxmlformats.org/officeDocument/2006/relationships/image"/><Relationship Id="rId2" Target="../media/image89.svg" Type="http://schemas.openxmlformats.org/officeDocument/2006/relationships/image"/><Relationship Id="rId3" Target="../media/image90.png" Type="http://schemas.openxmlformats.org/officeDocument/2006/relationships/image"/><Relationship Id="rId4" Target="../media/image91.svg" Type="http://schemas.openxmlformats.org/officeDocument/2006/relationships/image"/><Relationship Id="rId5" Target="../media/image92.png" Type="http://schemas.openxmlformats.org/officeDocument/2006/relationships/image"/><Relationship Id="rId6" Target="../media/image93.svg" Type="http://schemas.openxmlformats.org/officeDocument/2006/relationships/image"/><Relationship Id="rId7" Target="../media/image94.png" Type="http://schemas.openxmlformats.org/officeDocument/2006/relationships/image"/><Relationship Id="rId8" Target="../media/image95.svg" Type="http://schemas.openxmlformats.org/officeDocument/2006/relationships/image"/><Relationship Id="rId9" Target="../media/image96.png" Type="http://schemas.openxmlformats.org/officeDocument/2006/relationships/image"/><Relationship Id="rId10" Target="../media/image97.svg" Type="http://schemas.openxmlformats.org/officeDocument/2006/relationships/image"/><Relationship Id="rId11" Target="../media/image98.png" Type="http://schemas.openxmlformats.org/officeDocument/2006/relationships/image"/><Relationship Id="rId12" Target="../media/image99.svg" Type="http://schemas.openxmlformats.org/officeDocument/2006/relationships/image"/><Relationship Id="rId13" Target="../media/image100.png" Type="http://schemas.openxmlformats.org/officeDocument/2006/relationships/image"/><Relationship Id="rId14" Target="../media/image101.sv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5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media/image3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media/image12.sv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5.png" Type="http://schemas.openxmlformats.org/officeDocument/2006/relationships/image"/><Relationship Id="rId16" Target="../media/image26.sv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27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14" Target="../media/image40.png" Type="http://schemas.openxmlformats.org/officeDocument/2006/relationships/image"/><Relationship Id="rId15" Target="../media/image41.sv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18" Target="../media/image44.png" Type="http://schemas.openxmlformats.org/officeDocument/2006/relationships/image"/><Relationship Id="rId19" Target="../media/image45.svg" Type="http://schemas.openxmlformats.org/officeDocument/2006/relationships/image"/><Relationship Id="rId20" Target="../media/image46.png" Type="http://schemas.openxmlformats.org/officeDocument/2006/relationships/image"/><Relationship Id="rId21" Target="../media/image47.svg" Type="http://schemas.openxmlformats.org/officeDocument/2006/relationships/image"/><Relationship Id="rId22" Target="../media/image48.png" Type="http://schemas.openxmlformats.org/officeDocument/2006/relationships/image"/><Relationship Id="rId23" Target="../media/image49.svg" Type="http://schemas.openxmlformats.org/officeDocument/2006/relationships/image"/><Relationship Id="rId24" Target="../media/image50.png" Type="http://schemas.openxmlformats.org/officeDocument/2006/relationships/image"/><Relationship Id="rId25" Target="../media/image51.svg" Type="http://schemas.openxmlformats.org/officeDocument/2006/relationships/image"/><Relationship Id="rId26" Target="../media/image52.png" Type="http://schemas.openxmlformats.org/officeDocument/2006/relationships/image"/><Relationship Id="rId27" Target="../media/image53.svg" Type="http://schemas.openxmlformats.org/officeDocument/2006/relationships/image"/><Relationship Id="rId28" Target="../media/image54.png" Type="http://schemas.openxmlformats.org/officeDocument/2006/relationships/image"/><Relationship Id="rId29" Target="../media/image55.svg" Type="http://schemas.openxmlformats.org/officeDocument/2006/relationships/image"/><Relationship Id="rId30" Target="../media/image56.png" Type="http://schemas.openxmlformats.org/officeDocument/2006/relationships/image"/><Relationship Id="rId31" Target="../media/image57.svg" Type="http://schemas.openxmlformats.org/officeDocument/2006/relationships/image"/><Relationship Id="rId32" Target="../slideLayouts/slideLayout1.xml" Type="http://schemas.openxmlformats.org/officeDocument/2006/relationships/slideLayout"/><Relationship Id="rId33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58.png" Type="http://schemas.openxmlformats.org/officeDocument/2006/relationships/image"/><Relationship Id="rId2" Target="../media/image59.sv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62.png" Type="http://schemas.openxmlformats.org/officeDocument/2006/relationships/image"/><Relationship Id="rId2" Target="../media/image63.svg" Type="http://schemas.openxmlformats.org/officeDocument/2006/relationships/image"/><Relationship Id="rId3" Target="../media/image64.png" Type="http://schemas.openxmlformats.org/officeDocument/2006/relationships/image"/><Relationship Id="rId4" Target="../media/image65.svg" Type="http://schemas.openxmlformats.org/officeDocument/2006/relationships/image"/><Relationship Id="rId5" Target="../media/image66.png" Type="http://schemas.openxmlformats.org/officeDocument/2006/relationships/image"/><Relationship Id="rId6" Target="../media/image67.svg" Type="http://schemas.openxmlformats.org/officeDocument/2006/relationships/image"/><Relationship Id="rId7" Target="../media/image68.png" Type="http://schemas.openxmlformats.org/officeDocument/2006/relationships/image"/><Relationship Id="rId8" Target="../media/image69.svg" Type="http://schemas.openxmlformats.org/officeDocument/2006/relationships/image"/><Relationship Id="rId9" Target="../media/image70.png" Type="http://schemas.openxmlformats.org/officeDocument/2006/relationships/image"/><Relationship Id="rId10" Target="../media/image71.sv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47563" y="5357961"/>
            <a:ext cx="11293826" cy="8719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6868"/>
              </a:lnSpc>
              <a:buNone/>
            </a:pPr>
            <a:r>
              <a:rPr lang="en-US" sz="5451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Predicting Employee Attrition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47563" y="6246689"/>
            <a:ext cx="11293826" cy="27347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55"/>
              </a:lnSpc>
              <a:spcBef>
                <a:spcPts val="130"/>
              </a:spcBef>
              <a:buNone/>
            </a:pPr>
            <a:r>
              <a:rPr lang="en-US" sz="171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Kyle Rodriguez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/>
          <a:srcRect l="0" r="0" t="18284" b="18284"/>
          <a:stretch/>
        </p:blipFill>
        <p:spPr>
          <a:xfrm>
            <a:off x="0" y="0"/>
            <a:ext cx="12188952" cy="5161259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Performance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375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AUC scores of models on oversampled dataset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475879" y="2369198"/>
            <a:ext cx="8566131" cy="952261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295201" y="2727516"/>
            <a:ext cx="1990227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9887864" y="2589215"/>
            <a:ext cx="963689" cy="50990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0.88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75879" y="3511912"/>
            <a:ext cx="8760809" cy="952262"/>
          </a:xfrm>
          <a:prstGeom prst="rect">
            <a:avLst/>
          </a:prstGeom>
          <a:solidFill>
            <a:srgbClr val="e66922"/>
          </a:solidFill>
          <a:ln w="25400">
            <a:solidFill>
              <a:srgbClr val="e66922"/>
            </a:solidFill>
            <a:prstDash val="solid"/>
            <a:miter lim="800000"/>
          </a:ln>
        </p:spPr>
      </p:sp>
      <p:sp>
        <p:nvSpPr>
          <p:cNvPr id="8" name="Object 7"/>
          <p:cNvSpPr/>
          <p:nvPr/>
        </p:nvSpPr>
        <p:spPr>
          <a:xfrm>
            <a:off x="295201" y="3870230"/>
            <a:ext cx="1990227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Logistic Regression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0093024" y="3731929"/>
            <a:ext cx="953214" cy="50990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0.90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475879" y="4654626"/>
            <a:ext cx="8663470" cy="95226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295201" y="5012945"/>
            <a:ext cx="1990227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CatBoost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9995681" y="4874643"/>
            <a:ext cx="953214" cy="50990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0.89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Findings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375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Features Ranked for the </a:t>
            </a:r>
            <a:r>
              <a:rPr lang="en-US" b="1" sz="15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Logistic Regression Model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26" y="2129198"/>
            <a:ext cx="11255735" cy="379000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26" y="2129198"/>
            <a:ext cx="11246213" cy="378048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1" y="2129258"/>
            <a:ext cx="5618345" cy="75571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Feature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094476" y="2129258"/>
            <a:ext cx="5618345" cy="75571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Importance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288497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Being on Team 17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094476" y="288497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76131" y="389259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Being on Team 9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094476" y="389259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2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490021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Supervisor with low perceptiveness score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094476" y="490021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Findings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375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Features Ranked for the </a:t>
            </a:r>
            <a:r>
              <a:rPr lang="en-US" b="1" sz="15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 Model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26" y="2129198"/>
            <a:ext cx="11255735" cy="379000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26" y="2129198"/>
            <a:ext cx="11246213" cy="378048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1" y="2129258"/>
            <a:ext cx="5618345" cy="75571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Feature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094476" y="2129258"/>
            <a:ext cx="5618345" cy="75571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Importance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288497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Number of Under-recorded Efficacy Events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094476" y="288497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76131" y="389259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Number of Mismatched Events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094476" y="389259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2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490021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Supervisor with low Goodness score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094476" y="490021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Findings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375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Features Ranked for the </a:t>
            </a:r>
            <a:r>
              <a:rPr lang="en-US" b="1" sz="15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CatBoost Model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26" y="2129198"/>
            <a:ext cx="11255735" cy="379000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26" y="2129198"/>
            <a:ext cx="11246213" cy="378048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1" y="2129258"/>
            <a:ext cx="5618345" cy="75571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Feature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094476" y="2129258"/>
            <a:ext cx="5618345" cy="75571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Importance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288497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Number of Under-recorded Efficacy Events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094476" y="288497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76131" y="389259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Supervisor with Low Goodness Score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094476" y="389259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2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490021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Supervisor with Low Commitment Score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094476" y="4900213"/>
            <a:ext cx="5618345" cy="1007620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Recommendations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13574" y="2372992"/>
            <a:ext cx="28568" cy="97130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923694" y="2475256"/>
            <a:ext cx="628493" cy="26871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2117"/>
              </a:lnSpc>
              <a:buNone/>
            </a:pPr>
            <a:r>
              <a:rPr lang="en-US" sz="168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809298" y="2512305"/>
            <a:ext cx="4085203" cy="6912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0b35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Re-evaluate</a:t>
            </a: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how metrics are recorded by Supervisors, aimed at minimizing mismatches.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6687" y="2372992"/>
            <a:ext cx="28568" cy="1437915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446813" y="2475256"/>
            <a:ext cx="628493" cy="26871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2117"/>
              </a:lnSpc>
              <a:buNone/>
            </a:pPr>
            <a:r>
              <a:rPr lang="en-US" sz="168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7332416" y="2512305"/>
            <a:ext cx="4085203" cy="11520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Incorporate behavioral-based interview questions when interviewing managerial candidates to </a:t>
            </a:r>
            <a:r>
              <a:rPr lang="en-US" sz="1440" dirty="0" smtClean="0">
                <a:solidFill>
                  <a:srgbClr val="f0b35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 candidate's perceptiveness, goodness and commitment.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0" y="5351712"/>
            <a:ext cx="12188952" cy="1504574"/>
          </a:xfrm>
          <a:prstGeom prst="rect">
            <a:avLst/>
          </a:prstGeom>
          <a:solidFill>
            <a:srgbClr val="f0b356"/>
          </a:solidFill>
        </p:spPr>
      </p:sp>
      <p:sp>
        <p:nvSpPr>
          <p:cNvPr id="10" name="Object 9"/>
          <p:cNvSpPr/>
          <p:nvPr/>
        </p:nvSpPr>
        <p:spPr>
          <a:xfrm>
            <a:off x="1165635" y="5668636"/>
            <a:ext cx="9857681" cy="8637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Taking an aggregate of the findings across the three models, the pain points that can be addressed include: Minimizing Event Mismatches by supervisors, Assessing Supervisor Perceptiveness, Goodness and Commitment.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 Steps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3600" y="3928287"/>
            <a:ext cx="12236565" cy="5713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1746" y="2780812"/>
            <a:ext cx="47613" cy="11998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4131" y="3880674"/>
            <a:ext cx="142839" cy="14283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7091" y="3928287"/>
            <a:ext cx="47613" cy="119985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9488" y="3880674"/>
            <a:ext cx="142839" cy="142839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52448" y="2780812"/>
            <a:ext cx="47613" cy="119985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833" y="3880674"/>
            <a:ext cx="142839" cy="142839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858648" y="2671094"/>
            <a:ext cx="133315" cy="133317"/>
          </a:xfrm>
          <a:prstGeom prst="ellipse">
            <a:avLst/>
          </a:prstGeom>
          <a:solidFill>
            <a:srgbClr val="62a8bb"/>
          </a:solidFill>
        </p:spPr>
      </p:sp>
      <p:sp>
        <p:nvSpPr>
          <p:cNvPr id="11" name="Object 10"/>
          <p:cNvSpPr/>
          <p:nvPr/>
        </p:nvSpPr>
        <p:spPr>
          <a:xfrm>
            <a:off x="3087233" y="2622577"/>
            <a:ext cx="1885479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Tuning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87233" y="2938906"/>
            <a:ext cx="1885479" cy="8531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Tune model hyperparameters to optimize performance metrics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5784028" y="5099362"/>
            <a:ext cx="133315" cy="133317"/>
          </a:xfrm>
          <a:prstGeom prst="ellipse">
            <a:avLst/>
          </a:prstGeom>
          <a:solidFill>
            <a:srgbClr val="f0b356"/>
          </a:solidFill>
        </p:spPr>
      </p:sp>
      <p:sp>
        <p:nvSpPr>
          <p:cNvPr id="14" name="Object 13"/>
          <p:cNvSpPr/>
          <p:nvPr/>
        </p:nvSpPr>
        <p:spPr>
          <a:xfrm>
            <a:off x="6012581" y="5050845"/>
            <a:ext cx="1906428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Hidden Traits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012581" y="5367174"/>
            <a:ext cx="1906428" cy="63987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Incorporate proxy data for unrealistic hidden traits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8709328" y="2671094"/>
            <a:ext cx="133315" cy="133317"/>
          </a:xfrm>
          <a:prstGeom prst="ellipse">
            <a:avLst/>
          </a:prstGeom>
          <a:solidFill>
            <a:srgbClr val="e66922"/>
          </a:solidFill>
        </p:spPr>
      </p:sp>
      <p:sp>
        <p:nvSpPr>
          <p:cNvPr id="17" name="Object 16"/>
          <p:cNvSpPr/>
          <p:nvPr/>
        </p:nvSpPr>
        <p:spPr>
          <a:xfrm>
            <a:off x="8937930" y="2622577"/>
            <a:ext cx="1770255" cy="4608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Incorporate More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937930" y="3169309"/>
            <a:ext cx="1770255" cy="63987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features like commute time and salary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Identification Overview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10785" y="2505713"/>
            <a:ext cx="771332" cy="771332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98509" y="3702156"/>
            <a:ext cx="3383386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 Cost of Turnover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98509" y="4018486"/>
            <a:ext cx="3383386" cy="4265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Replacing an employee costs 1.5-2x their salary on average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2742" y="2405278"/>
            <a:ext cx="818945" cy="942739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329459" y="3702156"/>
            <a:ext cx="3530035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Lost Productivity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29459" y="4018486"/>
            <a:ext cx="3530035" cy="4265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Two thirds of turnover costs are intangible like lost knowledge and internal strain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72" y="2449918"/>
            <a:ext cx="895126" cy="895126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265157" y="3702156"/>
            <a:ext cx="3467185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At-Risk Employees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265157" y="4018486"/>
            <a:ext cx="3467185" cy="4265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Predicting turnover could minimize costs and increase retention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Object 12"/>
          <p:cNvSpPr/>
          <p:nvPr/>
        </p:nvSpPr>
        <p:spPr>
          <a:xfrm>
            <a:off x="2179326" y="5954315"/>
            <a:ext cx="7830301" cy="57582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Proactively identifying employees likely to resign would allow companies to reduce turnover costs and retain talent.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3719750"/>
            <a:ext cx="11236690" cy="2492867"/>
          </a:xfrm>
          <a:prstGeom prst="rect">
            <a:avLst/>
          </a:prstGeom>
          <a:solidFill>
            <a:srgbClr val="fefefe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6131" y="3719750"/>
            <a:ext cx="11236690" cy="249286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33317" y="1096206"/>
            <a:ext cx="11922319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and Method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33317" y="1714433"/>
            <a:ext cx="11922319" cy="2559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spcBef>
                <a:spcPts val="836"/>
              </a:spcBef>
              <a:buNone/>
            </a:pPr>
            <a:r>
              <a:rPr lang="en-US" sz="144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synthetic dataset contains 18 months of daily performance and attrition data for a factory with 508 workers.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33317" y="2128071"/>
            <a:ext cx="11922319" cy="5119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spcBef>
                <a:spcPts val="1217"/>
              </a:spcBef>
              <a:buNone/>
            </a:pPr>
            <a:r>
              <a:rPr lang="en-US" sz="144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Due to employee turnover, there were a total of 687 persons in the dataset. The dataset had around 412,000 rows and 42 distinct features.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385" y="3115245"/>
            <a:ext cx="7503824" cy="47613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EDA: Employee Hidden Traits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375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dataset contained hidden trait values on a range from 0 - 1 for both employee and supervisors.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34514" y="3159128"/>
            <a:ext cx="2580630" cy="83799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52" y="2420173"/>
            <a:ext cx="2837740" cy="68562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7800" y="4066086"/>
            <a:ext cx="2104499" cy="514221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3590" y="4675535"/>
            <a:ext cx="3732867" cy="514221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96732" y="4054969"/>
            <a:ext cx="1875956" cy="342814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91206" y="3409098"/>
            <a:ext cx="1514096" cy="33329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1466" y="3548675"/>
            <a:ext cx="1190327" cy="171407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54267" y="3891489"/>
            <a:ext cx="723719" cy="171407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0" y="5925747"/>
            <a:ext cx="12188952" cy="5119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traits influence the kind of events an employee/supervisor might perform. Of the employees that resigned, the average range their values fell within was between </a:t>
            </a:r>
            <a:r>
              <a:rPr lang="en-US" sz="144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0.7 - 0.9.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EDA: Reasons for Employee Resignations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79" y="1333167"/>
            <a:ext cx="11617595" cy="514221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769" y="2359332"/>
            <a:ext cx="28568" cy="171407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3678" y="2464081"/>
            <a:ext cx="104749" cy="10474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4836" y="3489381"/>
            <a:ext cx="28568" cy="171407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6745" y="3594130"/>
            <a:ext cx="104749" cy="104749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7902" y="3630602"/>
            <a:ext cx="28568" cy="171407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9811" y="3735351"/>
            <a:ext cx="104749" cy="104749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10969" y="3771822"/>
            <a:ext cx="28568" cy="171407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72878" y="3876571"/>
            <a:ext cx="104749" cy="104749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44035" y="4619335"/>
            <a:ext cx="28568" cy="171407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05944" y="4724084"/>
            <a:ext cx="104749" cy="104749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0864" y="1845111"/>
            <a:ext cx="790377" cy="542789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1795014" y="1996179"/>
            <a:ext cx="257111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24</a:t>
            </a:r>
            <a:endParaRPr lang="en-US" dirty="0"/>
          </a:p>
        </p:txBody>
      </p:sp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63930" y="2975103"/>
            <a:ext cx="790377" cy="542789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951887" y="3126196"/>
            <a:ext cx="209498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16</a:t>
            </a:r>
            <a:endParaRPr lang="en-US" dirty="0"/>
          </a:p>
        </p:txBody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796997" y="3116380"/>
            <a:ext cx="790377" cy="542789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6084953" y="3267449"/>
            <a:ext cx="209498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15</a:t>
            </a:r>
            <a:endParaRPr lang="en-US" dirty="0"/>
          </a:p>
        </p:txBody>
      </p:sp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30064" y="3257583"/>
            <a:ext cx="790377" cy="542789"/>
          </a:xfrm>
          <a:prstGeom prst="rect">
            <a:avLst/>
          </a:prstGeom>
        </p:spPr>
      </p:pic>
      <p:sp>
        <p:nvSpPr>
          <p:cNvPr id="21" name="Object 20"/>
          <p:cNvSpPr/>
          <p:nvPr/>
        </p:nvSpPr>
        <p:spPr>
          <a:xfrm>
            <a:off x="8213259" y="3408701"/>
            <a:ext cx="219020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14</a:t>
            </a:r>
            <a:endParaRPr lang="en-US" dirty="0"/>
          </a:p>
        </p:txBody>
      </p:sp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63130" y="4105096"/>
            <a:ext cx="790377" cy="542789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10379654" y="4256214"/>
            <a:ext cx="152362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EDA: Mismatched Event Records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375"/>
            <a:ext cx="12188952" cy="5332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total, there were 3,938 instances where a given event was recorded as something different by the supervisor than what actually took place - especially positive events.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2" y="1923569"/>
            <a:ext cx="11246213" cy="3247213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2" y="1923569"/>
            <a:ext cx="11236690" cy="323769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1" y="1923569"/>
            <a:ext cx="2442759" cy="789017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Events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918890" y="1923569"/>
            <a:ext cx="2931310" cy="789017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Recorded Differently by Supervisor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850200" y="1923569"/>
            <a:ext cx="2931310" cy="789017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Actual Event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781511" y="1923569"/>
            <a:ext cx="2931310" cy="789017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Difference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76131" y="2712586"/>
            <a:ext cx="2442759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Efficacy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918890" y="2712586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191272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5850200" y="2712586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191657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8781511" y="2712586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e04c2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-385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476131" y="3202321"/>
            <a:ext cx="2442759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Feat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918890" y="3202321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3387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5850200" y="3202321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3937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8781511" y="3202321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e04c2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-550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76131" y="3692055"/>
            <a:ext cx="2442759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Idea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918890" y="3692055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3334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850200" y="3692055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3899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8781511" y="3692055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e04c2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-565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476131" y="4181790"/>
            <a:ext cx="2442759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Sacrifice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918890" y="4181790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4605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5850200" y="4181790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5356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8781511" y="4181790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e04c2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-751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476131" y="4671525"/>
            <a:ext cx="2442759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Teamwork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918890" y="4671525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4090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5850200" y="4671525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4814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8781511" y="4671525"/>
            <a:ext cx="2931310" cy="48973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e04c2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-724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1" name="Object 30"/>
          <p:cNvSpPr/>
          <p:nvPr/>
        </p:nvSpPr>
        <p:spPr>
          <a:xfrm>
            <a:off x="2146264" y="5954315"/>
            <a:ext cx="7896423" cy="57582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mismatched events could be a source of frustration felt by employees, ultimately contributing to their resignations.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2701522"/>
            <a:ext cx="3134854" cy="14531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815"/>
              </a:lnSpc>
              <a:buNone/>
            </a:pPr>
            <a:r>
              <a:rPr lang="en-US" sz="302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Preprocessing Steps of Note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61577" y="738209"/>
            <a:ext cx="2418745" cy="1037965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475631" y="1139143"/>
            <a:ext cx="1811991" cy="23040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 Feature</a:t>
            </a:r>
            <a:endParaRPr lang="en-US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1577" y="1823788"/>
            <a:ext cx="3666208" cy="1037965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475631" y="2110450"/>
            <a:ext cx="3044917" cy="460805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/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577" y="2909367"/>
            <a:ext cx="5504074" cy="1037965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4475631" y="3310300"/>
            <a:ext cx="4861899" cy="23040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One-hot encoding categorical variables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1577" y="3994945"/>
            <a:ext cx="7475256" cy="1037965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475631" y="4395879"/>
            <a:ext cx="6808672" cy="23040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Engineering Mismatches</a:t>
            </a:r>
            <a:endParaRPr lang="en-US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61577" y="5080524"/>
            <a:ext cx="5570732" cy="1037965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4475631" y="5481457"/>
            <a:ext cx="4926795" cy="23040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Oversampling the Minority Class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Description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2760964"/>
            <a:ext cx="5446938" cy="235997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722"/>
              </a:lnSpc>
              <a:buSzPct val="100000"/>
              <a:buChar char="•"/>
            </a:pPr>
            <a:r>
              <a:rPr lang="en-US" sz="216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Binary classification problem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logistic regression for the first model due to the binary nature of predicting employee resignation.</a:t>
            </a:r>
          </a:p>
          <a:p>
            <a:pPr algn="l" marL="242900" indent="-242900">
              <a:lnSpc>
                <a:spcPts val="2722"/>
              </a:lnSpc>
              <a:spcBef>
                <a:spcPts val="2609"/>
              </a:spcBef>
              <a:buSzPct val="100000"/>
              <a:buChar char="•"/>
            </a:pPr>
            <a:r>
              <a:rPr lang="en-US" sz="216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types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 and Catboost models were chosen in addition to logistic regression.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928" y="2760964"/>
            <a:ext cx="5446938" cy="211469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722"/>
              </a:lnSpc>
              <a:buSzPct val="100000"/>
              <a:buChar char="•"/>
            </a:pPr>
            <a:r>
              <a:rPr lang="en-US" sz="216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engineering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Identified feature matrix X and target y from the dataset.</a:t>
            </a:r>
          </a:p>
          <a:p>
            <a:pPr algn="l" marL="242900" indent="-242900">
              <a:lnSpc>
                <a:spcPts val="2722"/>
              </a:lnSpc>
              <a:spcBef>
                <a:spcPts val="2609"/>
              </a:spcBef>
              <a:buSzPct val="100000"/>
              <a:buChar char="•"/>
            </a:pPr>
            <a:r>
              <a:rPr lang="en-US" sz="216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 test split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Split data into training and test sets with 30% test size.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27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Performance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978375"/>
            <a:ext cx="12188952" cy="2666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00"/>
              </a:lnSpc>
              <a:spcBef>
                <a:spcPts val="816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scores of models on oversampled dataset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475879" y="2369198"/>
            <a:ext cx="8224438" cy="952261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295201" y="2727516"/>
            <a:ext cx="1990227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9598547" y="2589215"/>
            <a:ext cx="911315" cy="50990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0.92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75879" y="3511912"/>
            <a:ext cx="8492623" cy="95226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8" name="Object 7"/>
          <p:cNvSpPr/>
          <p:nvPr/>
        </p:nvSpPr>
        <p:spPr>
          <a:xfrm>
            <a:off x="295201" y="3870230"/>
            <a:ext cx="1990227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Logistic Regression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9866735" y="3731929"/>
            <a:ext cx="911315" cy="50990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0.95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475879" y="4654626"/>
            <a:ext cx="8760809" cy="952262"/>
          </a:xfrm>
          <a:prstGeom prst="rect">
            <a:avLst/>
          </a:prstGeom>
          <a:solidFill>
            <a:srgbClr val="e66922"/>
          </a:solidFill>
          <a:ln w="25400">
            <a:solidFill>
              <a:srgbClr val="e66922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295201" y="5012945"/>
            <a:ext cx="1990227" cy="2304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CatBoost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10103498" y="4874643"/>
            <a:ext cx="942739" cy="50990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0.98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Predicting Employee Attrition</dc:title>
  <dc:subject>Final Report Predicting Employee Attrition</dc:subject>
  <dc:creator>Kyle Rodriguez</dc:creator>
  <cp:lastModifiedBy>Kyle Rodriguez</cp:lastModifiedBy>
  <cp:revision>1</cp:revision>
  <dcterms:created xsi:type="dcterms:W3CDTF">2023-10-26T15:02:39.577Z</dcterms:created>
  <dcterms:modified xsi:type="dcterms:W3CDTF">2023-10-26T15:02:39.577Z</dcterms:modified>
</cp:coreProperties>
</file>