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  <p:sldMasterId id="214748373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Oswald Medium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OswaldMedium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61ca3de16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6" name="Google Shape;2086;g161ca3de16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15e581529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15e581529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Char char="○"/>
            </a:pPr>
            <a:r>
              <a:rPr lang="en" sz="1400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A threat would be the text data that we don’t use outside of these 3 source</a:t>
            </a:r>
            <a:endParaRPr sz="1400"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400"/>
              <a:buFont typeface="Montserrat"/>
              <a:buChar char="○"/>
            </a:pPr>
            <a:r>
              <a:t/>
            </a:r>
            <a:endParaRPr sz="1400"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5e581529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15e581529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Probability or Nonprobability sampling?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We used non probability sampling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We chose close senate elections and then randomly filled out the dataset with close house elections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Final dataset: Sample of 21 elections and 43 candidates (Alaska has 3 candidates)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What sampling strategy was used?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We used purposive sampling 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Specified a specific criteria for elections/candidates that we were interested in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We’re more interested in how candidates approach these topics in close elections as they are more strategy involved in how they dictate their opinions.</a:t>
            </a:r>
            <a:endParaRPr sz="15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5e58152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5e58152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15e581529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15e581529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61ca3de164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61ca3de164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61db0236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61db0236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60e76d49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60e76d49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161ca3de164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9" name="Google Shape;2129;g161ca3de164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What is your unit of analysis? Why? • We discussed this last time, but now rethink it based on your sampling plan.</a:t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Unit of Analysis is the individual thing that you are studying. A “sample” in ML terms.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61ca3de164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5" name="Google Shape;2135;g161ca3de164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Theoretical Population: To whom do you want to generalize?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Maybe our theoretical population is all house and senate politicians since they are the ones discussing the issues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Accessible Population: What population can you access?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then our accessible population is those candidates running in this election since they are actively debating and speaking opinions on these issues?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Its tough because Im not sure who we want to generalize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theory maybe these are the same because there really isn’t any reason we cant access the candidate speech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instead theoretical and accessible is all political candidates for this election cycle?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5e581529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15e581529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What is the sampling frame that will you use to select your sample? Why?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We’re accessing these candidates speeches through: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600"/>
              <a:buFont typeface="Open Sans"/>
              <a:buChar char="-"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Twitter and Youtube data through candidate usernames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600"/>
              <a:buFont typeface="Open Sans"/>
              <a:buChar char="-"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Congressional Records parsed using NER (Named Entity Recognition).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600"/>
              <a:buFont typeface="Open Sans"/>
              <a:buChar char="-"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Queried Youtube searches for public appearances and speeches. 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How large will your sample be? Why?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43 -candidates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~100,000 tweets dating back to March 2021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31 congressional records between July 7- September 7</a:t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6"/>
            <a:chOff x="-79178" y="4632327"/>
            <a:chExt cx="4182751" cy="402046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6"/>
            <a:chOff x="-79178" y="4632327"/>
            <a:chExt cx="4182751" cy="402046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11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11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310" name="Google Shape;310;p1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12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2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2" name="Google Shape;352;p13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3" name="Google Shape;353;p13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3"/>
          <p:cNvGrpSpPr/>
          <p:nvPr/>
        </p:nvGrpSpPr>
        <p:grpSpPr>
          <a:xfrm rot="-5400000">
            <a:off x="-1708777" y="2370726"/>
            <a:ext cx="4182751" cy="402046"/>
            <a:chOff x="-79178" y="4632327"/>
            <a:chExt cx="4182751" cy="402046"/>
          </a:xfrm>
        </p:grpSpPr>
        <p:sp>
          <p:nvSpPr>
            <p:cNvPr id="358" name="Google Shape;358;p1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4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4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397" name="Google Shape;397;p1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5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431" name="Google Shape;431;p15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15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5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15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6" name="Google Shape;466;p15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5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5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7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4" name="Google Shape;474;p17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7"/>
          <p:cNvSpPr txBox="1"/>
          <p:nvPr>
            <p:ph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7" name="Google Shape;477;p17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7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7"/>
          <p:cNvSpPr txBox="1"/>
          <p:nvPr>
            <p:ph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17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7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7"/>
          <p:cNvSpPr txBox="1"/>
          <p:nvPr>
            <p:ph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3" name="Google Shape;483;p17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7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7"/>
          <p:cNvSpPr txBox="1"/>
          <p:nvPr>
            <p:ph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6" name="Google Shape;486;p17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7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8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8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8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8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8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8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18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19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9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9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9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9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9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14" name="Google Shape;514;p20"/>
          <p:cNvGrpSpPr/>
          <p:nvPr/>
        </p:nvGrpSpPr>
        <p:grpSpPr>
          <a:xfrm rot="-5400000">
            <a:off x="6851598" y="2382326"/>
            <a:ext cx="4182751" cy="402046"/>
            <a:chOff x="-79178" y="4632327"/>
            <a:chExt cx="4182751" cy="402046"/>
          </a:xfrm>
        </p:grpSpPr>
        <p:sp>
          <p:nvSpPr>
            <p:cNvPr id="515" name="Google Shape;515;p2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8" name="Google Shape;88;p3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95" name="Google Shape;95;p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21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1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1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1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1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1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1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21"/>
          <p:cNvGrpSpPr/>
          <p:nvPr/>
        </p:nvGrpSpPr>
        <p:grpSpPr>
          <a:xfrm rot="-5400000">
            <a:off x="7886298" y="2775026"/>
            <a:ext cx="2009551" cy="401196"/>
            <a:chOff x="2480672" y="4589902"/>
            <a:chExt cx="2009551" cy="401196"/>
          </a:xfrm>
        </p:grpSpPr>
        <p:sp>
          <p:nvSpPr>
            <p:cNvPr id="557" name="Google Shape;557;p21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21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22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2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2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3" name="Google Shape;583;p23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584" name="Google Shape;584;p2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3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4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4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4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4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4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4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4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4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4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4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4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1" name="Google Shape;631;p24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4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4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4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4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4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5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5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0" name="Google Shape;640;p25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5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5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5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5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5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27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3" name="Google Shape;653;p27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28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666" name="Google Shape;666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0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4" name="Google Shape;704;p30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5" name="Google Shape;705;p30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30"/>
          <p:cNvGrpSpPr/>
          <p:nvPr/>
        </p:nvGrpSpPr>
        <p:grpSpPr>
          <a:xfrm>
            <a:off x="2480672" y="4589052"/>
            <a:ext cx="4182751" cy="402046"/>
            <a:chOff x="-79178" y="4632327"/>
            <a:chExt cx="4182751" cy="402046"/>
          </a:xfrm>
        </p:grpSpPr>
        <p:sp>
          <p:nvSpPr>
            <p:cNvPr id="708" name="Google Shape;708;p3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30"/>
          <p:cNvGrpSpPr/>
          <p:nvPr/>
        </p:nvGrpSpPr>
        <p:grpSpPr>
          <a:xfrm>
            <a:off x="2469022" y="152402"/>
            <a:ext cx="4182751" cy="402046"/>
            <a:chOff x="-79178" y="4632327"/>
            <a:chExt cx="4182751" cy="402046"/>
          </a:xfrm>
        </p:grpSpPr>
        <p:sp>
          <p:nvSpPr>
            <p:cNvPr id="741" name="Google Shape;741;p3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30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0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0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0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1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0" name="Google Shape;780;p31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81" name="Google Shape;781;p31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1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1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1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1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31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788" name="Google Shape;788;p3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1" name="Google Shape;131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2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2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3" name="Google Shape;823;p32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24" name="Google Shape;824;p32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2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2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33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33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4" name="Google Shape;834;p33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33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33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33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3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4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4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p34"/>
          <p:cNvGrpSpPr/>
          <p:nvPr/>
        </p:nvGrpSpPr>
        <p:grpSpPr>
          <a:xfrm rot="10800000">
            <a:off x="2480625" y="283674"/>
            <a:ext cx="4182751" cy="402046"/>
            <a:chOff x="-79178" y="4632327"/>
            <a:chExt cx="4182751" cy="402046"/>
          </a:xfrm>
        </p:grpSpPr>
        <p:sp>
          <p:nvSpPr>
            <p:cNvPr id="846" name="Google Shape;846;p3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34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5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5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2" name="Google Shape;882;p35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3" name="Google Shape;883;p35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4" name="Google Shape;884;p35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5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6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36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36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36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36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36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36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36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36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01" name="Google Shape;901;p36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902" name="Google Shape;902;p3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7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0" name="Google Shape;940;p37"/>
          <p:cNvSpPr txBox="1"/>
          <p:nvPr>
            <p:ph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1" name="Google Shape;941;p37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37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7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7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7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7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7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37"/>
          <p:cNvGrpSpPr/>
          <p:nvPr/>
        </p:nvGrpSpPr>
        <p:grpSpPr>
          <a:xfrm rot="5400000">
            <a:off x="-678478" y="931426"/>
            <a:ext cx="2009551" cy="401196"/>
            <a:chOff x="3987172" y="4163502"/>
            <a:chExt cx="2009551" cy="401196"/>
          </a:xfrm>
        </p:grpSpPr>
        <p:sp>
          <p:nvSpPr>
            <p:cNvPr id="949" name="Google Shape;949;p37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37"/>
          <p:cNvGrpSpPr/>
          <p:nvPr/>
        </p:nvGrpSpPr>
        <p:grpSpPr>
          <a:xfrm rot="5400000">
            <a:off x="7823222" y="3811752"/>
            <a:ext cx="2009551" cy="401196"/>
            <a:chOff x="3987172" y="4163502"/>
            <a:chExt cx="2009551" cy="401196"/>
          </a:xfrm>
        </p:grpSpPr>
        <p:sp>
          <p:nvSpPr>
            <p:cNvPr id="966" name="Google Shape;966;p37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8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8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38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38"/>
          <p:cNvSpPr txBox="1"/>
          <p:nvPr>
            <p:ph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8" name="Google Shape;988;p38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38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38"/>
          <p:cNvSpPr txBox="1"/>
          <p:nvPr>
            <p:ph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1" name="Google Shape;991;p38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2" name="Google Shape;992;p38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8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8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8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8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9" name="Google Shape;999;p39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9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9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39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1003" name="Google Shape;1003;p3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0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40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40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0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0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0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1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5" name="Google Shape;1045;p41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6" name="Google Shape;1046;p41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1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1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1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0" name="Google Shape;1050;p41"/>
          <p:cNvGrpSpPr/>
          <p:nvPr/>
        </p:nvGrpSpPr>
        <p:grpSpPr>
          <a:xfrm rot="-5400000">
            <a:off x="-1708777" y="2370726"/>
            <a:ext cx="4182751" cy="402046"/>
            <a:chOff x="-79178" y="4632327"/>
            <a:chExt cx="4182751" cy="402046"/>
          </a:xfrm>
        </p:grpSpPr>
        <p:sp>
          <p:nvSpPr>
            <p:cNvPr id="1051" name="Google Shape;1051;p4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2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5" name="Google Shape;1085;p42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9" name="Google Shape;1089;p42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1090" name="Google Shape;1090;p4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43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1124" name="Google Shape;1124;p4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43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3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8" name="Google Shape;1158;p43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9" name="Google Shape;1159;p43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3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3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3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5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5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7" name="Google Shape;1167;p45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45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45"/>
          <p:cNvSpPr txBox="1"/>
          <p:nvPr>
            <p:ph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0" name="Google Shape;1170;p45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45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45"/>
          <p:cNvSpPr txBox="1"/>
          <p:nvPr>
            <p:ph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3" name="Google Shape;1173;p45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45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45"/>
          <p:cNvSpPr txBox="1"/>
          <p:nvPr>
            <p:ph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6" name="Google Shape;1176;p45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45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45"/>
          <p:cNvSpPr txBox="1"/>
          <p:nvPr>
            <p:ph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9" name="Google Shape;1179;p45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5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5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5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6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6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6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6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6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6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6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6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6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3" name="Google Shape;1193;p46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6" name="Google Shape;1196;p47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7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7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7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7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7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7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7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8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8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07" name="Google Shape;1207;p48"/>
          <p:cNvGrpSpPr/>
          <p:nvPr/>
        </p:nvGrpSpPr>
        <p:grpSpPr>
          <a:xfrm rot="-5400000">
            <a:off x="6851598" y="2382326"/>
            <a:ext cx="4182751" cy="402046"/>
            <a:chOff x="-79178" y="4632327"/>
            <a:chExt cx="4182751" cy="402046"/>
          </a:xfrm>
        </p:grpSpPr>
        <p:sp>
          <p:nvSpPr>
            <p:cNvPr id="1208" name="Google Shape;1208;p4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2" name="Google Shape;1242;p49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9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9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9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9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9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9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9" name="Google Shape;1249;p49"/>
          <p:cNvGrpSpPr/>
          <p:nvPr/>
        </p:nvGrpSpPr>
        <p:grpSpPr>
          <a:xfrm rot="-5400000">
            <a:off x="7886298" y="2775026"/>
            <a:ext cx="2009551" cy="401196"/>
            <a:chOff x="2480672" y="4589902"/>
            <a:chExt cx="2009551" cy="401196"/>
          </a:xfrm>
        </p:grpSpPr>
        <p:sp>
          <p:nvSpPr>
            <p:cNvPr id="1250" name="Google Shape;1250;p49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49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9" name="Google Shape;1269;p5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0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0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76" name="Google Shape;1276;p51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1277" name="Google Shape;1277;p5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51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6"/>
          <p:cNvGrpSpPr/>
          <p:nvPr/>
        </p:nvGrpSpPr>
        <p:grpSpPr>
          <a:xfrm rot="10800000">
            <a:off x="2480625" y="283674"/>
            <a:ext cx="4182751" cy="402046"/>
            <a:chOff x="-79178" y="4632327"/>
            <a:chExt cx="4182751" cy="402046"/>
          </a:xfrm>
        </p:grpSpPr>
        <p:sp>
          <p:nvSpPr>
            <p:cNvPr id="153" name="Google Shape;153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2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52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52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p52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52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52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52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52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52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52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52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52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52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4" name="Google Shape;1324;p52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52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52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52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2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2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3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3" name="Google Shape;1333;p5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4" name="Google Shape;1334;p53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53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5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4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5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5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4" name="Google Shape;1344;p55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5" name="Google Shape;1345;p55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46" name="Google Shape;1346;p5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5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5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55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5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6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6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6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6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6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56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8" name="Google Shape;1358;p56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1359" name="Google Shape;1359;p5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8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8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7" name="Google Shape;1397;p58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8" name="Google Shape;1398;p5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5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58"/>
          <p:cNvGrpSpPr/>
          <p:nvPr/>
        </p:nvGrpSpPr>
        <p:grpSpPr>
          <a:xfrm>
            <a:off x="2480672" y="4589052"/>
            <a:ext cx="4182751" cy="402046"/>
            <a:chOff x="-79178" y="4632327"/>
            <a:chExt cx="4182751" cy="402046"/>
          </a:xfrm>
        </p:grpSpPr>
        <p:sp>
          <p:nvSpPr>
            <p:cNvPr id="1401" name="Google Shape;1401;p5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58"/>
          <p:cNvGrpSpPr/>
          <p:nvPr/>
        </p:nvGrpSpPr>
        <p:grpSpPr>
          <a:xfrm>
            <a:off x="2469022" y="152402"/>
            <a:ext cx="4182751" cy="402046"/>
            <a:chOff x="-79178" y="4632327"/>
            <a:chExt cx="4182751" cy="402046"/>
          </a:xfrm>
        </p:grpSpPr>
        <p:sp>
          <p:nvSpPr>
            <p:cNvPr id="1434" name="Google Shape;1434;p5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58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58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8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5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9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9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73" name="Google Shape;1473;p59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74" name="Google Shape;1474;p59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59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59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59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59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59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0" name="Google Shape;1480;p59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1481" name="Google Shape;1481;p5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60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0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6" name="Google Shape;1516;p60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517" name="Google Shape;1517;p6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6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6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61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61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61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61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61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6" name="Google Shape;1526;p6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7" name="Google Shape;1527;p61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61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61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0" name="Google Shape;1530;p61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1" name="Google Shape;1531;p61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61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1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2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62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62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8" name="Google Shape;1538;p62"/>
          <p:cNvGrpSpPr/>
          <p:nvPr/>
        </p:nvGrpSpPr>
        <p:grpSpPr>
          <a:xfrm rot="10800000">
            <a:off x="2480625" y="283674"/>
            <a:ext cx="4182751" cy="402046"/>
            <a:chOff x="-79178" y="4632327"/>
            <a:chExt cx="4182751" cy="402046"/>
          </a:xfrm>
        </p:grpSpPr>
        <p:sp>
          <p:nvSpPr>
            <p:cNvPr id="1539" name="Google Shape;1539;p6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1" name="Google Shape;1571;p62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7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1" name="Google Shape;191;p7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3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63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5" name="Google Shape;1575;p63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6" name="Google Shape;1576;p63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77" name="Google Shape;1577;p63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63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63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3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3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64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64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64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6" name="Google Shape;1586;p64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7" name="Google Shape;1587;p64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8" name="Google Shape;1588;p64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64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0" name="Google Shape;1590;p64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64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64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64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94" name="Google Shape;1594;p64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1595" name="Google Shape;1595;p6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7" name="Google Shape;1627;p6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6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6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65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65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3" name="Google Shape;1633;p65"/>
          <p:cNvSpPr txBox="1"/>
          <p:nvPr>
            <p:ph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4" name="Google Shape;1634;p65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65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65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65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65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65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65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65"/>
          <p:cNvGrpSpPr/>
          <p:nvPr/>
        </p:nvGrpSpPr>
        <p:grpSpPr>
          <a:xfrm rot="5400000">
            <a:off x="-678478" y="931426"/>
            <a:ext cx="2009551" cy="401196"/>
            <a:chOff x="3987172" y="4163502"/>
            <a:chExt cx="2009551" cy="401196"/>
          </a:xfrm>
        </p:grpSpPr>
        <p:sp>
          <p:nvSpPr>
            <p:cNvPr id="1642" name="Google Shape;1642;p65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5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5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5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5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5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5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5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5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5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5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5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5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5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5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5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65"/>
          <p:cNvGrpSpPr/>
          <p:nvPr/>
        </p:nvGrpSpPr>
        <p:grpSpPr>
          <a:xfrm rot="5400000">
            <a:off x="7823222" y="3811752"/>
            <a:ext cx="2009551" cy="401196"/>
            <a:chOff x="3987172" y="4163502"/>
            <a:chExt cx="2009551" cy="401196"/>
          </a:xfrm>
        </p:grpSpPr>
        <p:sp>
          <p:nvSpPr>
            <p:cNvPr id="1659" name="Google Shape;1659;p65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5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5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5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5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5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5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5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5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5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5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5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5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5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5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5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6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66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66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9" name="Google Shape;1679;p66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0" name="Google Shape;1680;p66"/>
          <p:cNvSpPr txBox="1"/>
          <p:nvPr>
            <p:ph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1" name="Google Shape;1681;p66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2" name="Google Shape;1682;p66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3" name="Google Shape;1683;p66"/>
          <p:cNvSpPr txBox="1"/>
          <p:nvPr>
            <p:ph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4" name="Google Shape;1684;p66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5" name="Google Shape;1685;p66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66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66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66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66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7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2" name="Google Shape;1692;p67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67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67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5" name="Google Shape;1695;p67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1696" name="Google Shape;1696;p6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8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68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1" name="Google Shape;1731;p68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68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68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68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68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9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8" name="Google Shape;1738;p69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9" name="Google Shape;1739;p6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6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6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6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3" name="Google Shape;1743;p69"/>
          <p:cNvGrpSpPr/>
          <p:nvPr/>
        </p:nvGrpSpPr>
        <p:grpSpPr>
          <a:xfrm rot="-5400000">
            <a:off x="-1708777" y="2370726"/>
            <a:ext cx="4182751" cy="402046"/>
            <a:chOff x="-79178" y="4632327"/>
            <a:chExt cx="4182751" cy="402046"/>
          </a:xfrm>
        </p:grpSpPr>
        <p:sp>
          <p:nvSpPr>
            <p:cNvPr id="1744" name="Google Shape;1744;p6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70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8" name="Google Shape;1778;p70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70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70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70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2" name="Google Shape;1782;p70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1783" name="Google Shape;1783;p7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71"/>
          <p:cNvGrpSpPr/>
          <p:nvPr/>
        </p:nvGrpSpPr>
        <p:grpSpPr>
          <a:xfrm>
            <a:off x="2480622" y="4718352"/>
            <a:ext cx="4182751" cy="402046"/>
            <a:chOff x="-79178" y="4632327"/>
            <a:chExt cx="4182751" cy="402046"/>
          </a:xfrm>
        </p:grpSpPr>
        <p:sp>
          <p:nvSpPr>
            <p:cNvPr id="1817" name="Google Shape;1817;p7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p71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71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1" name="Google Shape;1851;p71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2" name="Google Shape;1852;p71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71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71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71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8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08" name="Google Shape;208;p8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209" name="Google Shape;209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8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7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73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0" name="Google Shape;1860;p73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1" name="Google Shape;1861;p73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p73"/>
          <p:cNvSpPr txBox="1"/>
          <p:nvPr>
            <p:ph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3" name="Google Shape;1863;p73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4" name="Google Shape;1864;p73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5" name="Google Shape;1865;p73"/>
          <p:cNvSpPr txBox="1"/>
          <p:nvPr>
            <p:ph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6" name="Google Shape;1866;p73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73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8" name="Google Shape;1868;p73"/>
          <p:cNvSpPr txBox="1"/>
          <p:nvPr>
            <p:ph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9" name="Google Shape;1869;p73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0" name="Google Shape;1870;p73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73"/>
          <p:cNvSpPr txBox="1"/>
          <p:nvPr>
            <p:ph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2" name="Google Shape;1872;p7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7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7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7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74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74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74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74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74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74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74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74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74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6" name="Google Shape;1886;p74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75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9" name="Google Shape;1889;p75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7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7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7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7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7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7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75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76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76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00" name="Google Shape;1900;p76"/>
          <p:cNvGrpSpPr/>
          <p:nvPr/>
        </p:nvGrpSpPr>
        <p:grpSpPr>
          <a:xfrm rot="-5400000">
            <a:off x="6851598" y="2382326"/>
            <a:ext cx="4182751" cy="402046"/>
            <a:chOff x="-79178" y="4632327"/>
            <a:chExt cx="4182751" cy="402046"/>
          </a:xfrm>
        </p:grpSpPr>
        <p:sp>
          <p:nvSpPr>
            <p:cNvPr id="1901" name="Google Shape;1901;p7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7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7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7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7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5" name="Google Shape;1935;p77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77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77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77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77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77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77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2" name="Google Shape;1942;p77"/>
          <p:cNvGrpSpPr/>
          <p:nvPr/>
        </p:nvGrpSpPr>
        <p:grpSpPr>
          <a:xfrm rot="-5400000">
            <a:off x="7886298" y="2775026"/>
            <a:ext cx="2009551" cy="401196"/>
            <a:chOff x="2480672" y="4589902"/>
            <a:chExt cx="2009551" cy="401196"/>
          </a:xfrm>
        </p:grpSpPr>
        <p:sp>
          <p:nvSpPr>
            <p:cNvPr id="1943" name="Google Shape;1943;p77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7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7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77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7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7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7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7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7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7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7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7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7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7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7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7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9" name="Google Shape;1959;p77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78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2" name="Google Shape;1962;p78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78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78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78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78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7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69" name="Google Shape;1969;p79"/>
          <p:cNvGrpSpPr/>
          <p:nvPr/>
        </p:nvGrpSpPr>
        <p:grpSpPr>
          <a:xfrm rot="-5400000">
            <a:off x="6851598" y="2370726"/>
            <a:ext cx="4182751" cy="402046"/>
            <a:chOff x="-79178" y="4632327"/>
            <a:chExt cx="4182751" cy="402046"/>
          </a:xfrm>
        </p:grpSpPr>
        <p:sp>
          <p:nvSpPr>
            <p:cNvPr id="1970" name="Google Shape;1970;p7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2" name="Google Shape;2002;p79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80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80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80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80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80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9" name="Google Shape;2009;p80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0" name="Google Shape;2010;p80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1" name="Google Shape;2011;p80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2" name="Google Shape;2012;p80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3" name="Google Shape;2013;p80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4" name="Google Shape;2014;p80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5" name="Google Shape;2015;p80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6" name="Google Shape;2016;p80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7" name="Google Shape;2017;p80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80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80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80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80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80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81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81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6" name="Google Shape;2026;p81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81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8" name="Google Shape;2028;p81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9" name="Google Shape;2029;p81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81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81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2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9"/>
          <p:cNvSpPr txBox="1"/>
          <p:nvPr>
            <p:ph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8" name="Google Shape;248;p9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9"/>
          <p:cNvGrpSpPr/>
          <p:nvPr/>
        </p:nvGrpSpPr>
        <p:grpSpPr>
          <a:xfrm rot="5400000">
            <a:off x="-678478" y="931426"/>
            <a:ext cx="2009551" cy="401196"/>
            <a:chOff x="3987172" y="4163502"/>
            <a:chExt cx="2009551" cy="401196"/>
          </a:xfrm>
        </p:grpSpPr>
        <p:sp>
          <p:nvSpPr>
            <p:cNvPr id="256" name="Google Shape;256;p9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9"/>
          <p:cNvGrpSpPr/>
          <p:nvPr/>
        </p:nvGrpSpPr>
        <p:grpSpPr>
          <a:xfrm rot="5400000">
            <a:off x="7823222" y="3811752"/>
            <a:ext cx="2009551" cy="401196"/>
            <a:chOff x="3987172" y="4163502"/>
            <a:chExt cx="2009551" cy="401196"/>
          </a:xfrm>
        </p:grpSpPr>
        <p:sp>
          <p:nvSpPr>
            <p:cNvPr id="273" name="Google Shape;273;p9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83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83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7" name="Google Shape;2037;p83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8" name="Google Shape;2038;p83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39" name="Google Shape;2039;p83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83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83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83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83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84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84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84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84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84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84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1" name="Google Shape;2051;p84"/>
          <p:cNvGrpSpPr/>
          <p:nvPr/>
        </p:nvGrpSpPr>
        <p:grpSpPr>
          <a:xfrm>
            <a:off x="2480622" y="4633877"/>
            <a:ext cx="4182751" cy="402046"/>
            <a:chOff x="-79178" y="4632327"/>
            <a:chExt cx="4182751" cy="402046"/>
          </a:xfrm>
        </p:grpSpPr>
        <p:sp>
          <p:nvSpPr>
            <p:cNvPr id="2052" name="Google Shape;2052;p8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8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8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8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8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8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8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8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8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0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0"/>
          <p:cNvSpPr txBox="1"/>
          <p:nvPr>
            <p:ph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5" name="Google Shape;295;p10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0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0"/>
          <p:cNvSpPr txBox="1"/>
          <p:nvPr>
            <p:ph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8" name="Google Shape;298;p10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10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79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81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i="0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i="0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29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7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i="0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3" name="Google Shape;1393;p57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85"/>
          <p:cNvSpPr txBox="1"/>
          <p:nvPr>
            <p:ph type="ctrTitle"/>
          </p:nvPr>
        </p:nvSpPr>
        <p:spPr>
          <a:xfrm>
            <a:off x="1785300" y="1922450"/>
            <a:ext cx="55734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Semantic Analysis of Midterm Election Candidates</a:t>
            </a:r>
            <a:endParaRPr sz="5000"/>
          </a:p>
        </p:txBody>
      </p:sp>
      <p:sp>
        <p:nvSpPr>
          <p:cNvPr id="2089" name="Google Shape;2089;p85"/>
          <p:cNvSpPr txBox="1"/>
          <p:nvPr>
            <p:ph idx="1" type="subTitle"/>
          </p:nvPr>
        </p:nvSpPr>
        <p:spPr>
          <a:xfrm>
            <a:off x="1905725" y="3966400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Kyle Arbide, Asare Buahin and Katherine Asianah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94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Threats to External Validity </a:t>
            </a:r>
            <a:endParaRPr sz="2700"/>
          </a:p>
        </p:txBody>
      </p:sp>
      <p:sp>
        <p:nvSpPr>
          <p:cNvPr id="2163" name="Google Shape;2163;p94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Sample Selection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</a:t>
            </a:r>
            <a:r>
              <a:rPr lang="en"/>
              <a:t>ocused on close elections, meaning we cannot make any claims regarding  Landslide elections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Data Collection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are limited to the data we can get from Twitter, Youtube and Congressional Records.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Captioning from Youtube may be incorrect or out of scope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Time Frame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Our study cannot be generalized over time. These issues have particular relevance for this election cycle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Politicians may take on new positions.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95"/>
          <p:cNvSpPr txBox="1"/>
          <p:nvPr>
            <p:ph type="title"/>
          </p:nvPr>
        </p:nvSpPr>
        <p:spPr>
          <a:xfrm>
            <a:off x="491379" y="1572900"/>
            <a:ext cx="2394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Nonprobability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169" name="Google Shape;2169;p95"/>
          <p:cNvSpPr txBox="1"/>
          <p:nvPr/>
        </p:nvSpPr>
        <p:spPr>
          <a:xfrm>
            <a:off x="557550" y="3838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0" name="Google Shape;2170;p95"/>
          <p:cNvSpPr txBox="1"/>
          <p:nvPr>
            <p:ph idx="2" type="subTitle"/>
          </p:nvPr>
        </p:nvSpPr>
        <p:spPr>
          <a:xfrm>
            <a:off x="3007475" y="1572901"/>
            <a:ext cx="4130400" cy="1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candidates were handpicked. </a:t>
            </a:r>
            <a:r>
              <a:rPr lang="en"/>
              <a:t>Preference</a:t>
            </a:r>
            <a:r>
              <a:rPr lang="en"/>
              <a:t> to Senate races as they are higher profile</a:t>
            </a:r>
            <a:endParaRPr/>
          </a:p>
        </p:txBody>
      </p:sp>
      <p:sp>
        <p:nvSpPr>
          <p:cNvPr id="2171" name="Google Shape;2171;p95"/>
          <p:cNvSpPr txBox="1"/>
          <p:nvPr>
            <p:ph idx="4" type="subTitle"/>
          </p:nvPr>
        </p:nvSpPr>
        <p:spPr>
          <a:xfrm>
            <a:off x="3007475" y="3262000"/>
            <a:ext cx="4130400" cy="1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selection criteria is elections where the favorite has &lt;90% chance to win. Allows us to target candidates with selective rhetoric and to contrast competitors. </a:t>
            </a:r>
            <a:endParaRPr/>
          </a:p>
        </p:txBody>
      </p:sp>
      <p:sp>
        <p:nvSpPr>
          <p:cNvPr id="2172" name="Google Shape;2172;p95"/>
          <p:cNvSpPr txBox="1"/>
          <p:nvPr>
            <p:ph idx="5" type="title"/>
          </p:nvPr>
        </p:nvSpPr>
        <p:spPr>
          <a:xfrm>
            <a:off x="1313602" y="3255750"/>
            <a:ext cx="15723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Purposive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173" name="Google Shape;2173;p95"/>
          <p:cNvSpPr txBox="1"/>
          <p:nvPr>
            <p:ph idx="6" type="title"/>
          </p:nvPr>
        </p:nvSpPr>
        <p:spPr>
          <a:xfrm>
            <a:off x="720000" y="570550"/>
            <a:ext cx="48411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</a:rPr>
              <a:t>Sampling Strategies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86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Our Pilot Data </a:t>
            </a:r>
            <a:endParaRPr sz="2700"/>
          </a:p>
        </p:txBody>
      </p:sp>
      <p:sp>
        <p:nvSpPr>
          <p:cNvPr id="2095" name="Google Shape;2095;p86"/>
          <p:cNvSpPr txBox="1"/>
          <p:nvPr>
            <p:ph idx="1" type="body"/>
          </p:nvPr>
        </p:nvSpPr>
        <p:spPr>
          <a:xfrm>
            <a:off x="311700" y="1485600"/>
            <a:ext cx="85206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Congressional records </a:t>
            </a:r>
            <a:endParaRPr sz="1500"/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Tweets from our </a:t>
            </a:r>
            <a:r>
              <a:rPr lang="en" sz="1500"/>
              <a:t>identified</a:t>
            </a:r>
            <a:r>
              <a:rPr lang="en" sz="1500"/>
              <a:t> sample of midterm </a:t>
            </a:r>
            <a:r>
              <a:rPr lang="en" sz="1500"/>
              <a:t>candidates</a:t>
            </a:r>
            <a:r>
              <a:rPr lang="en" sz="1500"/>
              <a:t>. </a:t>
            </a:r>
            <a:endParaRPr sz="1500"/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News </a:t>
            </a:r>
            <a:r>
              <a:rPr lang="en" sz="1500"/>
              <a:t>appearances, speeches and debates </a:t>
            </a:r>
            <a:r>
              <a:rPr lang="en" sz="1500"/>
              <a:t>as additional data through the YouTube API</a:t>
            </a:r>
            <a:endParaRPr sz="1500"/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Candidate Websites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87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</a:t>
            </a:r>
            <a:r>
              <a:rPr lang="en"/>
              <a:t> Statistics</a:t>
            </a:r>
            <a:endParaRPr/>
          </a:p>
        </p:txBody>
      </p:sp>
      <p:sp>
        <p:nvSpPr>
          <p:cNvPr id="2101" name="Google Shape;2101;p87"/>
          <p:cNvSpPr txBox="1"/>
          <p:nvPr>
            <p:ph idx="1" type="body"/>
          </p:nvPr>
        </p:nvSpPr>
        <p:spPr>
          <a:xfrm>
            <a:off x="311700" y="1430200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1: Distribution of Stance Support by Party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Support: Clear, vocal support from candidates about policy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support: Criticized and </a:t>
            </a:r>
            <a:r>
              <a:rPr lang="en"/>
              <a:t>disagree</a:t>
            </a:r>
            <a:r>
              <a:rPr lang="en"/>
              <a:t> with policy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Ambiguous: No clear stance or previously had a strong opinion but has been silent in recent times.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2" name="Google Shape;2102;p8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5" y="1504075"/>
            <a:ext cx="4009326" cy="2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8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00" y="1486000"/>
            <a:ext cx="4067799" cy="251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88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2109" name="Google Shape;2109;p88"/>
          <p:cNvSpPr txBox="1"/>
          <p:nvPr>
            <p:ph idx="1" type="body"/>
          </p:nvPr>
        </p:nvSpPr>
        <p:spPr>
          <a:xfrm>
            <a:off x="720000" y="1268175"/>
            <a:ext cx="79869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2: </a:t>
            </a:r>
            <a:r>
              <a:rPr lang="en"/>
              <a:t>Distribution of Stance Support by Party </a:t>
            </a:r>
            <a:endParaRPr/>
          </a:p>
        </p:txBody>
      </p:sp>
      <p:pic>
        <p:nvPicPr>
          <p:cNvPr id="2110" name="Google Shape;2110;p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1730925"/>
            <a:ext cx="3999924" cy="247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8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00" y="1779864"/>
            <a:ext cx="3841626" cy="23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89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2117" name="Google Shape;2117;p89"/>
          <p:cNvSpPr txBox="1"/>
          <p:nvPr>
            <p:ph idx="1" type="body"/>
          </p:nvPr>
        </p:nvSpPr>
        <p:spPr>
          <a:xfrm>
            <a:off x="720000" y="1268175"/>
            <a:ext cx="79869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3: Win </a:t>
            </a:r>
            <a:r>
              <a:rPr lang="en"/>
              <a:t>probability by party</a:t>
            </a:r>
            <a:endParaRPr/>
          </a:p>
        </p:txBody>
      </p:sp>
      <p:sp>
        <p:nvSpPr>
          <p:cNvPr id="2118" name="Google Shape;2118;p89"/>
          <p:cNvSpPr txBox="1"/>
          <p:nvPr/>
        </p:nvSpPr>
        <p:spPr>
          <a:xfrm>
            <a:off x="500325" y="4589400"/>
            <a:ext cx="63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*Source: FiveThirtyEight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*One Independent candidate from Utah has a 7% chance of winning</a:t>
            </a:r>
            <a:endParaRPr/>
          </a:p>
        </p:txBody>
      </p:sp>
      <p:pic>
        <p:nvPicPr>
          <p:cNvPr id="2119" name="Google Shape;21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300" y="1268175"/>
            <a:ext cx="4469331" cy="322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0"/>
          <p:cNvSpPr txBox="1"/>
          <p:nvPr>
            <p:ph type="title"/>
          </p:nvPr>
        </p:nvSpPr>
        <p:spPr>
          <a:xfrm>
            <a:off x="1081100" y="342050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</a:t>
            </a:r>
            <a:r>
              <a:rPr lang="en"/>
              <a:t> Stats Cont.</a:t>
            </a:r>
            <a:endParaRPr/>
          </a:p>
        </p:txBody>
      </p:sp>
      <p:sp>
        <p:nvSpPr>
          <p:cNvPr id="2125" name="Google Shape;2125;p90"/>
          <p:cNvSpPr txBox="1"/>
          <p:nvPr>
            <p:ph idx="1" type="subTitle"/>
          </p:nvPr>
        </p:nvSpPr>
        <p:spPr>
          <a:xfrm>
            <a:off x="5053075" y="1172950"/>
            <a:ext cx="4169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our Candidates have &gt;3000 tweets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tweets we can pull from one account capped at 3500 per call</a:t>
            </a:r>
            <a:endParaRPr/>
          </a:p>
        </p:txBody>
      </p:sp>
      <p:pic>
        <p:nvPicPr>
          <p:cNvPr id="2126" name="Google Shape;212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88" y="1172950"/>
            <a:ext cx="3266438" cy="29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1"/>
          <p:cNvSpPr txBox="1"/>
          <p:nvPr>
            <p:ph type="title"/>
          </p:nvPr>
        </p:nvSpPr>
        <p:spPr>
          <a:xfrm>
            <a:off x="720000" y="570550"/>
            <a:ext cx="5890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Unit of Analysis </a:t>
            </a:r>
            <a:endParaRPr/>
          </a:p>
        </p:txBody>
      </p:sp>
      <p:sp>
        <p:nvSpPr>
          <p:cNvPr id="2132" name="Google Shape;2132;p91"/>
          <p:cNvSpPr txBox="1"/>
          <p:nvPr>
            <p:ph idx="1" type="body"/>
          </p:nvPr>
        </p:nvSpPr>
        <p:spPr>
          <a:xfrm>
            <a:off x="1109600" y="1866625"/>
            <a:ext cx="5972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unit of analysis is a political candidate running in close elections for the upcoming midterm election.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defined close elections as elections where the projection model gives the favorite less than a 90% chance to win. (fivethirtyeight.com)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We’re more interested in how candidates approach these topics in close elections as they are more strategy involved in how they dictate their opinions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92"/>
          <p:cNvSpPr txBox="1"/>
          <p:nvPr>
            <p:ph idx="1" type="subTitle"/>
          </p:nvPr>
        </p:nvSpPr>
        <p:spPr>
          <a:xfrm>
            <a:off x="725050" y="1833900"/>
            <a:ext cx="3100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Theoretical Population</a:t>
            </a:r>
            <a:endParaRPr/>
          </a:p>
        </p:txBody>
      </p:sp>
      <p:sp>
        <p:nvSpPr>
          <p:cNvPr id="2138" name="Google Shape;2138;p92"/>
          <p:cNvSpPr txBox="1"/>
          <p:nvPr>
            <p:ph idx="2" type="subTitle"/>
          </p:nvPr>
        </p:nvSpPr>
        <p:spPr>
          <a:xfrm>
            <a:off x="830675" y="2227100"/>
            <a:ext cx="32490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political candidate who has run/is running in upcoming midterm elections for a house or senate position in the USA. </a:t>
            </a:r>
            <a:endParaRPr/>
          </a:p>
        </p:txBody>
      </p:sp>
      <p:sp>
        <p:nvSpPr>
          <p:cNvPr id="2139" name="Google Shape;2139;p92"/>
          <p:cNvSpPr txBox="1"/>
          <p:nvPr>
            <p:ph idx="5" type="subTitle"/>
          </p:nvPr>
        </p:nvSpPr>
        <p:spPr>
          <a:xfrm>
            <a:off x="5750100" y="1833900"/>
            <a:ext cx="2673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Accessible Population</a:t>
            </a:r>
            <a:endParaRPr/>
          </a:p>
        </p:txBody>
      </p:sp>
      <p:sp>
        <p:nvSpPr>
          <p:cNvPr id="2140" name="Google Shape;2140;p92"/>
          <p:cNvSpPr txBox="1"/>
          <p:nvPr>
            <p:ph idx="6" type="subTitle"/>
          </p:nvPr>
        </p:nvSpPr>
        <p:spPr>
          <a:xfrm>
            <a:off x="5553425" y="2175825"/>
            <a:ext cx="35037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Political candidates who are running for office in the upcoming midterm elections based on our selection criteria.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is because political candidates in the upcoming elections will be debating these issues and will have to take a stance.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92"/>
          <p:cNvSpPr txBox="1"/>
          <p:nvPr>
            <p:ph type="title"/>
          </p:nvPr>
        </p:nvSpPr>
        <p:spPr>
          <a:xfrm>
            <a:off x="643800" y="570550"/>
            <a:ext cx="53451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Population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93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Sampling Frame &amp; Size of Sample </a:t>
            </a:r>
            <a:endParaRPr sz="2400"/>
          </a:p>
        </p:txBody>
      </p:sp>
      <p:sp>
        <p:nvSpPr>
          <p:cNvPr id="2147" name="Google Shape;2147;p93"/>
          <p:cNvSpPr txBox="1"/>
          <p:nvPr>
            <p:ph idx="1" type="subTitle"/>
          </p:nvPr>
        </p:nvSpPr>
        <p:spPr>
          <a:xfrm>
            <a:off x="5750100" y="1727025"/>
            <a:ext cx="3348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Queried Youtube searches for public appearances and speeches.</a:t>
            </a:r>
            <a:endParaRPr sz="1600"/>
          </a:p>
        </p:txBody>
      </p:sp>
      <p:sp>
        <p:nvSpPr>
          <p:cNvPr id="2148" name="Google Shape;2148;p93"/>
          <p:cNvSpPr txBox="1"/>
          <p:nvPr>
            <p:ph idx="2" type="subTitle"/>
          </p:nvPr>
        </p:nvSpPr>
        <p:spPr>
          <a:xfrm>
            <a:off x="409650" y="2441038"/>
            <a:ext cx="33486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&gt;100,000 tweets dating back to March 2021</a:t>
            </a:r>
            <a:endParaRPr/>
          </a:p>
        </p:txBody>
      </p:sp>
      <p:sp>
        <p:nvSpPr>
          <p:cNvPr id="2149" name="Google Shape;2149;p93"/>
          <p:cNvSpPr txBox="1"/>
          <p:nvPr>
            <p:ph idx="3" type="subTitle"/>
          </p:nvPr>
        </p:nvSpPr>
        <p:spPr>
          <a:xfrm>
            <a:off x="0" y="3025150"/>
            <a:ext cx="37458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Congressional Records parsed using NER (Named Entity Recognition)</a:t>
            </a:r>
            <a:endParaRPr sz="1800"/>
          </a:p>
        </p:txBody>
      </p:sp>
      <p:sp>
        <p:nvSpPr>
          <p:cNvPr id="2150" name="Google Shape;2150;p93"/>
          <p:cNvSpPr txBox="1"/>
          <p:nvPr>
            <p:ph idx="4" type="subTitle"/>
          </p:nvPr>
        </p:nvSpPr>
        <p:spPr>
          <a:xfrm>
            <a:off x="409650" y="3692250"/>
            <a:ext cx="29265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 congressional records </a:t>
            </a:r>
            <a:r>
              <a:rPr lang="en"/>
              <a:t>between</a:t>
            </a:r>
            <a:r>
              <a:rPr lang="en"/>
              <a:t> July 7- </a:t>
            </a:r>
            <a:r>
              <a:rPr lang="en"/>
              <a:t>September</a:t>
            </a:r>
            <a:r>
              <a:rPr lang="en"/>
              <a:t> 7</a:t>
            </a:r>
            <a:endParaRPr/>
          </a:p>
        </p:txBody>
      </p:sp>
      <p:sp>
        <p:nvSpPr>
          <p:cNvPr id="2151" name="Google Shape;2151;p93"/>
          <p:cNvSpPr txBox="1"/>
          <p:nvPr>
            <p:ph idx="5" type="subTitle"/>
          </p:nvPr>
        </p:nvSpPr>
        <p:spPr>
          <a:xfrm>
            <a:off x="22800" y="1727025"/>
            <a:ext cx="41340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Tweets collected through candidate usernames</a:t>
            </a:r>
            <a:endParaRPr sz="1800"/>
          </a:p>
        </p:txBody>
      </p:sp>
      <p:sp>
        <p:nvSpPr>
          <p:cNvPr id="2152" name="Google Shape;2152;p93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2153" name="Google Shape;2153;p93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 candidates in 21 different elections</a:t>
            </a:r>
            <a:endParaRPr/>
          </a:p>
        </p:txBody>
      </p:sp>
      <p:pic>
        <p:nvPicPr>
          <p:cNvPr id="2154" name="Google Shape;215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87" y="2106100"/>
            <a:ext cx="574500" cy="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025" y="3324725"/>
            <a:ext cx="686426" cy="6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625" y="2050138"/>
            <a:ext cx="686426" cy="6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625" y="3324725"/>
            <a:ext cx="789100" cy="7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