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9"/>
    </p:embeddedFont>
    <p:embeddedFont>
      <p:font typeface="Josefi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43db6c1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43db6c1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743db6c1e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743db6c1e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743db6c1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743db6c1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7,000 total users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743db6c1e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743db6c1e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743db6c1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743db6c1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43db6c1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43db6c1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743db6c1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743db6c1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43db6c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43db6c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43db6c1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43db6c1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43db6c1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43db6c1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43db6c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43db6c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43db6c1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743db6c1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743db6c1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743db6c1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43db6c1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743db6c1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43db6c1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743db6c1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4875" y="-4875"/>
            <a:ext cx="4782600" cy="5143500"/>
          </a:xfrm>
          <a:prstGeom prst="rect">
            <a:avLst/>
          </a:prstGeom>
          <a:solidFill>
            <a:srgbClr val="F7F7F7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599100" y="1745050"/>
            <a:ext cx="5259000" cy="12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9100" y="2985638"/>
            <a:ext cx="34992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8967900" y="-3300"/>
            <a:ext cx="176100" cy="295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rot="-5400000">
            <a:off x="935375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7" hasCustomPrompt="1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rot="-5400000">
            <a:off x="4483875" y="-4476300"/>
            <a:ext cx="176100" cy="9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892600" y="487775"/>
            <a:ext cx="33588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2"/>
          </p:nvPr>
        </p:nvSpPr>
        <p:spPr>
          <a:xfrm>
            <a:off x="1131447" y="3284297"/>
            <a:ext cx="226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31447" y="3571327"/>
            <a:ext cx="2269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3"/>
          </p:nvPr>
        </p:nvSpPr>
        <p:spPr>
          <a:xfrm>
            <a:off x="5741006" y="3284297"/>
            <a:ext cx="226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4"/>
          </p:nvPr>
        </p:nvSpPr>
        <p:spPr>
          <a:xfrm>
            <a:off x="5741006" y="3571327"/>
            <a:ext cx="2269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5"/>
          </p:nvPr>
        </p:nvSpPr>
        <p:spPr>
          <a:xfrm>
            <a:off x="1131447" y="1902070"/>
            <a:ext cx="226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6"/>
          </p:nvPr>
        </p:nvSpPr>
        <p:spPr>
          <a:xfrm>
            <a:off x="1131447" y="2189101"/>
            <a:ext cx="2269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7"/>
          </p:nvPr>
        </p:nvSpPr>
        <p:spPr>
          <a:xfrm>
            <a:off x="5741006" y="1902070"/>
            <a:ext cx="226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8"/>
          </p:nvPr>
        </p:nvSpPr>
        <p:spPr>
          <a:xfrm>
            <a:off x="5741006" y="2189101"/>
            <a:ext cx="2269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3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4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965150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045409" y="2421164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3"/>
          </p:nvPr>
        </p:nvSpPr>
        <p:spPr>
          <a:xfrm>
            <a:off x="3557444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3637732" y="2421165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5"/>
          </p:nvPr>
        </p:nvSpPr>
        <p:spPr>
          <a:xfrm>
            <a:off x="6149800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6"/>
          </p:nvPr>
        </p:nvSpPr>
        <p:spPr>
          <a:xfrm>
            <a:off x="6230070" y="2421165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7"/>
          </p:nvPr>
        </p:nvSpPr>
        <p:spPr>
          <a:xfrm>
            <a:off x="965150" y="3691675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8"/>
          </p:nvPr>
        </p:nvSpPr>
        <p:spPr>
          <a:xfrm>
            <a:off x="1045409" y="3985737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9"/>
          </p:nvPr>
        </p:nvSpPr>
        <p:spPr>
          <a:xfrm>
            <a:off x="3557444" y="3691676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3"/>
          </p:nvPr>
        </p:nvSpPr>
        <p:spPr>
          <a:xfrm>
            <a:off x="3637732" y="3985738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14"/>
          </p:nvPr>
        </p:nvSpPr>
        <p:spPr>
          <a:xfrm>
            <a:off x="6149800" y="3691676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5"/>
          </p:nvPr>
        </p:nvSpPr>
        <p:spPr>
          <a:xfrm>
            <a:off x="6230070" y="3985738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979125" y="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-4909" y="71130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16" hasCustomPrompt="1"/>
          </p:nvPr>
        </p:nvSpPr>
        <p:spPr>
          <a:xfrm>
            <a:off x="1377256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17" hasCustomPrompt="1"/>
          </p:nvPr>
        </p:nvSpPr>
        <p:spPr>
          <a:xfrm>
            <a:off x="3969564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18" hasCustomPrompt="1"/>
          </p:nvPr>
        </p:nvSpPr>
        <p:spPr>
          <a:xfrm>
            <a:off x="6561921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 idx="19" hasCustomPrompt="1"/>
          </p:nvPr>
        </p:nvSpPr>
        <p:spPr>
          <a:xfrm>
            <a:off x="1377256" y="3201075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20" hasCustomPrompt="1"/>
          </p:nvPr>
        </p:nvSpPr>
        <p:spPr>
          <a:xfrm>
            <a:off x="3969564" y="3201076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1" hasCustomPrompt="1"/>
          </p:nvPr>
        </p:nvSpPr>
        <p:spPr>
          <a:xfrm>
            <a:off x="6561921" y="3201076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-7348" y="2150673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10800000">
            <a:off x="8967900" y="0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1550" y="487775"/>
            <a:ext cx="26997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599100" y="1491170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3"/>
          </p:nvPr>
        </p:nvSpPr>
        <p:spPr>
          <a:xfrm>
            <a:off x="599108" y="2654124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944850" y="1877080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"/>
          </p:nvPr>
        </p:nvSpPr>
        <p:spPr>
          <a:xfrm>
            <a:off x="944844" y="3040034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 rot="-5400000">
            <a:off x="8038800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0" y="4426200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967800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968900" y="3867953"/>
            <a:ext cx="21735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2"/>
          </p:nvPr>
        </p:nvSpPr>
        <p:spPr>
          <a:xfrm>
            <a:off x="3485211" y="3867953"/>
            <a:ext cx="21735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3"/>
          </p:nvPr>
        </p:nvSpPr>
        <p:spPr>
          <a:xfrm>
            <a:off x="6027272" y="3867953"/>
            <a:ext cx="21735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4" hasCustomPrompt="1"/>
          </p:nvPr>
        </p:nvSpPr>
        <p:spPr>
          <a:xfrm>
            <a:off x="1346900" y="3228226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3228226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6" hasCustomPrompt="1"/>
          </p:nvPr>
        </p:nvSpPr>
        <p:spPr>
          <a:xfrm>
            <a:off x="6379600" y="3224751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482200" y="487775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79440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/>
          <p:nvPr/>
        </p:nvSpPr>
        <p:spPr>
          <a:xfrm rot="-5400000">
            <a:off x="8297850" y="-6700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 rot="-5400000">
            <a:off x="670050" y="42973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 flipH="1">
            <a:off x="607823" y="487775"/>
            <a:ext cx="7069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96790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-12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2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 flipH="1">
            <a:off x="891900" y="540892"/>
            <a:ext cx="735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8967900" y="-9"/>
            <a:ext cx="176100" cy="26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 rot="5400000">
            <a:off x="1840800" y="3126600"/>
            <a:ext cx="176100" cy="38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SECTION_TITLE_AND_DESCRIPTION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5863075" y="592050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5863075" y="983740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2"/>
          </p:nvPr>
        </p:nvSpPr>
        <p:spPr>
          <a:xfrm>
            <a:off x="5863076" y="2049821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5863075" y="2441511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4"/>
          </p:nvPr>
        </p:nvSpPr>
        <p:spPr>
          <a:xfrm>
            <a:off x="5863076" y="3507570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863075" y="3899260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6"/>
          </p:nvPr>
        </p:nvSpPr>
        <p:spPr>
          <a:xfrm>
            <a:off x="1096650" y="964686"/>
            <a:ext cx="32424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/>
          <p:nvPr/>
        </p:nvSpPr>
        <p:spPr>
          <a:xfrm rot="5400000">
            <a:off x="2197450" y="-2197350"/>
            <a:ext cx="173400" cy="45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967900" y="-3300"/>
            <a:ext cx="176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1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5054250" y="1477225"/>
            <a:ext cx="3376800" cy="1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299275" y="2477425"/>
            <a:ext cx="28668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4"/>
          <p:cNvSpPr/>
          <p:nvPr/>
        </p:nvSpPr>
        <p:spPr>
          <a:xfrm rot="-5400000">
            <a:off x="4485725" y="-4479450"/>
            <a:ext cx="176100" cy="9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8972400" y="3654025"/>
            <a:ext cx="176100" cy="14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xfrm>
            <a:off x="4572000" y="458525"/>
            <a:ext cx="39711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4572000" y="1371725"/>
            <a:ext cx="3971100" cy="12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0" y="3523675"/>
            <a:ext cx="3971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illustrations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-3300"/>
            <a:ext cx="176100" cy="13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 rot="-5400000">
            <a:off x="8038800" y="40383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594800" y="2085635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2"/>
          </p:nvPr>
        </p:nvSpPr>
        <p:spPr>
          <a:xfrm>
            <a:off x="4660850" y="2076350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1197125" y="487775"/>
            <a:ext cx="67497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8967900" y="-33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8219400" y="42189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34704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cripcion 1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3858900" cy="1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599100" y="32516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599100" y="22600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27"/>
          <p:cNvSpPr/>
          <p:nvPr/>
        </p:nvSpPr>
        <p:spPr>
          <a:xfrm rot="5400000">
            <a:off x="2200175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cripcion 2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000" y="487775"/>
            <a:ext cx="38589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1"/>
          </p:nvPr>
        </p:nvSpPr>
        <p:spPr>
          <a:xfrm>
            <a:off x="5457475" y="32516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2"/>
          </p:nvPr>
        </p:nvSpPr>
        <p:spPr>
          <a:xfrm>
            <a:off x="5457475" y="22600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28"/>
          <p:cNvSpPr/>
          <p:nvPr/>
        </p:nvSpPr>
        <p:spPr>
          <a:xfrm rot="5400000">
            <a:off x="6772050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1857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5400000">
            <a:off x="851000" y="4102150"/>
            <a:ext cx="185700" cy="18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958300" y="2216100"/>
            <a:ext cx="185700" cy="24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96625" y="3425798"/>
            <a:ext cx="25461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5201277" y="3425798"/>
            <a:ext cx="25461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99826" y="2569271"/>
            <a:ext cx="254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204517" y="2569271"/>
            <a:ext cx="254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>
            <a:off x="406050" y="-406050"/>
            <a:ext cx="176100" cy="98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>
            <a:off x="4488125" y="485550"/>
            <a:ext cx="176100" cy="91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969975" y="0"/>
            <a:ext cx="176100" cy="238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1501600" y="487775"/>
            <a:ext cx="61389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rot="5400000">
            <a:off x="2198375" y="-2198550"/>
            <a:ext cx="176100" cy="45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67900" y="4570375"/>
            <a:ext cx="176100" cy="5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54900" y="3659675"/>
            <a:ext cx="56325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rot="-5400000">
            <a:off x="4489650" y="4780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176100" cy="14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979100" y="0"/>
            <a:ext cx="1761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913700" y="3908575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7913700" y="-1054200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c6831/2022_spring/kyle_reddit_graph_db/-/blob/main/raw_data_merge_and_prep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ctrTitle"/>
          </p:nvPr>
        </p:nvSpPr>
        <p:spPr>
          <a:xfrm>
            <a:off x="2511625" y="677300"/>
            <a:ext cx="5749200" cy="14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Graph Analysis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"/>
          </p:nvPr>
        </p:nvSpPr>
        <p:spPr>
          <a:xfrm>
            <a:off x="5924725" y="206237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Kyle Arbide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00" y="2091200"/>
            <a:ext cx="2599750" cy="25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 flipH="1">
            <a:off x="117848" y="501925"/>
            <a:ext cx="7069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Arango Representation - 2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136650" y="1126950"/>
            <a:ext cx="33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idact Gothic"/>
                <a:ea typeface="Didact Gothic"/>
                <a:cs typeface="Didact Gothic"/>
                <a:sym typeface="Didact Gothic"/>
              </a:rPr>
              <a:t>Legend: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1235700" y="1692950"/>
            <a:ext cx="205200" cy="1980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1539925" y="1622600"/>
            <a:ext cx="67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Users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1235700" y="2031650"/>
            <a:ext cx="205200" cy="198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1539925" y="1961300"/>
            <a:ext cx="82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1235700" y="2370350"/>
            <a:ext cx="205200" cy="1980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1539925" y="2300000"/>
            <a:ext cx="67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Posts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3" name="Google Shape;323;p39"/>
          <p:cNvCxnSpPr/>
          <p:nvPr/>
        </p:nvCxnSpPr>
        <p:spPr>
          <a:xfrm>
            <a:off x="2686075" y="1791950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39"/>
          <p:cNvSpPr txBox="1"/>
          <p:nvPr/>
        </p:nvSpPr>
        <p:spPr>
          <a:xfrm>
            <a:off x="3195350" y="1622600"/>
            <a:ext cx="82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Posted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>
            <a:off x="2686075" y="2130650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9"/>
          <p:cNvSpPr txBox="1"/>
          <p:nvPr/>
        </p:nvSpPr>
        <p:spPr>
          <a:xfrm>
            <a:off x="3195350" y="1961300"/>
            <a:ext cx="98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Commented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7" name="Google Shape;327;p39"/>
          <p:cNvCxnSpPr/>
          <p:nvPr/>
        </p:nvCxnSpPr>
        <p:spPr>
          <a:xfrm>
            <a:off x="2686075" y="2469350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9"/>
          <p:cNvSpPr txBox="1"/>
          <p:nvPr/>
        </p:nvSpPr>
        <p:spPr>
          <a:xfrm>
            <a:off x="1136650" y="3047750"/>
            <a:ext cx="238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Depth: 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Starting Node: pst_432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l="22546" r="20719"/>
          <a:stretch/>
        </p:blipFill>
        <p:spPr>
          <a:xfrm>
            <a:off x="4100775" y="1126950"/>
            <a:ext cx="4849049" cy="399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9"/>
          <p:cNvCxnSpPr/>
          <p:nvPr/>
        </p:nvCxnSpPr>
        <p:spPr>
          <a:xfrm>
            <a:off x="2686075" y="2808050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9"/>
          <p:cNvSpPr txBox="1"/>
          <p:nvPr/>
        </p:nvSpPr>
        <p:spPr>
          <a:xfrm>
            <a:off x="3195350" y="2638700"/>
            <a:ext cx="150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Commented_Thread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3195350" y="2300000"/>
            <a:ext cx="108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Commented_On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title" idx="2"/>
          </p:nvPr>
        </p:nvSpPr>
        <p:spPr>
          <a:xfrm>
            <a:off x="307750" y="2705125"/>
            <a:ext cx="73191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&amp; Traversals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792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questions were answered using simple queries created with AQL: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728725" y="1669700"/>
            <a:ext cx="21579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Number of Posts with &gt;300 Upvotes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post in posts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filter post.num_upvotes &gt; 300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collect with count into upvotes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return upvotes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Returns: 170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3493050" y="1669700"/>
            <a:ext cx="2640900" cy="21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Number of Comments with &gt;300 Upvotes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for comment in comments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filter comment.upvotes &gt; 300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collect with count into num_upvotes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return num_upvotes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Returns: 174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6185350" y="1676650"/>
            <a:ext cx="26409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Number of Users with &gt;5 Comments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for doc in commented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collect user = doc._from 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aggregate num_comments =     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count_distinct(doc._to)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filter num_comments &gt; 5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collect with count into num_users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return num_users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Returns: 339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Queries!</a:t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1506950" y="1205075"/>
            <a:ext cx="21579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Top 5 Upvoted Posts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for post in posts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sort post.num_upvotes desc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limit 5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return {[post._id]:post.num_upvotes}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Returns: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{'posts/pst_176': 332},    {'posts/pst_444': 331}, {'posts/pst_445': 331}, {'posts/pst_446': 331}, {'posts/pst_447': 331}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5359600" y="1205075"/>
            <a:ext cx="2854500" cy="3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Top 5 Users Based on Number of Comments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for doc in commented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       collect user = doc._from 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       aggregate num_comments = COUNT_DISTINCT(doc._to)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       sort num_comments desc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       limit 5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       return {[user]: num_comments}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Returns: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{'users/VisualMod': 414}, {'users/AutoModerator': 191}, {'users/Dfree707': 64}, {'users/MoneyManToTheMoon': 44}, {'users/limethedragon': 40}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1 -Daily Discussion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46968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far does the Discussion from Daily Discussion posts extend out into the subreddit?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 : ‘Reddit’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Criteria: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all users who commented on a daily discussion post.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a commenter created a post, it includes all users who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commented on their post.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117 Users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1.7% of Users (6,868 Total Users)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453" y="3249703"/>
            <a:ext cx="4928175" cy="9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1789975" y="487775"/>
            <a:ext cx="55893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2 -Topic Discussion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4294967295"/>
          </p:nvPr>
        </p:nvSpPr>
        <p:spPr>
          <a:xfrm>
            <a:off x="609300" y="1069050"/>
            <a:ext cx="4455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Question: How many users are participating in conversations about a given topic. In this case GameStop!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Uses: 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Graph 2: ‘Reddit_w_traversals’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Criteria: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Any user who posts or comments about GameStop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Any user who comments on a post about GameStop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Any user who comments in a comment thread about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GameStop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Result: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1537 Users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22.38% of Users (6,868 Total Users)</a:t>
            </a:r>
            <a:endParaRPr sz="13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we had only included users </a:t>
            </a:r>
            <a:r>
              <a:rPr lang="en"/>
              <a:t>that directly mentioned GameStop, it would have been 563 users (8.2%). Much less!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00" y="3013925"/>
            <a:ext cx="3855950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900" y="1883425"/>
            <a:ext cx="2867875" cy="45185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 txBox="1"/>
          <p:nvPr/>
        </p:nvSpPr>
        <p:spPr>
          <a:xfrm>
            <a:off x="5064900" y="1514125"/>
            <a:ext cx="225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Pull the GME comments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064900" y="2431350"/>
            <a:ext cx="328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Loop Through the comments and pull users from the thread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an Arango Database made it much easier to analyze the relationships between users, posts, and comments.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have the choice between multiple graphs (with comment threads or without).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the GameStop example, using extended relationships changed the results drastically.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Docker provided easy functionality to create, spin-up, and shut-down the database.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Gitlab: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https://gitlab.com/c6831/2022_spring/kyle_reddit_graph_db/-/blob/main/raw_data_merge_and_prep.ipynb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13250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40884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was collected from r/wallstreetbets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information from posts and comments on the subreddit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was collected between 3/28/21 - 4/5/21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contains: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598 posts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13552 comments</a:t>
            </a:r>
            <a:endParaRPr sz="1600"/>
          </a:p>
          <a:p>
            <a:pPr marL="457200" lvl="0" indent="-317500" algn="l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Original data has a JSON-like format</a:t>
            </a:r>
            <a:endParaRPr sz="1400"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t="3744" r="1078"/>
          <a:stretch/>
        </p:blipFill>
        <p:spPr>
          <a:xfrm>
            <a:off x="4815050" y="1542350"/>
            <a:ext cx="4088400" cy="11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050" y="2674349"/>
            <a:ext cx="4088400" cy="159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38055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a few key steps needed to clean the data: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num_comments and num_upvotes fields need to be converted to int dtypes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Datetime types not accepted in arango, need to be converted to stings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1600"/>
              </a:spcAft>
              <a:buSzPts val="1200"/>
              <a:buChar char="●"/>
            </a:pPr>
            <a:r>
              <a:rPr lang="en"/>
              <a:t>Usernames are formatted differently for posts and comments, converted to display just the username for both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t="1565"/>
          <a:stretch/>
        </p:blipFill>
        <p:spPr>
          <a:xfrm>
            <a:off x="4572000" y="1348188"/>
            <a:ext cx="4363549" cy="20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5518475" y="1676775"/>
            <a:ext cx="962100" cy="18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5483100" y="1426000"/>
            <a:ext cx="3275700" cy="18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431925" y="2332375"/>
            <a:ext cx="1135200" cy="18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5179450" y="2066500"/>
            <a:ext cx="1135200" cy="18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 idx="4"/>
          </p:nvPr>
        </p:nvSpPr>
        <p:spPr>
          <a:xfrm>
            <a:off x="1501600" y="487775"/>
            <a:ext cx="61389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between JSON and Graph Database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629675" y="1995825"/>
            <a:ext cx="33132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Pros: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is already in a JSON representation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Simpler query language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performance (fast)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Cons: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Difficult to understand the relationships between documents</a:t>
            </a:r>
            <a:endParaRPr sz="1200"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2"/>
          </p:nvPr>
        </p:nvSpPr>
        <p:spPr>
          <a:xfrm>
            <a:off x="5201275" y="1995700"/>
            <a:ext cx="34371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Pros: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Much easier to understand relationships between nodes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Collection formatting requires a bit more work, but it is still relatively simple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Cons: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AQL is slightly more complicated</a:t>
            </a:r>
            <a:endParaRPr sz="1200"/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015326" y="1423121"/>
            <a:ext cx="254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3"/>
          </p:nvPr>
        </p:nvSpPr>
        <p:spPr>
          <a:xfrm>
            <a:off x="5648867" y="1423121"/>
            <a:ext cx="254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7923600" cy="2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decided to use Docker to spin up my database. Some of the benefits of using Docker are: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Can be easily created, spun-up, and shut-down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Docker containers are portable, can easily be deployed on another system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Docker APIs allow for quick and easy scaling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Unlike Virtual Machines, Docker containers are not accessible through the internet 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875" y="2964725"/>
            <a:ext cx="5082700" cy="1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761999" y="2905450"/>
            <a:ext cx="4966175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713250" y="487775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1 - ‘Reddit’</a:t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713225" y="3180500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36"/>
          <p:cNvSpPr/>
          <p:nvPr/>
        </p:nvSpPr>
        <p:spPr>
          <a:xfrm>
            <a:off x="4736975" y="487775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datetime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num_comment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num_upvotes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body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</a:t>
            </a:r>
            <a:endParaRPr sz="1000"/>
          </a:p>
        </p:txBody>
      </p:sp>
      <p:sp>
        <p:nvSpPr>
          <p:cNvPr id="265" name="Google Shape;265;p36"/>
          <p:cNvSpPr/>
          <p:nvPr/>
        </p:nvSpPr>
        <p:spPr>
          <a:xfrm>
            <a:off x="4736975" y="3180500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Comments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body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upvotes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6" name="Google Shape;266;p36"/>
          <p:cNvSpPr txBox="1"/>
          <p:nvPr/>
        </p:nvSpPr>
        <p:spPr>
          <a:xfrm>
            <a:off x="713250" y="1308875"/>
            <a:ext cx="290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 Vertex Collections contain _id and _key fields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  Posted Collections contain _id, _from and _to fields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67" name="Google Shape;267;p36"/>
          <p:cNvCxnSpPr>
            <a:stCxn id="263" idx="7"/>
            <a:endCxn id="264" idx="3"/>
          </p:cNvCxnSpPr>
          <p:nvPr/>
        </p:nvCxnSpPr>
        <p:spPr>
          <a:xfrm rot="10800000" flipH="1">
            <a:off x="2440390" y="1713512"/>
            <a:ext cx="2592900" cy="16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36"/>
          <p:cNvSpPr txBox="1"/>
          <p:nvPr/>
        </p:nvSpPr>
        <p:spPr>
          <a:xfrm rot="-2149851">
            <a:off x="3219026" y="1894896"/>
            <a:ext cx="1479003" cy="36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Posted</a:t>
            </a:r>
            <a:endParaRPr sz="1200"/>
          </a:p>
        </p:txBody>
      </p:sp>
      <p:cxnSp>
        <p:nvCxnSpPr>
          <p:cNvPr id="269" name="Google Shape;269;p36"/>
          <p:cNvCxnSpPr>
            <a:stCxn id="263" idx="6"/>
            <a:endCxn id="265" idx="2"/>
          </p:cNvCxnSpPr>
          <p:nvPr/>
        </p:nvCxnSpPr>
        <p:spPr>
          <a:xfrm>
            <a:off x="2736725" y="3898550"/>
            <a:ext cx="20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36"/>
          <p:cNvSpPr txBox="1"/>
          <p:nvPr/>
        </p:nvSpPr>
        <p:spPr>
          <a:xfrm rot="697">
            <a:off x="2997351" y="34600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Commented</a:t>
            </a:r>
            <a:endParaRPr sz="1200"/>
          </a:p>
        </p:txBody>
      </p:sp>
      <p:cxnSp>
        <p:nvCxnSpPr>
          <p:cNvPr id="271" name="Google Shape;271;p36"/>
          <p:cNvCxnSpPr>
            <a:stCxn id="265" idx="0"/>
            <a:endCxn id="264" idx="4"/>
          </p:cNvCxnSpPr>
          <p:nvPr/>
        </p:nvCxnSpPr>
        <p:spPr>
          <a:xfrm rot="10800000">
            <a:off x="5748725" y="1923800"/>
            <a:ext cx="0" cy="12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36"/>
          <p:cNvSpPr txBox="1"/>
          <p:nvPr/>
        </p:nvSpPr>
        <p:spPr>
          <a:xfrm rot="697">
            <a:off x="5894851" y="24172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Commented_On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l="22767" t="1370" r="22172" b="-1370"/>
          <a:stretch/>
        </p:blipFill>
        <p:spPr>
          <a:xfrm>
            <a:off x="4089325" y="582025"/>
            <a:ext cx="4866924" cy="41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 flipH="1">
            <a:off x="102873" y="431175"/>
            <a:ext cx="7069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Arango Representation - 1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1103700" y="1148175"/>
            <a:ext cx="33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idact Gothic"/>
                <a:ea typeface="Didact Gothic"/>
                <a:cs typeface="Didact Gothic"/>
                <a:sym typeface="Didact Gothic"/>
              </a:rPr>
              <a:t>Legend: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1202750" y="1714175"/>
            <a:ext cx="205200" cy="1980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1506975" y="1643825"/>
            <a:ext cx="67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Users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1202750" y="2052875"/>
            <a:ext cx="205200" cy="198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1506975" y="1982525"/>
            <a:ext cx="82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1202750" y="2391575"/>
            <a:ext cx="205200" cy="1980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1506975" y="2321225"/>
            <a:ext cx="67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Posts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6" name="Google Shape;286;p37"/>
          <p:cNvCxnSpPr/>
          <p:nvPr/>
        </p:nvCxnSpPr>
        <p:spPr>
          <a:xfrm>
            <a:off x="2653125" y="1813175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7"/>
          <p:cNvSpPr txBox="1"/>
          <p:nvPr/>
        </p:nvSpPr>
        <p:spPr>
          <a:xfrm>
            <a:off x="3162400" y="1643825"/>
            <a:ext cx="82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Posted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>
            <a:off x="2653125" y="2151875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7"/>
          <p:cNvSpPr txBox="1"/>
          <p:nvPr/>
        </p:nvSpPr>
        <p:spPr>
          <a:xfrm>
            <a:off x="3162400" y="1982525"/>
            <a:ext cx="98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Commented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>
            <a:off x="2653125" y="2490575"/>
            <a:ext cx="417300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7"/>
          <p:cNvSpPr txBox="1"/>
          <p:nvPr/>
        </p:nvSpPr>
        <p:spPr>
          <a:xfrm>
            <a:off x="3162400" y="2321225"/>
            <a:ext cx="108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Commented_On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1103700" y="2755375"/>
            <a:ext cx="238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Depth: 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Starting Node: pst_432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713250" y="488450"/>
            <a:ext cx="7717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2 -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‘Reddit_w_Threads’</a:t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713225" y="3180500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38"/>
          <p:cNvSpPr/>
          <p:nvPr/>
        </p:nvSpPr>
        <p:spPr>
          <a:xfrm>
            <a:off x="4736975" y="487775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datetime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num_comment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num_upvotes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body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</a:t>
            </a:r>
            <a:endParaRPr sz="1000"/>
          </a:p>
        </p:txBody>
      </p:sp>
      <p:sp>
        <p:nvSpPr>
          <p:cNvPr id="300" name="Google Shape;300;p38"/>
          <p:cNvSpPr/>
          <p:nvPr/>
        </p:nvSpPr>
        <p:spPr>
          <a:xfrm>
            <a:off x="4736975" y="3180500"/>
            <a:ext cx="2023500" cy="143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Comments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body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upvotes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1" name="Google Shape;301;p38"/>
          <p:cNvSpPr txBox="1"/>
          <p:nvPr/>
        </p:nvSpPr>
        <p:spPr>
          <a:xfrm>
            <a:off x="713250" y="1308875"/>
            <a:ext cx="290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dataset also has information on how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comments appear in a thread. This means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can add another edge to the graph.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2" name="Google Shape;302;p38"/>
          <p:cNvCxnSpPr>
            <a:stCxn id="298" idx="7"/>
            <a:endCxn id="299" idx="3"/>
          </p:cNvCxnSpPr>
          <p:nvPr/>
        </p:nvCxnSpPr>
        <p:spPr>
          <a:xfrm rot="10800000" flipH="1">
            <a:off x="2440390" y="1713512"/>
            <a:ext cx="2592900" cy="16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38"/>
          <p:cNvSpPr txBox="1"/>
          <p:nvPr/>
        </p:nvSpPr>
        <p:spPr>
          <a:xfrm rot="-2149851">
            <a:off x="3219026" y="1894896"/>
            <a:ext cx="1479003" cy="36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Posted</a:t>
            </a:r>
            <a:endParaRPr sz="1200"/>
          </a:p>
        </p:txBody>
      </p:sp>
      <p:cxnSp>
        <p:nvCxnSpPr>
          <p:cNvPr id="304" name="Google Shape;304;p38"/>
          <p:cNvCxnSpPr>
            <a:stCxn id="298" idx="6"/>
            <a:endCxn id="300" idx="2"/>
          </p:cNvCxnSpPr>
          <p:nvPr/>
        </p:nvCxnSpPr>
        <p:spPr>
          <a:xfrm>
            <a:off x="2736725" y="3898550"/>
            <a:ext cx="20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38"/>
          <p:cNvSpPr txBox="1"/>
          <p:nvPr/>
        </p:nvSpPr>
        <p:spPr>
          <a:xfrm rot="697">
            <a:off x="2997351" y="34600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Commented</a:t>
            </a:r>
            <a:endParaRPr sz="1200"/>
          </a:p>
        </p:txBody>
      </p:sp>
      <p:cxnSp>
        <p:nvCxnSpPr>
          <p:cNvPr id="306" name="Google Shape;306;p38"/>
          <p:cNvCxnSpPr>
            <a:stCxn id="300" idx="0"/>
            <a:endCxn id="299" idx="4"/>
          </p:cNvCxnSpPr>
          <p:nvPr/>
        </p:nvCxnSpPr>
        <p:spPr>
          <a:xfrm rot="10800000">
            <a:off x="5748725" y="1923800"/>
            <a:ext cx="0" cy="12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38"/>
          <p:cNvSpPr txBox="1"/>
          <p:nvPr/>
        </p:nvSpPr>
        <p:spPr>
          <a:xfrm rot="697">
            <a:off x="5894851" y="24172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Commented_On</a:t>
            </a:r>
            <a:endParaRPr sz="1200"/>
          </a:p>
        </p:txBody>
      </p:sp>
      <p:cxnSp>
        <p:nvCxnSpPr>
          <p:cNvPr id="308" name="Google Shape;308;p38"/>
          <p:cNvCxnSpPr>
            <a:stCxn id="300" idx="5"/>
            <a:endCxn id="300" idx="7"/>
          </p:cNvCxnSpPr>
          <p:nvPr/>
        </p:nvCxnSpPr>
        <p:spPr>
          <a:xfrm rot="-5400000">
            <a:off x="5956690" y="3898238"/>
            <a:ext cx="1015500" cy="600"/>
          </a:xfrm>
          <a:prstGeom prst="curvedConnector5">
            <a:avLst>
              <a:gd name="adj1" fmla="val -19647"/>
              <a:gd name="adj2" fmla="val 245659953"/>
              <a:gd name="adj3" fmla="val 1148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8"/>
          <p:cNvSpPr txBox="1"/>
          <p:nvPr/>
        </p:nvSpPr>
        <p:spPr>
          <a:xfrm rot="697">
            <a:off x="7665001" y="3090425"/>
            <a:ext cx="14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Comment_Thread</a:t>
            </a:r>
            <a:endParaRPr sz="1200"/>
          </a:p>
        </p:txBody>
      </p:sp>
      <p:sp>
        <p:nvSpPr>
          <p:cNvPr id="310" name="Google Shape;310;p38"/>
          <p:cNvSpPr/>
          <p:nvPr/>
        </p:nvSpPr>
        <p:spPr>
          <a:xfrm rot="-7869099">
            <a:off x="6406725" y="3326775"/>
            <a:ext cx="158025" cy="73650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On-screen Show (16:9)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Concert One</vt:lpstr>
      <vt:lpstr>Didact Gothic</vt:lpstr>
      <vt:lpstr>Arial</vt:lpstr>
      <vt:lpstr>Josefin Sans</vt:lpstr>
      <vt:lpstr>Elegant Campaign by Slidesgo</vt:lpstr>
      <vt:lpstr>Reddit Graph Analysis</vt:lpstr>
      <vt:lpstr>Data Description</vt:lpstr>
      <vt:lpstr>Data Cleaning</vt:lpstr>
      <vt:lpstr>Deciding between JSON and Graph Database</vt:lpstr>
      <vt:lpstr>Docker</vt:lpstr>
      <vt:lpstr>Schema</vt:lpstr>
      <vt:lpstr>Graph 1 - ‘Reddit’</vt:lpstr>
      <vt:lpstr>Arango Representation - 1</vt:lpstr>
      <vt:lpstr>Graph 2 -  ‘Reddit_w_Threads’</vt:lpstr>
      <vt:lpstr>Arango Representation - 2</vt:lpstr>
      <vt:lpstr>Queries &amp; Traversals</vt:lpstr>
      <vt:lpstr>Queries</vt:lpstr>
      <vt:lpstr>More Queries!</vt:lpstr>
      <vt:lpstr>Traversal 1 -Daily Discussion</vt:lpstr>
      <vt:lpstr>Traversal 2 -Topic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Graph Analysis</dc:title>
  <cp:lastModifiedBy>Kyle Arbide</cp:lastModifiedBy>
  <cp:revision>1</cp:revision>
  <dcterms:modified xsi:type="dcterms:W3CDTF">2022-05-26T22:37:02Z</dcterms:modified>
</cp:coreProperties>
</file>