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70" r:id="rId8"/>
    <p:sldId id="261" r:id="rId9"/>
    <p:sldId id="262" r:id="rId10"/>
    <p:sldId id="271" r:id="rId11"/>
    <p:sldId id="273" r:id="rId12"/>
    <p:sldId id="274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D006C-353E-40DA-9A78-62F27FF6F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9FB35-9023-4F86-A835-56CE4D98C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F2005-FFCC-434F-8DC1-F8B63390C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FDB9-3C92-4FD9-BCB0-0B6D6C618F4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2AC16-E6C6-40DB-8F45-B2141E84C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A81B7-6607-4106-902E-F96838F6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5A42-4C22-4866-9504-FB6004D52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5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8339-9B44-467C-8AD0-62DEF7EE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D9BF3-44D8-4B9C-8CE2-528E90DD2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C38DA-8305-427B-9187-193B5DD7E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FDB9-3C92-4FD9-BCB0-0B6D6C618F4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4F2AE-E079-47A9-9128-AF524BF7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AAB44-9F78-4ACC-A272-81FF1B7F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5A42-4C22-4866-9504-FB6004D52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6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39019E-6812-4FE5-926F-F7F717FF2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4102B-01C0-4C3E-B059-4E7D42670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A960E-F764-4F08-A552-816764F98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FDB9-3C92-4FD9-BCB0-0B6D6C618F4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98A36-66CB-4DC7-A898-CCFBE405C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8BEB1-40D3-4559-BF8D-B9963598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5A42-4C22-4866-9504-FB6004D52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5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40DC6-C79D-4795-A046-A7C0AD124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EE7F4-CE0D-4DF8-98B7-1129AA4A5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CFA3B-DB72-4C25-B078-996E86CC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FDB9-3C92-4FD9-BCB0-0B6D6C618F4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CDAEE-EAFE-4A8C-950B-FED1A168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76713-152E-402F-8B19-1009B9707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5A42-4C22-4866-9504-FB6004D52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3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805D-0E4B-4B3E-996D-0DF08CAFA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EF0FE-0D0C-4751-BCFE-CB53EC022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FF44E-8759-4442-A10D-99CBE37C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FDB9-3C92-4FD9-BCB0-0B6D6C618F4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B714D-0B76-4DDE-AC90-FC4F6B8F0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E6C72-1186-49C3-9D62-C88F65F7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5A42-4C22-4866-9504-FB6004D52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394E-EB26-443B-A8DF-F54E6D553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5F8A0-A3AC-45B2-B724-BD874083E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D7AFC-57D8-46D8-9642-3B6C5587E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E6A53-1996-4498-9480-2E9F1199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FDB9-3C92-4FD9-BCB0-0B6D6C618F4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D97C2-C437-4C81-8C7B-056D26E3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187DF-564E-4C7F-A89A-5D9EF05E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5A42-4C22-4866-9504-FB6004D52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6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A977C-ED1F-495A-B10B-DAA51E705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4DFA3-0321-4662-B82F-097C1949D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A37CA-04CF-4697-9007-EB51D0699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31063C-0269-4D73-AF82-265AAEA40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C3B0CF-E25F-401D-8FAA-1C8482755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85B2CA-B230-41B1-BF29-933AF4FD3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FDB9-3C92-4FD9-BCB0-0B6D6C618F4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8F602E-96E9-483A-A218-B944E0F14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1FF145-DF8B-4582-A0CA-2E997873C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5A42-4C22-4866-9504-FB6004D52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3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0D57F-B514-47D8-8FC6-745DA4130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CBF40-25AE-4951-9FC9-18AED506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FDB9-3C92-4FD9-BCB0-0B6D6C618F4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2002B-60B6-4287-8430-D67E879D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19878-6F9E-4308-B104-44716461B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5A42-4C22-4866-9504-FB6004D52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4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78D0E4-F8CC-40EA-A534-5A01F7D2B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FDB9-3C92-4FD9-BCB0-0B6D6C618F4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639995-E237-4646-B808-117252C5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91A0A-3B78-4EB0-BE25-2DD119A9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5A42-4C22-4866-9504-FB6004D52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2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FEAE-80CB-42CB-A41A-7187D5CE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FEFA6-2563-4C8F-B2A2-E460CBDC0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69FFC-43C9-40EC-A0B5-2794E3C54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A85F5-2539-45FF-AF76-02C60D39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FDB9-3C92-4FD9-BCB0-0B6D6C618F4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F91AB-3FBE-4904-AB01-D37AFA04B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B099D-078F-4C46-A7AE-2D018520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5A42-4C22-4866-9504-FB6004D52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0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D55DA-1FCF-4CE6-AC0B-A2715047D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29845B-A490-4802-80EA-F5AEADBB0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9F915-238E-419A-95EC-14330E163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666D9-5016-4DCF-86E5-52961EE64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FDB9-3C92-4FD9-BCB0-0B6D6C618F4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6AA0A-7F86-413C-99C3-39AA265F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AC1EF-43CB-4578-B562-818EEDF6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5A42-4C22-4866-9504-FB6004D52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6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16B341-B303-4006-BE3A-382DE3DC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3A9D9-5F03-4CE5-B57C-405B2D266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09379-E896-4CF1-A610-E32B9A3BD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EFDB9-3C92-4FD9-BCB0-0B6D6C618F45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4A75D-3BAB-4D79-AF4A-2C44E9E51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5F78D-E140-4586-B2B5-521E117A7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95A42-4C22-4866-9504-FB6004D52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8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886070-AA40-4AF9-90A0-E0A337DDD26C}"/>
              </a:ext>
            </a:extLst>
          </p:cNvPr>
          <p:cNvSpPr/>
          <p:nvPr/>
        </p:nvSpPr>
        <p:spPr>
          <a:xfrm>
            <a:off x="625151" y="1520890"/>
            <a:ext cx="10674221" cy="437605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>
                    <a:lumMod val="65000"/>
                  </a:schemeClr>
                </a:solidFill>
              </a:rPr>
              <a:t>Database Project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13C7D0-00B1-4FFD-A963-70E4353F46BA}"/>
              </a:ext>
            </a:extLst>
          </p:cNvPr>
          <p:cNvSpPr/>
          <p:nvPr/>
        </p:nvSpPr>
        <p:spPr>
          <a:xfrm>
            <a:off x="223935" y="363893"/>
            <a:ext cx="2883159" cy="95172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Kyle Ashburn </a:t>
            </a:r>
          </a:p>
          <a:p>
            <a:pPr algn="ctr"/>
            <a:r>
              <a:rPr lang="en-US" dirty="0"/>
              <a:t>CIS 2268</a:t>
            </a:r>
          </a:p>
        </p:txBody>
      </p:sp>
    </p:spTree>
    <p:extLst>
      <p:ext uri="{BB962C8B-B14F-4D97-AF65-F5344CB8AC3E}">
        <p14:creationId xmlns:p14="http://schemas.microsoft.com/office/powerpoint/2010/main" val="812741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886070-AA40-4AF9-90A0-E0A337DDD26C}"/>
              </a:ext>
            </a:extLst>
          </p:cNvPr>
          <p:cNvSpPr/>
          <p:nvPr/>
        </p:nvSpPr>
        <p:spPr>
          <a:xfrm>
            <a:off x="186612" y="2006083"/>
            <a:ext cx="10674221" cy="437605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--Using Trigger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INSERT INTO region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region_id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region_name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, state)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VALUES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region_id_seq.nextval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, 'New York City', '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ny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’);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--Select Statement Proof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SELECT state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FROM region r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WHERE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region_name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LIKE '%New York%';</a:t>
            </a:r>
          </a:p>
          <a:p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9A86D58-3DA6-4B81-AFDB-0BCDC6D5438D}"/>
              </a:ext>
            </a:extLst>
          </p:cNvPr>
          <p:cNvSpPr/>
          <p:nvPr/>
        </p:nvSpPr>
        <p:spPr>
          <a:xfrm>
            <a:off x="1212980" y="307910"/>
            <a:ext cx="9125338" cy="1362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Trigger Demonstration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D39994-0DA5-4AE0-93E4-D46860888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022" y="3195929"/>
            <a:ext cx="19431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3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886070-AA40-4AF9-90A0-E0A337DDD26C}"/>
              </a:ext>
            </a:extLst>
          </p:cNvPr>
          <p:cNvSpPr/>
          <p:nvPr/>
        </p:nvSpPr>
        <p:spPr>
          <a:xfrm>
            <a:off x="186612" y="2006083"/>
            <a:ext cx="10674221" cy="437605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--Demonstrating use of procedure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CALL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insert_row_category_proc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( 'Ninja-Clown(Mime)', 'Espionage/Entertainment');</a:t>
            </a:r>
          </a:p>
          <a:p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--Results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SELECT *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FROM category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WHERE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category_name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LIKE '%Ninja%';</a:t>
            </a:r>
          </a:p>
          <a:p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9A86D58-3DA6-4B81-AFDB-0BCDC6D5438D}"/>
              </a:ext>
            </a:extLst>
          </p:cNvPr>
          <p:cNvSpPr/>
          <p:nvPr/>
        </p:nvSpPr>
        <p:spPr>
          <a:xfrm>
            <a:off x="1212980" y="307910"/>
            <a:ext cx="9125338" cy="1362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Procedure Demonstration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3F752-ED78-4E9B-90A7-012D4DB58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49" y="4871065"/>
            <a:ext cx="10412186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02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886070-AA40-4AF9-90A0-E0A337DDD26C}"/>
              </a:ext>
            </a:extLst>
          </p:cNvPr>
          <p:cNvSpPr/>
          <p:nvPr/>
        </p:nvSpPr>
        <p:spPr>
          <a:xfrm>
            <a:off x="196331" y="2034075"/>
            <a:ext cx="10674221" cy="437605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SELECT *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FROM managers;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9A86D58-3DA6-4B81-AFDB-0BCDC6D5438D}"/>
              </a:ext>
            </a:extLst>
          </p:cNvPr>
          <p:cNvSpPr/>
          <p:nvPr/>
        </p:nvSpPr>
        <p:spPr>
          <a:xfrm>
            <a:off x="1212980" y="307910"/>
            <a:ext cx="9125338" cy="1362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View Demonstration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071CB4-F9EA-479E-AD88-05287D317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1683"/>
            <a:ext cx="12192000" cy="135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55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886070-AA40-4AF9-90A0-E0A337DDD26C}"/>
              </a:ext>
            </a:extLst>
          </p:cNvPr>
          <p:cNvSpPr/>
          <p:nvPr/>
        </p:nvSpPr>
        <p:spPr>
          <a:xfrm>
            <a:off x="438538" y="1894115"/>
            <a:ext cx="10674221" cy="437605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I tried to use access to build it but apparently you can’t import a database anymore so that wasted time; I wouldn’t try that if I was doing this again.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I would improve my queries; some felt really weak. In particular I would include a correlated subquery.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I would probably add a composite key just for kicks.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I would add more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Make a better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powerpoint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!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9A86D58-3DA6-4B81-AFDB-0BCDC6D5438D}"/>
              </a:ext>
            </a:extLst>
          </p:cNvPr>
          <p:cNvSpPr/>
          <p:nvPr/>
        </p:nvSpPr>
        <p:spPr>
          <a:xfrm>
            <a:off x="1212980" y="307910"/>
            <a:ext cx="9125338" cy="1362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What would I do differently?</a:t>
            </a:r>
          </a:p>
        </p:txBody>
      </p:sp>
    </p:spTree>
    <p:extLst>
      <p:ext uri="{BB962C8B-B14F-4D97-AF65-F5344CB8AC3E}">
        <p14:creationId xmlns:p14="http://schemas.microsoft.com/office/powerpoint/2010/main" val="30967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886070-AA40-4AF9-90A0-E0A337DDD26C}"/>
              </a:ext>
            </a:extLst>
          </p:cNvPr>
          <p:cNvSpPr/>
          <p:nvPr/>
        </p:nvSpPr>
        <p:spPr>
          <a:xfrm>
            <a:off x="606490" y="1959429"/>
            <a:ext cx="10674221" cy="437605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My data base is based on the premise of a database that tracks salaries and job information. I made a few assumptions that should be clear from my design.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I assumed that the list of things the database should have was not a list where every box had to be checked but more of a guideline for approaching the project.. As such I didn’t put in a correlated subquery, I didn’t put in a composite key, I didn’t use an in operator and a couple of minor things.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I created a new user so I hope your system password 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</a:rPr>
              <a:t>is system.</a:t>
            </a:r>
            <a:r>
              <a:rPr lang="en-US" sz="240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9A86D58-3DA6-4B81-AFDB-0BCDC6D5438D}"/>
              </a:ext>
            </a:extLst>
          </p:cNvPr>
          <p:cNvSpPr/>
          <p:nvPr/>
        </p:nvSpPr>
        <p:spPr>
          <a:xfrm>
            <a:off x="1212980" y="307910"/>
            <a:ext cx="9125338" cy="1362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21671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886070-AA40-4AF9-90A0-E0A337DDD26C}"/>
              </a:ext>
            </a:extLst>
          </p:cNvPr>
          <p:cNvSpPr/>
          <p:nvPr/>
        </p:nvSpPr>
        <p:spPr>
          <a:xfrm>
            <a:off x="606490" y="1959429"/>
            <a:ext cx="10674221" cy="437605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My DDL is below. 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city_zip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zip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city,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region_id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(FK))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jobs (</a:t>
            </a:r>
            <a:r>
              <a:rPr lang="en-US" u="sng" dirty="0" err="1">
                <a:solidFill>
                  <a:schemeClr val="bg1">
                    <a:lumMod val="65000"/>
                  </a:schemeClr>
                </a:solidFill>
              </a:rPr>
              <a:t>job_id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category_id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(FK), description,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job_name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category (</a:t>
            </a:r>
            <a:r>
              <a:rPr lang="en-US" u="sng" dirty="0" err="1">
                <a:solidFill>
                  <a:schemeClr val="bg1">
                    <a:lumMod val="65000"/>
                  </a:schemeClr>
                </a:solidFill>
              </a:rPr>
              <a:t>catergory_id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category_name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description, field)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salary (</a:t>
            </a:r>
            <a:r>
              <a:rPr lang="en-US" u="sng" dirty="0" err="1">
                <a:solidFill>
                  <a:schemeClr val="bg1">
                    <a:lumMod val="65000"/>
                  </a:schemeClr>
                </a:solidFill>
              </a:rPr>
              <a:t>salary_id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job_id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(FK),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category_id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(FK), zip(FK), salary)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 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region (</a:t>
            </a:r>
            <a:r>
              <a:rPr lang="en-US" u="sng" dirty="0" err="1">
                <a:solidFill>
                  <a:schemeClr val="bg1">
                    <a:lumMod val="65000"/>
                  </a:schemeClr>
                </a:solidFill>
              </a:rPr>
              <a:t>region_id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region_name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9A86D58-3DA6-4B81-AFDB-0BCDC6D5438D}"/>
              </a:ext>
            </a:extLst>
          </p:cNvPr>
          <p:cNvSpPr/>
          <p:nvPr/>
        </p:nvSpPr>
        <p:spPr>
          <a:xfrm>
            <a:off x="1212980" y="307910"/>
            <a:ext cx="9125338" cy="1362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Database Structure</a:t>
            </a:r>
          </a:p>
        </p:txBody>
      </p:sp>
    </p:spTree>
    <p:extLst>
      <p:ext uri="{BB962C8B-B14F-4D97-AF65-F5344CB8AC3E}">
        <p14:creationId xmlns:p14="http://schemas.microsoft.com/office/powerpoint/2010/main" val="104645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9A86D58-3DA6-4B81-AFDB-0BCDC6D5438D}"/>
              </a:ext>
            </a:extLst>
          </p:cNvPr>
          <p:cNvSpPr/>
          <p:nvPr/>
        </p:nvSpPr>
        <p:spPr>
          <a:xfrm>
            <a:off x="1212980" y="307910"/>
            <a:ext cx="9125338" cy="1362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Database Structure(cont.)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AE905D-FBA8-49D0-932C-487651A74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608" y="1850076"/>
            <a:ext cx="8761353" cy="4867419"/>
          </a:xfrm>
          <a:prstGeom prst="round2DiagRect">
            <a:avLst>
              <a:gd name="adj1" fmla="val 20309"/>
              <a:gd name="adj2" fmla="val 16999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920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886070-AA40-4AF9-90A0-E0A337DDD26C}"/>
              </a:ext>
            </a:extLst>
          </p:cNvPr>
          <p:cNvSpPr/>
          <p:nvPr/>
        </p:nvSpPr>
        <p:spPr>
          <a:xfrm>
            <a:off x="606490" y="1959429"/>
            <a:ext cx="10674221" cy="437605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SELECT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j.job_id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j.job_name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c.category_name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, salary, cz.zip, city || ', ' || state AS location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FROM jobs j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   INNER JOIN category c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       ON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j.category_id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c.category_id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   INNER JOIN salary s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       ON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s.jobid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j.job_id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   INNER JOIN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cityzip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cz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       ON s.zip = cz.zip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   INNER JOIN region r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       ON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r.region_id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cz.region_id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WHERE state = 'NC' OR state = 'OH'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ORDER BY state DESC, city ASC,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category_name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ASC;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9A86D58-3DA6-4B81-AFDB-0BCDC6D5438D}"/>
              </a:ext>
            </a:extLst>
          </p:cNvPr>
          <p:cNvSpPr/>
          <p:nvPr/>
        </p:nvSpPr>
        <p:spPr>
          <a:xfrm>
            <a:off x="1212980" y="307910"/>
            <a:ext cx="9125338" cy="1362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Query #1</a:t>
            </a:r>
          </a:p>
        </p:txBody>
      </p:sp>
    </p:spTree>
    <p:extLst>
      <p:ext uri="{BB962C8B-B14F-4D97-AF65-F5344CB8AC3E}">
        <p14:creationId xmlns:p14="http://schemas.microsoft.com/office/powerpoint/2010/main" val="1329156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886070-AA40-4AF9-90A0-E0A337DDD26C}"/>
              </a:ext>
            </a:extLst>
          </p:cNvPr>
          <p:cNvSpPr/>
          <p:nvPr/>
        </p:nvSpPr>
        <p:spPr>
          <a:xfrm>
            <a:off x="606490" y="1959429"/>
            <a:ext cx="10674221" cy="437605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--Query 2</a:t>
            </a:r>
          </a:p>
          <a:p>
            <a:pPr algn="just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SELECT state, SUM(salary) AS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state_sal_sum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algn="just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FROM region r</a:t>
            </a:r>
          </a:p>
          <a:p>
            <a:pPr algn="just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   INNER JOIN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cityzip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cz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algn="just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       ON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cz.region_id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r.region_id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algn="just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   INNER JOIN salary s</a:t>
            </a:r>
          </a:p>
          <a:p>
            <a:pPr algn="just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       ON s.zip = cz.zip</a:t>
            </a:r>
          </a:p>
          <a:p>
            <a:pPr algn="just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GROUP BY state</a:t>
            </a:r>
          </a:p>
          <a:p>
            <a:pPr algn="just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ORDER BY SUM(salary);</a:t>
            </a:r>
          </a:p>
          <a:p>
            <a:pPr algn="just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--Query 3</a:t>
            </a:r>
          </a:p>
          <a:p>
            <a:pPr algn="just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SELECT DISTINCT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region_id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, state</a:t>
            </a:r>
          </a:p>
          <a:p>
            <a:pPr algn="just"/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FROM region;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9A86D58-3DA6-4B81-AFDB-0BCDC6D5438D}"/>
              </a:ext>
            </a:extLst>
          </p:cNvPr>
          <p:cNvSpPr/>
          <p:nvPr/>
        </p:nvSpPr>
        <p:spPr>
          <a:xfrm>
            <a:off x="1212980" y="307910"/>
            <a:ext cx="9125338" cy="1362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Query #2/3</a:t>
            </a:r>
          </a:p>
        </p:txBody>
      </p:sp>
    </p:spTree>
    <p:extLst>
      <p:ext uri="{BB962C8B-B14F-4D97-AF65-F5344CB8AC3E}">
        <p14:creationId xmlns:p14="http://schemas.microsoft.com/office/powerpoint/2010/main" val="341063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886070-AA40-4AF9-90A0-E0A337DDD26C}"/>
              </a:ext>
            </a:extLst>
          </p:cNvPr>
          <p:cNvSpPr/>
          <p:nvPr/>
        </p:nvSpPr>
        <p:spPr>
          <a:xfrm>
            <a:off x="606490" y="1959429"/>
            <a:ext cx="10674221" cy="437605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--Query 4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SELECT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jobid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job_name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, salary, zip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FROM salary s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   INNER JOIN jobs j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       ON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j.job_id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=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s.jobid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WHERE salary &gt; 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   (SELECT AVG(salary)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    FROM salary )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ORDER BY salary;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9A86D58-3DA6-4B81-AFDB-0BCDC6D5438D}"/>
              </a:ext>
            </a:extLst>
          </p:cNvPr>
          <p:cNvSpPr/>
          <p:nvPr/>
        </p:nvSpPr>
        <p:spPr>
          <a:xfrm>
            <a:off x="1212980" y="307910"/>
            <a:ext cx="9125338" cy="1362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Query #4</a:t>
            </a:r>
          </a:p>
        </p:txBody>
      </p:sp>
    </p:spTree>
    <p:extLst>
      <p:ext uri="{BB962C8B-B14F-4D97-AF65-F5344CB8AC3E}">
        <p14:creationId xmlns:p14="http://schemas.microsoft.com/office/powerpoint/2010/main" val="743356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9A86D58-3DA6-4B81-AFDB-0BCDC6D5438D}"/>
              </a:ext>
            </a:extLst>
          </p:cNvPr>
          <p:cNvSpPr/>
          <p:nvPr/>
        </p:nvSpPr>
        <p:spPr>
          <a:xfrm>
            <a:off x="1212980" y="307910"/>
            <a:ext cx="9125338" cy="1362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Query Results(1-4)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482F46-70EB-415F-952F-04333B1BF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73" y="1797007"/>
            <a:ext cx="11811604" cy="27091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CAD184-086A-462B-8EB5-BE5E49D64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73" y="4896351"/>
            <a:ext cx="2809875" cy="1323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625846-ACE4-465B-84BC-A66558B59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9418" y="4764668"/>
            <a:ext cx="1247775" cy="1885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0DC088-4AFA-4B74-81C0-ACE84CBC5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2627" y="4636080"/>
            <a:ext cx="73342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83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886070-AA40-4AF9-90A0-E0A337DDD26C}"/>
              </a:ext>
            </a:extLst>
          </p:cNvPr>
          <p:cNvSpPr/>
          <p:nvPr/>
        </p:nvSpPr>
        <p:spPr>
          <a:xfrm>
            <a:off x="606490" y="1959429"/>
            <a:ext cx="10674221" cy="4376057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--Query 5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SELECT MAX(salary)-MIN(salary) AS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salary_range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FROM salary;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-- Using Function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select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salaryid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jobid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categoryid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, zip, salary,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what_state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(zip)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FROM salary;</a:t>
            </a:r>
          </a:p>
          <a:p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9A86D58-3DA6-4B81-AFDB-0BCDC6D5438D}"/>
              </a:ext>
            </a:extLst>
          </p:cNvPr>
          <p:cNvSpPr/>
          <p:nvPr/>
        </p:nvSpPr>
        <p:spPr>
          <a:xfrm>
            <a:off x="1212980" y="307910"/>
            <a:ext cx="9125338" cy="1362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Query #5/Function Demonstration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3F4D65-78A2-4F32-B0F7-FDCE30262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105" y="2482482"/>
            <a:ext cx="890093" cy="512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690E81-5BE4-4D2A-9358-B6390395C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198" y="3080171"/>
            <a:ext cx="38957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4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631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Ashburn</dc:creator>
  <cp:lastModifiedBy>Kyle Ashburn</cp:lastModifiedBy>
  <cp:revision>4</cp:revision>
  <dcterms:created xsi:type="dcterms:W3CDTF">2018-04-24T23:58:20Z</dcterms:created>
  <dcterms:modified xsi:type="dcterms:W3CDTF">2018-04-25T00:32:15Z</dcterms:modified>
</cp:coreProperties>
</file>