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63" d="100"/>
          <a:sy n="63" d="100"/>
        </p:scale>
        <p:origin x="909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16D7-B078-4992-8209-90A8CE971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F303B-8635-4679-8BAF-E8F9E3992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6FFEE-D748-47E9-8D1E-AC13DA4A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FC5-01F9-4ADE-B74F-97913CA9006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8B62-B393-44FB-96A0-085EC0EA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61A8B-303C-4E94-9D9C-9534A06C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2BC-49F3-4B76-ADF6-FC168DE39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9619-1DF8-4B30-94FD-EE32B12E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5BFF3-0CFF-4B09-AECA-EC5DB7A60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2E56E-BA64-4F3A-B7FA-EE62272C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FC5-01F9-4ADE-B74F-97913CA9006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A1EF-8F5F-4B60-AE1E-8C85C6FF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99139-07CC-44C4-B2DE-3627B5B7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2BC-49F3-4B76-ADF6-FC168DE39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50AEC-C230-4F8F-9B15-1C2687285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A86C-69E9-4117-9168-29200A85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7C88-D8A9-46A8-902D-5692E253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FC5-01F9-4ADE-B74F-97913CA9006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46B7-12D6-4E3A-8BF4-333DE3C7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9E13-55F9-42A5-8B0C-78A6BE09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2BC-49F3-4B76-ADF6-FC168DE39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4171-383D-43FF-8C24-DB593027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5B26-72E1-4026-9A2D-0A878EE0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66C6D-C767-4991-9470-A2B79B56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FC5-01F9-4ADE-B74F-97913CA9006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1C5B-B866-4E5F-BE2A-3D785808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E2DA8-8A0A-4813-859B-A6599BF8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2BC-49F3-4B76-ADF6-FC168DE39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DFD4-6D40-4FAF-BD8A-66B45828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0BB28-4057-4368-9DBB-F1D6DD59B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2072-71FB-46C4-B165-A52BE171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FC5-01F9-4ADE-B74F-97913CA9006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A996-3EC8-46B4-984A-B4DB6E2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66AA-0782-4110-B094-53368898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2BC-49F3-4B76-ADF6-FC168DE39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C316-BD3B-4D8F-8E17-2FDB7CA0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4909-CED3-4BBB-A495-5E23B6F2C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81012-70CD-493D-AF74-6A4CFE572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7847-5563-463D-BAA1-118F22FB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FC5-01F9-4ADE-B74F-97913CA9006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7760C-E229-41A4-A990-A05E1EA7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5B068-4D23-4AF5-A5F2-30DEC661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2BC-49F3-4B76-ADF6-FC168DE39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2E36-DEFB-4626-90B2-FF44E031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17067-DC9C-4727-B400-62A8697A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DB9C9-7032-4D0C-B165-988B9DA67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F05E4-60B1-4C62-ABD7-FA4C1BDC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9C4FC-AC64-44AB-8CB1-80E6DA766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37D8E-50EC-480D-B8C0-BD0B619E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FC5-01F9-4ADE-B74F-97913CA9006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AC473-14B5-44BE-A936-19A2A3F7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7FE62-2DCA-49DB-A88D-3B0AD79D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2BC-49F3-4B76-ADF6-FC168DE39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48F2-12A0-4BFB-833E-378E60FF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5483D-004F-4514-8A94-84FA3D91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FC5-01F9-4ADE-B74F-97913CA9006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F02F0-737C-47E9-BB58-934F2E15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4BE88-EA9C-4F79-8845-03B06238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2BC-49F3-4B76-ADF6-FC168DE39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A71F1-AE61-40BD-9CBB-9483E269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FC5-01F9-4ADE-B74F-97913CA9006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29F8A-092F-4450-91BC-2E747384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57BD2-FB09-4BF4-A938-A381515A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2BC-49F3-4B76-ADF6-FC168DE39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2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2363-782A-4BC5-AA82-B9C56B83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B955-4F59-4C9F-AA80-F88CBC04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EBD97-ACB2-488A-B04F-ACCC909CE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C0CF-3F25-4A09-8125-34717449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FC5-01F9-4ADE-B74F-97913CA9006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B67E0-7A14-4E02-9510-11307462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B511A-8088-4EB9-80C1-29C491B8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2BC-49F3-4B76-ADF6-FC168DE39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3EEB-B121-4BBD-BEF9-2F4D5A19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3FE7D-98FE-40BD-80BF-518A6AB13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FDEB5-85C3-4423-B3F9-1A725D2B3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066F2-6239-44C0-9DB9-E1F92187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0FC5-01F9-4ADE-B74F-97913CA9006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204D9-A052-4FA6-93B0-64EA1796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D492C-3A18-41B7-93CE-40B1FA04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2BC-49F3-4B76-ADF6-FC168DE39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8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84624-7A82-44DB-956D-CCDB047F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144F1-D6C0-4D04-8569-C81F8DD2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9E33B-0D85-4DF5-8836-14966CAA9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0FC5-01F9-4ADE-B74F-97913CA9006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9F94-5DC6-4223-8949-15287FF4B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326F-172E-45F9-9819-E69CDFE01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2BC-49F3-4B76-ADF6-FC168DE39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82EE72E-7E8F-4034-A2DE-8B01C722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426302" cy="6857999"/>
          </a:xfrm>
          <a:custGeom>
            <a:avLst/>
            <a:gdLst>
              <a:gd name="connsiteX0" fmla="*/ 8426302 w 8426302"/>
              <a:gd name="connsiteY0" fmla="*/ 0 h 6857999"/>
              <a:gd name="connsiteX1" fmla="*/ 2456308 w 8426302"/>
              <a:gd name="connsiteY1" fmla="*/ 0 h 6857999"/>
              <a:gd name="connsiteX2" fmla="*/ 2348172 w 8426302"/>
              <a:gd name="connsiteY2" fmla="*/ 84455 h 6857999"/>
              <a:gd name="connsiteX3" fmla="*/ 0 w 8426302"/>
              <a:gd name="connsiteY3" fmla="*/ 5102588 h 6857999"/>
              <a:gd name="connsiteX4" fmla="*/ 205759 w 8426302"/>
              <a:gd name="connsiteY4" fmla="*/ 6735939 h 6857999"/>
              <a:gd name="connsiteX5" fmla="*/ 241239 w 8426302"/>
              <a:gd name="connsiteY5" fmla="*/ 6857999 h 6857999"/>
              <a:gd name="connsiteX6" fmla="*/ 8426302 w 84263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7999">
                <a:moveTo>
                  <a:pt x="8426302" y="0"/>
                </a:moveTo>
                <a:lnTo>
                  <a:pt x="2456308" y="0"/>
                </a:lnTo>
                <a:lnTo>
                  <a:pt x="2348172" y="84455"/>
                </a:lnTo>
                <a:cubicBezTo>
                  <a:pt x="913021" y="1283327"/>
                  <a:pt x="0" y="3086334"/>
                  <a:pt x="0" y="5102588"/>
                </a:cubicBezTo>
                <a:cubicBezTo>
                  <a:pt x="0" y="5666575"/>
                  <a:pt x="71438" y="6213877"/>
                  <a:pt x="205759" y="6735939"/>
                </a:cubicBezTo>
                <a:lnTo>
                  <a:pt x="241239" y="6857999"/>
                </a:lnTo>
                <a:lnTo>
                  <a:pt x="8426302" y="685799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EDC4CB-FA76-4333-89CF-8A2D4F27C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8174932" cy="6857999"/>
          </a:xfrm>
          <a:custGeom>
            <a:avLst/>
            <a:gdLst>
              <a:gd name="connsiteX0" fmla="*/ 8174932 w 8174932"/>
              <a:gd name="connsiteY0" fmla="*/ 0 h 6857999"/>
              <a:gd name="connsiteX1" fmla="*/ 2617360 w 8174932"/>
              <a:gd name="connsiteY1" fmla="*/ 0 h 6857999"/>
              <a:gd name="connsiteX2" fmla="*/ 2286881 w 8174932"/>
              <a:gd name="connsiteY2" fmla="*/ 253363 h 6857999"/>
              <a:gd name="connsiteX3" fmla="*/ 0 w 8174932"/>
              <a:gd name="connsiteY3" fmla="*/ 5102588 h 6857999"/>
              <a:gd name="connsiteX4" fmla="*/ 197846 w 8174932"/>
              <a:gd name="connsiteY4" fmla="*/ 6673117 h 6857999"/>
              <a:gd name="connsiteX5" fmla="*/ 251586 w 8174932"/>
              <a:gd name="connsiteY5" fmla="*/ 6857999 h 6857999"/>
              <a:gd name="connsiteX6" fmla="*/ 8174932 w 817493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7999">
                <a:moveTo>
                  <a:pt x="8174932" y="0"/>
                </a:moveTo>
                <a:lnTo>
                  <a:pt x="2617360" y="0"/>
                </a:lnTo>
                <a:lnTo>
                  <a:pt x="2286881" y="253363"/>
                </a:lnTo>
                <a:cubicBezTo>
                  <a:pt x="890226" y="1405985"/>
                  <a:pt x="0" y="3150325"/>
                  <a:pt x="0" y="5102588"/>
                </a:cubicBezTo>
                <a:cubicBezTo>
                  <a:pt x="0" y="5644883"/>
                  <a:pt x="68691" y="6171135"/>
                  <a:pt x="197846" y="6673117"/>
                </a:cubicBezTo>
                <a:lnTo>
                  <a:pt x="251586" y="6857999"/>
                </a:lnTo>
                <a:lnTo>
                  <a:pt x="8174932" y="6857999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BF5EE-32D6-413B-88C5-D168A8FC3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2619227"/>
            <a:ext cx="6074592" cy="3150356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solidFill>
                  <a:srgbClr val="FFFFFF"/>
                </a:solidFill>
              </a:rPr>
              <a:t>“Rbnb”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5B896-277B-4902-AEF7-4FBD7FC6C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060069"/>
            <a:ext cx="5558914" cy="1279978"/>
          </a:xfrm>
        </p:spPr>
        <p:txBody>
          <a:bodyPr anchor="b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Kyle Ashburn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Professor Rajasekar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INLS 625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77EF58E-5654-4C05-91E1-051658CC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34645" y="0"/>
            <a:ext cx="3457354" cy="3047506"/>
          </a:xfrm>
          <a:custGeom>
            <a:avLst/>
            <a:gdLst>
              <a:gd name="connsiteX0" fmla="*/ 67910 w 3457354"/>
              <a:gd name="connsiteY0" fmla="*/ 3047506 h 3047506"/>
              <a:gd name="connsiteX1" fmla="*/ 3457354 w 3457354"/>
              <a:gd name="connsiteY1" fmla="*/ 3047506 h 3047506"/>
              <a:gd name="connsiteX2" fmla="*/ 3457354 w 3457354"/>
              <a:gd name="connsiteY2" fmla="*/ 200864 h 3047506"/>
              <a:gd name="connsiteX3" fmla="*/ 3390429 w 3457354"/>
              <a:gd name="connsiteY3" fmla="*/ 172076 h 3047506"/>
              <a:gd name="connsiteX4" fmla="*/ 2480787 w 3457354"/>
              <a:gd name="connsiteY4" fmla="*/ 0 h 3047506"/>
              <a:gd name="connsiteX5" fmla="*/ 0 w 3457354"/>
              <a:gd name="connsiteY5" fmla="*/ 2480787 h 3047506"/>
              <a:gd name="connsiteX6" fmla="*/ 19931 w 3457354"/>
              <a:gd name="connsiteY6" fmla="*/ 2796748 h 30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7354" h="3047506">
                <a:moveTo>
                  <a:pt x="67910" y="3047506"/>
                </a:moveTo>
                <a:lnTo>
                  <a:pt x="3457354" y="3047506"/>
                </a:lnTo>
                <a:lnTo>
                  <a:pt x="3457354" y="200864"/>
                </a:lnTo>
                <a:lnTo>
                  <a:pt x="3390429" y="172076"/>
                </a:lnTo>
                <a:cubicBezTo>
                  <a:pt x="3108771" y="61012"/>
                  <a:pt x="2801904" y="0"/>
                  <a:pt x="2480787" y="0"/>
                </a:cubicBezTo>
                <a:cubicBezTo>
                  <a:pt x="1110686" y="0"/>
                  <a:pt x="0" y="1110686"/>
                  <a:pt x="0" y="2480787"/>
                </a:cubicBezTo>
                <a:cubicBezTo>
                  <a:pt x="0" y="2587826"/>
                  <a:pt x="6779" y="2693282"/>
                  <a:pt x="19931" y="27967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F0486BD-9355-4C9F-B84E-29D308A2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965594" y="0"/>
            <a:ext cx="3226405" cy="2802444"/>
          </a:xfrm>
          <a:custGeom>
            <a:avLst/>
            <a:gdLst>
              <a:gd name="connsiteX0" fmla="*/ 62951 w 3226405"/>
              <a:gd name="connsiteY0" fmla="*/ 2802444 h 2802444"/>
              <a:gd name="connsiteX1" fmla="*/ 3226405 w 3226405"/>
              <a:gd name="connsiteY1" fmla="*/ 2802444 h 2802444"/>
              <a:gd name="connsiteX2" fmla="*/ 3226405 w 3226405"/>
              <a:gd name="connsiteY2" fmla="*/ 206780 h 2802444"/>
              <a:gd name="connsiteX3" fmla="*/ 3191405 w 3226405"/>
              <a:gd name="connsiteY3" fmla="*/ 190048 h 2802444"/>
              <a:gd name="connsiteX4" fmla="*/ 2278881 w 3226405"/>
              <a:gd name="connsiteY4" fmla="*/ 0 h 2802444"/>
              <a:gd name="connsiteX5" fmla="*/ 0 w 3226405"/>
              <a:gd name="connsiteY5" fmla="*/ 2278880 h 2802444"/>
              <a:gd name="connsiteX6" fmla="*/ 18309 w 3226405"/>
              <a:gd name="connsiteY6" fmla="*/ 2569126 h 280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6405" h="2802444">
                <a:moveTo>
                  <a:pt x="62951" y="2802444"/>
                </a:moveTo>
                <a:lnTo>
                  <a:pt x="3226405" y="2802444"/>
                </a:lnTo>
                <a:lnTo>
                  <a:pt x="3226405" y="206780"/>
                </a:lnTo>
                <a:lnTo>
                  <a:pt x="3191405" y="190048"/>
                </a:lnTo>
                <a:cubicBezTo>
                  <a:pt x="2912003" y="67816"/>
                  <a:pt x="2603362" y="0"/>
                  <a:pt x="2278881" y="0"/>
                </a:cubicBezTo>
                <a:cubicBezTo>
                  <a:pt x="1020290" y="0"/>
                  <a:pt x="0" y="1020290"/>
                  <a:pt x="0" y="2278880"/>
                </a:cubicBezTo>
                <a:cubicBezTo>
                  <a:pt x="0" y="2377208"/>
                  <a:pt x="6227" y="2474081"/>
                  <a:pt x="18309" y="2569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1440359-9D97-4CE1-8BD3-19308E040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00208" y="4700046"/>
            <a:ext cx="2591791" cy="2157954"/>
          </a:xfrm>
          <a:custGeom>
            <a:avLst/>
            <a:gdLst>
              <a:gd name="connsiteX0" fmla="*/ 816638 w 2591791"/>
              <a:gd name="connsiteY0" fmla="*/ 0 h 2157954"/>
              <a:gd name="connsiteX1" fmla="*/ 47036 w 2591791"/>
              <a:gd name="connsiteY1" fmla="*/ 175050 h 2157954"/>
              <a:gd name="connsiteX2" fmla="*/ 0 w 2591791"/>
              <a:gd name="connsiteY2" fmla="*/ 202085 h 2157954"/>
              <a:gd name="connsiteX3" fmla="*/ 0 w 2591791"/>
              <a:gd name="connsiteY3" fmla="*/ 2157954 h 2157954"/>
              <a:gd name="connsiteX4" fmla="*/ 2549286 w 2591791"/>
              <a:gd name="connsiteY4" fmla="*/ 2157954 h 2157954"/>
              <a:gd name="connsiteX5" fmla="*/ 2555727 w 2591791"/>
              <a:gd name="connsiteY5" fmla="*/ 2132909 h 2157954"/>
              <a:gd name="connsiteX6" fmla="*/ 2591791 w 2591791"/>
              <a:gd name="connsiteY6" fmla="*/ 1775153 h 2157954"/>
              <a:gd name="connsiteX7" fmla="*/ 816638 w 2591791"/>
              <a:gd name="connsiteY7" fmla="*/ 0 h 215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1791" h="2157954">
                <a:moveTo>
                  <a:pt x="816638" y="0"/>
                </a:moveTo>
                <a:cubicBezTo>
                  <a:pt x="540903" y="0"/>
                  <a:pt x="279852" y="62867"/>
                  <a:pt x="47036" y="175050"/>
                </a:cubicBezTo>
                <a:lnTo>
                  <a:pt x="0" y="202085"/>
                </a:lnTo>
                <a:lnTo>
                  <a:pt x="0" y="2157954"/>
                </a:lnTo>
                <a:lnTo>
                  <a:pt x="2549286" y="2157954"/>
                </a:lnTo>
                <a:lnTo>
                  <a:pt x="2555727" y="2132909"/>
                </a:lnTo>
                <a:cubicBezTo>
                  <a:pt x="2579373" y="2017351"/>
                  <a:pt x="2591791" y="1897702"/>
                  <a:pt x="2591791" y="1775153"/>
                </a:cubicBezTo>
                <a:cubicBezTo>
                  <a:pt x="2591791" y="794763"/>
                  <a:pt x="1797028" y="0"/>
                  <a:pt x="816638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7F9830-10E7-405D-AA27-19575930F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09717" y="4870796"/>
            <a:ext cx="2382282" cy="1987204"/>
          </a:xfrm>
          <a:custGeom>
            <a:avLst/>
            <a:gdLst>
              <a:gd name="connsiteX0" fmla="*/ 761443 w 2382282"/>
              <a:gd name="connsiteY0" fmla="*/ 0 h 1987204"/>
              <a:gd name="connsiteX1" fmla="*/ 76517 w 2382282"/>
              <a:gd name="connsiteY1" fmla="*/ 151402 h 1987204"/>
              <a:gd name="connsiteX2" fmla="*/ 0 w 2382282"/>
              <a:gd name="connsiteY2" fmla="*/ 191175 h 1987204"/>
              <a:gd name="connsiteX3" fmla="*/ 0 w 2382282"/>
              <a:gd name="connsiteY3" fmla="*/ 1987204 h 1987204"/>
              <a:gd name="connsiteX4" fmla="*/ 2339143 w 2382282"/>
              <a:gd name="connsiteY4" fmla="*/ 1987204 h 1987204"/>
              <a:gd name="connsiteX5" fmla="*/ 2349353 w 2382282"/>
              <a:gd name="connsiteY5" fmla="*/ 1947496 h 1987204"/>
              <a:gd name="connsiteX6" fmla="*/ 2382282 w 2382282"/>
              <a:gd name="connsiteY6" fmla="*/ 1620840 h 1987204"/>
              <a:gd name="connsiteX7" fmla="*/ 761443 w 2382282"/>
              <a:gd name="connsiteY7" fmla="*/ 0 h 198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2282" h="1987204">
                <a:moveTo>
                  <a:pt x="761443" y="0"/>
                </a:moveTo>
                <a:cubicBezTo>
                  <a:pt x="516672" y="0"/>
                  <a:pt x="284573" y="54258"/>
                  <a:pt x="76517" y="151402"/>
                </a:cubicBezTo>
                <a:lnTo>
                  <a:pt x="0" y="191175"/>
                </a:lnTo>
                <a:lnTo>
                  <a:pt x="0" y="1987204"/>
                </a:lnTo>
                <a:lnTo>
                  <a:pt x="2339143" y="1987204"/>
                </a:lnTo>
                <a:lnTo>
                  <a:pt x="2349353" y="1947496"/>
                </a:lnTo>
                <a:cubicBezTo>
                  <a:pt x="2370943" y="1841983"/>
                  <a:pt x="2382282" y="1732735"/>
                  <a:pt x="2382282" y="1620840"/>
                </a:cubicBezTo>
                <a:cubicBezTo>
                  <a:pt x="2382282" y="725675"/>
                  <a:pt x="1656608" y="0"/>
                  <a:pt x="761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9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4EF93-9829-47CD-9A47-1F0E63A5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3" y="166179"/>
            <a:ext cx="4573475" cy="953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Aims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EAE2825B-195C-40BA-8982-BDC8F6B2F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6DB2EC-3D9B-42D5-AA5B-D03A40D1FCB3}"/>
              </a:ext>
            </a:extLst>
          </p:cNvPr>
          <p:cNvSpPr txBox="1"/>
          <p:nvPr/>
        </p:nvSpPr>
        <p:spPr>
          <a:xfrm>
            <a:off x="220980" y="1363980"/>
            <a:ext cx="52349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take the Airbnb data and derive insights from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Insights that can be used to help create better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help listing owners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9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22A3-706B-4E21-893D-9F2EBD94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Datasets</a:t>
            </a:r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0218-2799-4C5A-B8C4-62E7A494C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From </a:t>
            </a:r>
            <a:r>
              <a:rPr lang="en-US" sz="2200" i="1">
                <a:solidFill>
                  <a:schemeClr val="bg1"/>
                </a:solidFill>
              </a:rPr>
              <a:t>Inside Airbnb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Website meant to show impact of Airbnb on the housing market</a:t>
            </a:r>
          </a:p>
          <a:p>
            <a:r>
              <a:rPr lang="en-US" sz="2200">
                <a:solidFill>
                  <a:schemeClr val="bg1"/>
                </a:solidFill>
              </a:rPr>
              <a:t>Common (but not stable) data design between these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Hong Kong Listings</a:t>
            </a:r>
          </a:p>
          <a:p>
            <a:pPr lvl="2"/>
            <a:r>
              <a:rPr lang="en-US" sz="2200">
                <a:solidFill>
                  <a:schemeClr val="bg1"/>
                </a:solidFill>
              </a:rPr>
              <a:t>7209 listings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London Listings</a:t>
            </a:r>
          </a:p>
          <a:p>
            <a:pPr lvl="2"/>
            <a:r>
              <a:rPr lang="en-US" sz="2200">
                <a:solidFill>
                  <a:schemeClr val="bg1"/>
                </a:solidFill>
              </a:rPr>
              <a:t>72895 listings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74 Attributes ranging from price to the number of bathrooms</a:t>
            </a:r>
          </a:p>
        </p:txBody>
      </p:sp>
    </p:spTree>
    <p:extLst>
      <p:ext uri="{BB962C8B-B14F-4D97-AF65-F5344CB8AC3E}">
        <p14:creationId xmlns:p14="http://schemas.microsoft.com/office/powerpoint/2010/main" val="386715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E257-D316-4E58-8348-F8FC1FEE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73" y="381000"/>
            <a:ext cx="5543740" cy="1778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Prep &amp; Cleaning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A141C525-862E-43F7-AB46-B5197EF3D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10908-ADEC-4313-A28D-07EA71EC4658}"/>
              </a:ext>
            </a:extLst>
          </p:cNvPr>
          <p:cNvSpPr txBox="1"/>
          <p:nvPr/>
        </p:nvSpPr>
        <p:spPr>
          <a:xfrm>
            <a:off x="163774" y="1314450"/>
            <a:ext cx="5543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Done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Reduced dataset to columns that a listing owner could control (to a degree)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Removed data where there wasn’t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4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4BBBD-7545-4185-91F8-EEC7DC7F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Models &amp; Modeling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B022-F418-4459-8AA1-9A352D070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/>
              <a:t>Modeling done in Orange Rapid Miner</a:t>
            </a:r>
          </a:p>
          <a:p>
            <a:pPr lvl="1"/>
            <a:r>
              <a:rPr lang="en-US" dirty="0"/>
              <a:t>Because KNIME proved temperamental</a:t>
            </a:r>
          </a:p>
          <a:p>
            <a:pPr lvl="1"/>
            <a:endParaRPr lang="en-US" dirty="0"/>
          </a:p>
          <a:p>
            <a:r>
              <a:rPr lang="en-US" sz="2400"/>
              <a:t>London Dataset for training, Hong Kong for testing</a:t>
            </a:r>
          </a:p>
          <a:p>
            <a:pPr lvl="1"/>
            <a:endParaRPr lang="en-US" dirty="0"/>
          </a:p>
          <a:p>
            <a:r>
              <a:rPr lang="en-US" sz="2400"/>
              <a:t>Decision Tree, SVM, Naïve Bayes, &amp; Logistic Regression</a:t>
            </a:r>
          </a:p>
          <a:p>
            <a:pPr lvl="1"/>
            <a:r>
              <a:rPr lang="en-US" dirty="0"/>
              <a:t>Accuracy between around 67% and 70%</a:t>
            </a:r>
          </a:p>
        </p:txBody>
      </p:sp>
    </p:spTree>
    <p:extLst>
      <p:ext uri="{BB962C8B-B14F-4D97-AF65-F5344CB8AC3E}">
        <p14:creationId xmlns:p14="http://schemas.microsoft.com/office/powerpoint/2010/main" val="1846554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8DBC8-C7D6-4AF4-BE87-A7F7E5EA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B676-4CF6-4120-9498-ABF7B758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r>
              <a:rPr lang="en-US" sz="2400"/>
              <a:t>From the modeling?</a:t>
            </a:r>
          </a:p>
          <a:p>
            <a:pPr lvl="1"/>
            <a:r>
              <a:rPr lang="en-US" dirty="0"/>
              <a:t>Minimal</a:t>
            </a:r>
          </a:p>
          <a:p>
            <a:pPr lvl="2"/>
            <a:r>
              <a:rPr lang="en-US" sz="2400"/>
              <a:t>There’s enough stability between cities that I can </a:t>
            </a:r>
            <a:r>
              <a:rPr lang="en-US" sz="2400" i="1"/>
              <a:t>probably </a:t>
            </a:r>
            <a:r>
              <a:rPr lang="en-US" sz="2400"/>
              <a:t>tease out trends</a:t>
            </a:r>
          </a:p>
          <a:p>
            <a:r>
              <a:rPr lang="en-US" sz="2400"/>
              <a:t>From the data without modeling?</a:t>
            </a:r>
          </a:p>
          <a:p>
            <a:pPr lvl="1"/>
            <a:r>
              <a:rPr lang="en-US" dirty="0"/>
              <a:t>Decent enough,</a:t>
            </a:r>
          </a:p>
          <a:p>
            <a:pPr lvl="2"/>
            <a:r>
              <a:rPr lang="en-US" sz="2400"/>
              <a:t>It’s clear that enough that there are some correlations that are important</a:t>
            </a:r>
          </a:p>
          <a:p>
            <a:pPr lvl="2"/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04501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CD5A2-859A-4B30-9173-AEFFF1EC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52C5-EADE-4081-8C4B-A2ABD6026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lvl="0"/>
            <a:r>
              <a:rPr lang="en-US" sz="2400"/>
              <a:t>Data format changed</a:t>
            </a:r>
          </a:p>
          <a:p>
            <a:pPr lvl="0"/>
            <a:endParaRPr lang="en-US" sz="2400"/>
          </a:p>
          <a:p>
            <a:pPr lvl="0"/>
            <a:r>
              <a:rPr lang="en-US" sz="2400"/>
              <a:t>KNIME was temperamental</a:t>
            </a:r>
          </a:p>
          <a:p>
            <a:pPr lvl="0"/>
            <a:endParaRPr lang="en-US" sz="2400"/>
          </a:p>
          <a:p>
            <a:pPr lvl="0"/>
            <a:r>
              <a:rPr lang="en-US" sz="2400"/>
              <a:t>Data Cleaning was a </a:t>
            </a:r>
            <a:r>
              <a:rPr lang="en-US" sz="2400" u="sng"/>
              <a:t>lot</a:t>
            </a:r>
            <a:r>
              <a:rPr lang="en-US" sz="2400"/>
              <a:t> of work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9703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9B9B-7300-4C3C-B8D7-4A057FA3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6592642-F010-44E6-901F-14DDA011C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BA8A-A6C0-4FF1-9B81-7F8F56665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Don’t trust the data design is stable</a:t>
            </a:r>
          </a:p>
          <a:p>
            <a:endParaRPr lang="en-US" sz="1800" dirty="0"/>
          </a:p>
          <a:p>
            <a:r>
              <a:rPr lang="en-US" sz="1800" dirty="0"/>
              <a:t>Plan early and have a clear goal</a:t>
            </a:r>
          </a:p>
          <a:p>
            <a:endParaRPr lang="en-US" sz="1800" dirty="0"/>
          </a:p>
          <a:p>
            <a:r>
              <a:rPr lang="en-US" sz="1800" dirty="0"/>
              <a:t>Life Happens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5300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218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“Rbnb”</vt:lpstr>
      <vt:lpstr>Aims</vt:lpstr>
      <vt:lpstr>Datasets</vt:lpstr>
      <vt:lpstr>Data Prep &amp; Cleaning</vt:lpstr>
      <vt:lpstr>Models &amp; Modeling</vt:lpstr>
      <vt:lpstr>Insights</vt:lpstr>
      <vt:lpstr>Problems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“Rbnb”</dc:title>
  <dc:creator>Ashburn, Kyle Robert</dc:creator>
  <cp:lastModifiedBy>Ashburn, Kyle Robert</cp:lastModifiedBy>
  <cp:revision>1</cp:revision>
  <dcterms:created xsi:type="dcterms:W3CDTF">2020-11-16T20:57:57Z</dcterms:created>
  <dcterms:modified xsi:type="dcterms:W3CDTF">2020-11-16T20:59:03Z</dcterms:modified>
</cp:coreProperties>
</file>