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2" r:id="rId6"/>
    <p:sldId id="265" r:id="rId7"/>
    <p:sldId id="266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00081-44F3-487D-A93F-AB2395C52F1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95B59-0BDF-401E-A7D8-D64BFDE9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Institution Name: Categorical</a:t>
            </a:r>
          </a:p>
          <a:p>
            <a:r>
              <a:rPr lang="en-US" dirty="0"/>
              <a:t>Last Name: Categorical</a:t>
            </a:r>
          </a:p>
          <a:p>
            <a:r>
              <a:rPr lang="en-US" dirty="0"/>
              <a:t>First Name: Categorical</a:t>
            </a:r>
          </a:p>
          <a:p>
            <a:r>
              <a:rPr lang="en-US" dirty="0"/>
              <a:t>Init: Categorical</a:t>
            </a:r>
          </a:p>
          <a:p>
            <a:r>
              <a:rPr lang="en-US" dirty="0"/>
              <a:t>Age: Continuous</a:t>
            </a:r>
          </a:p>
          <a:p>
            <a:r>
              <a:rPr lang="en-US" dirty="0"/>
              <a:t>Initial Hire Date: Interval</a:t>
            </a:r>
          </a:p>
          <a:p>
            <a:r>
              <a:rPr lang="en-US" dirty="0"/>
              <a:t>Job Category: Categorical</a:t>
            </a:r>
          </a:p>
          <a:p>
            <a:r>
              <a:rPr lang="en-US" dirty="0"/>
              <a:t>Employee Annual Base Salary: Continuous</a:t>
            </a:r>
          </a:p>
          <a:p>
            <a:r>
              <a:rPr lang="en-US" dirty="0"/>
              <a:t>Employee Home Department: Categorical</a:t>
            </a:r>
          </a:p>
          <a:p>
            <a:r>
              <a:rPr lang="en-US" dirty="0"/>
              <a:t>Primary Working Title: 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95B59-0BDF-401E-A7D8-D64BFDE96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4B4-66F5-4DB8-97F0-7F615732C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2F0BA-EBD7-4D02-8D94-94CA3C5B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8001-FF56-490E-B107-7556C19C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303B-C153-4081-A895-DC2A1BE3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E643-AF79-4E88-9C43-54557FC2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12A-ACAD-4C61-8E40-4E5D7FFC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5EA4-7810-4C37-B0E9-DDC612DC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AA44-BB76-459A-B6CF-44E0778E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BB9C-69DE-4B20-8E36-F555D99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910E-E0E0-4C79-B300-80AF572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1E330-51AF-4764-B86B-9E5CDD05A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734D9-B5B2-4D86-A11F-80894C74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20D1-EA24-4965-91C2-148AD892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A68D-1BEB-43B4-9078-F2867E57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41AC-A245-42BF-A2F1-431FFFAF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2146-D201-48EA-8434-1323EAE2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279F-D1B1-41CC-984F-AC99E431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70F0-1153-4EAD-BC81-F666A87A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13EE-F375-4FBD-947C-901C693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063E-51BC-4C7D-8434-7E7659C8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769-A61E-4DFA-89CC-B3B36F4C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188B-30CB-4E57-8851-55A949E2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9C03-5988-4C22-A9EE-62A4EBE9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0A95-1127-4866-A6A2-6E015DA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88D4-A8CC-4022-AD2C-D1C1FEA2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0536-8EAE-444A-A868-5893747F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3565-466C-4B89-AE88-A00EEB9B3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4554-0237-4BEA-9224-B54A7DEC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90DF7-9E5A-4DCA-B7BF-5F456791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7919-07BE-4B0C-89FA-A18DE0E8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2B86-D3E3-4115-A2F4-6844B327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10A4-12F7-4AC8-87D5-11F2109B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8F28D-5CC3-400B-A8B5-4FB48806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2FDBB-E13E-4195-B6DC-5445A75B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DD760-C41A-4CB3-8242-29702983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37243-A61E-432A-B0E9-79658B2E8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8363B-7146-49E1-87E6-6E55931B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40809-83F8-4A8B-9F99-4A372C88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AB6F6-B723-44ED-A0A4-718DCCC0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D985-96D7-43B4-9418-B30366C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6461-E74A-41CC-8009-0F38C223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83528-02C7-45DA-B064-8BA35D39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DBB87-19BB-408A-9A31-15DABED8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ACD12-315E-44AA-B252-27BECEC5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1C5F6-7A4C-49BF-9E12-3A3E1F54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73F3-6C9C-4C37-B89F-F95E7A97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102-5346-4B0F-9BE9-4B883110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7225-0ADA-40B9-9FD1-76CFE58A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024DA-B893-4555-92E6-C736AB8CE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037E-BF18-47BF-9C4E-242A15FB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72FE-B101-4FA1-BEB7-B2F34621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8FACD-9041-494C-BCB3-E35C5F17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DF66-A3AC-47C6-8B57-DB05D3FD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60A92-1616-4375-84DA-4FBFD498A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DDD3-CBE2-4728-911E-EC28AC134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AB29-FD14-498B-B0E5-35360F4B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81626-60F5-4639-88BC-B9C6204F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2215-6E8D-4061-8189-3B87930C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3E6DA-C012-4FED-8F44-6AB07C31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09C6-9C3C-4D68-BD3F-D10E52F6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1D1B-56BB-4565-976D-6066ACCE3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EED0-D0C9-424B-BE76-56D9C35588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EED7-C60E-4F5D-BCE9-EA4904BC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B64D-3143-42E7-9831-F3364A928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D47A-3BF9-45F8-8678-4417A65D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BC8B11F9-68C5-43F4-9117-FB32EF89D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4628CF-3763-4060-B3DC-91BFE8FED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5891" y="352519"/>
            <a:ext cx="9727522" cy="6505483"/>
          </a:xfrm>
          <a:custGeom>
            <a:avLst/>
            <a:gdLst>
              <a:gd name="connsiteX0" fmla="*/ 1535746 w 9727522"/>
              <a:gd name="connsiteY0" fmla="*/ 6324367 h 6505483"/>
              <a:gd name="connsiteX1" fmla="*/ 1552321 w 9727522"/>
              <a:gd name="connsiteY1" fmla="*/ 6353077 h 6505483"/>
              <a:gd name="connsiteX2" fmla="*/ 1606183 w 9727522"/>
              <a:gd name="connsiteY2" fmla="*/ 6446366 h 6505483"/>
              <a:gd name="connsiteX3" fmla="*/ 1640315 w 9727522"/>
              <a:gd name="connsiteY3" fmla="*/ 6505483 h 6505483"/>
              <a:gd name="connsiteX4" fmla="*/ 1633943 w 9727522"/>
              <a:gd name="connsiteY4" fmla="*/ 6505483 h 6505483"/>
              <a:gd name="connsiteX5" fmla="*/ 8334177 w 9727522"/>
              <a:gd name="connsiteY5" fmla="*/ 3655006 h 6505483"/>
              <a:gd name="connsiteX6" fmla="*/ 9173181 w 9727522"/>
              <a:gd name="connsiteY6" fmla="*/ 3655006 h 6505483"/>
              <a:gd name="connsiteX7" fmla="*/ 9293038 w 9727522"/>
              <a:gd name="connsiteY7" fmla="*/ 3721631 h 6505483"/>
              <a:gd name="connsiteX8" fmla="*/ 9712540 w 9727522"/>
              <a:gd name="connsiteY8" fmla="*/ 4439698 h 6505483"/>
              <a:gd name="connsiteX9" fmla="*/ 9712540 w 9727522"/>
              <a:gd name="connsiteY9" fmla="*/ 4577883 h 6505483"/>
              <a:gd name="connsiteX10" fmla="*/ 9293038 w 9727522"/>
              <a:gd name="connsiteY10" fmla="*/ 5295950 h 6505483"/>
              <a:gd name="connsiteX11" fmla="*/ 9173181 w 9727522"/>
              <a:gd name="connsiteY11" fmla="*/ 5362574 h 6505483"/>
              <a:gd name="connsiteX12" fmla="*/ 8334177 w 9727522"/>
              <a:gd name="connsiteY12" fmla="*/ 5362574 h 6505483"/>
              <a:gd name="connsiteX13" fmla="*/ 8214320 w 9727522"/>
              <a:gd name="connsiteY13" fmla="*/ 5295950 h 6505483"/>
              <a:gd name="connsiteX14" fmla="*/ 7794819 w 9727522"/>
              <a:gd name="connsiteY14" fmla="*/ 4577883 h 6505483"/>
              <a:gd name="connsiteX15" fmla="*/ 7794819 w 9727522"/>
              <a:gd name="connsiteY15" fmla="*/ 4439698 h 6505483"/>
              <a:gd name="connsiteX16" fmla="*/ 8214320 w 9727522"/>
              <a:gd name="connsiteY16" fmla="*/ 3721631 h 6505483"/>
              <a:gd name="connsiteX17" fmla="*/ 8334177 w 9727522"/>
              <a:gd name="connsiteY17" fmla="*/ 3655006 h 6505483"/>
              <a:gd name="connsiteX18" fmla="*/ 3298130 w 9727522"/>
              <a:gd name="connsiteY18" fmla="*/ 2601985 h 6505483"/>
              <a:gd name="connsiteX19" fmla="*/ 6215385 w 9727522"/>
              <a:gd name="connsiteY19" fmla="*/ 2609298 h 6505483"/>
              <a:gd name="connsiteX20" fmla="*/ 6668379 w 9727522"/>
              <a:gd name="connsiteY20" fmla="*/ 2865446 h 6505483"/>
              <a:gd name="connsiteX21" fmla="*/ 8130181 w 9727522"/>
              <a:gd name="connsiteY21" fmla="*/ 5397364 h 6505483"/>
              <a:gd name="connsiteX22" fmla="*/ 8128673 w 9727522"/>
              <a:gd name="connsiteY22" fmla="*/ 5923211 h 6505483"/>
              <a:gd name="connsiteX23" fmla="*/ 7824018 w 9727522"/>
              <a:gd name="connsiteY23" fmla="*/ 6451662 h 6505483"/>
              <a:gd name="connsiteX24" fmla="*/ 7792991 w 9727522"/>
              <a:gd name="connsiteY24" fmla="*/ 6505483 h 6505483"/>
              <a:gd name="connsiteX25" fmla="*/ 1737995 w 9727522"/>
              <a:gd name="connsiteY25" fmla="*/ 6505483 h 6505483"/>
              <a:gd name="connsiteX26" fmla="*/ 1651723 w 9727522"/>
              <a:gd name="connsiteY26" fmla="*/ 6356056 h 6505483"/>
              <a:gd name="connsiteX27" fmla="*/ 1394408 w 9727522"/>
              <a:gd name="connsiteY27" fmla="*/ 5910374 h 6505483"/>
              <a:gd name="connsiteX28" fmla="*/ 1399073 w 9727522"/>
              <a:gd name="connsiteY28" fmla="*/ 5389995 h 6505483"/>
              <a:gd name="connsiteX29" fmla="*/ 2851368 w 9727522"/>
              <a:gd name="connsiteY29" fmla="*/ 2859923 h 6505483"/>
              <a:gd name="connsiteX30" fmla="*/ 3298130 w 9727522"/>
              <a:gd name="connsiteY30" fmla="*/ 2601985 h 6505483"/>
              <a:gd name="connsiteX31" fmla="*/ 808710 w 9727522"/>
              <a:gd name="connsiteY31" fmla="*/ 1317687 h 6505483"/>
              <a:gd name="connsiteX32" fmla="*/ 2028585 w 9727522"/>
              <a:gd name="connsiteY32" fmla="*/ 1317687 h 6505483"/>
              <a:gd name="connsiteX33" fmla="*/ 2202850 w 9727522"/>
              <a:gd name="connsiteY33" fmla="*/ 1414557 h 6505483"/>
              <a:gd name="connsiteX34" fmla="*/ 2812787 w 9727522"/>
              <a:gd name="connsiteY34" fmla="*/ 2458594 h 6505483"/>
              <a:gd name="connsiteX35" fmla="*/ 2812787 w 9727522"/>
              <a:gd name="connsiteY35" fmla="*/ 2659509 h 6505483"/>
              <a:gd name="connsiteX36" fmla="*/ 2202850 w 9727522"/>
              <a:gd name="connsiteY36" fmla="*/ 3703545 h 6505483"/>
              <a:gd name="connsiteX37" fmla="*/ 2028585 w 9727522"/>
              <a:gd name="connsiteY37" fmla="*/ 3800414 h 6505483"/>
              <a:gd name="connsiteX38" fmla="*/ 808710 w 9727522"/>
              <a:gd name="connsiteY38" fmla="*/ 3800414 h 6505483"/>
              <a:gd name="connsiteX39" fmla="*/ 634443 w 9727522"/>
              <a:gd name="connsiteY39" fmla="*/ 3703545 h 6505483"/>
              <a:gd name="connsiteX40" fmla="*/ 24507 w 9727522"/>
              <a:gd name="connsiteY40" fmla="*/ 2659509 h 6505483"/>
              <a:gd name="connsiteX41" fmla="*/ 24507 w 9727522"/>
              <a:gd name="connsiteY41" fmla="*/ 2458594 h 6505483"/>
              <a:gd name="connsiteX42" fmla="*/ 634443 w 9727522"/>
              <a:gd name="connsiteY42" fmla="*/ 1414557 h 6505483"/>
              <a:gd name="connsiteX43" fmla="*/ 808710 w 9727522"/>
              <a:gd name="connsiteY43" fmla="*/ 1317687 h 6505483"/>
              <a:gd name="connsiteX44" fmla="*/ 3103619 w 9727522"/>
              <a:gd name="connsiteY44" fmla="*/ 0 h 6505483"/>
              <a:gd name="connsiteX45" fmla="*/ 4323492 w 9727522"/>
              <a:gd name="connsiteY45" fmla="*/ 0 h 6505483"/>
              <a:gd name="connsiteX46" fmla="*/ 4497758 w 9727522"/>
              <a:gd name="connsiteY46" fmla="*/ 96870 h 6505483"/>
              <a:gd name="connsiteX47" fmla="*/ 5107695 w 9727522"/>
              <a:gd name="connsiteY47" fmla="*/ 1140907 h 6505483"/>
              <a:gd name="connsiteX48" fmla="*/ 5107695 w 9727522"/>
              <a:gd name="connsiteY48" fmla="*/ 1341821 h 6505483"/>
              <a:gd name="connsiteX49" fmla="*/ 4497758 w 9727522"/>
              <a:gd name="connsiteY49" fmla="*/ 2385858 h 6505483"/>
              <a:gd name="connsiteX50" fmla="*/ 4323492 w 9727522"/>
              <a:gd name="connsiteY50" fmla="*/ 2482727 h 6505483"/>
              <a:gd name="connsiteX51" fmla="*/ 3103619 w 9727522"/>
              <a:gd name="connsiteY51" fmla="*/ 2482727 h 6505483"/>
              <a:gd name="connsiteX52" fmla="*/ 2929352 w 9727522"/>
              <a:gd name="connsiteY52" fmla="*/ 2385858 h 6505483"/>
              <a:gd name="connsiteX53" fmla="*/ 2319416 w 9727522"/>
              <a:gd name="connsiteY53" fmla="*/ 1341821 h 6505483"/>
              <a:gd name="connsiteX54" fmla="*/ 2319416 w 9727522"/>
              <a:gd name="connsiteY54" fmla="*/ 1140907 h 6505483"/>
              <a:gd name="connsiteX55" fmla="*/ 2929352 w 9727522"/>
              <a:gd name="connsiteY55" fmla="*/ 96870 h 6505483"/>
              <a:gd name="connsiteX56" fmla="*/ 3103619 w 9727522"/>
              <a:gd name="connsiteY56" fmla="*/ 0 h 65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727522" h="6505483">
                <a:moveTo>
                  <a:pt x="1535746" y="6324367"/>
                </a:moveTo>
                <a:lnTo>
                  <a:pt x="1552321" y="6353077"/>
                </a:lnTo>
                <a:cubicBezTo>
                  <a:pt x="1569130" y="6382190"/>
                  <a:pt x="1587059" y="6413242"/>
                  <a:pt x="1606183" y="6446366"/>
                </a:cubicBezTo>
                <a:lnTo>
                  <a:pt x="1640315" y="6505483"/>
                </a:lnTo>
                <a:lnTo>
                  <a:pt x="1633943" y="6505483"/>
                </a:lnTo>
                <a:close/>
                <a:moveTo>
                  <a:pt x="8334177" y="3655006"/>
                </a:moveTo>
                <a:cubicBezTo>
                  <a:pt x="9173181" y="3655006"/>
                  <a:pt x="9173181" y="3655006"/>
                  <a:pt x="9173181" y="3655006"/>
                </a:cubicBezTo>
                <a:cubicBezTo>
                  <a:pt x="9215630" y="3655006"/>
                  <a:pt x="9270566" y="3684617"/>
                  <a:pt x="9293038" y="3721631"/>
                </a:cubicBezTo>
                <a:cubicBezTo>
                  <a:pt x="9712540" y="4439698"/>
                  <a:pt x="9712540" y="4439698"/>
                  <a:pt x="9712540" y="4439698"/>
                </a:cubicBezTo>
                <a:cubicBezTo>
                  <a:pt x="9732516" y="4479180"/>
                  <a:pt x="9732516" y="4538402"/>
                  <a:pt x="9712540" y="4577883"/>
                </a:cubicBezTo>
                <a:cubicBezTo>
                  <a:pt x="9293038" y="5295950"/>
                  <a:pt x="9293038" y="5295950"/>
                  <a:pt x="9293038" y="5295950"/>
                </a:cubicBezTo>
                <a:cubicBezTo>
                  <a:pt x="9270566" y="5332964"/>
                  <a:pt x="9215630" y="5362574"/>
                  <a:pt x="9173181" y="5362574"/>
                </a:cubicBezTo>
                <a:lnTo>
                  <a:pt x="8334177" y="5362574"/>
                </a:lnTo>
                <a:cubicBezTo>
                  <a:pt x="8289231" y="5362574"/>
                  <a:pt x="8234297" y="5332964"/>
                  <a:pt x="8214320" y="5295950"/>
                </a:cubicBezTo>
                <a:cubicBezTo>
                  <a:pt x="7794819" y="4577883"/>
                  <a:pt x="7794819" y="4577883"/>
                  <a:pt x="7794819" y="4577883"/>
                </a:cubicBezTo>
                <a:cubicBezTo>
                  <a:pt x="7772345" y="4538402"/>
                  <a:pt x="7772345" y="4479180"/>
                  <a:pt x="7794819" y="4439698"/>
                </a:cubicBezTo>
                <a:cubicBezTo>
                  <a:pt x="8214320" y="3721631"/>
                  <a:pt x="8214320" y="3721631"/>
                  <a:pt x="8214320" y="3721631"/>
                </a:cubicBezTo>
                <a:cubicBezTo>
                  <a:pt x="8234297" y="3684617"/>
                  <a:pt x="8289231" y="3655006"/>
                  <a:pt x="8334177" y="3655006"/>
                </a:cubicBezTo>
                <a:close/>
                <a:moveTo>
                  <a:pt x="3298130" y="2601985"/>
                </a:moveTo>
                <a:cubicBezTo>
                  <a:pt x="3298130" y="2601985"/>
                  <a:pt x="3298130" y="2601985"/>
                  <a:pt x="6215385" y="2609298"/>
                </a:cubicBezTo>
                <a:cubicBezTo>
                  <a:pt x="6401243" y="2604071"/>
                  <a:pt x="6576818" y="2706860"/>
                  <a:pt x="6668379" y="2865446"/>
                </a:cubicBezTo>
                <a:cubicBezTo>
                  <a:pt x="6668379" y="2865446"/>
                  <a:pt x="6668379" y="2865446"/>
                  <a:pt x="8130181" y="5397364"/>
                </a:cubicBezTo>
                <a:cubicBezTo>
                  <a:pt x="8224899" y="5561419"/>
                  <a:pt x="8222971" y="5759398"/>
                  <a:pt x="8128673" y="5923211"/>
                </a:cubicBezTo>
                <a:cubicBezTo>
                  <a:pt x="8128673" y="5923211"/>
                  <a:pt x="8128673" y="5923211"/>
                  <a:pt x="7824018" y="6451662"/>
                </a:cubicBezTo>
                <a:lnTo>
                  <a:pt x="7792991" y="6505483"/>
                </a:lnTo>
                <a:lnTo>
                  <a:pt x="1737995" y="6505483"/>
                </a:lnTo>
                <a:lnTo>
                  <a:pt x="1651723" y="6356056"/>
                </a:lnTo>
                <a:cubicBezTo>
                  <a:pt x="1571424" y="6216974"/>
                  <a:pt x="1485771" y="6068620"/>
                  <a:pt x="1394408" y="5910374"/>
                </a:cubicBezTo>
                <a:cubicBezTo>
                  <a:pt x="1302848" y="5751787"/>
                  <a:pt x="1301618" y="5548340"/>
                  <a:pt x="1399073" y="5389995"/>
                </a:cubicBezTo>
                <a:cubicBezTo>
                  <a:pt x="1399073" y="5389995"/>
                  <a:pt x="1399073" y="5389995"/>
                  <a:pt x="2851368" y="2859923"/>
                </a:cubicBezTo>
                <a:cubicBezTo>
                  <a:pt x="2940218" y="2699254"/>
                  <a:pt x="3114565" y="2598596"/>
                  <a:pt x="3298130" y="2601985"/>
                </a:cubicBezTo>
                <a:close/>
                <a:moveTo>
                  <a:pt x="808710" y="1317687"/>
                </a:moveTo>
                <a:cubicBezTo>
                  <a:pt x="2028585" y="1317687"/>
                  <a:pt x="2028585" y="1317687"/>
                  <a:pt x="2028585" y="1317687"/>
                </a:cubicBezTo>
                <a:cubicBezTo>
                  <a:pt x="2090303" y="1317687"/>
                  <a:pt x="2170176" y="1360741"/>
                  <a:pt x="2202850" y="1414557"/>
                </a:cubicBezTo>
                <a:cubicBezTo>
                  <a:pt x="2812787" y="2458594"/>
                  <a:pt x="2812787" y="2458594"/>
                  <a:pt x="2812787" y="2458594"/>
                </a:cubicBezTo>
                <a:cubicBezTo>
                  <a:pt x="2841832" y="2515998"/>
                  <a:pt x="2841832" y="2602104"/>
                  <a:pt x="2812787" y="2659509"/>
                </a:cubicBezTo>
                <a:cubicBezTo>
                  <a:pt x="2202850" y="3703545"/>
                  <a:pt x="2202850" y="3703545"/>
                  <a:pt x="2202850" y="3703545"/>
                </a:cubicBezTo>
                <a:cubicBezTo>
                  <a:pt x="2170176" y="3757362"/>
                  <a:pt x="2090303" y="3800414"/>
                  <a:pt x="2028585" y="3800414"/>
                </a:cubicBezTo>
                <a:lnTo>
                  <a:pt x="808710" y="3800414"/>
                </a:lnTo>
                <a:cubicBezTo>
                  <a:pt x="743360" y="3800414"/>
                  <a:pt x="663488" y="3757362"/>
                  <a:pt x="634443" y="3703545"/>
                </a:cubicBezTo>
                <a:cubicBezTo>
                  <a:pt x="24507" y="2659509"/>
                  <a:pt x="24507" y="2659509"/>
                  <a:pt x="24507" y="2659509"/>
                </a:cubicBezTo>
                <a:cubicBezTo>
                  <a:pt x="-8169" y="2602104"/>
                  <a:pt x="-8169" y="2515998"/>
                  <a:pt x="24507" y="2458594"/>
                </a:cubicBezTo>
                <a:cubicBezTo>
                  <a:pt x="634443" y="1414557"/>
                  <a:pt x="634443" y="1414557"/>
                  <a:pt x="634443" y="1414557"/>
                </a:cubicBezTo>
                <a:cubicBezTo>
                  <a:pt x="663488" y="1360741"/>
                  <a:pt x="743360" y="1317687"/>
                  <a:pt x="808710" y="1317687"/>
                </a:cubicBezTo>
                <a:close/>
                <a:moveTo>
                  <a:pt x="3103619" y="0"/>
                </a:moveTo>
                <a:cubicBezTo>
                  <a:pt x="4323492" y="0"/>
                  <a:pt x="4323492" y="0"/>
                  <a:pt x="4323492" y="0"/>
                </a:cubicBezTo>
                <a:cubicBezTo>
                  <a:pt x="4385211" y="0"/>
                  <a:pt x="4465084" y="43054"/>
                  <a:pt x="4497758" y="96870"/>
                </a:cubicBezTo>
                <a:cubicBezTo>
                  <a:pt x="5107695" y="1140907"/>
                  <a:pt x="5107695" y="1140907"/>
                  <a:pt x="5107695" y="1140907"/>
                </a:cubicBezTo>
                <a:cubicBezTo>
                  <a:pt x="5136740" y="1198311"/>
                  <a:pt x="5136740" y="1284417"/>
                  <a:pt x="5107695" y="1341821"/>
                </a:cubicBezTo>
                <a:cubicBezTo>
                  <a:pt x="4497758" y="2385858"/>
                  <a:pt x="4497758" y="2385858"/>
                  <a:pt x="4497758" y="2385858"/>
                </a:cubicBezTo>
                <a:cubicBezTo>
                  <a:pt x="4465084" y="2439675"/>
                  <a:pt x="4385211" y="2482727"/>
                  <a:pt x="4323492" y="2482727"/>
                </a:cubicBezTo>
                <a:lnTo>
                  <a:pt x="3103619" y="2482727"/>
                </a:lnTo>
                <a:cubicBezTo>
                  <a:pt x="3038269" y="2482727"/>
                  <a:pt x="2958397" y="2439675"/>
                  <a:pt x="2929352" y="2385858"/>
                </a:cubicBezTo>
                <a:cubicBezTo>
                  <a:pt x="2319416" y="1341821"/>
                  <a:pt x="2319416" y="1341821"/>
                  <a:pt x="2319416" y="1341821"/>
                </a:cubicBezTo>
                <a:cubicBezTo>
                  <a:pt x="2286739" y="1284417"/>
                  <a:pt x="2286739" y="1198311"/>
                  <a:pt x="2319416" y="1140907"/>
                </a:cubicBezTo>
                <a:cubicBezTo>
                  <a:pt x="2929352" y="96870"/>
                  <a:pt x="2929352" y="96870"/>
                  <a:pt x="2929352" y="96870"/>
                </a:cubicBezTo>
                <a:cubicBezTo>
                  <a:pt x="2958397" y="43054"/>
                  <a:pt x="3038269" y="0"/>
                  <a:pt x="310361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FB23A-7261-4A3D-BC64-B1A40152E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8066" y="1023582"/>
            <a:ext cx="5901974" cy="176834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UNC System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556D8-7B19-4644-9F66-BF01E22B5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6394" y="2938866"/>
            <a:ext cx="4093646" cy="1012161"/>
          </a:xfrm>
        </p:spPr>
        <p:txBody>
          <a:bodyPr>
            <a:normAutofit/>
          </a:bodyPr>
          <a:lstStyle/>
          <a:p>
            <a:pPr algn="r"/>
            <a:r>
              <a:rPr lang="en-US" sz="1500" b="1" dirty="0">
                <a:solidFill>
                  <a:srgbClr val="00B050"/>
                </a:solidFill>
              </a:rPr>
              <a:t>Kyle Ashburn</a:t>
            </a:r>
          </a:p>
          <a:p>
            <a:pPr algn="r"/>
            <a:r>
              <a:rPr lang="en-US" sz="1500" b="1" dirty="0">
                <a:solidFill>
                  <a:srgbClr val="00B050"/>
                </a:solidFill>
              </a:rPr>
              <a:t>INLS 541: Information Visualization</a:t>
            </a:r>
          </a:p>
          <a:p>
            <a:pPr algn="r"/>
            <a:r>
              <a:rPr lang="en-US" sz="1500" b="1" dirty="0">
                <a:solidFill>
                  <a:srgbClr val="00B050"/>
                </a:solidFill>
              </a:rPr>
              <a:t>Professor Brad </a:t>
            </a:r>
            <a:r>
              <a:rPr lang="en-US" sz="1500" b="1" dirty="0" err="1">
                <a:solidFill>
                  <a:srgbClr val="00B050"/>
                </a:solidFill>
              </a:rPr>
              <a:t>Heminger</a:t>
            </a:r>
            <a:endParaRPr lang="en-US" sz="1500" b="1" dirty="0">
              <a:solidFill>
                <a:srgbClr val="00B050"/>
              </a:solidFill>
            </a:endParaRPr>
          </a:p>
        </p:txBody>
      </p:sp>
      <p:pic>
        <p:nvPicPr>
          <p:cNvPr id="5" name="Graphic 4" descr="Dollar outline">
            <a:extLst>
              <a:ext uri="{FF2B5EF4-FFF2-40B4-BE49-F238E27FC236}">
                <a16:creationId xmlns:a16="http://schemas.microsoft.com/office/drawing/2014/main" id="{D621DCE0-9F21-425F-B1C1-3372C418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217" y="2088609"/>
            <a:ext cx="1645920" cy="1645920"/>
          </a:xfrm>
          <a:prstGeom prst="rect">
            <a:avLst/>
          </a:prstGeom>
        </p:spPr>
      </p:pic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0D5EFDCA-C4AA-484D-868B-7B467553D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5125" y="770922"/>
            <a:ext cx="1645920" cy="1645920"/>
          </a:xfrm>
          <a:prstGeom prst="rect">
            <a:avLst/>
          </a:prstGeom>
        </p:spPr>
      </p:pic>
      <p:pic>
        <p:nvPicPr>
          <p:cNvPr id="11" name="Graphic 10" descr="Coins with solid fill">
            <a:extLst>
              <a:ext uri="{FF2B5EF4-FFF2-40B4-BE49-F238E27FC236}">
                <a16:creationId xmlns:a16="http://schemas.microsoft.com/office/drawing/2014/main" id="{4C24D0E6-DB4E-4043-AE7C-BBAB0776B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8045" y="3751362"/>
            <a:ext cx="2623329" cy="2623329"/>
          </a:xfrm>
          <a:prstGeom prst="rect">
            <a:avLst/>
          </a:prstGeom>
        </p:spPr>
      </p:pic>
      <p:pic>
        <p:nvPicPr>
          <p:cNvPr id="9" name="Graphic 8" descr="Piggy Bank with solid fill">
            <a:extLst>
              <a:ext uri="{FF2B5EF4-FFF2-40B4-BE49-F238E27FC236}">
                <a16:creationId xmlns:a16="http://schemas.microsoft.com/office/drawing/2014/main" id="{DEE1DA18-3274-4D6F-84B4-8A979CA29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6868" y="4349543"/>
            <a:ext cx="1023532" cy="10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A8CE8-8727-4D5C-B0BE-97E49AEA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Content Placeholder 4" descr="Questions with solid fill">
            <a:extLst>
              <a:ext uri="{FF2B5EF4-FFF2-40B4-BE49-F238E27FC236}">
                <a16:creationId xmlns:a16="http://schemas.microsoft.com/office/drawing/2014/main" id="{25925896-6ADB-4CD6-867D-E4DDC1CD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EA08F-E33D-40FB-94E3-BED7FD67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67F7-EB2F-4816-8786-EEC2FCD4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We have a lot of data available to us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This includes UNC System Salary data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This data is not in a particularly friendly format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It doesn’t allow for easy understanding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0CEDCA1D-AE7B-408C-A26F-D0ED763B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FA9AC-7696-46C2-A499-0F0579F3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Goal(s)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D649-CCD0-4332-B8D7-5058AD4B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To make UNC Salaries clearer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Across the system and between departments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To allow people to visually explore aspects of Salaries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And hopefully inform debate around salaries at UNC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phic 4" descr="Clipboard Partially Checked with solid fill">
            <a:extLst>
              <a:ext uri="{FF2B5EF4-FFF2-40B4-BE49-F238E27FC236}">
                <a16:creationId xmlns:a16="http://schemas.microsoft.com/office/drawing/2014/main" id="{7AD82ED3-9667-4CAB-A677-875EDDE3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5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4C37-A745-43A5-94E3-5B2052E1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Project Team, Scope, &amp;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83DC-4D2A-4513-9200-DEBC8A40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Project team consists solely of me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This influences scope &amp; deliverable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Scope is relatively minimal as a result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Take relatively clean data &amp; make it visual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Deliverable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Tableau story of visualizations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Group of men outline">
            <a:extLst>
              <a:ext uri="{FF2B5EF4-FFF2-40B4-BE49-F238E27FC236}">
                <a16:creationId xmlns:a16="http://schemas.microsoft.com/office/drawing/2014/main" id="{3A86E3F3-3BEE-4FAA-89E7-0BEA1688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81BB6-E402-4FC8-8A64-07DD6122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CUT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285B-9132-4709-B843-6F28DACB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Context: </a:t>
            </a:r>
          </a:p>
          <a:p>
            <a:pPr lvl="1"/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The context here is that the UNC system just recently got a pay raise 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User: </a:t>
            </a:r>
          </a:p>
          <a:p>
            <a:pPr lvl="1"/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Someone who wants to understand the UNC System Salary situation</a:t>
            </a:r>
          </a:p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task: </a:t>
            </a:r>
          </a:p>
          <a:p>
            <a:pPr lvl="1"/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Understanding the UNC System Salary situation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phic 4" descr="List outline">
            <a:extLst>
              <a:ext uri="{FF2B5EF4-FFF2-40B4-BE49-F238E27FC236}">
                <a16:creationId xmlns:a16="http://schemas.microsoft.com/office/drawing/2014/main" id="{D09B02BB-6539-4C00-ABDE-FB30EAD52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1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0FB9A-2056-401A-BF14-5ED3E5CB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DDV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D33E-AA52-4C4E-9047-D5E435F7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</a:rPr>
              <a:t>Data:  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CSV from the UNC System (nice and clean)</a:t>
            </a:r>
            <a:endParaRPr lang="en-US" sz="2000" b="0" i="0" u="none" strike="noStrike" dirty="0">
              <a:solidFill>
                <a:srgbClr val="00B050"/>
              </a:solidFill>
              <a:effectLst/>
            </a:endParaRPr>
          </a:p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</a:rPr>
              <a:t>Data types:  </a:t>
            </a:r>
          </a:p>
          <a:p>
            <a:pPr lvl="1"/>
            <a:r>
              <a:rPr lang="en-US" sz="2000" b="0" i="0" u="none" strike="noStrike" dirty="0">
                <a:solidFill>
                  <a:srgbClr val="00B050"/>
                </a:solidFill>
                <a:effectLst/>
              </a:rPr>
              <a:t>7 categorical, 2 continuous, 1 interval</a:t>
            </a:r>
          </a:p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</a:rPr>
              <a:t>Data model: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A representation of the employees of the UNC system and attributes about them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AB3F7837-FF2F-4188-A43F-B2A999008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81BB6-E402-4FC8-8A64-07DD6122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Design Process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285B-9132-4709-B843-6F28DACB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Iterative</a:t>
            </a:r>
          </a:p>
          <a:p>
            <a:pPr lvl="1"/>
            <a:r>
              <a:rPr lang="en-US" sz="16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System -&gt; department -&gt; academic units -&gt; faculty vs. all-staff</a:t>
            </a:r>
          </a:p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Guesswork</a:t>
            </a:r>
          </a:p>
          <a:p>
            <a:pPr lvl="1"/>
            <a:r>
              <a:rPr lang="en-US" sz="16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Which departments fall under which academic unit</a:t>
            </a:r>
          </a:p>
          <a:p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Color scheme</a:t>
            </a:r>
          </a:p>
          <a:p>
            <a:pPr lvl="1"/>
            <a:r>
              <a:rPr lang="en-US" sz="16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University colors used where possible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8" descr="Ui Ux with solid fill">
            <a:extLst>
              <a:ext uri="{FF2B5EF4-FFF2-40B4-BE49-F238E27FC236}">
                <a16:creationId xmlns:a16="http://schemas.microsoft.com/office/drawing/2014/main" id="{C66C76C9-F2F3-48AD-881E-03ABA99F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11" y="2301701"/>
            <a:ext cx="2595669" cy="25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0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BF0C5-CDBE-4E51-B9B0-874D0F37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Design Process (cont.)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05A6-64E1-42D8-AFF7-A61167B2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Extra visualizations that fit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Distribution of salaries per department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Happy accident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Accidental Clustering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226ED4B1-32EC-4AB5-B6F2-B1879C250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48B-5E78-4FC6-8273-106A785C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Visualization Walkthrough</a:t>
            </a:r>
          </a:p>
        </p:txBody>
      </p:sp>
    </p:spTree>
    <p:extLst>
      <p:ext uri="{BB962C8B-B14F-4D97-AF65-F5344CB8AC3E}">
        <p14:creationId xmlns:p14="http://schemas.microsoft.com/office/powerpoint/2010/main" val="387748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286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UNC System Salaries</vt:lpstr>
      <vt:lpstr>Motivation</vt:lpstr>
      <vt:lpstr>Goal(s)</vt:lpstr>
      <vt:lpstr>Project Team, Scope, &amp; Deliverable</vt:lpstr>
      <vt:lpstr>CUT</vt:lpstr>
      <vt:lpstr>DDV</vt:lpstr>
      <vt:lpstr>Design Process</vt:lpstr>
      <vt:lpstr>Design Process (cont.)</vt:lpstr>
      <vt:lpstr>Visualization Walkthrough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 System Salaries</dc:title>
  <dc:creator>Ashburn, Kyle Robert</dc:creator>
  <cp:lastModifiedBy>Ashburn, Kyle Robert</cp:lastModifiedBy>
  <cp:revision>9</cp:revision>
  <dcterms:created xsi:type="dcterms:W3CDTF">2022-04-24T14:27:59Z</dcterms:created>
  <dcterms:modified xsi:type="dcterms:W3CDTF">2022-04-29T02:43:51Z</dcterms:modified>
</cp:coreProperties>
</file>