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7" r:id="rId4"/>
    <p:sldId id="279" r:id="rId5"/>
    <p:sldId id="268" r:id="rId6"/>
    <p:sldId id="267" r:id="rId7"/>
    <p:sldId id="269" r:id="rId8"/>
    <p:sldId id="273" r:id="rId9"/>
    <p:sldId id="274" r:id="rId10"/>
    <p:sldId id="270" r:id="rId11"/>
    <p:sldId id="272" r:id="rId12"/>
    <p:sldId id="275" r:id="rId13"/>
    <p:sldId id="278" r:id="rId14"/>
    <p:sldId id="271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5656"/>
    <a:srgbClr val="CFCFCF"/>
    <a:srgbClr val="777777"/>
    <a:srgbClr val="414141"/>
    <a:srgbClr val="259FED"/>
    <a:srgbClr val="1277DD"/>
    <a:srgbClr val="004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40" d="100"/>
          <a:sy n="40" d="100"/>
        </p:scale>
        <p:origin x="1707" y="12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258B6-7D4E-4FE1-BA18-53C2E0A13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16BDD-BF5E-4344-83E3-4C2BB141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C38D6-CB5D-490A-8E12-5E4BFCB52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8247-7D64-4F8A-B8BD-97DB2B6F298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12857-E4D9-4182-9FA5-F8384AC9E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10EA7-F608-48CA-950D-D5A667BF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7A32-31C1-49FA-A628-68DE93B7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2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E6FE-D012-46B5-BEBF-E51637F5C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69640-5545-4D3A-888A-5E8368526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9D7E9-6F42-4CE6-8FB5-F6A907C04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8247-7D64-4F8A-B8BD-97DB2B6F298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BA851-5FC9-4CC2-AC3C-F335CBA9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3449C-7755-4264-89A7-A6FCE21BD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7A32-31C1-49FA-A628-68DE93B7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2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EBBF5A-42D3-4F4D-B2EA-0590B7325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4ABA0-FD03-4CC1-8C42-3D8A85910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C3A87-B7EE-4DBD-816F-37BA109B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8247-7D64-4F8A-B8BD-97DB2B6F298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3D558-EBB2-496F-A7E4-B00163B7B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13735-5756-4872-8CCF-66B79082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7A32-31C1-49FA-A628-68DE93B7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1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88D4-361E-4887-B218-D5769A9D7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84E2F-A620-4133-B5EE-DA48FAA7C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E1695-988D-4FD5-BA1D-6480D4EE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8247-7D64-4F8A-B8BD-97DB2B6F298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9578F-EDFA-4C3E-8605-11E24DAC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E3080-FC15-4772-ADEF-4ED6BE60D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7A32-31C1-49FA-A628-68DE93B7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5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EA9D3-1BA1-4FA9-8E11-F90ACFA5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F9154-A8C6-45FF-AC9F-6961A946B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4A965-109B-4A86-B688-D5C0FB35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8247-7D64-4F8A-B8BD-97DB2B6F298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B7579-86A7-4C33-9909-3C495CA6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72D84-5EDD-4548-B312-70B37C9E6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7A32-31C1-49FA-A628-68DE93B7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2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B1D00-A957-421C-8898-6B16E66ED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72D88-0CDA-4387-BA31-725B26C16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6AA5A-BFC1-4B1D-AC55-B9751F89D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82352-663B-4EEB-AF7B-A38BD2D5A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8247-7D64-4F8A-B8BD-97DB2B6F298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C459B-2144-4FCE-9C36-F9D6E276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2C0EA-37DB-4E2D-9FCD-5EC26217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7A32-31C1-49FA-A628-68DE93B7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F41A-24FD-4459-A9DB-010C94CBC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07F99-78F2-4080-A287-4F96230FB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D6BDF-54B0-488E-82FE-FF9A612C2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2BF45-A18D-4CD0-B947-29CA26F2A0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1FD3D8-DCFA-4ABB-9815-75D733EBF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82A6B5-FE96-4819-82E4-B2FF45D6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8247-7D64-4F8A-B8BD-97DB2B6F298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529036-44AB-4147-975E-52183B99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B6A4D6-793A-4281-9926-E80E9E38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7A32-31C1-49FA-A628-68DE93B7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9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B0BEF-841D-48E3-B4BE-FCE0AB27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A1C17-B4DD-43E7-94F2-9ABB7B9C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8247-7D64-4F8A-B8BD-97DB2B6F298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15ACD-4151-48F0-BA9E-2BD27E87B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DF7FE-683E-49EA-B369-D7EC29FA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7A32-31C1-49FA-A628-68DE93B7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4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2C2C69-584E-4C98-A630-8E55073D9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8247-7D64-4F8A-B8BD-97DB2B6F298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D6FB06-C72E-44D1-98E0-1B36E702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3F594-C800-4B4C-8140-309A4E3C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7A32-31C1-49FA-A628-68DE93B7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9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A7350-1A53-43BA-8B91-EB3FB1EE0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5A9A9-FF20-4771-8E9E-CA0885220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4F5A1-55B4-40EB-A46A-C7D0B4369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2FDF0-07BD-4023-847A-9805C0A8E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8247-7D64-4F8A-B8BD-97DB2B6F298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35967-9B1C-490D-8145-AD36EAF2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D21F4-F6B3-4A29-B04D-8A356F0EA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7A32-31C1-49FA-A628-68DE93B7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5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5D2A7-1368-4EFF-A0BF-801F8A79F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FA1C80-4B4E-422F-943B-2502A0395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A53F1-9680-471F-9EDF-8DA633324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CC3EF-C652-42E7-8979-71AC7103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8247-7D64-4F8A-B8BD-97DB2B6F298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40706-7279-40DE-961E-5E998AF93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5431F-0473-4F4F-B746-693A6587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7A32-31C1-49FA-A628-68DE93B7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5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9F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9C421E-9301-4609-BE39-4E833771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42354-E0E4-4117-89AA-1C06ED99C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7DEFC-C02A-4F00-B436-DBE54DCFB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88247-7D64-4F8A-B8BD-97DB2B6F298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D699C-D07B-4268-8250-090712315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485D6-02AE-4EA1-A760-2CB03400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07A32-31C1-49FA-A628-68DE93B7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1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9F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A44D-05E6-439B-99A3-DE81EF779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207" y="402336"/>
            <a:ext cx="11371006" cy="6105831"/>
          </a:xfrm>
          <a:prstGeom prst="snip2DiagRect">
            <a:avLst/>
          </a:prstGeom>
          <a:solidFill>
            <a:srgbClr val="414141"/>
          </a:solidFill>
        </p:spPr>
        <p:txBody>
          <a:bodyPr anchor="ctr">
            <a:normAutofit/>
          </a:bodyPr>
          <a:lstStyle/>
          <a:p>
            <a:r>
              <a:rPr lang="en-US" sz="7200" dirty="0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Wikipedia &amp; Covid-19</a:t>
            </a:r>
            <a:br>
              <a:rPr lang="en-US" sz="7200" dirty="0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dirty="0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Kyle Ashburn</a:t>
            </a:r>
            <a:br>
              <a:rPr lang="en-US" sz="3600" dirty="0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dirty="0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Professor </a:t>
            </a:r>
            <a:r>
              <a:rPr lang="en-US" sz="3600" dirty="0" err="1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Sayamindu</a:t>
            </a:r>
            <a:r>
              <a:rPr lang="en-US" sz="3600" dirty="0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Dasgupta</a:t>
            </a:r>
            <a:br>
              <a:rPr lang="en-US" sz="3600" dirty="0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dirty="0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INLS 490.278</a:t>
            </a:r>
            <a:endParaRPr lang="en-US" sz="7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750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D4AE28E-077C-4872-A0A4-273E5F60D3CA}"/>
              </a:ext>
            </a:extLst>
          </p:cNvPr>
          <p:cNvSpPr txBox="1">
            <a:spLocks/>
          </p:cNvSpPr>
          <p:nvPr/>
        </p:nvSpPr>
        <p:spPr>
          <a:xfrm>
            <a:off x="402336" y="420330"/>
            <a:ext cx="11068665" cy="6108192"/>
          </a:xfrm>
          <a:prstGeom prst="snip2DiagRect">
            <a:avLst/>
          </a:prstGeom>
          <a:solidFill>
            <a:srgbClr val="414141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Limitations</a:t>
            </a:r>
          </a:p>
          <a:p>
            <a:r>
              <a:rPr lang="en-US" sz="3600" b="1" dirty="0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___________________________________________</a:t>
            </a:r>
          </a:p>
          <a:p>
            <a:endParaRPr lang="en-US" sz="3600" b="1" dirty="0">
              <a:solidFill>
                <a:srgbClr val="CFCFC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b="1" dirty="0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only looked at the English Language Wikipedia…</a:t>
            </a:r>
          </a:p>
          <a:p>
            <a:endParaRPr lang="en-US" sz="3600" b="1" dirty="0">
              <a:solidFill>
                <a:srgbClr val="CFCFC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b="1" dirty="0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editors may change over time – it’s not necessarily stable…</a:t>
            </a:r>
          </a:p>
          <a:p>
            <a:endParaRPr lang="en-US" sz="3600" b="1" dirty="0">
              <a:solidFill>
                <a:srgbClr val="CFCFC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b="1" dirty="0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Article names change &amp; redirects aren’t counted…</a:t>
            </a:r>
          </a:p>
          <a:p>
            <a:endParaRPr lang="en-US" sz="3600" b="1" dirty="0">
              <a:solidFill>
                <a:srgbClr val="CFCFCF"/>
              </a:solidFill>
            </a:endParaRPr>
          </a:p>
          <a:p>
            <a:endParaRPr lang="en-US" sz="3600" b="1" dirty="0">
              <a:solidFill>
                <a:srgbClr val="CFCFC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506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D4AE28E-077C-4872-A0A4-273E5F60D3CA}"/>
              </a:ext>
            </a:extLst>
          </p:cNvPr>
          <p:cNvSpPr txBox="1">
            <a:spLocks/>
          </p:cNvSpPr>
          <p:nvPr/>
        </p:nvSpPr>
        <p:spPr>
          <a:xfrm>
            <a:off x="402336" y="402336"/>
            <a:ext cx="11375136" cy="6108192"/>
          </a:xfrm>
          <a:prstGeom prst="snip2DiagRect">
            <a:avLst/>
          </a:prstGeom>
          <a:solidFill>
            <a:srgbClr val="414141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 Cited</a:t>
            </a:r>
          </a:p>
          <a:p>
            <a:r>
              <a:rPr lang="en-US" sz="3600" b="1" dirty="0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___________________________________________</a:t>
            </a:r>
          </a:p>
          <a:p>
            <a:r>
              <a:rPr lang="en-US" sz="2800" b="1" dirty="0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Yoshida, </a:t>
            </a:r>
            <a:r>
              <a:rPr lang="en-US" sz="2800" b="1" dirty="0" err="1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Mitsuo</a:t>
            </a:r>
            <a:r>
              <a:rPr lang="en-US" sz="2800" b="1" dirty="0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et al. “Wikipedia Page View Reflects Web Search Trend.” Proceedings of the ACM Web Science Conference on ZZZ - </a:t>
            </a:r>
            <a:r>
              <a:rPr lang="en-US" sz="2800" b="1" dirty="0" err="1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WebSci</a:t>
            </a:r>
            <a:r>
              <a:rPr lang="en-US" sz="2800" b="1" dirty="0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'15, June 2015, doi:10.1145/2786451.2786495.</a:t>
            </a:r>
          </a:p>
          <a:p>
            <a:endParaRPr lang="en-US" sz="3200" b="1" dirty="0">
              <a:solidFill>
                <a:srgbClr val="CFCFC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b="1" dirty="0" err="1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Mahroum</a:t>
            </a:r>
            <a:r>
              <a:rPr lang="en-US" sz="2800" b="1" dirty="0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b="1" dirty="0" err="1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Naim</a:t>
            </a:r>
            <a:r>
              <a:rPr lang="en-US" sz="2800" b="1" dirty="0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et al. “Public Reaction to Chikungunya Outbreaks in Italy—Insights from an Extensive Novel Data Streams-Based Structural Equation Modeling Analysis.” </a:t>
            </a:r>
            <a:r>
              <a:rPr lang="en-US" sz="2800" b="1" dirty="0" err="1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Plos</a:t>
            </a:r>
            <a:r>
              <a:rPr lang="en-US" sz="2800" b="1" dirty="0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One, vol. 13, no. 5, 24 May 2018, doi:10.1371/journal.pone.0197337.</a:t>
            </a:r>
          </a:p>
        </p:txBody>
      </p:sp>
    </p:spTree>
    <p:extLst>
      <p:ext uri="{BB962C8B-B14F-4D97-AF65-F5344CB8AC3E}">
        <p14:creationId xmlns:p14="http://schemas.microsoft.com/office/powerpoint/2010/main" val="597271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D4AE28E-077C-4872-A0A4-273E5F60D3CA}"/>
              </a:ext>
            </a:extLst>
          </p:cNvPr>
          <p:cNvSpPr txBox="1">
            <a:spLocks/>
          </p:cNvSpPr>
          <p:nvPr/>
        </p:nvSpPr>
        <p:spPr>
          <a:xfrm>
            <a:off x="402336" y="402336"/>
            <a:ext cx="11375136" cy="6108192"/>
          </a:xfrm>
          <a:prstGeom prst="snip2DiagRect">
            <a:avLst/>
          </a:prstGeom>
          <a:solidFill>
            <a:srgbClr val="414141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 Cited (cont.)</a:t>
            </a:r>
          </a:p>
          <a:p>
            <a:r>
              <a:rPr lang="en-US" sz="3600" b="1" dirty="0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___________________________________________</a:t>
            </a:r>
          </a:p>
          <a:p>
            <a:r>
              <a:rPr lang="en-US" sz="2800" b="1" dirty="0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Laurent, M. R., and T. J. Vickers. “Seeking Health Information Online: Does Wikipedia Matter?” Journal of the American Medical Informatics Association, vol. 16, no. 4, 2009, pp. 471–479., doi:10.1197/jamia.m3059.</a:t>
            </a:r>
          </a:p>
          <a:p>
            <a:endParaRPr lang="en-US" sz="2800" b="1" dirty="0">
              <a:solidFill>
                <a:srgbClr val="CFCFC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b="1" dirty="0" err="1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Kämpf</a:t>
            </a:r>
            <a:r>
              <a:rPr lang="en-US" sz="2800" b="1" dirty="0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Mirko, et al. “The Detection of Emerging Trends Using Wikipedia Traffic Data and Context Networks.” </a:t>
            </a:r>
            <a:r>
              <a:rPr lang="en-US" sz="2800" b="1" dirty="0" err="1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Plos</a:t>
            </a:r>
            <a:r>
              <a:rPr lang="en-US" sz="2800" b="1" dirty="0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One, vol. 10, no. 12, 31 Dec. 2015, doi:10.1371/journal.pone.0141892.</a:t>
            </a:r>
          </a:p>
          <a:p>
            <a:endParaRPr lang="en-US" sz="2800" b="1" dirty="0">
              <a:solidFill>
                <a:srgbClr val="CFCFC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22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D4AE28E-077C-4872-A0A4-273E5F60D3CA}"/>
              </a:ext>
            </a:extLst>
          </p:cNvPr>
          <p:cNvSpPr txBox="1">
            <a:spLocks/>
          </p:cNvSpPr>
          <p:nvPr/>
        </p:nvSpPr>
        <p:spPr>
          <a:xfrm>
            <a:off x="402336" y="402336"/>
            <a:ext cx="11375136" cy="6108192"/>
          </a:xfrm>
          <a:prstGeom prst="snip2DiagRect">
            <a:avLst/>
          </a:prstGeom>
          <a:solidFill>
            <a:srgbClr val="414141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 Cited (cont.)</a:t>
            </a:r>
          </a:p>
          <a:p>
            <a:r>
              <a:rPr lang="en-US" sz="3600" b="1" dirty="0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___________________________________________</a:t>
            </a:r>
          </a:p>
          <a:p>
            <a:r>
              <a:rPr lang="en-US" sz="2800" b="1" dirty="0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Hill, Benjamin Mako, and Aaron Shaw. “Consider the Redirect.” Proceedings of The International Symposium on Open Collaboration - </a:t>
            </a:r>
            <a:r>
              <a:rPr lang="en-US" sz="2800" b="1" dirty="0" err="1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OpenSym</a:t>
            </a:r>
            <a:r>
              <a:rPr lang="en-US" sz="2800" b="1" dirty="0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'14, Aug. 2014, doi:10.1145/2641580.2641616.</a:t>
            </a:r>
          </a:p>
          <a:p>
            <a:endParaRPr lang="en-US" sz="2800" b="1" dirty="0">
              <a:solidFill>
                <a:srgbClr val="CFCFC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261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D4AE28E-077C-4872-A0A4-273E5F60D3CA}"/>
              </a:ext>
            </a:extLst>
          </p:cNvPr>
          <p:cNvSpPr txBox="1">
            <a:spLocks/>
          </p:cNvSpPr>
          <p:nvPr/>
        </p:nvSpPr>
        <p:spPr>
          <a:xfrm>
            <a:off x="402336" y="402336"/>
            <a:ext cx="11375136" cy="6108192"/>
          </a:xfrm>
          <a:prstGeom prst="snip2DiagRect">
            <a:avLst/>
          </a:prstGeom>
          <a:solidFill>
            <a:srgbClr val="414141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Questions?</a:t>
            </a:r>
          </a:p>
          <a:p>
            <a:r>
              <a:rPr lang="en-US" sz="3600" b="1" dirty="0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___________________________________________</a:t>
            </a:r>
          </a:p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Meaning of Life? -42</a:t>
            </a:r>
          </a:p>
          <a:p>
            <a:pPr>
              <a:lnSpc>
                <a:spcPct val="100000"/>
              </a:lnSpc>
            </a:pPr>
            <a:endParaRPr lang="en-US" sz="3600" b="1" dirty="0">
              <a:solidFill>
                <a:srgbClr val="CFCFC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many licks to get the center of a Tootsie-Pop? </a:t>
            </a:r>
          </a:p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We may never know</a:t>
            </a:r>
          </a:p>
          <a:p>
            <a:pPr>
              <a:lnSpc>
                <a:spcPct val="100000"/>
              </a:lnSpc>
            </a:pPr>
            <a:endParaRPr lang="en-US" sz="3600" b="1" dirty="0">
              <a:solidFill>
                <a:srgbClr val="CFCFC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will I graduate? </a:t>
            </a:r>
          </a:p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– Eventually probably (Hopefully never)</a:t>
            </a:r>
          </a:p>
          <a:p>
            <a:pPr>
              <a:lnSpc>
                <a:spcPct val="100000"/>
              </a:lnSpc>
            </a:pPr>
            <a:endParaRPr lang="en-US" sz="3600" b="1" dirty="0">
              <a:solidFill>
                <a:srgbClr val="CFCFC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222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D4AE28E-077C-4872-A0A4-273E5F60D3CA}"/>
              </a:ext>
            </a:extLst>
          </p:cNvPr>
          <p:cNvSpPr txBox="1">
            <a:spLocks/>
          </p:cNvSpPr>
          <p:nvPr/>
        </p:nvSpPr>
        <p:spPr>
          <a:xfrm>
            <a:off x="402336" y="402336"/>
            <a:ext cx="11375136" cy="6108192"/>
          </a:xfrm>
          <a:prstGeom prst="snip2DiagRect">
            <a:avLst/>
          </a:prstGeom>
          <a:solidFill>
            <a:srgbClr val="414141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Bonus!</a:t>
            </a:r>
          </a:p>
          <a:p>
            <a:r>
              <a:rPr lang="en-US" sz="3600" b="1" dirty="0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___________________________________________</a:t>
            </a:r>
          </a:p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found some code that makes graphs render more cleanly</a:t>
            </a:r>
          </a:p>
          <a:p>
            <a:pPr>
              <a:lnSpc>
                <a:spcPct val="100000"/>
              </a:lnSpc>
            </a:pPr>
            <a:endParaRPr lang="en-US" sz="3600" b="1" dirty="0">
              <a:solidFill>
                <a:srgbClr val="CFCFC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%config </a:t>
            </a:r>
            <a:r>
              <a:rPr lang="en-US" sz="3600" b="1" dirty="0" err="1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InlineBackend.figure_format</a:t>
            </a:r>
            <a:r>
              <a:rPr lang="en-US" sz="3600" b="1" dirty="0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'retina'</a:t>
            </a:r>
          </a:p>
        </p:txBody>
      </p:sp>
    </p:spTree>
    <p:extLst>
      <p:ext uri="{BB962C8B-B14F-4D97-AF65-F5344CB8AC3E}">
        <p14:creationId xmlns:p14="http://schemas.microsoft.com/office/powerpoint/2010/main" val="216435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D4AE28E-077C-4872-A0A4-273E5F60D3CA}"/>
              </a:ext>
            </a:extLst>
          </p:cNvPr>
          <p:cNvSpPr txBox="1">
            <a:spLocks/>
          </p:cNvSpPr>
          <p:nvPr/>
        </p:nvSpPr>
        <p:spPr>
          <a:xfrm>
            <a:off x="402336" y="402336"/>
            <a:ext cx="11375136" cy="6108192"/>
          </a:xfrm>
          <a:prstGeom prst="snip2DiagRect">
            <a:avLst/>
          </a:prstGeom>
          <a:solidFill>
            <a:srgbClr val="414141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FCFCF"/>
                </a:solidFill>
                <a:latin typeface="+mn-lt"/>
              </a:rPr>
              <a:t>Agenda</a:t>
            </a:r>
          </a:p>
          <a:p>
            <a:r>
              <a:rPr lang="en-US" sz="3600" b="1" dirty="0">
                <a:solidFill>
                  <a:srgbClr val="CFCFCF"/>
                </a:solidFill>
                <a:latin typeface="+mn-lt"/>
              </a:rPr>
              <a:t>___________________________________________</a:t>
            </a:r>
          </a:p>
          <a:p>
            <a:endParaRPr lang="en-US" sz="3600" b="1" dirty="0">
              <a:solidFill>
                <a:srgbClr val="CFCFCF"/>
              </a:solidFill>
              <a:latin typeface="+mn-lt"/>
            </a:endParaRPr>
          </a:p>
          <a:p>
            <a:r>
              <a:rPr lang="en-US" sz="3600" b="1" dirty="0">
                <a:solidFill>
                  <a:srgbClr val="CFCFCF"/>
                </a:solidFill>
                <a:latin typeface="+mn-lt"/>
              </a:rPr>
              <a:t>Questions</a:t>
            </a:r>
          </a:p>
          <a:p>
            <a:r>
              <a:rPr lang="en-US" sz="3600" b="1" dirty="0">
                <a:solidFill>
                  <a:srgbClr val="CFCFCF"/>
                </a:solidFill>
                <a:latin typeface="+mn-lt"/>
              </a:rPr>
              <a:t>	Why this?</a:t>
            </a:r>
          </a:p>
          <a:p>
            <a:r>
              <a:rPr lang="en-US" sz="3600" b="1" dirty="0">
                <a:solidFill>
                  <a:srgbClr val="CFCFCF"/>
                </a:solidFill>
                <a:latin typeface="+mn-lt"/>
              </a:rPr>
              <a:t>		Prior Work</a:t>
            </a:r>
          </a:p>
          <a:p>
            <a:r>
              <a:rPr lang="en-US" sz="3600" b="1" dirty="0">
                <a:solidFill>
                  <a:srgbClr val="CFCFCF"/>
                </a:solidFill>
                <a:latin typeface="+mn-lt"/>
              </a:rPr>
              <a:t>			Data &amp; Method</a:t>
            </a:r>
          </a:p>
          <a:p>
            <a:r>
              <a:rPr lang="en-US" sz="3600" b="1" dirty="0">
                <a:solidFill>
                  <a:srgbClr val="CFCFCF"/>
                </a:solidFill>
                <a:latin typeface="+mn-lt"/>
              </a:rPr>
              <a:t>				Results</a:t>
            </a:r>
          </a:p>
          <a:p>
            <a:r>
              <a:rPr lang="en-US" sz="3600" b="1" dirty="0">
                <a:solidFill>
                  <a:srgbClr val="CFCFCF"/>
                </a:solidFill>
                <a:latin typeface="+mn-lt"/>
              </a:rPr>
              <a:t>					Limitations</a:t>
            </a:r>
          </a:p>
        </p:txBody>
      </p:sp>
    </p:spTree>
    <p:extLst>
      <p:ext uri="{BB962C8B-B14F-4D97-AF65-F5344CB8AC3E}">
        <p14:creationId xmlns:p14="http://schemas.microsoft.com/office/powerpoint/2010/main" val="278030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D4AE28E-077C-4872-A0A4-273E5F60D3CA}"/>
              </a:ext>
            </a:extLst>
          </p:cNvPr>
          <p:cNvSpPr txBox="1">
            <a:spLocks/>
          </p:cNvSpPr>
          <p:nvPr/>
        </p:nvSpPr>
        <p:spPr>
          <a:xfrm>
            <a:off x="402336" y="402336"/>
            <a:ext cx="11375136" cy="6108192"/>
          </a:xfrm>
          <a:prstGeom prst="snip2DiagRect">
            <a:avLst/>
          </a:prstGeom>
          <a:solidFill>
            <a:srgbClr val="414141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FCFCF"/>
                </a:solidFill>
                <a:latin typeface="+mn-lt"/>
              </a:rPr>
              <a:t>Questions</a:t>
            </a:r>
          </a:p>
          <a:p>
            <a:r>
              <a:rPr lang="en-US" sz="3600" b="1" dirty="0">
                <a:solidFill>
                  <a:srgbClr val="CFCFCF"/>
                </a:solidFill>
                <a:latin typeface="+mn-lt"/>
              </a:rPr>
              <a:t>___________________________________________</a:t>
            </a:r>
          </a:p>
          <a:p>
            <a:endParaRPr lang="en-US" sz="3600" b="1" dirty="0">
              <a:solidFill>
                <a:srgbClr val="CFCFCF"/>
              </a:solidFill>
              <a:latin typeface="+mn-lt"/>
            </a:endParaRPr>
          </a:p>
          <a:p>
            <a:r>
              <a:rPr lang="en-US" sz="3600" b="1" dirty="0">
                <a:solidFill>
                  <a:srgbClr val="CFCFCF"/>
                </a:solidFill>
                <a:latin typeface="+mn-lt"/>
              </a:rPr>
              <a:t>Do the Wikipedia Articles for respiratory outbreaks have a similar page view trend to Covid-19’s?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FCFCF"/>
                </a:solidFill>
              </a:rPr>
              <a:t>My hypothesis is they will.</a:t>
            </a:r>
          </a:p>
          <a:p>
            <a:endParaRPr lang="en-US" sz="3600" b="1" dirty="0">
              <a:solidFill>
                <a:srgbClr val="CFCFCF"/>
              </a:solidFill>
              <a:latin typeface="+mn-lt"/>
            </a:endParaRPr>
          </a:p>
          <a:p>
            <a:r>
              <a:rPr lang="en-US" sz="3600" b="1" dirty="0">
                <a:solidFill>
                  <a:srgbClr val="CFCFCF"/>
                </a:solidFill>
                <a:latin typeface="+mn-lt"/>
              </a:rPr>
              <a:t>Do the editors of those articles overlap?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FCFCF"/>
                </a:solidFill>
              </a:rPr>
              <a:t>My hypothesis is they will.</a:t>
            </a:r>
          </a:p>
        </p:txBody>
      </p:sp>
    </p:spTree>
    <p:extLst>
      <p:ext uri="{BB962C8B-B14F-4D97-AF65-F5344CB8AC3E}">
        <p14:creationId xmlns:p14="http://schemas.microsoft.com/office/powerpoint/2010/main" val="356587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D4AE28E-077C-4872-A0A4-273E5F60D3CA}"/>
              </a:ext>
            </a:extLst>
          </p:cNvPr>
          <p:cNvSpPr txBox="1">
            <a:spLocks/>
          </p:cNvSpPr>
          <p:nvPr/>
        </p:nvSpPr>
        <p:spPr>
          <a:xfrm>
            <a:off x="402336" y="402336"/>
            <a:ext cx="11375136" cy="6108192"/>
          </a:xfrm>
          <a:prstGeom prst="snip2DiagRect">
            <a:avLst/>
          </a:prstGeom>
          <a:solidFill>
            <a:srgbClr val="414141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FCFCF"/>
                </a:solidFill>
                <a:latin typeface="+mn-lt"/>
              </a:rPr>
              <a:t>Why this project?</a:t>
            </a:r>
          </a:p>
          <a:p>
            <a:r>
              <a:rPr lang="en-US" sz="3600" b="1" dirty="0">
                <a:solidFill>
                  <a:srgbClr val="CFCFCF"/>
                </a:solidFill>
                <a:latin typeface="+mn-lt"/>
              </a:rPr>
              <a:t>___________________________________________</a:t>
            </a:r>
          </a:p>
          <a:p>
            <a:endParaRPr lang="en-US" sz="3600" b="1" dirty="0">
              <a:solidFill>
                <a:srgbClr val="CFCFCF"/>
              </a:solidFill>
              <a:latin typeface="+mn-lt"/>
            </a:endParaRPr>
          </a:p>
          <a:p>
            <a:r>
              <a:rPr lang="en-US" sz="3600" b="1" dirty="0">
                <a:solidFill>
                  <a:srgbClr val="CFCFCF"/>
                </a:solidFill>
                <a:latin typeface="+mn-lt"/>
              </a:rPr>
              <a:t>We’re in the midst of a global pandemic and we need to understand the information ecosystem people rely on.</a:t>
            </a:r>
          </a:p>
        </p:txBody>
      </p:sp>
    </p:spTree>
    <p:extLst>
      <p:ext uri="{BB962C8B-B14F-4D97-AF65-F5344CB8AC3E}">
        <p14:creationId xmlns:p14="http://schemas.microsoft.com/office/powerpoint/2010/main" val="3656672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D4AE28E-077C-4872-A0A4-273E5F60D3CA}"/>
              </a:ext>
            </a:extLst>
          </p:cNvPr>
          <p:cNvSpPr txBox="1">
            <a:spLocks/>
          </p:cNvSpPr>
          <p:nvPr/>
        </p:nvSpPr>
        <p:spPr>
          <a:xfrm>
            <a:off x="402336" y="402336"/>
            <a:ext cx="11375136" cy="6108192"/>
          </a:xfrm>
          <a:prstGeom prst="snip2DiagRect">
            <a:avLst/>
          </a:prstGeom>
          <a:solidFill>
            <a:srgbClr val="414141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FCFCF"/>
                </a:solidFill>
                <a:latin typeface="+mn-lt"/>
              </a:rPr>
              <a:t>Prior Work</a:t>
            </a:r>
          </a:p>
          <a:p>
            <a:r>
              <a:rPr lang="en-US" sz="3600" b="1" dirty="0">
                <a:solidFill>
                  <a:srgbClr val="CFCFCF"/>
                </a:solidFill>
                <a:latin typeface="+mn-lt"/>
              </a:rPr>
              <a:t>___________________________________________</a:t>
            </a:r>
          </a:p>
          <a:p>
            <a:endParaRPr lang="en-US" sz="3200" b="1" dirty="0">
              <a:solidFill>
                <a:srgbClr val="CFCFCF"/>
              </a:solidFill>
              <a:latin typeface="+mn-lt"/>
            </a:endParaRPr>
          </a:p>
          <a:p>
            <a:r>
              <a:rPr lang="en-US" sz="3200" b="1" dirty="0">
                <a:solidFill>
                  <a:srgbClr val="CFCFCF"/>
                </a:solidFill>
                <a:latin typeface="+mn-lt"/>
              </a:rPr>
              <a:t>Wikipedia activity as a measure of interest (Yoshida et al. 2015, </a:t>
            </a:r>
            <a:r>
              <a:rPr lang="en-US" sz="3200" b="1" dirty="0" err="1">
                <a:solidFill>
                  <a:srgbClr val="CFCFCF"/>
                </a:solidFill>
                <a:latin typeface="+mn-lt"/>
              </a:rPr>
              <a:t>Kampf</a:t>
            </a:r>
            <a:r>
              <a:rPr lang="en-US" sz="3200" b="1" dirty="0">
                <a:solidFill>
                  <a:srgbClr val="CFCFCF"/>
                </a:solidFill>
                <a:latin typeface="+mn-lt"/>
              </a:rPr>
              <a:t> et al. 2015, </a:t>
            </a:r>
            <a:r>
              <a:rPr lang="en-US" sz="3200" b="1" dirty="0" err="1">
                <a:solidFill>
                  <a:srgbClr val="CFCFCF"/>
                </a:solidFill>
                <a:latin typeface="+mn-lt"/>
              </a:rPr>
              <a:t>Mahroum</a:t>
            </a:r>
            <a:r>
              <a:rPr lang="en-US" sz="3200" b="1" dirty="0">
                <a:solidFill>
                  <a:srgbClr val="CFCFCF"/>
                </a:solidFill>
                <a:latin typeface="+mn-lt"/>
              </a:rPr>
              <a:t> et al. 2018)</a:t>
            </a:r>
          </a:p>
          <a:p>
            <a:endParaRPr lang="en-US" sz="3200" b="1" dirty="0">
              <a:solidFill>
                <a:srgbClr val="CFCFCF"/>
              </a:solidFill>
              <a:latin typeface="+mn-lt"/>
            </a:endParaRPr>
          </a:p>
          <a:p>
            <a:r>
              <a:rPr lang="en-US" sz="3200" b="1" dirty="0">
                <a:solidFill>
                  <a:srgbClr val="CFCFCF"/>
                </a:solidFill>
                <a:latin typeface="+mn-lt"/>
              </a:rPr>
              <a:t>Wikipedia as a source of health info (Laurent &amp; Vickers 2009)</a:t>
            </a:r>
          </a:p>
          <a:p>
            <a:endParaRPr lang="en-US" sz="3200" b="1" dirty="0">
              <a:solidFill>
                <a:srgbClr val="CFCFCF"/>
              </a:solidFill>
              <a:latin typeface="+mn-lt"/>
            </a:endParaRPr>
          </a:p>
          <a:p>
            <a:r>
              <a:rPr lang="en-US" sz="3200" b="1" dirty="0">
                <a:solidFill>
                  <a:srgbClr val="CFCFCF"/>
                </a:solidFill>
                <a:latin typeface="+mn-lt"/>
              </a:rPr>
              <a:t>Wikipedia redirects (Hill &amp; Shaw 2014)</a:t>
            </a:r>
          </a:p>
          <a:p>
            <a:endParaRPr lang="en-US" sz="3200" b="1" dirty="0">
              <a:solidFill>
                <a:srgbClr val="CFCFCF"/>
              </a:solidFill>
              <a:latin typeface="+mn-lt"/>
            </a:endParaRPr>
          </a:p>
          <a:p>
            <a:endParaRPr lang="en-US" sz="3200" b="1" dirty="0">
              <a:solidFill>
                <a:srgbClr val="CFCFCF"/>
              </a:solidFill>
              <a:latin typeface="+mn-lt"/>
            </a:endParaRPr>
          </a:p>
          <a:p>
            <a:endParaRPr lang="en-US" sz="3200" b="1" dirty="0">
              <a:solidFill>
                <a:srgbClr val="CFCFCF"/>
              </a:solidFill>
              <a:latin typeface="+mn-lt"/>
            </a:endParaRPr>
          </a:p>
          <a:p>
            <a:endParaRPr lang="en-US" sz="3200" b="1" dirty="0">
              <a:solidFill>
                <a:srgbClr val="CFCFCF"/>
              </a:solidFill>
              <a:latin typeface="+mn-lt"/>
            </a:endParaRPr>
          </a:p>
          <a:p>
            <a:endParaRPr lang="en-US" sz="3200" b="1" dirty="0">
              <a:solidFill>
                <a:srgbClr val="CFCFC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2878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D4AE28E-077C-4872-A0A4-273E5F60D3CA}"/>
              </a:ext>
            </a:extLst>
          </p:cNvPr>
          <p:cNvSpPr txBox="1">
            <a:spLocks/>
          </p:cNvSpPr>
          <p:nvPr/>
        </p:nvSpPr>
        <p:spPr>
          <a:xfrm>
            <a:off x="402336" y="402336"/>
            <a:ext cx="11375136" cy="6108192"/>
          </a:xfrm>
          <a:prstGeom prst="snip2DiagRect">
            <a:avLst/>
          </a:prstGeom>
          <a:solidFill>
            <a:srgbClr val="414141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&amp; Method</a:t>
            </a:r>
          </a:p>
          <a:p>
            <a:r>
              <a:rPr lang="en-US" sz="3600" b="1" dirty="0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___________________________________________</a:t>
            </a:r>
          </a:p>
          <a:p>
            <a:endParaRPr lang="en-US" sz="3600" b="1" dirty="0">
              <a:solidFill>
                <a:srgbClr val="CFCFC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b="1" dirty="0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Pageview Statistics &amp; Edit history</a:t>
            </a:r>
          </a:p>
          <a:p>
            <a:endParaRPr lang="en-US" sz="3600" b="1" dirty="0">
              <a:solidFill>
                <a:srgbClr val="CFCFC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600" b="1" dirty="0">
              <a:solidFill>
                <a:srgbClr val="CFCFC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b="1" dirty="0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Collected through the Wikipedia API</a:t>
            </a:r>
          </a:p>
        </p:txBody>
      </p:sp>
    </p:spTree>
    <p:extLst>
      <p:ext uri="{BB962C8B-B14F-4D97-AF65-F5344CB8AC3E}">
        <p14:creationId xmlns:p14="http://schemas.microsoft.com/office/powerpoint/2010/main" val="3329324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D4AE28E-077C-4872-A0A4-273E5F60D3CA}"/>
              </a:ext>
            </a:extLst>
          </p:cNvPr>
          <p:cNvSpPr txBox="1">
            <a:spLocks/>
          </p:cNvSpPr>
          <p:nvPr/>
        </p:nvSpPr>
        <p:spPr>
          <a:xfrm>
            <a:off x="402336" y="402336"/>
            <a:ext cx="11375136" cy="6108192"/>
          </a:xfrm>
          <a:prstGeom prst="snip2DiagRect">
            <a:avLst/>
          </a:prstGeom>
          <a:solidFill>
            <a:srgbClr val="414141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Results(…)</a:t>
            </a:r>
          </a:p>
          <a:p>
            <a:r>
              <a:rPr lang="en-US" sz="3600" b="1" dirty="0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___________________________________________</a:t>
            </a:r>
          </a:p>
          <a:p>
            <a:r>
              <a:rPr lang="en-US" sz="3600" b="1" dirty="0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was wrong…</a:t>
            </a:r>
          </a:p>
          <a:p>
            <a:endParaRPr lang="en-US" sz="3600" b="1" dirty="0">
              <a:solidFill>
                <a:srgbClr val="CFCFC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b="1" dirty="0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pageviews seem to be following the same pattern…more or less…</a:t>
            </a:r>
          </a:p>
          <a:p>
            <a:endParaRPr lang="en-US" sz="3600" b="1" dirty="0">
              <a:solidFill>
                <a:srgbClr val="CFCFC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b="1" dirty="0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editor lists are slightly related…but no more than other pages…</a:t>
            </a:r>
          </a:p>
        </p:txBody>
      </p:sp>
    </p:spTree>
    <p:extLst>
      <p:ext uri="{BB962C8B-B14F-4D97-AF65-F5344CB8AC3E}">
        <p14:creationId xmlns:p14="http://schemas.microsoft.com/office/powerpoint/2010/main" val="4237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D4AE28E-077C-4872-A0A4-273E5F60D3CA}"/>
              </a:ext>
            </a:extLst>
          </p:cNvPr>
          <p:cNvSpPr txBox="1">
            <a:spLocks/>
          </p:cNvSpPr>
          <p:nvPr/>
        </p:nvSpPr>
        <p:spPr>
          <a:xfrm>
            <a:off x="402336" y="402336"/>
            <a:ext cx="11375136" cy="6108192"/>
          </a:xfrm>
          <a:prstGeom prst="snip2DiagRect">
            <a:avLst/>
          </a:prstGeom>
          <a:solidFill>
            <a:srgbClr val="414141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Pageviews</a:t>
            </a:r>
          </a:p>
          <a:p>
            <a:r>
              <a:rPr lang="en-US" sz="3600" b="1" dirty="0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___________________________________________</a:t>
            </a:r>
          </a:p>
          <a:p>
            <a:endParaRPr lang="en-US" sz="3600" b="1" dirty="0">
              <a:solidFill>
                <a:srgbClr val="CFCFC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9C7A222-239F-42EC-BB70-7FEBDDCA2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0290" y="2043268"/>
            <a:ext cx="5604387" cy="393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72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D4AE28E-077C-4872-A0A4-273E5F60D3CA}"/>
              </a:ext>
            </a:extLst>
          </p:cNvPr>
          <p:cNvSpPr txBox="1">
            <a:spLocks/>
          </p:cNvSpPr>
          <p:nvPr/>
        </p:nvSpPr>
        <p:spPr>
          <a:xfrm>
            <a:off x="402336" y="402336"/>
            <a:ext cx="11375136" cy="6108192"/>
          </a:xfrm>
          <a:prstGeom prst="snip2DiagRect">
            <a:avLst/>
          </a:prstGeom>
          <a:solidFill>
            <a:srgbClr val="414141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Editor Overlap</a:t>
            </a:r>
          </a:p>
          <a:p>
            <a:r>
              <a:rPr lang="en-US" sz="3600" b="1" dirty="0">
                <a:solidFill>
                  <a:srgbClr val="CFCF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___________________________________________</a:t>
            </a:r>
          </a:p>
          <a:p>
            <a:endParaRPr lang="en-US" sz="3600" b="1" dirty="0">
              <a:solidFill>
                <a:srgbClr val="CFCFC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CB6766B-C79A-493B-9A67-ED7033AFB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888059"/>
              </p:ext>
            </p:extLst>
          </p:nvPr>
        </p:nvGraphicFramePr>
        <p:xfrm>
          <a:off x="1955321" y="2208362"/>
          <a:ext cx="8423214" cy="3256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607">
                  <a:extLst>
                    <a:ext uri="{9D8B030D-6E8A-4147-A177-3AD203B41FA5}">
                      <a16:colId xmlns:a16="http://schemas.microsoft.com/office/drawing/2014/main" val="2090885552"/>
                    </a:ext>
                  </a:extLst>
                </a:gridCol>
                <a:gridCol w="4211607">
                  <a:extLst>
                    <a:ext uri="{9D8B030D-6E8A-4147-A177-3AD203B41FA5}">
                      <a16:colId xmlns:a16="http://schemas.microsoft.com/office/drawing/2014/main" val="1215004202"/>
                    </a:ext>
                  </a:extLst>
                </a:gridCol>
              </a:tblGrid>
              <a:tr h="46515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FCFCF"/>
                          </a:solidFill>
                        </a:rPr>
                        <a:t>Pages Compared (top n editors)</a:t>
                      </a:r>
                    </a:p>
                  </a:txBody>
                  <a:tcPr>
                    <a:solidFill>
                      <a:srgbClr val="5656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FCFCF"/>
                          </a:solidFill>
                        </a:rPr>
                        <a:t>Jaccard Similarity</a:t>
                      </a:r>
                    </a:p>
                  </a:txBody>
                  <a:tcPr>
                    <a:solidFill>
                      <a:srgbClr val="5656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244610"/>
                  </a:ext>
                </a:extLst>
              </a:tr>
              <a:tr h="46515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FCFCF"/>
                          </a:solidFill>
                        </a:rPr>
                        <a:t>MERS &amp; Covid Pandemic (100)</a:t>
                      </a:r>
                    </a:p>
                  </a:txBody>
                  <a:tcP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FCFCF"/>
                          </a:solidFill>
                        </a:rPr>
                        <a:t>0.036</a:t>
                      </a:r>
                    </a:p>
                  </a:txBody>
                  <a:tcPr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855925"/>
                  </a:ext>
                </a:extLst>
              </a:tr>
              <a:tr h="46515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FCFCF"/>
                          </a:solidFill>
                        </a:rPr>
                        <a:t>SARS &amp; Covid Pandemic (100)</a:t>
                      </a:r>
                    </a:p>
                  </a:txBody>
                  <a:tcPr>
                    <a:solidFill>
                      <a:srgbClr val="5656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FCFCF"/>
                          </a:solidFill>
                        </a:rPr>
                        <a:t>0.02</a:t>
                      </a:r>
                    </a:p>
                  </a:txBody>
                  <a:tcPr>
                    <a:solidFill>
                      <a:srgbClr val="5656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892467"/>
                  </a:ext>
                </a:extLst>
              </a:tr>
              <a:tr h="46515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FCFCF"/>
                          </a:solidFill>
                        </a:rPr>
                        <a:t>H1N1 &amp; Covid Pandemic (100)</a:t>
                      </a:r>
                    </a:p>
                  </a:txBody>
                  <a:tcP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FCFCF"/>
                          </a:solidFill>
                        </a:rPr>
                        <a:t>0.03</a:t>
                      </a:r>
                    </a:p>
                  </a:txBody>
                  <a:tcPr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134"/>
                  </a:ext>
                </a:extLst>
              </a:tr>
              <a:tr h="46515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FCFCF"/>
                          </a:solidFill>
                        </a:rPr>
                        <a:t>MERS &amp; Covid Pandemic (10)</a:t>
                      </a:r>
                    </a:p>
                  </a:txBody>
                  <a:tcPr>
                    <a:solidFill>
                      <a:srgbClr val="5656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FCFCF"/>
                          </a:solidFill>
                        </a:rPr>
                        <a:t>0.05</a:t>
                      </a:r>
                    </a:p>
                  </a:txBody>
                  <a:tcPr>
                    <a:solidFill>
                      <a:srgbClr val="5656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877150"/>
                  </a:ext>
                </a:extLst>
              </a:tr>
              <a:tr h="46515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FCFCF"/>
                          </a:solidFill>
                        </a:rPr>
                        <a:t>SARS &amp; Covid Pandemic (10)</a:t>
                      </a:r>
                    </a:p>
                  </a:txBody>
                  <a:tcP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FCFCF"/>
                          </a:solidFill>
                        </a:rPr>
                        <a:t>0.05</a:t>
                      </a:r>
                    </a:p>
                  </a:txBody>
                  <a:tcPr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874758"/>
                  </a:ext>
                </a:extLst>
              </a:tr>
              <a:tr h="46515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FCFCF"/>
                          </a:solidFill>
                        </a:rPr>
                        <a:t>H1N1 &amp; Covid Pandemic (10)</a:t>
                      </a:r>
                    </a:p>
                  </a:txBody>
                  <a:tcPr>
                    <a:solidFill>
                      <a:srgbClr val="5656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FCFCF"/>
                          </a:solidFill>
                        </a:rPr>
                        <a:t>0.0</a:t>
                      </a:r>
                    </a:p>
                  </a:txBody>
                  <a:tcPr>
                    <a:solidFill>
                      <a:srgbClr val="5656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297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725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596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Wikipedia &amp; Covid-19 Kyle Ashburn Professor Sayamindu Dasgupta INLS 490.278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Wikipedia and Covid-19</dc:title>
  <dc:creator>Kyle Ashburn</dc:creator>
  <cp:lastModifiedBy>Ashburn, Kyle Robert</cp:lastModifiedBy>
  <cp:revision>42</cp:revision>
  <dcterms:created xsi:type="dcterms:W3CDTF">2020-04-20T21:13:48Z</dcterms:created>
  <dcterms:modified xsi:type="dcterms:W3CDTF">2020-04-21T14:33:54Z</dcterms:modified>
</cp:coreProperties>
</file>