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
      <p:font typeface="Proxima Nova Semibold"/>
      <p:regular r:id="rId29"/>
      <p:bold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14D74A-6C81-4055-8959-EAA983B4774E}">
  <a:tblStyle styleId="{4414D74A-6C81-4055-8959-EAA983B477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Semibold-boldItalic.fntdata"/><Relationship Id="rId30" Type="http://schemas.openxmlformats.org/officeDocument/2006/relationships/font" Target="fonts/ProximaNovaSemibold-bold.fntdata"/><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spn.com/mma/fighter/_/id/3022677/conor-mcgrego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163fa274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163fa274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92f869b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92f869b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163fa274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163fa27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163fa274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163fa274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15a64f8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15a64f8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Output size</a:t>
            </a:r>
            <a:endParaRPr/>
          </a:p>
          <a:p>
            <a:pPr indent="-298450" lvl="1" marL="914400" rtl="0" algn="l">
              <a:spcBef>
                <a:spcPts val="0"/>
              </a:spcBef>
              <a:spcAft>
                <a:spcPts val="0"/>
              </a:spcAft>
              <a:buSzPts val="1100"/>
              <a:buChar char="○"/>
            </a:pPr>
            <a:r>
              <a:rPr lang="en"/>
              <a:t>3 for Red, Blue, or Draw</a:t>
            </a:r>
            <a:endParaRPr/>
          </a:p>
          <a:p>
            <a:pPr indent="0" lvl="0" marL="0" rtl="0" algn="l">
              <a:spcBef>
                <a:spcPts val="0"/>
              </a:spcBef>
              <a:spcAft>
                <a:spcPts val="0"/>
              </a:spcAft>
              <a:buNone/>
            </a:pPr>
            <a:r>
              <a:rPr lang="en"/>
              <a:t>Kyle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15a64f84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15a64f8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163fa274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163fa274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Flexible architecture</a:t>
            </a:r>
            <a:endParaRPr/>
          </a:p>
          <a:p>
            <a:pPr indent="-298450" lvl="1" marL="914400" rtl="0" algn="l">
              <a:spcBef>
                <a:spcPts val="0"/>
              </a:spcBef>
              <a:spcAft>
                <a:spcPts val="0"/>
              </a:spcAft>
              <a:buSzPts val="1100"/>
              <a:buChar char="○"/>
            </a:pPr>
            <a:r>
              <a:rPr lang="en"/>
              <a:t>Easy </a:t>
            </a:r>
            <a:r>
              <a:rPr lang="en"/>
              <a:t>customization</a:t>
            </a:r>
            <a:r>
              <a:rPr lang="en"/>
              <a:t> of NN</a:t>
            </a:r>
            <a:endParaRPr/>
          </a:p>
          <a:p>
            <a:pPr indent="-298450" lvl="2" marL="1371600" rtl="0" algn="l">
              <a:spcBef>
                <a:spcPts val="0"/>
              </a:spcBef>
              <a:spcAft>
                <a:spcPts val="0"/>
              </a:spcAft>
              <a:buSzPts val="1100"/>
              <a:buChar char="■"/>
            </a:pPr>
            <a:r>
              <a:rPr lang="en"/>
              <a:t>Layers</a:t>
            </a:r>
            <a:endParaRPr/>
          </a:p>
          <a:p>
            <a:pPr indent="-298450" lvl="2" marL="1371600" rtl="0" algn="l">
              <a:spcBef>
                <a:spcPts val="0"/>
              </a:spcBef>
              <a:spcAft>
                <a:spcPts val="0"/>
              </a:spcAft>
              <a:buSzPts val="1100"/>
              <a:buChar char="■"/>
            </a:pPr>
            <a:r>
              <a:rPr lang="en"/>
              <a:t>Neurons per layer</a:t>
            </a:r>
            <a:endParaRPr/>
          </a:p>
          <a:p>
            <a:pPr indent="-298450" lvl="2" marL="1371600" rtl="0" algn="l">
              <a:spcBef>
                <a:spcPts val="0"/>
              </a:spcBef>
              <a:spcAft>
                <a:spcPts val="0"/>
              </a:spcAft>
              <a:buSzPts val="1100"/>
              <a:buChar char="■"/>
            </a:pPr>
            <a:r>
              <a:rPr lang="en"/>
              <a:t>Epochs</a:t>
            </a:r>
            <a:endParaRPr/>
          </a:p>
          <a:p>
            <a:pPr indent="-298450" lvl="2" marL="1371600" rtl="0" algn="l">
              <a:spcBef>
                <a:spcPts val="0"/>
              </a:spcBef>
              <a:spcAft>
                <a:spcPts val="0"/>
              </a:spcAft>
              <a:buSzPts val="1100"/>
              <a:buChar char="■"/>
            </a:pPr>
            <a:r>
              <a:rPr lang="en"/>
              <a:t>Batch size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Not </a:t>
            </a:r>
            <a:r>
              <a:rPr lang="en"/>
              <a:t>easily</a:t>
            </a:r>
            <a:r>
              <a:rPr lang="en"/>
              <a:t> interpretable</a:t>
            </a:r>
            <a:endParaRPr/>
          </a:p>
          <a:p>
            <a:pPr indent="-298450" lvl="1" marL="914400" rtl="0" algn="l">
              <a:spcBef>
                <a:spcPts val="0"/>
              </a:spcBef>
              <a:spcAft>
                <a:spcPts val="0"/>
              </a:spcAft>
              <a:buSzPts val="1100"/>
              <a:buChar char="○"/>
            </a:pPr>
            <a:r>
              <a:rPr lang="en"/>
              <a:t>Regression - </a:t>
            </a:r>
            <a:r>
              <a:rPr lang="en"/>
              <a:t>Easily</a:t>
            </a:r>
            <a:r>
              <a:rPr lang="en"/>
              <a:t> interpretable bc of prediction formula</a:t>
            </a:r>
            <a:endParaRPr/>
          </a:p>
          <a:p>
            <a:pPr indent="-298450" lvl="0" marL="457200" rtl="0" algn="l">
              <a:spcBef>
                <a:spcPts val="0"/>
              </a:spcBef>
              <a:spcAft>
                <a:spcPts val="0"/>
              </a:spcAft>
              <a:buSzPts val="1100"/>
              <a:buChar char="●"/>
            </a:pPr>
            <a:r>
              <a:rPr lang="en"/>
              <a:t>Hyperparameter tuning</a:t>
            </a:r>
            <a:endParaRPr/>
          </a:p>
          <a:p>
            <a:pPr indent="-298450" lvl="1" marL="914400" rtl="0" algn="l">
              <a:spcBef>
                <a:spcPts val="0"/>
              </a:spcBef>
              <a:spcAft>
                <a:spcPts val="0"/>
              </a:spcAft>
              <a:buSzPts val="1100"/>
              <a:buChar char="○"/>
            </a:pPr>
            <a:r>
              <a:rPr lang="en"/>
              <a:t>neuron</a:t>
            </a:r>
            <a:r>
              <a:rPr lang="en"/>
              <a:t> amount per layer</a:t>
            </a:r>
            <a:endParaRPr/>
          </a:p>
          <a:p>
            <a:pPr indent="-298450" lvl="1" marL="914400" rtl="0" algn="l">
              <a:spcBef>
                <a:spcPts val="0"/>
              </a:spcBef>
              <a:spcAft>
                <a:spcPts val="0"/>
              </a:spcAft>
              <a:buSzPts val="1100"/>
              <a:buChar char="○"/>
            </a:pPr>
            <a:r>
              <a:rPr lang="en"/>
              <a:t>Epoch size</a:t>
            </a:r>
            <a:endParaRPr/>
          </a:p>
          <a:p>
            <a:pPr indent="-298450" lvl="1" marL="914400" rtl="0" algn="l">
              <a:spcBef>
                <a:spcPts val="0"/>
              </a:spcBef>
              <a:spcAft>
                <a:spcPts val="0"/>
              </a:spcAft>
              <a:buSzPts val="1100"/>
              <a:buChar char="○"/>
            </a:pPr>
            <a:r>
              <a:rPr lang="en"/>
              <a:t>dimensionality</a:t>
            </a:r>
            <a:endParaRPr/>
          </a:p>
          <a:p>
            <a:pPr indent="-298450" lvl="0" marL="457200" rtl="0" algn="l">
              <a:spcBef>
                <a:spcPts val="0"/>
              </a:spcBef>
              <a:spcAft>
                <a:spcPts val="0"/>
              </a:spcAft>
              <a:buSzPts val="1100"/>
              <a:buChar char="●"/>
            </a:pPr>
            <a:r>
              <a:rPr lang="en"/>
              <a:t>Limited scalability</a:t>
            </a:r>
            <a:endParaRPr/>
          </a:p>
          <a:p>
            <a:pPr indent="-298450" lvl="1" marL="914400" rtl="0" algn="l">
              <a:spcBef>
                <a:spcPts val="0"/>
              </a:spcBef>
              <a:spcAft>
                <a:spcPts val="0"/>
              </a:spcAft>
              <a:buSzPts val="1100"/>
              <a:buChar char="○"/>
            </a:pPr>
            <a:r>
              <a:rPr lang="en"/>
              <a:t>NN are not suitable for large-scale or high-dimensional datasets</a:t>
            </a:r>
            <a:endParaRPr/>
          </a:p>
          <a:p>
            <a:pPr indent="-298450" lvl="2" marL="1371600" rtl="0" algn="l">
              <a:spcBef>
                <a:spcPts val="0"/>
              </a:spcBef>
              <a:spcAft>
                <a:spcPts val="0"/>
              </a:spcAft>
              <a:buSzPts val="1100"/>
              <a:buChar char="■"/>
            </a:pPr>
            <a:r>
              <a:rPr lang="en"/>
              <a:t>Originally had input size of 80</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163fa274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163fa274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Other possible explanatory variables that we did not have access to are:</a:t>
            </a:r>
            <a:endParaRPr/>
          </a:p>
          <a:p>
            <a:pPr indent="-298450" lvl="1" marL="914400" rtl="0" algn="l">
              <a:spcBef>
                <a:spcPts val="0"/>
              </a:spcBef>
              <a:spcAft>
                <a:spcPts val="0"/>
              </a:spcAft>
              <a:buSzPts val="1100"/>
              <a:buChar char="○"/>
            </a:pPr>
            <a:r>
              <a:rPr lang="en"/>
              <a:t>fighter nervousness levels</a:t>
            </a:r>
            <a:endParaRPr/>
          </a:p>
          <a:p>
            <a:pPr indent="-298450" lvl="1" marL="914400" rtl="0" algn="l">
              <a:spcBef>
                <a:spcPts val="0"/>
              </a:spcBef>
              <a:spcAft>
                <a:spcPts val="0"/>
              </a:spcAft>
              <a:buSzPts val="1100"/>
              <a:buChar char="○"/>
            </a:pPr>
            <a:r>
              <a:rPr lang="en"/>
              <a:t>sleep quality</a:t>
            </a:r>
            <a:endParaRPr/>
          </a:p>
          <a:p>
            <a:pPr indent="-298450" lvl="1" marL="914400" rtl="0" algn="l">
              <a:spcBef>
                <a:spcPts val="0"/>
              </a:spcBef>
              <a:spcAft>
                <a:spcPts val="0"/>
              </a:spcAft>
              <a:buSzPts val="1100"/>
              <a:buChar char="○"/>
            </a:pPr>
            <a:r>
              <a:rPr lang="en"/>
              <a:t>Previous injuries</a:t>
            </a:r>
            <a:endParaRPr/>
          </a:p>
          <a:p>
            <a:pPr indent="-298450" lvl="1" marL="914400" rtl="0" algn="l">
              <a:spcBef>
                <a:spcPts val="0"/>
              </a:spcBef>
              <a:spcAft>
                <a:spcPts val="0"/>
              </a:spcAft>
              <a:buSzPts val="1100"/>
              <a:buChar char="○"/>
            </a:pPr>
            <a:r>
              <a:rPr lang="en"/>
              <a:t>Nutrition</a:t>
            </a:r>
            <a:endParaRPr/>
          </a:p>
          <a:p>
            <a:pPr indent="-298450" lvl="1" marL="914400" rtl="0" algn="l">
              <a:spcBef>
                <a:spcPts val="0"/>
              </a:spcBef>
              <a:spcAft>
                <a:spcPts val="0"/>
              </a:spcAft>
              <a:buSzPts val="1100"/>
              <a:buChar char="○"/>
            </a:pPr>
            <a:r>
              <a:rPr lang="en"/>
              <a:t>Years of training/experience</a:t>
            </a:r>
            <a:endParaRPr/>
          </a:p>
          <a:p>
            <a:pPr indent="-298450" lvl="1" marL="914400" rtl="0" algn="l">
              <a:spcBef>
                <a:spcPts val="0"/>
              </a:spcBef>
              <a:spcAft>
                <a:spcPts val="0"/>
              </a:spcAft>
              <a:buSzPts val="1100"/>
              <a:buChar char="○"/>
            </a:pPr>
            <a:r>
              <a:rPr lang="en"/>
              <a:t>Judges</a:t>
            </a:r>
            <a:endParaRPr/>
          </a:p>
          <a:p>
            <a:pPr indent="-298450" lvl="0" marL="457200" rtl="0" algn="l">
              <a:spcBef>
                <a:spcPts val="0"/>
              </a:spcBef>
              <a:spcAft>
                <a:spcPts val="0"/>
              </a:spcAft>
              <a:buSzPts val="1100"/>
              <a:buChar char="●"/>
            </a:pPr>
            <a:r>
              <a:rPr lang="en"/>
              <a:t>reducing dimensionality </a:t>
            </a:r>
            <a:endParaRPr/>
          </a:p>
          <a:p>
            <a:pPr indent="-298450" lvl="1" marL="914400" rtl="0" algn="l">
              <a:spcBef>
                <a:spcPts val="0"/>
              </a:spcBef>
              <a:spcAft>
                <a:spcPts val="0"/>
              </a:spcAft>
              <a:buSzPts val="1100"/>
              <a:buChar char="○"/>
            </a:pPr>
            <a:r>
              <a:rPr lang="en"/>
              <a:t>Once reduced, we had more consistent loss and accuracy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163fa274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163fa274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a:t>
            </a:r>
            <a:r>
              <a:rPr lang="en" u="sng">
                <a:solidFill>
                  <a:schemeClr val="hlink"/>
                </a:solidFill>
                <a:hlinkClick r:id="rId2"/>
              </a:rPr>
              <a:t>https://www.espn.com/mma/fighter/_/id/3022677/conor-mcgregor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163fa27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163fa27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163fa27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163fa27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15a64f84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15a64f84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e7b8d5b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e7b8d5b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Unnecessary columns:</a:t>
            </a:r>
            <a:endParaRPr/>
          </a:p>
          <a:p>
            <a:pPr indent="-298450" lvl="1" marL="914400" rtl="0" algn="l">
              <a:spcBef>
                <a:spcPts val="0"/>
              </a:spcBef>
              <a:spcAft>
                <a:spcPts val="0"/>
              </a:spcAft>
              <a:buSzPts val="1100"/>
              <a:buChar char="○"/>
            </a:pPr>
            <a:r>
              <a:rPr lang="en"/>
              <a:t>Fighter’s name</a:t>
            </a:r>
            <a:endParaRPr/>
          </a:p>
          <a:p>
            <a:pPr indent="-298450" lvl="1" marL="914400" rtl="0" algn="l">
              <a:spcBef>
                <a:spcPts val="0"/>
              </a:spcBef>
              <a:spcAft>
                <a:spcPts val="0"/>
              </a:spcAft>
              <a:buSzPts val="1100"/>
              <a:buChar char="○"/>
            </a:pPr>
            <a:r>
              <a:rPr lang="en"/>
              <a:t>Fight location and date</a:t>
            </a:r>
            <a:endParaRPr/>
          </a:p>
          <a:p>
            <a:pPr indent="-298450" lvl="0" marL="457200" rtl="0" algn="l">
              <a:spcBef>
                <a:spcPts val="0"/>
              </a:spcBef>
              <a:spcAft>
                <a:spcPts val="0"/>
              </a:spcAft>
              <a:buSzPts val="1100"/>
              <a:buChar char="●"/>
            </a:pPr>
            <a:r>
              <a:rPr lang="en"/>
              <a:t>Convert data to numerical data</a:t>
            </a:r>
            <a:endParaRPr/>
          </a:p>
          <a:p>
            <a:pPr indent="-298450" lvl="1" marL="914400" rtl="0" algn="l">
              <a:spcBef>
                <a:spcPts val="0"/>
              </a:spcBef>
              <a:spcAft>
                <a:spcPts val="0"/>
              </a:spcAft>
              <a:buSzPts val="1100"/>
              <a:buChar char="○"/>
            </a:pPr>
            <a:r>
              <a:rPr lang="en"/>
              <a:t>Winner column - Red, Blue</a:t>
            </a:r>
            <a:endParaRPr/>
          </a:p>
          <a:p>
            <a:pPr indent="-298450" lvl="1" marL="914400" rtl="0" algn="l">
              <a:spcBef>
                <a:spcPts val="0"/>
              </a:spcBef>
              <a:spcAft>
                <a:spcPts val="0"/>
              </a:spcAft>
              <a:buSzPts val="1100"/>
              <a:buChar char="○"/>
            </a:pPr>
            <a:r>
              <a:rPr lang="en"/>
              <a:t>Draw removed bc not enough data</a:t>
            </a:r>
            <a:endParaRPr/>
          </a:p>
          <a:p>
            <a:pPr indent="-298450" lvl="0" marL="457200" rtl="0" algn="l">
              <a:spcBef>
                <a:spcPts val="0"/>
              </a:spcBef>
              <a:spcAft>
                <a:spcPts val="0"/>
              </a:spcAft>
              <a:buSzPts val="1100"/>
              <a:buChar char="●"/>
            </a:pPr>
            <a:r>
              <a:rPr lang="en"/>
              <a:t>Dummy variables</a:t>
            </a:r>
            <a:endParaRPr/>
          </a:p>
          <a:p>
            <a:pPr indent="-298450" lvl="1" marL="914400" rtl="0" algn="l">
              <a:spcBef>
                <a:spcPts val="0"/>
              </a:spcBef>
              <a:spcAft>
                <a:spcPts val="0"/>
              </a:spcAft>
              <a:buSzPts val="1100"/>
              <a:buChar char="○"/>
            </a:pPr>
            <a:r>
              <a:rPr lang="en"/>
              <a:t>Weight class</a:t>
            </a:r>
            <a:endParaRPr/>
          </a:p>
          <a:p>
            <a:pPr indent="-298450" lvl="1" marL="914400" rtl="0" algn="l">
              <a:spcBef>
                <a:spcPts val="0"/>
              </a:spcBef>
              <a:spcAft>
                <a:spcPts val="0"/>
              </a:spcAft>
              <a:buSzPts val="1100"/>
              <a:buChar char="○"/>
            </a:pPr>
            <a:r>
              <a:rPr lang="en"/>
              <a:t>R &amp; B stances</a:t>
            </a:r>
            <a:endParaRPr/>
          </a:p>
          <a:p>
            <a:pPr indent="-298450" lvl="1" marL="914400" rtl="0" algn="l">
              <a:spcBef>
                <a:spcPts val="0"/>
              </a:spcBef>
              <a:spcAft>
                <a:spcPts val="0"/>
              </a:spcAft>
              <a:buSzPts val="1100"/>
              <a:buChar char="○"/>
            </a:pPr>
            <a:r>
              <a:rPr lang="en"/>
              <a:t>Binary dummy variables make it </a:t>
            </a:r>
            <a:r>
              <a:rPr lang="en"/>
              <a:t>easier</a:t>
            </a:r>
            <a:r>
              <a:rPr lang="en"/>
              <a:t> to </a:t>
            </a:r>
            <a:r>
              <a:rPr lang="en"/>
              <a:t>interpret</a:t>
            </a:r>
            <a:r>
              <a:rPr lang="en"/>
              <a:t> the impact of each category on the model’s predictions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163fa27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163fa27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163fa27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163fa27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15a64f84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15a64f84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163fa27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163fa27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www.youtube.com/watch?v=cUXVXvRUllQ"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rajeevw/ufcdata?select=data.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UFC Win Predictions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By: </a:t>
            </a:r>
            <a:r>
              <a:rPr lang="en"/>
              <a:t>Janalyn Lao, Kyle Bistrain, Daniel Redfern, and </a:t>
            </a:r>
            <a:r>
              <a:rPr lang="en"/>
              <a:t>Nickzad Bayati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endParaRPr/>
          </a:p>
          <a:p>
            <a:pPr indent="0" lvl="0" marL="0" rtl="0" algn="l">
              <a:spcBef>
                <a:spcPts val="0"/>
              </a:spcBef>
              <a:spcAft>
                <a:spcPts val="0"/>
              </a:spcAft>
              <a:buNone/>
            </a:pPr>
            <a:r>
              <a:rPr lang="en"/>
              <a:t>Exploration </a:t>
            </a:r>
            <a:endParaRPr/>
          </a:p>
          <a:p>
            <a:pPr indent="0" lvl="0" marL="0" rtl="0" algn="l">
              <a:spcBef>
                <a:spcPts val="0"/>
              </a:spcBef>
              <a:spcAft>
                <a:spcPts val="0"/>
              </a:spcAft>
              <a:buNone/>
            </a:pPr>
            <a:r>
              <a:rPr lang="en" sz="2200">
                <a:solidFill>
                  <a:schemeClr val="accent3"/>
                </a:solidFill>
              </a:rPr>
              <a:t>(Full Correlation)</a:t>
            </a:r>
            <a:endParaRPr sz="2200">
              <a:solidFill>
                <a:schemeClr val="accent3"/>
              </a:solidFill>
            </a:endParaRPr>
          </a:p>
        </p:txBody>
      </p:sp>
      <p:pic>
        <p:nvPicPr>
          <p:cNvPr id="117" name="Google Shape;117;p22"/>
          <p:cNvPicPr preferRelativeResize="0"/>
          <p:nvPr/>
        </p:nvPicPr>
        <p:blipFill>
          <a:blip r:embed="rId3">
            <a:alphaModFix/>
          </a:blip>
          <a:stretch>
            <a:fillRect/>
          </a:stretch>
        </p:blipFill>
        <p:spPr>
          <a:xfrm>
            <a:off x="2636103" y="0"/>
            <a:ext cx="650789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58919"/>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Positively and Negatively Correlated Values</a:t>
            </a:r>
            <a:endParaRPr/>
          </a:p>
        </p:txBody>
      </p:sp>
      <p:graphicFrame>
        <p:nvGraphicFramePr>
          <p:cNvPr id="123" name="Google Shape;123;p23"/>
          <p:cNvGraphicFramePr/>
          <p:nvPr/>
        </p:nvGraphicFramePr>
        <p:xfrm>
          <a:off x="952500" y="985444"/>
          <a:ext cx="3000000" cy="3000000"/>
        </p:xfrm>
        <a:graphic>
          <a:graphicData uri="http://schemas.openxmlformats.org/drawingml/2006/table">
            <a:tbl>
              <a:tblPr>
                <a:noFill/>
                <a:tableStyleId>{4414D74A-6C81-4055-8959-EAA983B4774E}</a:tableStyleId>
              </a:tblPr>
              <a:tblGrid>
                <a:gridCol w="2413000"/>
                <a:gridCol w="2413000"/>
                <a:gridCol w="2413000"/>
              </a:tblGrid>
              <a:tr h="381000">
                <a:tc>
                  <a:txBody>
                    <a:bodyPr/>
                    <a:lstStyle/>
                    <a:p>
                      <a:pPr indent="0" lvl="0" marL="0" rtl="0" algn="l">
                        <a:spcBef>
                          <a:spcPts val="0"/>
                        </a:spcBef>
                        <a:spcAft>
                          <a:spcPts val="0"/>
                        </a:spcAft>
                        <a:buNone/>
                      </a:pPr>
                      <a:r>
                        <a:rPr lang="en">
                          <a:latin typeface="Proxima Nova"/>
                          <a:ea typeface="Proxima Nova"/>
                          <a:cs typeface="Proxima Nova"/>
                          <a:sym typeface="Proxima Nova"/>
                        </a:rPr>
                        <a:t>B_total_rounds_fought </a:t>
                      </a:r>
                      <a:endParaRPr>
                        <a:latin typeface="Proxima Nova"/>
                        <a:ea typeface="Proxima Nova"/>
                        <a:cs typeface="Proxima Nova"/>
                        <a:sym typeface="Proxima Nova"/>
                      </a:endParaRPr>
                    </a:p>
                  </a:txBody>
                  <a:tcPr marT="91425" marB="91425" marR="91425" marL="91425">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latin typeface="Proxima Nova"/>
                          <a:ea typeface="Proxima Nova"/>
                          <a:cs typeface="Proxima Nova"/>
                          <a:sym typeface="Proxima Nova"/>
                        </a:rPr>
                        <a:t>B_wins </a:t>
                      </a:r>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a:t>
                      </a:r>
                      <a:r>
                        <a:rPr lang="en">
                          <a:latin typeface="Proxima Nova"/>
                          <a:ea typeface="Proxima Nova"/>
                          <a:cs typeface="Proxima Nova"/>
                          <a:sym typeface="Proxima Nova"/>
                        </a:rPr>
                        <a:t>9388</a:t>
                      </a:r>
                      <a:endParaRPr/>
                    </a:p>
                  </a:txBody>
                  <a:tcPr marT="91425" marB="91425" marR="91425" marL="91425">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R_total_rounds_fought </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latin typeface="Proxima Nova"/>
                          <a:ea typeface="Proxima Nova"/>
                          <a:cs typeface="Proxima Nova"/>
                          <a:sym typeface="Proxima Nova"/>
                        </a:rPr>
                        <a:t>R_wins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a:t>
                      </a:r>
                      <a:r>
                        <a:rPr lang="en">
                          <a:latin typeface="Proxima Nova"/>
                          <a:ea typeface="Proxima Nova"/>
                          <a:cs typeface="Proxima Nova"/>
                          <a:sym typeface="Proxima Nova"/>
                        </a:rPr>
                        <a:t>9364</a:t>
                      </a:r>
                      <a:endParaRPr/>
                    </a:p>
                  </a:txBody>
                  <a:tcPr marT="91425" marB="91425" marR="91425" marL="91425">
                    <a:lnR cap="flat" cmpd="sng" w="38100">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B_Weight_lbs </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latin typeface="Proxima Nova"/>
                          <a:ea typeface="Proxima Nova"/>
                          <a:cs typeface="Proxima Nova"/>
                          <a:sym typeface="Proxima Nova"/>
                        </a:rPr>
                        <a:t>R_Weight_lbs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a:t>
                      </a:r>
                      <a:r>
                        <a:rPr lang="en">
                          <a:latin typeface="Proxima Nova"/>
                          <a:ea typeface="Proxima Nova"/>
                          <a:cs typeface="Proxima Nova"/>
                          <a:sym typeface="Proxima Nova"/>
                        </a:rPr>
                        <a:t>8931</a:t>
                      </a:r>
                      <a:endParaRPr/>
                    </a:p>
                  </a:txBody>
                  <a:tcPr marT="91425" marB="91425" marR="91425" marL="91425">
                    <a:lnR cap="flat" cmpd="sng" w="38100">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B_losses </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latin typeface="Proxima Nova"/>
                          <a:ea typeface="Proxima Nova"/>
                          <a:cs typeface="Proxima Nova"/>
                          <a:sym typeface="Proxima Nova"/>
                        </a:rPr>
                        <a:t>B_total_rounds_fought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a:t>
                      </a:r>
                      <a:r>
                        <a:rPr lang="en">
                          <a:latin typeface="Proxima Nova"/>
                          <a:ea typeface="Proxima Nova"/>
                          <a:cs typeface="Proxima Nova"/>
                          <a:sym typeface="Proxima Nova"/>
                        </a:rPr>
                        <a:t>8634</a:t>
                      </a:r>
                      <a:endParaRPr/>
                    </a:p>
                  </a:txBody>
                  <a:tcPr marT="91425" marB="91425" marR="91425" marL="91425">
                    <a:lnR cap="flat" cmpd="sng" w="38100">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R_losses </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R_total_rounds_fought </a:t>
                      </a:r>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0.</a:t>
                      </a:r>
                      <a:r>
                        <a:rPr lang="en">
                          <a:latin typeface="Proxima Nova"/>
                          <a:ea typeface="Proxima Nova"/>
                          <a:cs typeface="Proxima Nova"/>
                          <a:sym typeface="Proxima Nova"/>
                        </a:rPr>
                        <a:t>8448</a:t>
                      </a:r>
                      <a:endParaRPr/>
                    </a:p>
                  </a:txBody>
                  <a:tcPr marT="91425" marB="91425" marR="91425" marL="91425">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R_avg_SUB_ATT </a:t>
                      </a:r>
                      <a:endParaRPr/>
                    </a:p>
                  </a:txBody>
                  <a:tcPr marT="91425" marB="91425" marR="91425" marL="91425">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latin typeface="Proxima Nova"/>
                          <a:ea typeface="Proxima Nova"/>
                          <a:cs typeface="Proxima Nova"/>
                          <a:sym typeface="Proxima Nova"/>
                        </a:rPr>
                        <a:t>R_win_by_KO/TKO</a:t>
                      </a:r>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latin typeface="Proxima Nova"/>
                          <a:ea typeface="Proxima Nova"/>
                          <a:cs typeface="Proxima Nova"/>
                          <a:sym typeface="Proxima Nova"/>
                        </a:rPr>
                        <a:t>-0.</a:t>
                      </a:r>
                      <a:r>
                        <a:rPr lang="en">
                          <a:latin typeface="Proxima Nova"/>
                          <a:ea typeface="Proxima Nova"/>
                          <a:cs typeface="Proxima Nova"/>
                          <a:sym typeface="Proxima Nova"/>
                        </a:rPr>
                        <a:t>2079</a:t>
                      </a:r>
                      <a:endParaRPr/>
                    </a:p>
                  </a:txBody>
                  <a:tcPr marT="91425" marB="91425" marR="91425" marL="91425">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B_avg_KD </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latin typeface="Proxima Nova"/>
                          <a:ea typeface="Proxima Nova"/>
                          <a:cs typeface="Proxima Nova"/>
                          <a:sym typeface="Proxima Nova"/>
                        </a:rPr>
                        <a:t>B_avg_TD_att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a:t>
                      </a:r>
                      <a:r>
                        <a:rPr lang="en">
                          <a:latin typeface="Proxima Nova"/>
                          <a:ea typeface="Proxima Nova"/>
                          <a:cs typeface="Proxima Nova"/>
                          <a:sym typeface="Proxima Nova"/>
                        </a:rPr>
                        <a:t>2244</a:t>
                      </a:r>
                      <a:endParaRPr/>
                    </a:p>
                  </a:txBody>
                  <a:tcPr marT="91425" marB="91425" marR="91425" marL="91425">
                    <a:lnR cap="flat" cmpd="sng" w="38100">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R_avg_KD </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latin typeface="Proxima Nova"/>
                          <a:ea typeface="Proxima Nova"/>
                          <a:cs typeface="Proxima Nova"/>
                          <a:sym typeface="Proxima Nova"/>
                        </a:rPr>
                        <a:t>R_avg_TD_att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a:t>
                      </a:r>
                      <a:r>
                        <a:rPr lang="en">
                          <a:latin typeface="Proxima Nova"/>
                          <a:ea typeface="Proxima Nova"/>
                          <a:cs typeface="Proxima Nova"/>
                          <a:sym typeface="Proxima Nova"/>
                        </a:rPr>
                        <a:t>2476</a:t>
                      </a:r>
                      <a:endParaRPr/>
                    </a:p>
                  </a:txBody>
                  <a:tcPr marT="91425" marB="91425" marR="91425" marL="91425">
                    <a:lnR cap="flat" cmpd="sng" w="38100">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B_current_lose_streak </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latin typeface="Proxima Nova"/>
                          <a:ea typeface="Proxima Nova"/>
                          <a:cs typeface="Proxima Nova"/>
                          <a:sym typeface="Proxima Nova"/>
                        </a:rPr>
                        <a:t>B_current_win_streak </a:t>
                      </a:r>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-0.</a:t>
                      </a:r>
                      <a:r>
                        <a:rPr lang="en">
                          <a:latin typeface="Proxima Nova"/>
                          <a:ea typeface="Proxima Nova"/>
                          <a:cs typeface="Proxima Nova"/>
                          <a:sym typeface="Proxima Nova"/>
                        </a:rPr>
                        <a:t>3793</a:t>
                      </a:r>
                      <a:endParaRPr/>
                    </a:p>
                  </a:txBody>
                  <a:tcPr marT="91425" marB="91425" marR="91425" marL="91425">
                    <a:lnR cap="flat" cmpd="sng" w="38100">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R_current_lose_streak </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R_current_win_streak </a:t>
                      </a:r>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Proxima Nova"/>
                          <a:ea typeface="Proxima Nova"/>
                          <a:cs typeface="Proxima Nova"/>
                          <a:sym typeface="Proxima Nova"/>
                        </a:rPr>
                        <a:t>-0.</a:t>
                      </a:r>
                      <a:r>
                        <a:rPr lang="en">
                          <a:latin typeface="Proxima Nova"/>
                          <a:ea typeface="Proxima Nova"/>
                          <a:cs typeface="Proxima Nova"/>
                          <a:sym typeface="Proxima Nova"/>
                        </a:rPr>
                        <a:t>4540</a:t>
                      </a:r>
                      <a:endParaRPr/>
                    </a:p>
                  </a:txBody>
                  <a:tcPr marT="91425" marB="91425" marR="91425" marL="91425">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Data Trends:</a:t>
            </a:r>
            <a:endParaRPr/>
          </a:p>
        </p:txBody>
      </p:sp>
      <p:pic>
        <p:nvPicPr>
          <p:cNvPr id="129" name="Google Shape;129;p24"/>
          <p:cNvPicPr preferRelativeResize="0"/>
          <p:nvPr/>
        </p:nvPicPr>
        <p:blipFill>
          <a:blip r:embed="rId3">
            <a:alphaModFix/>
          </a:blip>
          <a:stretch>
            <a:fillRect/>
          </a:stretch>
        </p:blipFill>
        <p:spPr>
          <a:xfrm>
            <a:off x="12129" y="1196675"/>
            <a:ext cx="4703415" cy="3241650"/>
          </a:xfrm>
          <a:prstGeom prst="rect">
            <a:avLst/>
          </a:prstGeom>
          <a:noFill/>
          <a:ln>
            <a:noFill/>
          </a:ln>
        </p:spPr>
      </p:pic>
      <p:pic>
        <p:nvPicPr>
          <p:cNvPr id="130" name="Google Shape;130;p24"/>
          <p:cNvPicPr preferRelativeResize="0"/>
          <p:nvPr/>
        </p:nvPicPr>
        <p:blipFill>
          <a:blip r:embed="rId4">
            <a:alphaModFix/>
          </a:blip>
          <a:stretch>
            <a:fillRect/>
          </a:stretch>
        </p:blipFill>
        <p:spPr>
          <a:xfrm>
            <a:off x="-1" y="1196675"/>
            <a:ext cx="4727677" cy="3241648"/>
          </a:xfrm>
          <a:prstGeom prst="rect">
            <a:avLst/>
          </a:prstGeom>
          <a:noFill/>
          <a:ln>
            <a:noFill/>
          </a:ln>
        </p:spPr>
      </p:pic>
      <p:pic>
        <p:nvPicPr>
          <p:cNvPr id="131" name="Google Shape;131;p24"/>
          <p:cNvPicPr preferRelativeResize="0"/>
          <p:nvPr/>
        </p:nvPicPr>
        <p:blipFill>
          <a:blip r:embed="rId3">
            <a:alphaModFix/>
          </a:blip>
          <a:stretch>
            <a:fillRect/>
          </a:stretch>
        </p:blipFill>
        <p:spPr>
          <a:xfrm>
            <a:off x="4626775" y="1106392"/>
            <a:ext cx="4565924" cy="34222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109425" y="506400"/>
            <a:ext cx="4326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Proxima Nova Semibold"/>
                <a:ea typeface="Proxima Nova Semibold"/>
                <a:cs typeface="Proxima Nova Semibold"/>
                <a:sym typeface="Proxima Nova Semibold"/>
              </a:rPr>
              <a:t>Key takeaways:</a:t>
            </a:r>
            <a:r>
              <a:rPr lang="en"/>
              <a:t> </a:t>
            </a:r>
            <a:r>
              <a:rPr lang="en"/>
              <a:t>It is impossible to determine a pattern in the sample data and interpret the sample</a:t>
            </a:r>
            <a:endParaRPr/>
          </a:p>
          <a:p>
            <a:pPr indent="-342900" lvl="0" marL="457200" rtl="0" algn="l">
              <a:spcBef>
                <a:spcPts val="0"/>
              </a:spcBef>
              <a:spcAft>
                <a:spcPts val="0"/>
              </a:spcAft>
              <a:buSzPts val="1800"/>
              <a:buChar char="●"/>
            </a:pPr>
            <a:r>
              <a:rPr lang="en"/>
              <a:t>It is hard to find trends in whether a fighter wins, draws or a loses in this data sample.</a:t>
            </a:r>
            <a:endParaRPr/>
          </a:p>
        </p:txBody>
      </p:sp>
      <p:pic>
        <p:nvPicPr>
          <p:cNvPr id="137" name="Google Shape;137;p25"/>
          <p:cNvPicPr preferRelativeResize="0"/>
          <p:nvPr/>
        </p:nvPicPr>
        <p:blipFill>
          <a:blip r:embed="rId3">
            <a:alphaModFix/>
          </a:blip>
          <a:stretch>
            <a:fillRect/>
          </a:stretch>
        </p:blipFill>
        <p:spPr>
          <a:xfrm>
            <a:off x="4436025" y="332750"/>
            <a:ext cx="4434276" cy="359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Our Neural Network had an input size of</a:t>
            </a:r>
            <a:r>
              <a:rPr b="1" lang="en"/>
              <a:t> (4,) </a:t>
            </a:r>
            <a:r>
              <a:rPr lang="en"/>
              <a:t>with the variables</a:t>
            </a:r>
            <a:r>
              <a:rPr b="1" lang="en"/>
              <a:t> [</a:t>
            </a:r>
            <a:r>
              <a:rPr b="1" lang="en"/>
              <a:t>'R_age', 'B_age', 'R_losses', 'B_losses']</a:t>
            </a:r>
            <a:endParaRPr b="1"/>
          </a:p>
          <a:p>
            <a:pPr indent="-334327" lvl="0" marL="457200" rtl="0" algn="l">
              <a:spcBef>
                <a:spcPts val="0"/>
              </a:spcBef>
              <a:spcAft>
                <a:spcPts val="0"/>
              </a:spcAft>
              <a:buSzPct val="100000"/>
              <a:buChar char="●"/>
            </a:pPr>
            <a:r>
              <a:rPr lang="en"/>
              <a:t>We </a:t>
            </a:r>
            <a:r>
              <a:rPr lang="en"/>
              <a:t>used a </a:t>
            </a:r>
            <a:r>
              <a:rPr b="1" lang="en"/>
              <a:t>4</a:t>
            </a:r>
            <a:r>
              <a:rPr lang="en"/>
              <a:t> layer model with </a:t>
            </a:r>
            <a:r>
              <a:rPr b="1" lang="en"/>
              <a:t>4 </a:t>
            </a:r>
            <a:r>
              <a:rPr lang="en"/>
              <a:t>perceptrons on the 1st, 2nd and 3 layers.  </a:t>
            </a:r>
            <a:endParaRPr/>
          </a:p>
          <a:p>
            <a:pPr indent="-334327" lvl="0" marL="457200" rtl="0" algn="l">
              <a:spcBef>
                <a:spcPts val="0"/>
              </a:spcBef>
              <a:spcAft>
                <a:spcPts val="0"/>
              </a:spcAft>
              <a:buSzPct val="100000"/>
              <a:buChar char="●"/>
            </a:pPr>
            <a:r>
              <a:rPr lang="en"/>
              <a:t>The last layer has an output size is (</a:t>
            </a:r>
            <a:r>
              <a:rPr b="1" lang="en"/>
              <a:t>2</a:t>
            </a:r>
            <a:r>
              <a:rPr b="1" lang="en"/>
              <a:t>,</a:t>
            </a:r>
            <a:r>
              <a:rPr lang="en"/>
              <a:t>) with the sigmoid function. </a:t>
            </a:r>
            <a:endParaRPr/>
          </a:p>
          <a:p>
            <a:pPr indent="-334327" lvl="0" marL="457200" rtl="0" algn="l">
              <a:spcBef>
                <a:spcPts val="0"/>
              </a:spcBef>
              <a:spcAft>
                <a:spcPts val="0"/>
              </a:spcAft>
              <a:buSzPct val="100000"/>
              <a:buChar char="●"/>
            </a:pPr>
            <a:r>
              <a:rPr lang="en"/>
              <a:t>Our batch size was 20 and epoch size was 5 to prevent overfitting.</a:t>
            </a:r>
            <a:endParaRPr/>
          </a:p>
          <a:p>
            <a:pPr indent="-334327" lvl="0" marL="457200" rtl="0" algn="l">
              <a:spcBef>
                <a:spcPts val="0"/>
              </a:spcBef>
              <a:spcAft>
                <a:spcPts val="0"/>
              </a:spcAft>
              <a:buSzPct val="100000"/>
              <a:buChar char="●"/>
            </a:pPr>
            <a:r>
              <a:rPr lang="en"/>
              <a:t>In our best trial, the</a:t>
            </a:r>
            <a:r>
              <a:rPr lang="en"/>
              <a:t> testing data set correctly predicted the outcome (Blue wins or Red wins) of the test_training_data</a:t>
            </a:r>
            <a:r>
              <a:rPr lang="en"/>
              <a:t> </a:t>
            </a:r>
            <a:r>
              <a:rPr b="1" lang="en"/>
              <a:t>66.9</a:t>
            </a:r>
            <a:r>
              <a:rPr b="1" lang="en"/>
              <a:t>%</a:t>
            </a:r>
            <a:r>
              <a:rPr lang="en"/>
              <a:t> of the time.</a:t>
            </a:r>
            <a:endParaRPr/>
          </a:p>
          <a:p>
            <a:pPr indent="-334327" lvl="0" marL="457200" rtl="0" algn="l">
              <a:spcBef>
                <a:spcPts val="0"/>
              </a:spcBef>
              <a:spcAft>
                <a:spcPts val="0"/>
              </a:spcAft>
              <a:buSzPct val="100000"/>
              <a:buChar char="●"/>
            </a:pPr>
            <a:r>
              <a:rPr lang="en"/>
              <a:t>Our loss function was binary_crossentropy and </a:t>
            </a:r>
            <a:endParaRPr/>
          </a:p>
          <a:p>
            <a:pPr indent="-334327" lvl="0" marL="457200" rtl="0" algn="l">
              <a:spcBef>
                <a:spcPts val="0"/>
              </a:spcBef>
              <a:spcAft>
                <a:spcPts val="0"/>
              </a:spcAft>
              <a:buSzPct val="100000"/>
              <a:buChar char="●"/>
            </a:pPr>
            <a:r>
              <a:rPr lang="en"/>
              <a:t>Evaluation Accuracy: </a:t>
            </a:r>
            <a:r>
              <a:rPr b="1" lang="en"/>
              <a:t>0.669</a:t>
            </a:r>
            <a:endParaRPr b="1"/>
          </a:p>
          <a:p>
            <a:pPr indent="-334327" lvl="0" marL="457200" rtl="0" algn="l">
              <a:spcBef>
                <a:spcPts val="0"/>
              </a:spcBef>
              <a:spcAft>
                <a:spcPts val="0"/>
              </a:spcAft>
              <a:buSzPct val="100000"/>
              <a:buChar char="●"/>
            </a:pPr>
            <a:r>
              <a:rPr lang="en"/>
              <a:t>Evaluation</a:t>
            </a:r>
            <a:r>
              <a:rPr lang="en"/>
              <a:t> Loss: </a:t>
            </a:r>
            <a:r>
              <a:rPr b="1" lang="en"/>
              <a:t>0.614</a:t>
            </a:r>
            <a:endParaRPr b="1"/>
          </a:p>
          <a:p>
            <a:pPr indent="-334327" lvl="0" marL="457200" rtl="0" algn="l">
              <a:spcBef>
                <a:spcPts val="0"/>
              </a:spcBef>
              <a:spcAft>
                <a:spcPts val="0"/>
              </a:spcAft>
              <a:buSzPct val="100000"/>
              <a:buChar char="●"/>
            </a:pPr>
            <a:r>
              <a:rPr lang="en"/>
              <a:t>According to pinnacle.com a sports betting website, 62% of the time, sportsbooks favorites win. That number goes up to 67% with corrections from everyone betting on the fight.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Obstacles</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originally wanted to predict stock prices, but we had trouble finding old market data without spending money on premium data.</a:t>
            </a:r>
            <a:endParaRPr/>
          </a:p>
          <a:p>
            <a:pPr indent="-342900" lvl="0" marL="457200" rtl="0" algn="l">
              <a:spcBef>
                <a:spcPts val="0"/>
              </a:spcBef>
              <a:spcAft>
                <a:spcPts val="0"/>
              </a:spcAft>
              <a:buSzPts val="1800"/>
              <a:buChar char="●"/>
            </a:pPr>
            <a:r>
              <a:rPr lang="en"/>
              <a:t>Finding data files with a large number of explanatory variables to pick from.</a:t>
            </a:r>
            <a:endParaRPr/>
          </a:p>
          <a:p>
            <a:pPr indent="-342900" lvl="0" marL="457200" rtl="0" algn="l">
              <a:spcBef>
                <a:spcPts val="0"/>
              </a:spcBef>
              <a:spcAft>
                <a:spcPts val="0"/>
              </a:spcAft>
              <a:buSzPts val="1800"/>
              <a:buChar char="●"/>
            </a:pPr>
            <a:r>
              <a:rPr lang="en"/>
              <a:t>Picking explanatory variables</a:t>
            </a:r>
            <a:endParaRPr/>
          </a:p>
          <a:p>
            <a:pPr indent="-317500" lvl="1" marL="914400" rtl="0" algn="l">
              <a:spcBef>
                <a:spcPts val="0"/>
              </a:spcBef>
              <a:spcAft>
                <a:spcPts val="0"/>
              </a:spcAft>
              <a:buSzPts val="1400"/>
              <a:buChar char="○"/>
            </a:pPr>
            <a:r>
              <a:rPr lang="en"/>
              <a:t>Figuring out that reducing using PCA was not possible because our model is a mix of categorical and </a:t>
            </a:r>
            <a:r>
              <a:rPr lang="en"/>
              <a:t>continuous</a:t>
            </a:r>
            <a:r>
              <a:rPr lang="en"/>
              <a:t> numeric variables. </a:t>
            </a:r>
            <a:endParaRPr/>
          </a:p>
          <a:p>
            <a:pPr indent="-342900" lvl="0" marL="457200" rtl="0" algn="l">
              <a:spcBef>
                <a:spcPts val="0"/>
              </a:spcBef>
              <a:spcAft>
                <a:spcPts val="0"/>
              </a:spcAft>
              <a:buSzPts val="1800"/>
              <a:buChar char="●"/>
            </a:pPr>
            <a:r>
              <a:rPr lang="en"/>
              <a:t>This is because categorical variables do not have a variance structure, we can’t reduce the dimensionality without dropping important </a:t>
            </a:r>
            <a:r>
              <a:rPr lang="en"/>
              <a:t>explanatory variables (ex: Age (discrete) )</a:t>
            </a:r>
            <a:endParaRPr/>
          </a:p>
          <a:p>
            <a:pPr indent="-342900" lvl="0" marL="457200" rtl="0" algn="l">
              <a:spcBef>
                <a:spcPts val="0"/>
              </a:spcBef>
              <a:spcAft>
                <a:spcPts val="0"/>
              </a:spcAft>
              <a:buSzPts val="1800"/>
              <a:buChar char="●"/>
            </a:pPr>
            <a:r>
              <a:rPr lang="en"/>
              <a:t>Therefore we just used our best judgement to eliminate variables using the correlation matrix of all the variables.</a:t>
            </a:r>
            <a:endParaRPr/>
          </a:p>
          <a:p>
            <a:pPr indent="-342900" lvl="0" marL="457200" rtl="0" algn="l">
              <a:spcBef>
                <a:spcPts val="0"/>
              </a:spcBef>
              <a:spcAft>
                <a:spcPts val="0"/>
              </a:spcAft>
              <a:buSzPts val="1800"/>
              <a:buChar char="●"/>
            </a:pPr>
            <a:r>
              <a:rPr lang="en"/>
              <a:t>This contributes to the high loss value of </a:t>
            </a:r>
            <a:r>
              <a:rPr b="1" lang="en"/>
              <a:t>0.614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Analysis: Neural Networks</a:t>
            </a:r>
            <a:endParaRPr/>
          </a:p>
        </p:txBody>
      </p:sp>
      <p:sp>
        <p:nvSpPr>
          <p:cNvPr id="155" name="Google Shape;155;p28"/>
          <p:cNvSpPr txBox="1"/>
          <p:nvPr>
            <p:ph idx="1" type="body"/>
          </p:nvPr>
        </p:nvSpPr>
        <p:spPr>
          <a:xfrm>
            <a:off x="311700" y="110532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Pros:</a:t>
            </a:r>
            <a:endParaRPr sz="2000"/>
          </a:p>
          <a:p>
            <a:pPr indent="-330200" lvl="1" marL="914400" rtl="0" algn="l">
              <a:spcBef>
                <a:spcPts val="0"/>
              </a:spcBef>
              <a:spcAft>
                <a:spcPts val="0"/>
              </a:spcAft>
              <a:buSzPts val="1600"/>
              <a:buChar char="○"/>
            </a:pPr>
            <a:r>
              <a:rPr lang="en" sz="1600"/>
              <a:t>Easy and straightforward implementation</a:t>
            </a:r>
            <a:endParaRPr sz="1600"/>
          </a:p>
          <a:p>
            <a:pPr indent="-330200" lvl="1" marL="914400" rtl="0" algn="l">
              <a:spcBef>
                <a:spcPts val="0"/>
              </a:spcBef>
              <a:spcAft>
                <a:spcPts val="0"/>
              </a:spcAft>
              <a:buSzPts val="1600"/>
              <a:buChar char="○"/>
            </a:pPr>
            <a:r>
              <a:rPr lang="en" sz="1600"/>
              <a:t>Flexible architecture</a:t>
            </a:r>
            <a:endParaRPr sz="1600"/>
          </a:p>
          <a:p>
            <a:pPr indent="-355600" lvl="0" marL="457200" rtl="0" algn="l">
              <a:spcBef>
                <a:spcPts val="0"/>
              </a:spcBef>
              <a:spcAft>
                <a:spcPts val="0"/>
              </a:spcAft>
              <a:buSzPts val="2000"/>
              <a:buChar char="●"/>
            </a:pPr>
            <a:r>
              <a:rPr lang="en" sz="2000"/>
              <a:t>Cons:</a:t>
            </a:r>
            <a:endParaRPr sz="2000"/>
          </a:p>
          <a:p>
            <a:pPr indent="-330200" lvl="1" marL="914400" rtl="0" algn="l">
              <a:spcBef>
                <a:spcPts val="0"/>
              </a:spcBef>
              <a:spcAft>
                <a:spcPts val="0"/>
              </a:spcAft>
              <a:buSzPts val="1600"/>
              <a:buChar char="○"/>
            </a:pPr>
            <a:r>
              <a:rPr lang="en" sz="1600"/>
              <a:t>prone to overfitting</a:t>
            </a:r>
            <a:endParaRPr sz="1600"/>
          </a:p>
          <a:p>
            <a:pPr indent="-330200" lvl="1" marL="914400" rtl="0" algn="l">
              <a:spcBef>
                <a:spcPts val="0"/>
              </a:spcBef>
              <a:spcAft>
                <a:spcPts val="0"/>
              </a:spcAft>
              <a:buSzPts val="1600"/>
              <a:buChar char="○"/>
            </a:pPr>
            <a:r>
              <a:rPr lang="en" sz="1600"/>
              <a:t>not </a:t>
            </a:r>
            <a:r>
              <a:rPr lang="en" sz="1600"/>
              <a:t>easily</a:t>
            </a:r>
            <a:r>
              <a:rPr lang="en" sz="1600"/>
              <a:t> </a:t>
            </a:r>
            <a:r>
              <a:rPr lang="en" sz="1600"/>
              <a:t>interpretable</a:t>
            </a:r>
            <a:endParaRPr sz="1600"/>
          </a:p>
          <a:p>
            <a:pPr indent="-330200" lvl="1" marL="914400" rtl="0" algn="l">
              <a:spcBef>
                <a:spcPts val="0"/>
              </a:spcBef>
              <a:spcAft>
                <a:spcPts val="0"/>
              </a:spcAft>
              <a:buSzPts val="1600"/>
              <a:buChar char="○"/>
            </a:pPr>
            <a:r>
              <a:rPr lang="en" sz="1600"/>
              <a:t>Hyperparameter tuning</a:t>
            </a:r>
            <a:endParaRPr sz="1600"/>
          </a:p>
          <a:p>
            <a:pPr indent="-330200" lvl="1" marL="914400" rtl="0" algn="l">
              <a:spcBef>
                <a:spcPts val="0"/>
              </a:spcBef>
              <a:spcAft>
                <a:spcPts val="0"/>
              </a:spcAft>
              <a:buSzPts val="1600"/>
              <a:buChar char="○"/>
            </a:pPr>
            <a:r>
              <a:rPr lang="en" sz="1600"/>
              <a:t>Limited scalability for larger datasets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Overall, our model performed well considering the difficulty of accurately predicting UFC fights</a:t>
            </a:r>
            <a:endParaRPr/>
          </a:p>
          <a:p>
            <a:pPr indent="-342900" lvl="0" marL="457200" rtl="0" algn="l">
              <a:spcBef>
                <a:spcPts val="0"/>
              </a:spcBef>
              <a:spcAft>
                <a:spcPts val="0"/>
              </a:spcAft>
              <a:buSzPts val="1800"/>
              <a:buChar char="●"/>
            </a:pPr>
            <a:r>
              <a:rPr lang="en"/>
              <a:t>Other explanatory variables that could affect a fight’s outcome were not included</a:t>
            </a:r>
            <a:endParaRPr/>
          </a:p>
          <a:p>
            <a:pPr indent="-342900" lvl="0" marL="457200" rtl="0" algn="l">
              <a:spcBef>
                <a:spcPts val="0"/>
              </a:spcBef>
              <a:spcAft>
                <a:spcPts val="0"/>
              </a:spcAft>
              <a:buSzPts val="1800"/>
              <a:buChar char="●"/>
            </a:pPr>
            <a:r>
              <a:rPr lang="en"/>
              <a:t>In the future, to improve our model, we could research methods to tune our hyperparameters to maximize accuracy and minimize loss.</a:t>
            </a:r>
            <a:endParaRPr/>
          </a:p>
          <a:p>
            <a:pPr indent="-342900" lvl="0" marL="457200" rtl="0" algn="l">
              <a:spcBef>
                <a:spcPts val="0"/>
              </a:spcBef>
              <a:spcAft>
                <a:spcPts val="0"/>
              </a:spcAft>
              <a:buSzPts val="1800"/>
              <a:buChar char="●"/>
            </a:pPr>
            <a:r>
              <a:rPr lang="en"/>
              <a:t>We could also work on ways of reducing dimensionality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407450" y="7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Thank you for Listening to our Presentation!</a:t>
            </a:r>
            <a:endParaRPr b="1" sz="2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Disclaimer</a:t>
            </a:r>
            <a:endParaRPr sz="302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next slide contains</a:t>
            </a:r>
            <a:r>
              <a:rPr lang="en">
                <a:solidFill>
                  <a:srgbClr val="FF0000"/>
                </a:solidFill>
              </a:rPr>
              <a:t> </a:t>
            </a:r>
            <a:r>
              <a:rPr b="1" lang="en">
                <a:solidFill>
                  <a:srgbClr val="FF0000"/>
                </a:solidFill>
              </a:rPr>
              <a:t>violent content</a:t>
            </a:r>
            <a:r>
              <a:rPr lang="en">
                <a:solidFill>
                  <a:srgbClr val="FF0000"/>
                </a:solidFill>
              </a:rPr>
              <a:t> </a:t>
            </a:r>
            <a:r>
              <a:rPr lang="en">
                <a:solidFill>
                  <a:schemeClr val="dk1"/>
                </a:solidFill>
              </a:rPr>
              <a:t>involving</a:t>
            </a:r>
            <a:r>
              <a:rPr lang="en">
                <a:solidFill>
                  <a:srgbClr val="FF0000"/>
                </a:solidFill>
              </a:rPr>
              <a:t> UFC fighting</a:t>
            </a:r>
            <a:r>
              <a:rPr lang="en"/>
              <a:t>!</a:t>
            </a:r>
            <a:endParaRPr/>
          </a:p>
          <a:p>
            <a:pPr indent="-342900" lvl="0" marL="457200" rtl="0" algn="l">
              <a:spcBef>
                <a:spcPts val="0"/>
              </a:spcBef>
              <a:spcAft>
                <a:spcPts val="0"/>
              </a:spcAft>
              <a:buSzPts val="1800"/>
              <a:buChar char="●"/>
            </a:pPr>
            <a:r>
              <a:rPr lang="en"/>
              <a:t>If you don’t want to see the following video, please step outside of the room and we will let you in the room after the video</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UFC Knockout</a:t>
            </a:r>
            <a:endParaRPr/>
          </a:p>
        </p:txBody>
      </p:sp>
      <p:sp>
        <p:nvSpPr>
          <p:cNvPr id="72" name="Google Shape;72;p15"/>
          <p:cNvSpPr txBox="1"/>
          <p:nvPr/>
        </p:nvSpPr>
        <p:spPr>
          <a:xfrm>
            <a:off x="267750" y="12746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descr="On this day in 2019, fight fans witnessed one for the record books as UFC welterweight Jorge Masvidal delivered the fastest knockout in Octagon history, requiring just five seconds to secure the finish and Performance of the Night honors over opponent Ben Askren. &#10;&#10;Subscribe to get all the latest UFC content: https://ufc.ac/3u8FIJp&#10;&#10;Experience UFC live with UFC FIGHT PASS, the digital subscription service of the UFC. Visit https://ufcfightpass.com/&#10;&#10;To order UFC Pay-Per-Views on ESPN+, visit https://ufc.ac/3NKBvmx (U.S. only)&#10;&#10;To order UFC Pay-Per-Views, visit http://welcome.ufcfightpass.com/#PPV (Non U.S.)&#10;&#10;👉 Shop official UFC Gear, visit https://ufcstore.com&#10;👉 Shop official UFC Memorabilia, visit https://ufccollectibles.com&#10;👉 Shop official UFC VIP Live Event Experiences, visit https://ufc.ac/3Oz2gLH&#10;&#10;Connect with UFC online and on Social:&#10;🔴 Website: http://www.ufc.com&#10;🔵 Twitter: http://www.twitter.com/ufc&#10;🔵 Facebook: http://www.facebook.com/ufc&#10;🔴 Instagram: http://www.instagram.com/ufc&#10;🟡 Snapchat: UFC&#10;🟣 Twitch: https://www.twitch.tv/ufc&#10;&#10;Connect with UFC FIGHT PASS on Social:&#10;🔵 Twitter: http://www.twitter.com/ufcfightpass&#10;🔵 Facebook: http://www.facebook.com/ufcfightpass&#10;🔴 Instagram: http://www.instagram.com/ufcfightpass&#10;&#10;#UFC" id="73" name="Google Shape;73;p15" title="Jorge Masvidal Delivers the Fastest KO in UFC History Over Ben Askren | UFC 239, 2019 | On This Day">
            <a:hlinkClick r:id="rId3"/>
          </p:cNvPr>
          <p:cNvPicPr preferRelativeResize="0"/>
          <p:nvPr/>
        </p:nvPicPr>
        <p:blipFill>
          <a:blip r:embed="rId4">
            <a:alphaModFix/>
          </a:blip>
          <a:stretch>
            <a:fillRect/>
          </a:stretch>
        </p:blipFill>
        <p:spPr>
          <a:xfrm>
            <a:off x="545788" y="490550"/>
            <a:ext cx="8052425" cy="452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Collection and Cleaning</a:t>
            </a:r>
            <a:endParaRPr/>
          </a:p>
          <a:p>
            <a:pPr indent="-342900" lvl="0" marL="457200" rtl="0" algn="l">
              <a:spcBef>
                <a:spcPts val="0"/>
              </a:spcBef>
              <a:spcAft>
                <a:spcPts val="0"/>
              </a:spcAft>
              <a:buSzPts val="1800"/>
              <a:buChar char="●"/>
            </a:pPr>
            <a:r>
              <a:rPr lang="en"/>
              <a:t>Data Explorations</a:t>
            </a:r>
            <a:endParaRPr/>
          </a:p>
          <a:p>
            <a:pPr indent="-342900" lvl="0" marL="457200" rtl="0" algn="l">
              <a:spcBef>
                <a:spcPts val="0"/>
              </a:spcBef>
              <a:spcAft>
                <a:spcPts val="0"/>
              </a:spcAft>
              <a:buSzPts val="1800"/>
              <a:buChar char="●"/>
            </a:pPr>
            <a:r>
              <a:rPr lang="en"/>
              <a:t>Findings</a:t>
            </a:r>
            <a:endParaRPr/>
          </a:p>
          <a:p>
            <a:pPr indent="-342900" lvl="0" marL="457200" rtl="0" algn="l">
              <a:spcBef>
                <a:spcPts val="0"/>
              </a:spcBef>
              <a:spcAft>
                <a:spcPts val="0"/>
              </a:spcAft>
              <a:buSzPts val="1800"/>
              <a:buChar char="●"/>
            </a:pPr>
            <a:r>
              <a:rPr lang="en"/>
              <a:t>Obstacles</a:t>
            </a:r>
            <a:endParaRPr/>
          </a:p>
          <a:p>
            <a:pPr indent="-342900" lvl="0" marL="457200" rtl="0" algn="l">
              <a:spcBef>
                <a:spcPts val="0"/>
              </a:spcBef>
              <a:spcAft>
                <a:spcPts val="0"/>
              </a:spcAft>
              <a:buSzPts val="1800"/>
              <a:buChar char="●"/>
            </a:pPr>
            <a:r>
              <a:rPr lang="en"/>
              <a:t>Reflection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and Cleaning</a:t>
            </a:r>
            <a:endParaRPr/>
          </a:p>
        </p:txBody>
      </p:sp>
      <p:sp>
        <p:nvSpPr>
          <p:cNvPr id="85" name="Google Shape;85;p17"/>
          <p:cNvSpPr txBox="1"/>
          <p:nvPr>
            <p:ph idx="1" type="body"/>
          </p:nvPr>
        </p:nvSpPr>
        <p:spPr>
          <a:xfrm>
            <a:off x="311700" y="1152475"/>
            <a:ext cx="8520600" cy="373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Collection</a:t>
            </a:r>
            <a:endParaRPr>
              <a:latin typeface="Proxima Nova Semibold"/>
              <a:ea typeface="Proxima Nova Semibold"/>
              <a:cs typeface="Proxima Nova Semibold"/>
              <a:sym typeface="Proxima Nova Semibold"/>
            </a:endParaRPr>
          </a:p>
          <a:p>
            <a:pPr indent="-342900" lvl="0" marL="457200" rtl="0" algn="l">
              <a:spcBef>
                <a:spcPts val="1200"/>
              </a:spcBef>
              <a:spcAft>
                <a:spcPts val="0"/>
              </a:spcAft>
              <a:buSzPts val="1800"/>
              <a:buChar char="●"/>
            </a:pPr>
            <a:r>
              <a:rPr lang="en"/>
              <a:t>UFC-Fight historical data from 1993 to 2021 (</a:t>
            </a:r>
            <a:r>
              <a:rPr lang="en" u="sng">
                <a:solidFill>
                  <a:schemeClr val="accent5"/>
                </a:solidFill>
                <a:hlinkClick r:id="rId3">
                  <a:extLst>
                    <a:ext uri="{A12FA001-AC4F-418D-AE19-62706E023703}">
                      <ahyp:hlinkClr val="tx"/>
                    </a:ext>
                  </a:extLst>
                </a:hlinkClick>
              </a:rPr>
              <a:t>kaggle</a:t>
            </a:r>
            <a:r>
              <a:rPr lang="en"/>
              <a:t>)</a:t>
            </a:r>
            <a:endParaRPr/>
          </a:p>
          <a:p>
            <a:pPr indent="0" lvl="0" marL="0" rtl="0" algn="l">
              <a:spcBef>
                <a:spcPts val="1200"/>
              </a:spcBef>
              <a:spcAft>
                <a:spcPts val="0"/>
              </a:spcAft>
              <a:buNone/>
            </a:pPr>
            <a:r>
              <a:rPr lang="en">
                <a:latin typeface="Proxima Nova Semibold"/>
                <a:ea typeface="Proxima Nova Semibold"/>
                <a:cs typeface="Proxima Nova Semibold"/>
                <a:sym typeface="Proxima Nova Semibold"/>
              </a:rPr>
              <a:t>Cleaning the Data</a:t>
            </a:r>
            <a:endParaRPr>
              <a:latin typeface="Proxima Nova Semibold"/>
              <a:ea typeface="Proxima Nova Semibold"/>
              <a:cs typeface="Proxima Nova Semibold"/>
              <a:sym typeface="Proxima Nova Semibold"/>
            </a:endParaRPr>
          </a:p>
          <a:p>
            <a:pPr indent="-342900" lvl="0" marL="457200" rtl="0" algn="l">
              <a:spcBef>
                <a:spcPts val="1200"/>
              </a:spcBef>
              <a:spcAft>
                <a:spcPts val="0"/>
              </a:spcAft>
              <a:buSzPts val="1800"/>
              <a:buChar char="●"/>
            </a:pPr>
            <a:r>
              <a:rPr lang="en"/>
              <a:t>Filter out unnecessary columns</a:t>
            </a:r>
            <a:endParaRPr/>
          </a:p>
          <a:p>
            <a:pPr indent="-342900" lvl="0" marL="457200" rtl="0" algn="l">
              <a:spcBef>
                <a:spcPts val="0"/>
              </a:spcBef>
              <a:spcAft>
                <a:spcPts val="0"/>
              </a:spcAft>
              <a:buSzPts val="1800"/>
              <a:buChar char="●"/>
            </a:pPr>
            <a:r>
              <a:rPr lang="en"/>
              <a:t>Drop all rows that contain NA</a:t>
            </a:r>
            <a:endParaRPr/>
          </a:p>
          <a:p>
            <a:pPr indent="-342900" lvl="0" marL="457200" rtl="0" algn="l">
              <a:spcBef>
                <a:spcPts val="0"/>
              </a:spcBef>
              <a:spcAft>
                <a:spcPts val="0"/>
              </a:spcAft>
              <a:buSzPts val="1800"/>
              <a:buChar char="●"/>
            </a:pPr>
            <a:r>
              <a:rPr lang="en"/>
              <a:t>Convert data to numerical data</a:t>
            </a:r>
            <a:endParaRPr/>
          </a:p>
          <a:p>
            <a:pPr indent="-342900" lvl="0" marL="457200" rtl="0" algn="l">
              <a:spcBef>
                <a:spcPts val="0"/>
              </a:spcBef>
              <a:spcAft>
                <a:spcPts val="0"/>
              </a:spcAft>
              <a:buSzPts val="1800"/>
              <a:buChar char="●"/>
            </a:pPr>
            <a:r>
              <a:rPr lang="en"/>
              <a:t>Categorical variables were made into dummy variables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Explanatory Variables</a:t>
            </a:r>
            <a:endParaRPr/>
          </a:p>
        </p:txBody>
      </p:sp>
      <p:sp>
        <p:nvSpPr>
          <p:cNvPr id="91" name="Google Shape;91;p18"/>
          <p:cNvSpPr txBox="1"/>
          <p:nvPr>
            <p:ph idx="1" type="body"/>
          </p:nvPr>
        </p:nvSpPr>
        <p:spPr>
          <a:xfrm>
            <a:off x="322450" y="720100"/>
            <a:ext cx="8520600" cy="4097400"/>
          </a:xfrm>
          <a:prstGeom prst="rect">
            <a:avLst/>
          </a:prstGeom>
        </p:spPr>
        <p:txBody>
          <a:bodyPr anchorCtr="0" anchor="t" bIns="91425" lIns="91425" spcFirstLastPara="1" rIns="91425" wrap="square" tIns="91425">
            <a:noAutofit/>
          </a:bodyPr>
          <a:lstStyle/>
          <a:p>
            <a:pPr indent="-307340" lvl="0" marL="457200" rtl="0" algn="l">
              <a:lnSpc>
                <a:spcPct val="95000"/>
              </a:lnSpc>
              <a:spcBef>
                <a:spcPts val="0"/>
              </a:spcBef>
              <a:spcAft>
                <a:spcPts val="0"/>
              </a:spcAft>
              <a:buClr>
                <a:srgbClr val="000000"/>
              </a:buClr>
              <a:buSzPts val="1240"/>
              <a:buFont typeface="Arial"/>
              <a:buChar char="●"/>
            </a:pPr>
            <a:r>
              <a:rPr lang="en" sz="1240">
                <a:solidFill>
                  <a:srgbClr val="188038"/>
                </a:solidFill>
                <a:latin typeface="Roboto Mono"/>
                <a:ea typeface="Roboto Mono"/>
                <a:cs typeface="Roboto Mono"/>
                <a:sym typeface="Roboto Mono"/>
              </a:rPr>
              <a:t>R_</a:t>
            </a:r>
            <a:r>
              <a:rPr lang="en" sz="1240">
                <a:solidFill>
                  <a:srgbClr val="000000"/>
                </a:solidFill>
                <a:latin typeface="Arial"/>
                <a:ea typeface="Arial"/>
                <a:cs typeface="Arial"/>
                <a:sym typeface="Arial"/>
              </a:rPr>
              <a:t> </a:t>
            </a:r>
            <a:r>
              <a:rPr lang="en" sz="1240">
                <a:solidFill>
                  <a:srgbClr val="000000"/>
                </a:solidFill>
              </a:rPr>
              <a:t>and</a:t>
            </a:r>
            <a:r>
              <a:rPr lang="en" sz="1240">
                <a:solidFill>
                  <a:srgbClr val="000000"/>
                </a:solidFill>
                <a:latin typeface="Arial"/>
                <a:ea typeface="Arial"/>
                <a:cs typeface="Arial"/>
                <a:sym typeface="Arial"/>
              </a:rPr>
              <a:t> </a:t>
            </a:r>
            <a:r>
              <a:rPr lang="en" sz="1240">
                <a:solidFill>
                  <a:srgbClr val="188038"/>
                </a:solidFill>
                <a:latin typeface="Roboto Mono"/>
                <a:ea typeface="Roboto Mono"/>
                <a:cs typeface="Roboto Mono"/>
                <a:sym typeface="Roboto Mono"/>
              </a:rPr>
              <a:t>B_</a:t>
            </a:r>
            <a:r>
              <a:rPr lang="en" sz="1240">
                <a:solidFill>
                  <a:srgbClr val="000000"/>
                </a:solidFill>
                <a:latin typeface="Arial"/>
                <a:ea typeface="Arial"/>
                <a:cs typeface="Arial"/>
                <a:sym typeface="Arial"/>
              </a:rPr>
              <a:t> </a:t>
            </a:r>
            <a:r>
              <a:rPr lang="en" sz="1240">
                <a:solidFill>
                  <a:srgbClr val="000000"/>
                </a:solidFill>
              </a:rPr>
              <a:t>prefix signifies red and blue corner fighter stats respectively</a:t>
            </a:r>
            <a:endParaRPr sz="1240">
              <a:solidFill>
                <a:srgbClr val="000000"/>
              </a:solidFill>
            </a:endParaRPr>
          </a:p>
          <a:p>
            <a:pPr indent="-307340" lvl="0" marL="457200" rtl="0" algn="l">
              <a:lnSpc>
                <a:spcPct val="95000"/>
              </a:lnSpc>
              <a:spcBef>
                <a:spcPts val="0"/>
              </a:spcBef>
              <a:spcAft>
                <a:spcPts val="0"/>
              </a:spcAft>
              <a:buClr>
                <a:srgbClr val="000000"/>
              </a:buClr>
              <a:buSzPts val="1240"/>
              <a:buFont typeface="Arial"/>
              <a:buChar char="●"/>
            </a:pPr>
            <a:r>
              <a:rPr lang="en" sz="1240">
                <a:solidFill>
                  <a:srgbClr val="188038"/>
                </a:solidFill>
                <a:latin typeface="Roboto Mono"/>
                <a:ea typeface="Roboto Mono"/>
                <a:cs typeface="Roboto Mono"/>
                <a:sym typeface="Roboto Mono"/>
              </a:rPr>
              <a:t>_opp_</a:t>
            </a:r>
            <a:r>
              <a:rPr lang="en" sz="1240">
                <a:solidFill>
                  <a:srgbClr val="000000"/>
                </a:solidFill>
              </a:rPr>
              <a:t> containing columns is the average of damage done by the opponent on the fighter</a:t>
            </a:r>
            <a:endParaRPr sz="1240">
              <a:solidFill>
                <a:srgbClr val="000000"/>
              </a:solidFill>
            </a:endParaRPr>
          </a:p>
          <a:p>
            <a:pPr indent="-307340" lvl="0" marL="457200" rtl="0" algn="l">
              <a:lnSpc>
                <a:spcPct val="95000"/>
              </a:lnSpc>
              <a:spcBef>
                <a:spcPts val="0"/>
              </a:spcBef>
              <a:spcAft>
                <a:spcPts val="0"/>
              </a:spcAft>
              <a:buClr>
                <a:srgbClr val="000000"/>
              </a:buClr>
              <a:buSzPts val="1240"/>
              <a:buFont typeface="Arial"/>
              <a:buChar char="●"/>
            </a:pPr>
            <a:r>
              <a:rPr lang="en" sz="1240">
                <a:solidFill>
                  <a:srgbClr val="188038"/>
                </a:solidFill>
                <a:latin typeface="Roboto Mono"/>
                <a:ea typeface="Roboto Mono"/>
                <a:cs typeface="Roboto Mono"/>
                <a:sym typeface="Roboto Mono"/>
              </a:rPr>
              <a:t>Stance</a:t>
            </a:r>
            <a:r>
              <a:rPr lang="en" sz="1240">
                <a:solidFill>
                  <a:srgbClr val="000000"/>
                </a:solidFill>
                <a:latin typeface="Arial"/>
                <a:ea typeface="Arial"/>
                <a:cs typeface="Arial"/>
                <a:sym typeface="Arial"/>
              </a:rPr>
              <a:t> </a:t>
            </a:r>
            <a:r>
              <a:rPr lang="en" sz="1240">
                <a:solidFill>
                  <a:srgbClr val="000000"/>
                </a:solidFill>
              </a:rPr>
              <a:t>is the stance of the fighter (orthodox, southpaw, Switch)</a:t>
            </a:r>
            <a:endParaRPr sz="1200">
              <a:solidFill>
                <a:srgbClr val="188038"/>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Height_cms</a:t>
            </a:r>
            <a:r>
              <a:rPr lang="en" sz="1200">
                <a:solidFill>
                  <a:srgbClr val="000000"/>
                </a:solidFill>
              </a:rPr>
              <a:t> is the height in centimeter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Reach_cms</a:t>
            </a:r>
            <a:r>
              <a:rPr lang="en" sz="1200">
                <a:solidFill>
                  <a:srgbClr val="000000"/>
                </a:solidFill>
                <a:latin typeface="Arial"/>
                <a:ea typeface="Arial"/>
                <a:cs typeface="Arial"/>
                <a:sym typeface="Arial"/>
              </a:rPr>
              <a:t> </a:t>
            </a:r>
            <a:r>
              <a:rPr lang="en" sz="1200">
                <a:solidFill>
                  <a:srgbClr val="000000"/>
                </a:solidFill>
              </a:rPr>
              <a:t>is the reach of the fighter (arm span) in centimeter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Weight_lbs</a:t>
            </a:r>
            <a:r>
              <a:rPr lang="en" sz="1200">
                <a:solidFill>
                  <a:srgbClr val="000000"/>
                </a:solidFill>
                <a:latin typeface="Arial"/>
                <a:ea typeface="Arial"/>
                <a:cs typeface="Arial"/>
                <a:sym typeface="Arial"/>
              </a:rPr>
              <a:t> </a:t>
            </a:r>
            <a:r>
              <a:rPr lang="en" sz="1200">
                <a:solidFill>
                  <a:srgbClr val="000000"/>
                </a:solidFill>
              </a:rPr>
              <a:t>is the weight of the fighter in pounds (lbs)</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age</a:t>
            </a:r>
            <a:r>
              <a:rPr lang="en" sz="1200">
                <a:solidFill>
                  <a:srgbClr val="000000"/>
                </a:solidFill>
                <a:latin typeface="Arial"/>
                <a:ea typeface="Arial"/>
                <a:cs typeface="Arial"/>
                <a:sym typeface="Arial"/>
              </a:rPr>
              <a:t> </a:t>
            </a:r>
            <a:r>
              <a:rPr lang="en" sz="1200">
                <a:solidFill>
                  <a:srgbClr val="000000"/>
                </a:solidFill>
              </a:rPr>
              <a:t>is the age of the fighter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title_bout</a:t>
            </a:r>
            <a:r>
              <a:rPr lang="en" sz="1200">
                <a:solidFill>
                  <a:srgbClr val="000000"/>
                </a:solidFill>
              </a:rPr>
              <a:t> Boolean value of whether it is title fight or not</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weight_class</a:t>
            </a:r>
            <a:r>
              <a:rPr lang="en" sz="1200">
                <a:solidFill>
                  <a:srgbClr val="000000"/>
                </a:solidFill>
                <a:latin typeface="Arial"/>
                <a:ea typeface="Arial"/>
                <a:cs typeface="Arial"/>
                <a:sym typeface="Arial"/>
              </a:rPr>
              <a:t> </a:t>
            </a:r>
            <a:r>
              <a:rPr lang="en" sz="1200">
                <a:solidFill>
                  <a:srgbClr val="000000"/>
                </a:solidFill>
              </a:rPr>
              <a:t>is which weight class the fight is in (Bantamweight, heavyweight, Women's flyweight, etc.)</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current_lose_streak</a:t>
            </a:r>
            <a:r>
              <a:rPr lang="en" sz="1200">
                <a:solidFill>
                  <a:srgbClr val="000000"/>
                </a:solidFill>
                <a:latin typeface="Arial"/>
                <a:ea typeface="Arial"/>
                <a:cs typeface="Arial"/>
                <a:sym typeface="Arial"/>
              </a:rPr>
              <a:t> </a:t>
            </a:r>
            <a:r>
              <a:rPr lang="en" sz="1200">
                <a:solidFill>
                  <a:srgbClr val="000000"/>
                </a:solidFill>
              </a:rPr>
              <a:t>is the count of current concurrent losses of the fighter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current_win_streak</a:t>
            </a:r>
            <a:r>
              <a:rPr lang="en" sz="1200">
                <a:solidFill>
                  <a:srgbClr val="000000"/>
                </a:solidFill>
                <a:latin typeface="Arial"/>
                <a:ea typeface="Arial"/>
                <a:cs typeface="Arial"/>
                <a:sym typeface="Arial"/>
              </a:rPr>
              <a:t> </a:t>
            </a:r>
            <a:r>
              <a:rPr lang="en" sz="1200">
                <a:solidFill>
                  <a:srgbClr val="000000"/>
                </a:solidFill>
              </a:rPr>
              <a:t>is the count of current concurrent wins of the fighter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draw</a:t>
            </a:r>
            <a:r>
              <a:rPr lang="en" sz="1200">
                <a:solidFill>
                  <a:srgbClr val="000000"/>
                </a:solidFill>
                <a:latin typeface="Arial"/>
                <a:ea typeface="Arial"/>
                <a:cs typeface="Arial"/>
                <a:sym typeface="Arial"/>
              </a:rPr>
              <a:t> </a:t>
            </a:r>
            <a:r>
              <a:rPr lang="en" sz="1200">
                <a:solidFill>
                  <a:srgbClr val="000000"/>
                </a:solidFill>
              </a:rPr>
              <a:t>is the number of draws in the fighter's ufc career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wins</a:t>
            </a:r>
            <a:r>
              <a:rPr lang="en" sz="1200">
                <a:solidFill>
                  <a:srgbClr val="000000"/>
                </a:solidFill>
                <a:latin typeface="Arial"/>
                <a:ea typeface="Arial"/>
                <a:cs typeface="Arial"/>
                <a:sym typeface="Arial"/>
              </a:rPr>
              <a:t> </a:t>
            </a:r>
            <a:r>
              <a:rPr lang="en" sz="1200">
                <a:solidFill>
                  <a:srgbClr val="000000"/>
                </a:solidFill>
              </a:rPr>
              <a:t>is the number of wins in the fighter's ufc career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losses</a:t>
            </a:r>
            <a:r>
              <a:rPr lang="en" sz="1200">
                <a:solidFill>
                  <a:srgbClr val="000000"/>
                </a:solidFill>
                <a:latin typeface="Arial"/>
                <a:ea typeface="Arial"/>
                <a:cs typeface="Arial"/>
                <a:sym typeface="Arial"/>
              </a:rPr>
              <a:t> </a:t>
            </a:r>
            <a:r>
              <a:rPr lang="en" sz="1200">
                <a:solidFill>
                  <a:srgbClr val="000000"/>
                </a:solidFill>
              </a:rPr>
              <a:t>is the number of losses in the fighter's ufc career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total_rounds_fought</a:t>
            </a:r>
            <a:r>
              <a:rPr lang="en" sz="1200">
                <a:solidFill>
                  <a:srgbClr val="000000"/>
                </a:solidFill>
                <a:latin typeface="Arial"/>
                <a:ea typeface="Arial"/>
                <a:cs typeface="Arial"/>
                <a:sym typeface="Arial"/>
              </a:rPr>
              <a:t> </a:t>
            </a:r>
            <a:r>
              <a:rPr lang="en" sz="1200">
                <a:solidFill>
                  <a:srgbClr val="000000"/>
                </a:solidFill>
              </a:rPr>
              <a:t>is the average of total rounds fought by the fighter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total_time_fought(seconds)</a:t>
            </a:r>
            <a:r>
              <a:rPr lang="en" sz="1200">
                <a:solidFill>
                  <a:srgbClr val="000000"/>
                </a:solidFill>
                <a:latin typeface="Arial"/>
                <a:ea typeface="Arial"/>
                <a:cs typeface="Arial"/>
                <a:sym typeface="Arial"/>
              </a:rPr>
              <a:t> </a:t>
            </a:r>
            <a:r>
              <a:rPr lang="en" sz="1200">
                <a:solidFill>
                  <a:srgbClr val="000000"/>
                </a:solidFill>
              </a:rPr>
              <a:t>is the count of total time spent fighting in seconds</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total_title_bouts</a:t>
            </a:r>
            <a:r>
              <a:rPr lang="en" sz="1200">
                <a:solidFill>
                  <a:srgbClr val="000000"/>
                </a:solidFill>
                <a:latin typeface="Arial"/>
                <a:ea typeface="Arial"/>
                <a:cs typeface="Arial"/>
                <a:sym typeface="Arial"/>
              </a:rPr>
              <a:t> </a:t>
            </a:r>
            <a:r>
              <a:rPr lang="en" sz="1200">
                <a:solidFill>
                  <a:srgbClr val="000000"/>
                </a:solidFill>
              </a:rPr>
              <a:t>is the total number of title bouts taken part in by the fighter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win_by_Decision_Majority</a:t>
            </a:r>
            <a:r>
              <a:rPr lang="en" sz="1200">
                <a:solidFill>
                  <a:srgbClr val="000000"/>
                </a:solidFill>
                <a:latin typeface="Arial"/>
                <a:ea typeface="Arial"/>
                <a:cs typeface="Arial"/>
                <a:sym typeface="Arial"/>
              </a:rPr>
              <a:t> </a:t>
            </a:r>
            <a:r>
              <a:rPr lang="en" sz="1200">
                <a:solidFill>
                  <a:srgbClr val="000000"/>
                </a:solidFill>
              </a:rPr>
              <a:t>is the number of wins by majority judges decision in the fighter's ufc career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win_by_Decision_Split</a:t>
            </a:r>
            <a:r>
              <a:rPr lang="en" sz="1200">
                <a:solidFill>
                  <a:srgbClr val="000000"/>
                </a:solidFill>
                <a:latin typeface="Arial"/>
                <a:ea typeface="Arial"/>
                <a:cs typeface="Arial"/>
                <a:sym typeface="Arial"/>
              </a:rPr>
              <a:t> </a:t>
            </a:r>
            <a:r>
              <a:rPr lang="en" sz="1200">
                <a:solidFill>
                  <a:srgbClr val="000000"/>
                </a:solidFill>
              </a:rPr>
              <a:t>is the number of wins by split judges decision in the fighter's ufc career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win_by_Decision_Unanimous</a:t>
            </a:r>
            <a:r>
              <a:rPr lang="en" sz="1200">
                <a:solidFill>
                  <a:srgbClr val="000000"/>
                </a:solidFill>
                <a:latin typeface="Arial"/>
                <a:ea typeface="Arial"/>
                <a:cs typeface="Arial"/>
                <a:sym typeface="Arial"/>
              </a:rPr>
              <a:t> </a:t>
            </a:r>
            <a:r>
              <a:rPr lang="en" sz="1200">
                <a:solidFill>
                  <a:srgbClr val="000000"/>
                </a:solidFill>
              </a:rPr>
              <a:t>is the number of wins by unanimous judges decision in the fighter's ufc career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win_by_KO/TKO</a:t>
            </a:r>
            <a:r>
              <a:rPr lang="en" sz="1200">
                <a:solidFill>
                  <a:srgbClr val="000000"/>
                </a:solidFill>
              </a:rPr>
              <a:t> is the number of wins by knockout in the fighter's ufc career</a:t>
            </a:r>
            <a:endParaRPr sz="1200">
              <a:solidFill>
                <a:srgbClr val="000000"/>
              </a:solidFill>
            </a:endParaRPr>
          </a:p>
          <a:p>
            <a:pPr indent="-304800" lvl="0" marL="457200" rtl="0" algn="l">
              <a:lnSpc>
                <a:spcPct val="95000"/>
              </a:lnSpc>
              <a:spcBef>
                <a:spcPts val="0"/>
              </a:spcBef>
              <a:spcAft>
                <a:spcPts val="0"/>
              </a:spcAft>
              <a:buClr>
                <a:srgbClr val="000000"/>
              </a:buClr>
              <a:buSzPts val="1200"/>
              <a:buFont typeface="Arial"/>
              <a:buChar char="●"/>
            </a:pPr>
            <a:r>
              <a:rPr lang="en" sz="1200">
                <a:solidFill>
                  <a:srgbClr val="188038"/>
                </a:solidFill>
                <a:latin typeface="Roboto Mono"/>
                <a:ea typeface="Roboto Mono"/>
                <a:cs typeface="Roboto Mono"/>
                <a:sym typeface="Roboto Mono"/>
              </a:rPr>
              <a:t>win_by_Submission</a:t>
            </a:r>
            <a:r>
              <a:rPr lang="en" sz="1200">
                <a:solidFill>
                  <a:srgbClr val="000000"/>
                </a:solidFill>
                <a:latin typeface="Arial"/>
                <a:ea typeface="Arial"/>
                <a:cs typeface="Arial"/>
                <a:sym typeface="Arial"/>
              </a:rPr>
              <a:t> </a:t>
            </a:r>
            <a:r>
              <a:rPr lang="en" sz="1200">
                <a:solidFill>
                  <a:srgbClr val="000000"/>
                </a:solidFill>
              </a:rPr>
              <a:t>is the number of wins by submission in the fighter's ufc career</a:t>
            </a:r>
            <a:endParaRPr sz="9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 Variable</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lnSpc>
                <a:spcPct val="95000"/>
              </a:lnSpc>
              <a:spcBef>
                <a:spcPts val="0"/>
              </a:spcBef>
              <a:spcAft>
                <a:spcPts val="0"/>
              </a:spcAft>
              <a:buSzPts val="2400"/>
              <a:buChar char="●"/>
            </a:pPr>
            <a:r>
              <a:rPr lang="en" sz="1840">
                <a:solidFill>
                  <a:srgbClr val="188038"/>
                </a:solidFill>
                <a:latin typeface="Roboto Mono"/>
                <a:ea typeface="Roboto Mono"/>
                <a:cs typeface="Roboto Mono"/>
                <a:sym typeface="Roboto Mono"/>
              </a:rPr>
              <a:t>Winner</a:t>
            </a:r>
            <a:r>
              <a:rPr lang="en" sz="1840">
                <a:solidFill>
                  <a:srgbClr val="000000"/>
                </a:solidFill>
                <a:latin typeface="Arial"/>
                <a:ea typeface="Arial"/>
                <a:cs typeface="Arial"/>
                <a:sym typeface="Arial"/>
              </a:rPr>
              <a:t> </a:t>
            </a:r>
            <a:r>
              <a:rPr lang="en" sz="1840">
                <a:solidFill>
                  <a:srgbClr val="000000"/>
                </a:solidFill>
              </a:rPr>
              <a:t>is the gloves color of the winner</a:t>
            </a:r>
            <a:endParaRPr sz="1840">
              <a:solidFill>
                <a:srgbClr val="000000"/>
              </a:solidFill>
            </a:endParaRPr>
          </a:p>
          <a:p>
            <a:pPr indent="-345440" lvl="1" marL="914400" rtl="0" algn="l">
              <a:lnSpc>
                <a:spcPct val="95000"/>
              </a:lnSpc>
              <a:spcBef>
                <a:spcPts val="0"/>
              </a:spcBef>
              <a:spcAft>
                <a:spcPts val="0"/>
              </a:spcAft>
              <a:buClr>
                <a:srgbClr val="000000"/>
              </a:buClr>
              <a:buSzPts val="1840"/>
              <a:buChar char="○"/>
            </a:pPr>
            <a:r>
              <a:rPr lang="en" sz="1840">
                <a:solidFill>
                  <a:srgbClr val="000000"/>
                </a:solidFill>
              </a:rPr>
              <a:t>Red (0)</a:t>
            </a:r>
            <a:endParaRPr sz="1840">
              <a:solidFill>
                <a:srgbClr val="000000"/>
              </a:solidFill>
            </a:endParaRPr>
          </a:p>
          <a:p>
            <a:pPr indent="-345440" lvl="1" marL="914400" rtl="0" algn="l">
              <a:lnSpc>
                <a:spcPct val="95000"/>
              </a:lnSpc>
              <a:spcBef>
                <a:spcPts val="0"/>
              </a:spcBef>
              <a:spcAft>
                <a:spcPts val="0"/>
              </a:spcAft>
              <a:buClr>
                <a:srgbClr val="000000"/>
              </a:buClr>
              <a:buSzPts val="1840"/>
              <a:buChar char="○"/>
            </a:pPr>
            <a:r>
              <a:rPr lang="en" sz="1840">
                <a:solidFill>
                  <a:srgbClr val="000000"/>
                </a:solidFill>
              </a:rPr>
              <a:t>Blue (1)</a:t>
            </a:r>
            <a:endParaRPr sz="1840">
              <a:solidFill>
                <a:srgbClr val="000000"/>
              </a:solidFill>
            </a:endParaRPr>
          </a:p>
          <a:p>
            <a:pPr indent="0" lvl="0" marL="0" rtl="0" algn="l">
              <a:lnSpc>
                <a:spcPct val="95000"/>
              </a:lnSpc>
              <a:spcBef>
                <a:spcPts val="1200"/>
              </a:spcBef>
              <a:spcAft>
                <a:spcPts val="1200"/>
              </a:spcAft>
              <a:buNone/>
            </a:pPr>
            <a:r>
              <a:t/>
            </a:r>
            <a:endParaRPr sz="184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pic>
        <p:nvPicPr>
          <p:cNvPr id="103" name="Google Shape;103;p20"/>
          <p:cNvPicPr preferRelativeResize="0"/>
          <p:nvPr/>
        </p:nvPicPr>
        <p:blipFill>
          <a:blip r:embed="rId3">
            <a:alphaModFix/>
          </a:blip>
          <a:stretch>
            <a:fillRect/>
          </a:stretch>
        </p:blipFill>
        <p:spPr>
          <a:xfrm>
            <a:off x="311700" y="1237725"/>
            <a:ext cx="4166224" cy="3443900"/>
          </a:xfrm>
          <a:prstGeom prst="rect">
            <a:avLst/>
          </a:prstGeom>
          <a:noFill/>
          <a:ln>
            <a:noFill/>
          </a:ln>
        </p:spPr>
      </p:pic>
      <p:pic>
        <p:nvPicPr>
          <p:cNvPr id="104" name="Google Shape;104;p20"/>
          <p:cNvPicPr preferRelativeResize="0"/>
          <p:nvPr/>
        </p:nvPicPr>
        <p:blipFill>
          <a:blip r:embed="rId4">
            <a:alphaModFix/>
          </a:blip>
          <a:stretch>
            <a:fillRect/>
          </a:stretch>
        </p:blipFill>
        <p:spPr>
          <a:xfrm>
            <a:off x="4707203" y="1237725"/>
            <a:ext cx="4268546" cy="3753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endParaRPr/>
          </a:p>
          <a:p>
            <a:pPr indent="0" lvl="0" marL="0" rtl="0" algn="l">
              <a:spcBef>
                <a:spcPts val="0"/>
              </a:spcBef>
              <a:spcAft>
                <a:spcPts val="0"/>
              </a:spcAft>
              <a:buNone/>
            </a:pPr>
            <a:r>
              <a:rPr lang="en"/>
              <a:t>Exploration </a:t>
            </a:r>
            <a:endParaRPr/>
          </a:p>
          <a:p>
            <a:pPr indent="0" lvl="0" marL="0" rtl="0" algn="l">
              <a:spcBef>
                <a:spcPts val="0"/>
              </a:spcBef>
              <a:spcAft>
                <a:spcPts val="0"/>
              </a:spcAft>
              <a:buNone/>
            </a:pPr>
            <a:r>
              <a:rPr lang="en" sz="2244">
                <a:solidFill>
                  <a:schemeClr val="accent3"/>
                </a:solidFill>
              </a:rPr>
              <a:t>(Correlation)</a:t>
            </a:r>
            <a:endParaRPr sz="2244">
              <a:solidFill>
                <a:schemeClr val="accent3"/>
              </a:solidFill>
            </a:endParaRPr>
          </a:p>
        </p:txBody>
      </p:sp>
      <p:pic>
        <p:nvPicPr>
          <p:cNvPr id="110" name="Google Shape;110;p21"/>
          <p:cNvPicPr preferRelativeResize="0"/>
          <p:nvPr/>
        </p:nvPicPr>
        <p:blipFill>
          <a:blip r:embed="rId3">
            <a:alphaModFix/>
          </a:blip>
          <a:stretch>
            <a:fillRect/>
          </a:stretch>
        </p:blipFill>
        <p:spPr>
          <a:xfrm>
            <a:off x="2638374" y="0"/>
            <a:ext cx="6505624" cy="5143501"/>
          </a:xfrm>
          <a:prstGeom prst="rect">
            <a:avLst/>
          </a:prstGeom>
          <a:noFill/>
          <a:ln>
            <a:noFill/>
          </a:ln>
        </p:spPr>
      </p:pic>
      <p:sp>
        <p:nvSpPr>
          <p:cNvPr id="111" name="Google Shape;111;p21"/>
          <p:cNvSpPr txBox="1"/>
          <p:nvPr/>
        </p:nvSpPr>
        <p:spPr>
          <a:xfrm>
            <a:off x="195850" y="1900300"/>
            <a:ext cx="2539500" cy="28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