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5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6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7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3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8" r:id="rId1"/>
  </p:sldMasterIdLst>
  <p:notesMasterIdLst>
    <p:notesMasterId r:id="rId37"/>
  </p:notesMasterIdLst>
  <p:sldIdLst>
    <p:sldId id="256" r:id="rId2"/>
    <p:sldId id="279" r:id="rId3"/>
    <p:sldId id="264" r:id="rId4"/>
    <p:sldId id="273" r:id="rId5"/>
    <p:sldId id="274" r:id="rId6"/>
    <p:sldId id="289" r:id="rId7"/>
    <p:sldId id="257" r:id="rId8"/>
    <p:sldId id="266" r:id="rId9"/>
    <p:sldId id="267" r:id="rId10"/>
    <p:sldId id="265" r:id="rId11"/>
    <p:sldId id="288" r:id="rId12"/>
    <p:sldId id="280" r:id="rId13"/>
    <p:sldId id="290" r:id="rId14"/>
    <p:sldId id="277" r:id="rId15"/>
    <p:sldId id="284" r:id="rId16"/>
    <p:sldId id="286" r:id="rId17"/>
    <p:sldId id="281" r:id="rId18"/>
    <p:sldId id="291" r:id="rId19"/>
    <p:sldId id="283" r:id="rId20"/>
    <p:sldId id="282" r:id="rId21"/>
    <p:sldId id="272" r:id="rId22"/>
    <p:sldId id="278" r:id="rId23"/>
    <p:sldId id="268" r:id="rId24"/>
    <p:sldId id="269" r:id="rId25"/>
    <p:sldId id="287" r:id="rId26"/>
    <p:sldId id="271" r:id="rId27"/>
    <p:sldId id="297" r:id="rId28"/>
    <p:sldId id="296" r:id="rId29"/>
    <p:sldId id="263" r:id="rId30"/>
    <p:sldId id="295" r:id="rId31"/>
    <p:sldId id="260" r:id="rId32"/>
    <p:sldId id="259" r:id="rId33"/>
    <p:sldId id="298" r:id="rId34"/>
    <p:sldId id="261" r:id="rId35"/>
    <p:sldId id="26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9"/>
    <p:restoredTop sz="75926"/>
  </p:normalViewPr>
  <p:slideViewPr>
    <p:cSldViewPr snapToGrid="0">
      <p:cViewPr varScale="1">
        <p:scale>
          <a:sx n="79" d="100"/>
          <a:sy n="79" d="100"/>
        </p:scale>
        <p:origin x="35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sv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BF2730-AFC4-8640-AA19-CBEDE3574B2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3D2F8A2-F9AD-F34C-9D6A-1F09C841360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Background</a:t>
          </a:r>
        </a:p>
      </dgm:t>
    </dgm:pt>
    <dgm:pt modelId="{617B40D0-0181-6246-9DBE-3570CD2EBF83}" type="parTrans" cxnId="{0819C4C0-DD28-9F4C-A8CF-F72EDE641A35}">
      <dgm:prSet/>
      <dgm:spPr/>
      <dgm:t>
        <a:bodyPr/>
        <a:lstStyle/>
        <a:p>
          <a:endParaRPr lang="en-US"/>
        </a:p>
      </dgm:t>
    </dgm:pt>
    <dgm:pt modelId="{111A9309-E20D-6E4E-9934-6FEC5F15CD00}" type="sibTrans" cxnId="{0819C4C0-DD28-9F4C-A8CF-F72EDE641A35}">
      <dgm:prSet/>
      <dgm:spPr/>
      <dgm:t>
        <a:bodyPr/>
        <a:lstStyle/>
        <a:p>
          <a:endParaRPr lang="en-US"/>
        </a:p>
      </dgm:t>
    </dgm:pt>
    <dgm:pt modelId="{714060CE-F2C2-4849-B3E3-103DD969F92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DATA</a:t>
          </a:r>
        </a:p>
      </dgm:t>
    </dgm:pt>
    <dgm:pt modelId="{133BD638-F32C-E842-9731-9818B83FB899}" type="parTrans" cxnId="{FFFC0B7D-52EE-8C41-BDA8-FBFF2B4F7B22}">
      <dgm:prSet/>
      <dgm:spPr/>
      <dgm:t>
        <a:bodyPr/>
        <a:lstStyle/>
        <a:p>
          <a:endParaRPr lang="en-US"/>
        </a:p>
      </dgm:t>
    </dgm:pt>
    <dgm:pt modelId="{DC9C3D03-3C64-2F49-AACE-0B79F24A4C2C}" type="sibTrans" cxnId="{FFFC0B7D-52EE-8C41-BDA8-FBFF2B4F7B22}">
      <dgm:prSet/>
      <dgm:spPr/>
      <dgm:t>
        <a:bodyPr/>
        <a:lstStyle/>
        <a:p>
          <a:endParaRPr lang="en-US"/>
        </a:p>
      </dgm:t>
    </dgm:pt>
    <dgm:pt modelId="{60141F71-FF39-2147-AF0B-5EB8923EE32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Models</a:t>
          </a:r>
        </a:p>
      </dgm:t>
    </dgm:pt>
    <dgm:pt modelId="{94D4A0D9-75F2-314C-9C8A-506780C40006}" type="parTrans" cxnId="{CA82F209-CD38-E34E-A266-C0AC368F1652}">
      <dgm:prSet/>
      <dgm:spPr/>
      <dgm:t>
        <a:bodyPr/>
        <a:lstStyle/>
        <a:p>
          <a:endParaRPr lang="en-US"/>
        </a:p>
      </dgm:t>
    </dgm:pt>
    <dgm:pt modelId="{F04D513D-1784-6D4B-9845-038C6AD48ADE}" type="sibTrans" cxnId="{CA82F209-CD38-E34E-A266-C0AC368F1652}">
      <dgm:prSet/>
      <dgm:spPr/>
      <dgm:t>
        <a:bodyPr/>
        <a:lstStyle/>
        <a:p>
          <a:endParaRPr lang="en-US"/>
        </a:p>
      </dgm:t>
    </dgm:pt>
    <dgm:pt modelId="{4CA30DA2-0237-FB4C-8975-765BC1DBF8D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endParaRPr lang="en-US"/>
        </a:p>
      </dgm:t>
    </dgm:pt>
    <dgm:pt modelId="{CBA601ED-3B66-B34E-A838-158E7C27200E}" type="parTrans" cxnId="{228F37F6-8F6F-724C-A86E-DB529B9F5874}">
      <dgm:prSet/>
      <dgm:spPr/>
      <dgm:t>
        <a:bodyPr/>
        <a:lstStyle/>
        <a:p>
          <a:endParaRPr lang="en-US"/>
        </a:p>
      </dgm:t>
    </dgm:pt>
    <dgm:pt modelId="{FD00655D-F74F-B048-9C1D-C9DB545964B0}" type="sibTrans" cxnId="{228F37F6-8F6F-724C-A86E-DB529B9F5874}">
      <dgm:prSet/>
      <dgm:spPr/>
      <dgm:t>
        <a:bodyPr/>
        <a:lstStyle/>
        <a:p>
          <a:endParaRPr lang="en-US"/>
        </a:p>
      </dgm:t>
    </dgm:pt>
    <dgm:pt modelId="{4A9B27E9-649B-574E-9370-5FCBBC221E2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Results</a:t>
          </a:r>
        </a:p>
      </dgm:t>
    </dgm:pt>
    <dgm:pt modelId="{A89A20F8-D115-8140-86C1-F849D9D2EE27}" type="sibTrans" cxnId="{755C25E3-4104-2747-859A-E1FBAF2BCC77}">
      <dgm:prSet/>
      <dgm:spPr/>
      <dgm:t>
        <a:bodyPr/>
        <a:lstStyle/>
        <a:p>
          <a:endParaRPr lang="en-US"/>
        </a:p>
      </dgm:t>
    </dgm:pt>
    <dgm:pt modelId="{B02CDB26-6A17-0D4B-B2FF-403DC14DBB73}" type="parTrans" cxnId="{755C25E3-4104-2747-859A-E1FBAF2BCC77}">
      <dgm:prSet/>
      <dgm:spPr/>
      <dgm:t>
        <a:bodyPr/>
        <a:lstStyle/>
        <a:p>
          <a:endParaRPr lang="en-US"/>
        </a:p>
      </dgm:t>
    </dgm:pt>
    <dgm:pt modelId="{FFBAD91C-2D4B-C343-A98F-2BC198B9FFE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dirty="0"/>
            <a:t>Conclusion</a:t>
          </a:r>
        </a:p>
      </dgm:t>
    </dgm:pt>
    <dgm:pt modelId="{22EE1FD3-A6AB-9F46-BCF9-B13CFB17FAE3}" type="parTrans" cxnId="{03F0C7CB-4224-674F-9133-FBC20DD381BF}">
      <dgm:prSet/>
      <dgm:spPr/>
      <dgm:t>
        <a:bodyPr/>
        <a:lstStyle/>
        <a:p>
          <a:endParaRPr lang="en-US"/>
        </a:p>
      </dgm:t>
    </dgm:pt>
    <dgm:pt modelId="{671C281A-F4B6-3D47-9335-0CF297F795B7}" type="sibTrans" cxnId="{03F0C7CB-4224-674F-9133-FBC20DD381BF}">
      <dgm:prSet/>
      <dgm:spPr/>
      <dgm:t>
        <a:bodyPr/>
        <a:lstStyle/>
        <a:p>
          <a:endParaRPr lang="en-US"/>
        </a:p>
      </dgm:t>
    </dgm:pt>
    <dgm:pt modelId="{1B4F286A-96D3-495D-8913-0B37B96245ED}" type="pres">
      <dgm:prSet presAssocID="{DBBF2730-AFC4-8640-AA19-CBEDE3574B24}" presName="root" presStyleCnt="0">
        <dgm:presLayoutVars>
          <dgm:dir/>
          <dgm:resizeHandles val="exact"/>
        </dgm:presLayoutVars>
      </dgm:prSet>
      <dgm:spPr/>
    </dgm:pt>
    <dgm:pt modelId="{421E667C-7A0A-4B9B-96C9-C3D0560F0A8B}" type="pres">
      <dgm:prSet presAssocID="{73D2F8A2-F9AD-F34C-9D6A-1F09C8413608}" presName="compNode" presStyleCnt="0"/>
      <dgm:spPr/>
    </dgm:pt>
    <dgm:pt modelId="{EDE8FEAE-7FA8-4175-A4E6-2D06A157DBC5}" type="pres">
      <dgm:prSet presAssocID="{73D2F8A2-F9AD-F34C-9D6A-1F09C8413608}" presName="iconBgRect" presStyleLbl="bgShp" presStyleIdx="0" presStyleCnt="6"/>
      <dgm:spPr/>
    </dgm:pt>
    <dgm:pt modelId="{4E5D9B42-84B5-4B82-AF2E-39507D305BE9}" type="pres">
      <dgm:prSet presAssocID="{73D2F8A2-F9AD-F34C-9D6A-1F09C841360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ducation"/>
        </a:ext>
      </dgm:extLst>
    </dgm:pt>
    <dgm:pt modelId="{91C496A5-3E49-4CA2-8B86-AB9519E80953}" type="pres">
      <dgm:prSet presAssocID="{73D2F8A2-F9AD-F34C-9D6A-1F09C8413608}" presName="spaceRect" presStyleCnt="0"/>
      <dgm:spPr/>
    </dgm:pt>
    <dgm:pt modelId="{C1F54E42-D458-438F-8EC1-560EBBC12099}" type="pres">
      <dgm:prSet presAssocID="{73D2F8A2-F9AD-F34C-9D6A-1F09C8413608}" presName="textRect" presStyleLbl="revTx" presStyleIdx="0" presStyleCnt="6">
        <dgm:presLayoutVars>
          <dgm:chMax val="1"/>
          <dgm:chPref val="1"/>
        </dgm:presLayoutVars>
      </dgm:prSet>
      <dgm:spPr/>
    </dgm:pt>
    <dgm:pt modelId="{3EA02C6C-CABD-4916-8639-4309DF214CFF}" type="pres">
      <dgm:prSet presAssocID="{111A9309-E20D-6E4E-9934-6FEC5F15CD00}" presName="sibTrans" presStyleCnt="0"/>
      <dgm:spPr/>
    </dgm:pt>
    <dgm:pt modelId="{C4730CAE-95BB-4EF9-973B-44CF82D349F1}" type="pres">
      <dgm:prSet presAssocID="{714060CE-F2C2-4849-B3E3-103DD969F920}" presName="compNode" presStyleCnt="0"/>
      <dgm:spPr/>
    </dgm:pt>
    <dgm:pt modelId="{E52C2B49-07FB-47AF-B4D1-FEECC6D9FCD9}" type="pres">
      <dgm:prSet presAssocID="{714060CE-F2C2-4849-B3E3-103DD969F920}" presName="iconBgRect" presStyleLbl="bgShp" presStyleIdx="1" presStyleCnt="6"/>
      <dgm:spPr/>
    </dgm:pt>
    <dgm:pt modelId="{151F28A9-425A-496C-ACF6-A3F4D390E7F3}" type="pres">
      <dgm:prSet presAssocID="{714060CE-F2C2-4849-B3E3-103DD969F92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CAC3C8F2-3052-40B0-9598-E4C5D1099B08}" type="pres">
      <dgm:prSet presAssocID="{714060CE-F2C2-4849-B3E3-103DD969F920}" presName="spaceRect" presStyleCnt="0"/>
      <dgm:spPr/>
    </dgm:pt>
    <dgm:pt modelId="{CA58DFDB-D99F-48DD-A859-8BAC26DD9A11}" type="pres">
      <dgm:prSet presAssocID="{714060CE-F2C2-4849-B3E3-103DD969F920}" presName="textRect" presStyleLbl="revTx" presStyleIdx="1" presStyleCnt="6">
        <dgm:presLayoutVars>
          <dgm:chMax val="1"/>
          <dgm:chPref val="1"/>
        </dgm:presLayoutVars>
      </dgm:prSet>
      <dgm:spPr/>
    </dgm:pt>
    <dgm:pt modelId="{20EF780F-77B8-4BD5-9FE7-F0C931292B06}" type="pres">
      <dgm:prSet presAssocID="{DC9C3D03-3C64-2F49-AACE-0B79F24A4C2C}" presName="sibTrans" presStyleCnt="0"/>
      <dgm:spPr/>
    </dgm:pt>
    <dgm:pt modelId="{7BE37D55-06D8-4ACE-A55F-6D9AF4B18A4C}" type="pres">
      <dgm:prSet presAssocID="{60141F71-FF39-2147-AF0B-5EB8923EE323}" presName="compNode" presStyleCnt="0"/>
      <dgm:spPr/>
    </dgm:pt>
    <dgm:pt modelId="{6F35EEB8-677A-4C7B-A019-AA94672E663F}" type="pres">
      <dgm:prSet presAssocID="{60141F71-FF39-2147-AF0B-5EB8923EE323}" presName="iconBgRect" presStyleLbl="bgShp" presStyleIdx="2" presStyleCnt="6"/>
      <dgm:spPr/>
    </dgm:pt>
    <dgm:pt modelId="{9FC4B3FD-1613-48F4-8340-BCA8333B3943}" type="pres">
      <dgm:prSet presAssocID="{60141F71-FF39-2147-AF0B-5EB8923EE32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naire"/>
        </a:ext>
      </dgm:extLst>
    </dgm:pt>
    <dgm:pt modelId="{AED65FE5-DB47-4388-8EC4-DAC9B49F5666}" type="pres">
      <dgm:prSet presAssocID="{60141F71-FF39-2147-AF0B-5EB8923EE323}" presName="spaceRect" presStyleCnt="0"/>
      <dgm:spPr/>
    </dgm:pt>
    <dgm:pt modelId="{6C8BF460-B2EE-4C92-9A2F-A2799107DFDA}" type="pres">
      <dgm:prSet presAssocID="{60141F71-FF39-2147-AF0B-5EB8923EE323}" presName="textRect" presStyleLbl="revTx" presStyleIdx="2" presStyleCnt="6">
        <dgm:presLayoutVars>
          <dgm:chMax val="1"/>
          <dgm:chPref val="1"/>
        </dgm:presLayoutVars>
      </dgm:prSet>
      <dgm:spPr/>
    </dgm:pt>
    <dgm:pt modelId="{4E693243-D72E-410C-9A66-888C4944A042}" type="pres">
      <dgm:prSet presAssocID="{F04D513D-1784-6D4B-9845-038C6AD48ADE}" presName="sibTrans" presStyleCnt="0"/>
      <dgm:spPr/>
    </dgm:pt>
    <dgm:pt modelId="{34B1A91D-3856-4B45-A5FF-882CB7F4409F}" type="pres">
      <dgm:prSet presAssocID="{4A9B27E9-649B-574E-9370-5FCBBC221E2E}" presName="compNode" presStyleCnt="0"/>
      <dgm:spPr/>
    </dgm:pt>
    <dgm:pt modelId="{74B59E00-C345-4FB2-8CD9-CCCEF171D1F7}" type="pres">
      <dgm:prSet presAssocID="{4A9B27E9-649B-574E-9370-5FCBBC221E2E}" presName="iconBgRect" presStyleLbl="bgShp" presStyleIdx="3" presStyleCnt="6"/>
      <dgm:spPr/>
    </dgm:pt>
    <dgm:pt modelId="{F289A760-5FCB-489A-9358-66926534738B}" type="pres">
      <dgm:prSet presAssocID="{4A9B27E9-649B-574E-9370-5FCBBC221E2E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munications"/>
        </a:ext>
      </dgm:extLst>
    </dgm:pt>
    <dgm:pt modelId="{F4FC8937-C13D-43E0-A8DB-3A60BDAC4AD5}" type="pres">
      <dgm:prSet presAssocID="{4A9B27E9-649B-574E-9370-5FCBBC221E2E}" presName="spaceRect" presStyleCnt="0"/>
      <dgm:spPr/>
    </dgm:pt>
    <dgm:pt modelId="{4CC524B4-AC8C-4135-8EB5-4C81FA9BEC4C}" type="pres">
      <dgm:prSet presAssocID="{4A9B27E9-649B-574E-9370-5FCBBC221E2E}" presName="textRect" presStyleLbl="revTx" presStyleIdx="3" presStyleCnt="6">
        <dgm:presLayoutVars>
          <dgm:chMax val="1"/>
          <dgm:chPref val="1"/>
        </dgm:presLayoutVars>
      </dgm:prSet>
      <dgm:spPr/>
    </dgm:pt>
    <dgm:pt modelId="{988E26C0-80AA-40FB-A593-379B324CF297}" type="pres">
      <dgm:prSet presAssocID="{A89A20F8-D115-8140-86C1-F849D9D2EE27}" presName="sibTrans" presStyleCnt="0"/>
      <dgm:spPr/>
    </dgm:pt>
    <dgm:pt modelId="{1A1C326C-1DFE-4B74-B14F-8E9E7FEB7995}" type="pres">
      <dgm:prSet presAssocID="{4CA30DA2-0237-FB4C-8975-765BC1DBF8DF}" presName="compNode" presStyleCnt="0"/>
      <dgm:spPr/>
    </dgm:pt>
    <dgm:pt modelId="{848EE5BA-0844-401A-820D-AC3A2931D32F}" type="pres">
      <dgm:prSet presAssocID="{4CA30DA2-0237-FB4C-8975-765BC1DBF8DF}" presName="iconBgRect" presStyleLbl="bgShp" presStyleIdx="4" presStyleCnt="6"/>
      <dgm:spPr/>
    </dgm:pt>
    <dgm:pt modelId="{A901512F-5511-462C-9571-E63928C4874D}" type="pres">
      <dgm:prSet presAssocID="{4CA30DA2-0237-FB4C-8975-765BC1DBF8DF}" presName="iconRect" presStyleLbl="node1" presStyleIdx="4" presStyleCnt="6"/>
      <dgm:spPr>
        <a:ln>
          <a:noFill/>
        </a:ln>
      </dgm:spPr>
    </dgm:pt>
    <dgm:pt modelId="{BB86F8A0-82FF-4B80-813B-0FD45CBF1D0E}" type="pres">
      <dgm:prSet presAssocID="{4CA30DA2-0237-FB4C-8975-765BC1DBF8DF}" presName="spaceRect" presStyleCnt="0"/>
      <dgm:spPr/>
    </dgm:pt>
    <dgm:pt modelId="{56AF564E-B40B-4164-8578-5F0739D54BF6}" type="pres">
      <dgm:prSet presAssocID="{4CA30DA2-0237-FB4C-8975-765BC1DBF8DF}" presName="textRect" presStyleLbl="revTx" presStyleIdx="4" presStyleCnt="6">
        <dgm:presLayoutVars>
          <dgm:chMax val="1"/>
          <dgm:chPref val="1"/>
        </dgm:presLayoutVars>
      </dgm:prSet>
      <dgm:spPr/>
    </dgm:pt>
    <dgm:pt modelId="{CB42D879-9169-D44D-AE6B-9600FC0E256F}" type="pres">
      <dgm:prSet presAssocID="{FD00655D-F74F-B048-9C1D-C9DB545964B0}" presName="sibTrans" presStyleCnt="0"/>
      <dgm:spPr/>
    </dgm:pt>
    <dgm:pt modelId="{718D3659-91EE-C14A-A4C0-0A0EA81521CB}" type="pres">
      <dgm:prSet presAssocID="{FFBAD91C-2D4B-C343-A98F-2BC198B9FFE2}" presName="compNode" presStyleCnt="0"/>
      <dgm:spPr/>
    </dgm:pt>
    <dgm:pt modelId="{8ED0618D-8F80-7349-83DF-4640487BD98F}" type="pres">
      <dgm:prSet presAssocID="{FFBAD91C-2D4B-C343-A98F-2BC198B9FFE2}" presName="iconBgRect" presStyleLbl="bgShp" presStyleIdx="5" presStyleCnt="6"/>
      <dgm:spPr/>
    </dgm:pt>
    <dgm:pt modelId="{1CB5E2E3-D0CC-864F-ADF8-EB32C38EC74B}" type="pres">
      <dgm:prSet presAssocID="{FFBAD91C-2D4B-C343-A98F-2BC198B9FFE2}" presName="iconRect" presStyleLbl="node1" presStyleIdx="5" presStyleCnt="6"/>
      <dgm:spPr/>
    </dgm:pt>
    <dgm:pt modelId="{1CE07AE9-0180-0C4B-9628-2DC0A31084B3}" type="pres">
      <dgm:prSet presAssocID="{FFBAD91C-2D4B-C343-A98F-2BC198B9FFE2}" presName="spaceRect" presStyleCnt="0"/>
      <dgm:spPr/>
    </dgm:pt>
    <dgm:pt modelId="{A2291B83-71DF-D545-819A-50052BF048F2}" type="pres">
      <dgm:prSet presAssocID="{FFBAD91C-2D4B-C343-A98F-2BC198B9FFE2}" presName="textRect" presStyleLbl="revTx" presStyleIdx="5" presStyleCnt="6" custLinFactX="-16575" custLinFactNeighborX="-100000" custLinFactNeighborY="-7992">
        <dgm:presLayoutVars>
          <dgm:chMax val="1"/>
          <dgm:chPref val="1"/>
        </dgm:presLayoutVars>
      </dgm:prSet>
      <dgm:spPr/>
    </dgm:pt>
  </dgm:ptLst>
  <dgm:cxnLst>
    <dgm:cxn modelId="{276AA208-92F6-7A4A-BEFC-0849B2FC2ACB}" type="presOf" srcId="{4A9B27E9-649B-574E-9370-5FCBBC221E2E}" destId="{4CC524B4-AC8C-4135-8EB5-4C81FA9BEC4C}" srcOrd="0" destOrd="0" presId="urn:microsoft.com/office/officeart/2018/5/layout/IconCircleLabelList"/>
    <dgm:cxn modelId="{CA82F209-CD38-E34E-A266-C0AC368F1652}" srcId="{DBBF2730-AFC4-8640-AA19-CBEDE3574B24}" destId="{60141F71-FF39-2147-AF0B-5EB8923EE323}" srcOrd="2" destOrd="0" parTransId="{94D4A0D9-75F2-314C-9C8A-506780C40006}" sibTransId="{F04D513D-1784-6D4B-9845-038C6AD48ADE}"/>
    <dgm:cxn modelId="{E5886918-E000-064D-A3B7-88AB0ADD706C}" type="presOf" srcId="{714060CE-F2C2-4849-B3E3-103DD969F920}" destId="{CA58DFDB-D99F-48DD-A859-8BAC26DD9A11}" srcOrd="0" destOrd="0" presId="urn:microsoft.com/office/officeart/2018/5/layout/IconCircleLabelList"/>
    <dgm:cxn modelId="{B28B1D27-933C-A644-B54E-28306594D4AD}" type="presOf" srcId="{DBBF2730-AFC4-8640-AA19-CBEDE3574B24}" destId="{1B4F286A-96D3-495D-8913-0B37B96245ED}" srcOrd="0" destOrd="0" presId="urn:microsoft.com/office/officeart/2018/5/layout/IconCircleLabelList"/>
    <dgm:cxn modelId="{BF88C84F-1FBB-9B4F-9B8E-C526C174B2C6}" type="presOf" srcId="{73D2F8A2-F9AD-F34C-9D6A-1F09C8413608}" destId="{C1F54E42-D458-438F-8EC1-560EBBC12099}" srcOrd="0" destOrd="0" presId="urn:microsoft.com/office/officeart/2018/5/layout/IconCircleLabelList"/>
    <dgm:cxn modelId="{B6C7E657-5A3F-5841-A6F7-E1DBA5462FFF}" type="presOf" srcId="{60141F71-FF39-2147-AF0B-5EB8923EE323}" destId="{6C8BF460-B2EE-4C92-9A2F-A2799107DFDA}" srcOrd="0" destOrd="0" presId="urn:microsoft.com/office/officeart/2018/5/layout/IconCircleLabelList"/>
    <dgm:cxn modelId="{AA5FC679-748F-D447-950A-A25D840C3A36}" type="presOf" srcId="{4CA30DA2-0237-FB4C-8975-765BC1DBF8DF}" destId="{56AF564E-B40B-4164-8578-5F0739D54BF6}" srcOrd="0" destOrd="0" presId="urn:microsoft.com/office/officeart/2018/5/layout/IconCircleLabelList"/>
    <dgm:cxn modelId="{FFFC0B7D-52EE-8C41-BDA8-FBFF2B4F7B22}" srcId="{DBBF2730-AFC4-8640-AA19-CBEDE3574B24}" destId="{714060CE-F2C2-4849-B3E3-103DD969F920}" srcOrd="1" destOrd="0" parTransId="{133BD638-F32C-E842-9731-9818B83FB899}" sibTransId="{DC9C3D03-3C64-2F49-AACE-0B79F24A4C2C}"/>
    <dgm:cxn modelId="{1D04C081-9FCA-B840-A866-EFBE67FF5B54}" type="presOf" srcId="{FFBAD91C-2D4B-C343-A98F-2BC198B9FFE2}" destId="{A2291B83-71DF-D545-819A-50052BF048F2}" srcOrd="0" destOrd="0" presId="urn:microsoft.com/office/officeart/2018/5/layout/IconCircleLabelList"/>
    <dgm:cxn modelId="{0819C4C0-DD28-9F4C-A8CF-F72EDE641A35}" srcId="{DBBF2730-AFC4-8640-AA19-CBEDE3574B24}" destId="{73D2F8A2-F9AD-F34C-9D6A-1F09C8413608}" srcOrd="0" destOrd="0" parTransId="{617B40D0-0181-6246-9DBE-3570CD2EBF83}" sibTransId="{111A9309-E20D-6E4E-9934-6FEC5F15CD00}"/>
    <dgm:cxn modelId="{03F0C7CB-4224-674F-9133-FBC20DD381BF}" srcId="{DBBF2730-AFC4-8640-AA19-CBEDE3574B24}" destId="{FFBAD91C-2D4B-C343-A98F-2BC198B9FFE2}" srcOrd="5" destOrd="0" parTransId="{22EE1FD3-A6AB-9F46-BCF9-B13CFB17FAE3}" sibTransId="{671C281A-F4B6-3D47-9335-0CF297F795B7}"/>
    <dgm:cxn modelId="{755C25E3-4104-2747-859A-E1FBAF2BCC77}" srcId="{DBBF2730-AFC4-8640-AA19-CBEDE3574B24}" destId="{4A9B27E9-649B-574E-9370-5FCBBC221E2E}" srcOrd="3" destOrd="0" parTransId="{B02CDB26-6A17-0D4B-B2FF-403DC14DBB73}" sibTransId="{A89A20F8-D115-8140-86C1-F849D9D2EE27}"/>
    <dgm:cxn modelId="{228F37F6-8F6F-724C-A86E-DB529B9F5874}" srcId="{DBBF2730-AFC4-8640-AA19-CBEDE3574B24}" destId="{4CA30DA2-0237-FB4C-8975-765BC1DBF8DF}" srcOrd="4" destOrd="0" parTransId="{CBA601ED-3B66-B34E-A838-158E7C27200E}" sibTransId="{FD00655D-F74F-B048-9C1D-C9DB545964B0}"/>
    <dgm:cxn modelId="{6C77ABA1-667D-0740-9DEB-F2E4F8A99479}" type="presParOf" srcId="{1B4F286A-96D3-495D-8913-0B37B96245ED}" destId="{421E667C-7A0A-4B9B-96C9-C3D0560F0A8B}" srcOrd="0" destOrd="0" presId="urn:microsoft.com/office/officeart/2018/5/layout/IconCircleLabelList"/>
    <dgm:cxn modelId="{D8FDF1CF-513B-8A4A-8EEE-42EBCA5940EE}" type="presParOf" srcId="{421E667C-7A0A-4B9B-96C9-C3D0560F0A8B}" destId="{EDE8FEAE-7FA8-4175-A4E6-2D06A157DBC5}" srcOrd="0" destOrd="0" presId="urn:microsoft.com/office/officeart/2018/5/layout/IconCircleLabelList"/>
    <dgm:cxn modelId="{C6B8EA0C-97B8-6F4B-BEA1-5FDE2F02ED9D}" type="presParOf" srcId="{421E667C-7A0A-4B9B-96C9-C3D0560F0A8B}" destId="{4E5D9B42-84B5-4B82-AF2E-39507D305BE9}" srcOrd="1" destOrd="0" presId="urn:microsoft.com/office/officeart/2018/5/layout/IconCircleLabelList"/>
    <dgm:cxn modelId="{42BB9708-4BFF-4440-9A0D-93C595C43620}" type="presParOf" srcId="{421E667C-7A0A-4B9B-96C9-C3D0560F0A8B}" destId="{91C496A5-3E49-4CA2-8B86-AB9519E80953}" srcOrd="2" destOrd="0" presId="urn:microsoft.com/office/officeart/2018/5/layout/IconCircleLabelList"/>
    <dgm:cxn modelId="{3FF83C31-0FBF-1A47-A829-EC88D0980B61}" type="presParOf" srcId="{421E667C-7A0A-4B9B-96C9-C3D0560F0A8B}" destId="{C1F54E42-D458-438F-8EC1-560EBBC12099}" srcOrd="3" destOrd="0" presId="urn:microsoft.com/office/officeart/2018/5/layout/IconCircleLabelList"/>
    <dgm:cxn modelId="{C898CEF5-DB42-0B49-8F8D-2C4E2EA5D747}" type="presParOf" srcId="{1B4F286A-96D3-495D-8913-0B37B96245ED}" destId="{3EA02C6C-CABD-4916-8639-4309DF214CFF}" srcOrd="1" destOrd="0" presId="urn:microsoft.com/office/officeart/2018/5/layout/IconCircleLabelList"/>
    <dgm:cxn modelId="{A931A2EA-F2A1-3049-8E12-A6BB0391FF3A}" type="presParOf" srcId="{1B4F286A-96D3-495D-8913-0B37B96245ED}" destId="{C4730CAE-95BB-4EF9-973B-44CF82D349F1}" srcOrd="2" destOrd="0" presId="urn:microsoft.com/office/officeart/2018/5/layout/IconCircleLabelList"/>
    <dgm:cxn modelId="{AC23F4F9-AE86-1940-A9A0-474AD89E8A4E}" type="presParOf" srcId="{C4730CAE-95BB-4EF9-973B-44CF82D349F1}" destId="{E52C2B49-07FB-47AF-B4D1-FEECC6D9FCD9}" srcOrd="0" destOrd="0" presId="urn:microsoft.com/office/officeart/2018/5/layout/IconCircleLabelList"/>
    <dgm:cxn modelId="{3D761F4F-A004-6640-A93F-40DB279A7846}" type="presParOf" srcId="{C4730CAE-95BB-4EF9-973B-44CF82D349F1}" destId="{151F28A9-425A-496C-ACF6-A3F4D390E7F3}" srcOrd="1" destOrd="0" presId="urn:microsoft.com/office/officeart/2018/5/layout/IconCircleLabelList"/>
    <dgm:cxn modelId="{367BE0EE-03D4-C840-B806-CDE3B3774BDA}" type="presParOf" srcId="{C4730CAE-95BB-4EF9-973B-44CF82D349F1}" destId="{CAC3C8F2-3052-40B0-9598-E4C5D1099B08}" srcOrd="2" destOrd="0" presId="urn:microsoft.com/office/officeart/2018/5/layout/IconCircleLabelList"/>
    <dgm:cxn modelId="{D8AAF92A-4E08-8E4D-A53E-F1EDDB466818}" type="presParOf" srcId="{C4730CAE-95BB-4EF9-973B-44CF82D349F1}" destId="{CA58DFDB-D99F-48DD-A859-8BAC26DD9A11}" srcOrd="3" destOrd="0" presId="urn:microsoft.com/office/officeart/2018/5/layout/IconCircleLabelList"/>
    <dgm:cxn modelId="{D9424E16-8A42-0E4E-B60C-0B39045B7060}" type="presParOf" srcId="{1B4F286A-96D3-495D-8913-0B37B96245ED}" destId="{20EF780F-77B8-4BD5-9FE7-F0C931292B06}" srcOrd="3" destOrd="0" presId="urn:microsoft.com/office/officeart/2018/5/layout/IconCircleLabelList"/>
    <dgm:cxn modelId="{74F461B1-B6E3-EB4C-B15F-82AE6D6684A1}" type="presParOf" srcId="{1B4F286A-96D3-495D-8913-0B37B96245ED}" destId="{7BE37D55-06D8-4ACE-A55F-6D9AF4B18A4C}" srcOrd="4" destOrd="0" presId="urn:microsoft.com/office/officeart/2018/5/layout/IconCircleLabelList"/>
    <dgm:cxn modelId="{F7EF5931-4BA9-A94B-9E42-4563AE27A479}" type="presParOf" srcId="{7BE37D55-06D8-4ACE-A55F-6D9AF4B18A4C}" destId="{6F35EEB8-677A-4C7B-A019-AA94672E663F}" srcOrd="0" destOrd="0" presId="urn:microsoft.com/office/officeart/2018/5/layout/IconCircleLabelList"/>
    <dgm:cxn modelId="{CBD0A859-EE57-BF49-B10F-5445238FCE4B}" type="presParOf" srcId="{7BE37D55-06D8-4ACE-A55F-6D9AF4B18A4C}" destId="{9FC4B3FD-1613-48F4-8340-BCA8333B3943}" srcOrd="1" destOrd="0" presId="urn:microsoft.com/office/officeart/2018/5/layout/IconCircleLabelList"/>
    <dgm:cxn modelId="{E8C6E645-4BE5-8946-8394-BA93C320416B}" type="presParOf" srcId="{7BE37D55-06D8-4ACE-A55F-6D9AF4B18A4C}" destId="{AED65FE5-DB47-4388-8EC4-DAC9B49F5666}" srcOrd="2" destOrd="0" presId="urn:microsoft.com/office/officeart/2018/5/layout/IconCircleLabelList"/>
    <dgm:cxn modelId="{353E2021-7BEE-684A-88AD-D8BE3ADAE6DB}" type="presParOf" srcId="{7BE37D55-06D8-4ACE-A55F-6D9AF4B18A4C}" destId="{6C8BF460-B2EE-4C92-9A2F-A2799107DFDA}" srcOrd="3" destOrd="0" presId="urn:microsoft.com/office/officeart/2018/5/layout/IconCircleLabelList"/>
    <dgm:cxn modelId="{F918FCF7-DA7F-9449-BD05-08F650C2E839}" type="presParOf" srcId="{1B4F286A-96D3-495D-8913-0B37B96245ED}" destId="{4E693243-D72E-410C-9A66-888C4944A042}" srcOrd="5" destOrd="0" presId="urn:microsoft.com/office/officeart/2018/5/layout/IconCircleLabelList"/>
    <dgm:cxn modelId="{7C8FF06F-2963-6F44-B8D3-1E109E5F238C}" type="presParOf" srcId="{1B4F286A-96D3-495D-8913-0B37B96245ED}" destId="{34B1A91D-3856-4B45-A5FF-882CB7F4409F}" srcOrd="6" destOrd="0" presId="urn:microsoft.com/office/officeart/2018/5/layout/IconCircleLabelList"/>
    <dgm:cxn modelId="{5BEB8CBB-F697-1F4C-BD8A-5D339C4C4454}" type="presParOf" srcId="{34B1A91D-3856-4B45-A5FF-882CB7F4409F}" destId="{74B59E00-C345-4FB2-8CD9-CCCEF171D1F7}" srcOrd="0" destOrd="0" presId="urn:microsoft.com/office/officeart/2018/5/layout/IconCircleLabelList"/>
    <dgm:cxn modelId="{320ED77D-88BE-D045-9218-E221443CD782}" type="presParOf" srcId="{34B1A91D-3856-4B45-A5FF-882CB7F4409F}" destId="{F289A760-5FCB-489A-9358-66926534738B}" srcOrd="1" destOrd="0" presId="urn:microsoft.com/office/officeart/2018/5/layout/IconCircleLabelList"/>
    <dgm:cxn modelId="{E11D202A-CA26-9549-A0FB-447DF3B4A649}" type="presParOf" srcId="{34B1A91D-3856-4B45-A5FF-882CB7F4409F}" destId="{F4FC8937-C13D-43E0-A8DB-3A60BDAC4AD5}" srcOrd="2" destOrd="0" presId="urn:microsoft.com/office/officeart/2018/5/layout/IconCircleLabelList"/>
    <dgm:cxn modelId="{194ED793-436D-B747-B0C6-56C77156D18D}" type="presParOf" srcId="{34B1A91D-3856-4B45-A5FF-882CB7F4409F}" destId="{4CC524B4-AC8C-4135-8EB5-4C81FA9BEC4C}" srcOrd="3" destOrd="0" presId="urn:microsoft.com/office/officeart/2018/5/layout/IconCircleLabelList"/>
    <dgm:cxn modelId="{D794FEB6-FA00-9549-BB72-632ACD29A51E}" type="presParOf" srcId="{1B4F286A-96D3-495D-8913-0B37B96245ED}" destId="{988E26C0-80AA-40FB-A593-379B324CF297}" srcOrd="7" destOrd="0" presId="urn:microsoft.com/office/officeart/2018/5/layout/IconCircleLabelList"/>
    <dgm:cxn modelId="{670110D6-7039-A049-887F-72B1E3E32EED}" type="presParOf" srcId="{1B4F286A-96D3-495D-8913-0B37B96245ED}" destId="{1A1C326C-1DFE-4B74-B14F-8E9E7FEB7995}" srcOrd="8" destOrd="0" presId="urn:microsoft.com/office/officeart/2018/5/layout/IconCircleLabelList"/>
    <dgm:cxn modelId="{45DA968C-9979-4B4A-AE82-F3B7BD463B93}" type="presParOf" srcId="{1A1C326C-1DFE-4B74-B14F-8E9E7FEB7995}" destId="{848EE5BA-0844-401A-820D-AC3A2931D32F}" srcOrd="0" destOrd="0" presId="urn:microsoft.com/office/officeart/2018/5/layout/IconCircleLabelList"/>
    <dgm:cxn modelId="{50D1101E-DF3F-3349-A8D7-B25321AAE849}" type="presParOf" srcId="{1A1C326C-1DFE-4B74-B14F-8E9E7FEB7995}" destId="{A901512F-5511-462C-9571-E63928C4874D}" srcOrd="1" destOrd="0" presId="urn:microsoft.com/office/officeart/2018/5/layout/IconCircleLabelList"/>
    <dgm:cxn modelId="{F4933353-DDFF-D440-8963-77B188A07769}" type="presParOf" srcId="{1A1C326C-1DFE-4B74-B14F-8E9E7FEB7995}" destId="{BB86F8A0-82FF-4B80-813B-0FD45CBF1D0E}" srcOrd="2" destOrd="0" presId="urn:microsoft.com/office/officeart/2018/5/layout/IconCircleLabelList"/>
    <dgm:cxn modelId="{3E7DD61B-2653-2B44-B339-DC1E26F5EBF4}" type="presParOf" srcId="{1A1C326C-1DFE-4B74-B14F-8E9E7FEB7995}" destId="{56AF564E-B40B-4164-8578-5F0739D54BF6}" srcOrd="3" destOrd="0" presId="urn:microsoft.com/office/officeart/2018/5/layout/IconCircleLabelList"/>
    <dgm:cxn modelId="{EF466A66-850C-134E-9CB3-5E73FF8FD088}" type="presParOf" srcId="{1B4F286A-96D3-495D-8913-0B37B96245ED}" destId="{CB42D879-9169-D44D-AE6B-9600FC0E256F}" srcOrd="9" destOrd="0" presId="urn:microsoft.com/office/officeart/2018/5/layout/IconCircleLabelList"/>
    <dgm:cxn modelId="{E61F05E5-A475-214C-B1E8-046CB7E38A1E}" type="presParOf" srcId="{1B4F286A-96D3-495D-8913-0B37B96245ED}" destId="{718D3659-91EE-C14A-A4C0-0A0EA81521CB}" srcOrd="10" destOrd="0" presId="urn:microsoft.com/office/officeart/2018/5/layout/IconCircleLabelList"/>
    <dgm:cxn modelId="{A0F97970-6698-4043-99B4-ACC56E89A228}" type="presParOf" srcId="{718D3659-91EE-C14A-A4C0-0A0EA81521CB}" destId="{8ED0618D-8F80-7349-83DF-4640487BD98F}" srcOrd="0" destOrd="0" presId="urn:microsoft.com/office/officeart/2018/5/layout/IconCircleLabelList"/>
    <dgm:cxn modelId="{FC1B30DC-D6A8-DA4A-95F9-D5B734F2FCA1}" type="presParOf" srcId="{718D3659-91EE-C14A-A4C0-0A0EA81521CB}" destId="{1CB5E2E3-D0CC-864F-ADF8-EB32C38EC74B}" srcOrd="1" destOrd="0" presId="urn:microsoft.com/office/officeart/2018/5/layout/IconCircleLabelList"/>
    <dgm:cxn modelId="{9A63B368-1D04-3441-B87C-BE9FB2695232}" type="presParOf" srcId="{718D3659-91EE-C14A-A4C0-0A0EA81521CB}" destId="{1CE07AE9-0180-0C4B-9628-2DC0A31084B3}" srcOrd="2" destOrd="0" presId="urn:microsoft.com/office/officeart/2018/5/layout/IconCircleLabelList"/>
    <dgm:cxn modelId="{CB762AC1-5958-5041-887B-0AE2B994CB0E}" type="presParOf" srcId="{718D3659-91EE-C14A-A4C0-0A0EA81521CB}" destId="{A2291B83-71DF-D545-819A-50052BF048F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B889DD-415F-4B31-A201-7F65F166B5F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3622235-C54D-4489-8081-2635D2A45DB0}">
      <dgm:prSet/>
      <dgm:spPr/>
      <dgm:t>
        <a:bodyPr/>
        <a:lstStyle/>
        <a:p>
          <a:r>
            <a:rPr lang="en-US" dirty="0"/>
            <a:t>Historical) Volatility is computed from log returns</a:t>
          </a:r>
        </a:p>
      </dgm:t>
    </dgm:pt>
    <dgm:pt modelId="{976FB096-E7F8-435F-8DCF-3DF2858185A9}" type="parTrans" cxnId="{16D03F11-3B1F-4FF3-A683-67EFE60480FE}">
      <dgm:prSet/>
      <dgm:spPr/>
      <dgm:t>
        <a:bodyPr/>
        <a:lstStyle/>
        <a:p>
          <a:endParaRPr lang="en-US"/>
        </a:p>
      </dgm:t>
    </dgm:pt>
    <dgm:pt modelId="{8E770C48-79B9-4490-AEB6-607F77FA820A}" type="sibTrans" cxnId="{16D03F11-3B1F-4FF3-A683-67EFE60480FE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6FEE6C2F-C077-4CEB-8C1B-685BDA9A1801}">
          <dgm:prSet/>
          <dgm:spPr/>
          <dgm:t>
            <a:bodyPr/>
            <a:lstStyle/>
            <a:p>
              <a:pPr/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m:oMathPara>
              </a14:m>
              <a:endParaRPr lang="en-US" dirty="0"/>
            </a:p>
          </dgm:t>
        </dgm:pt>
      </mc:Choice>
      <mc:Fallback xmlns="">
        <dgm:pt modelId="{6FEE6C2F-C077-4CEB-8C1B-685BDA9A1801}">
          <dgm:prSet/>
          <dgm:spPr/>
          <dgm:t>
            <a:bodyPr/>
            <a:lstStyle/>
            <a:p>
              <a:pPr/>
              <a:r>
                <a:rPr lang="en-US" b="0" i="0">
                  <a:latin typeface="Cambria Math" panose="02040503050406030204" pitchFamily="18" charset="0"/>
                </a:rPr>
                <a:t>𝐿𝑜𝑔(𝑆_𝑡/𝑆_(𝑡−1) )</a:t>
              </a:r>
              <a:endParaRPr lang="en-US" dirty="0"/>
            </a:p>
          </dgm:t>
        </dgm:pt>
      </mc:Fallback>
    </mc:AlternateContent>
    <dgm:pt modelId="{DE671142-82A1-4EAC-863A-2B363DAEF873}" type="parTrans" cxnId="{7FF46934-B8BE-419D-A97E-BE1D58BEE9AE}">
      <dgm:prSet/>
      <dgm:spPr/>
      <dgm:t>
        <a:bodyPr/>
        <a:lstStyle/>
        <a:p>
          <a:endParaRPr lang="en-US"/>
        </a:p>
      </dgm:t>
    </dgm:pt>
    <dgm:pt modelId="{ECBD0E34-00C8-4E83-BCAA-42A3B2A68161}" type="sibTrans" cxnId="{7FF46934-B8BE-419D-A97E-BE1D58BEE9AE}">
      <dgm:prSet/>
      <dgm:spPr/>
      <dgm:t>
        <a:bodyPr/>
        <a:lstStyle/>
        <a:p>
          <a:endParaRPr lang="en-US"/>
        </a:p>
      </dgm:t>
    </dgm:pt>
    <dgm:pt modelId="{74A517C4-ED8C-4A4C-AE01-9A7B1BEFE94E}">
      <dgm:prSet/>
      <dgm:spPr/>
      <dgm:t>
        <a:bodyPr/>
        <a:lstStyle/>
        <a:p>
          <a:r>
            <a:rPr lang="en-US" dirty="0"/>
            <a:t>volatility windows (63 days)</a:t>
          </a:r>
        </a:p>
      </dgm:t>
    </dgm:pt>
    <dgm:pt modelId="{8D0E5BE0-E115-423E-B609-B8D5609AEE0E}" type="parTrans" cxnId="{204AA54D-6D76-4E13-861F-687B1C510CF4}">
      <dgm:prSet/>
      <dgm:spPr/>
      <dgm:t>
        <a:bodyPr/>
        <a:lstStyle/>
        <a:p>
          <a:endParaRPr lang="en-US"/>
        </a:p>
      </dgm:t>
    </dgm:pt>
    <dgm:pt modelId="{A2AC7362-26DD-4124-A5FB-531AE2C62598}" type="sibTrans" cxnId="{204AA54D-6D76-4E13-861F-687B1C510CF4}">
      <dgm:prSet/>
      <dgm:spPr/>
      <dgm:t>
        <a:bodyPr/>
        <a:lstStyle/>
        <a:p>
          <a:endParaRPr lang="en-US"/>
        </a:p>
      </dgm:t>
    </dgm:pt>
    <dgm:pt modelId="{67843C48-A0E0-6046-9395-153B85175976}" type="pres">
      <dgm:prSet presAssocID="{A1B889DD-415F-4B31-A201-7F65F166B5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42ABFA-D639-9748-B442-848318D3B695}" type="pres">
      <dgm:prSet presAssocID="{F3622235-C54D-4489-8081-2635D2A45DB0}" presName="hierRoot1" presStyleCnt="0"/>
      <dgm:spPr/>
    </dgm:pt>
    <dgm:pt modelId="{95505922-8214-A741-940E-5770CFBAA539}" type="pres">
      <dgm:prSet presAssocID="{F3622235-C54D-4489-8081-2635D2A45DB0}" presName="composite" presStyleCnt="0"/>
      <dgm:spPr/>
    </dgm:pt>
    <dgm:pt modelId="{E2ADBAA3-4E4F-414A-8B6D-C17E3485BB00}" type="pres">
      <dgm:prSet presAssocID="{F3622235-C54D-4489-8081-2635D2A45DB0}" presName="background" presStyleLbl="node0" presStyleIdx="0" presStyleCnt="3"/>
      <dgm:spPr/>
    </dgm:pt>
    <dgm:pt modelId="{69B0A46C-BAD2-6D4A-B93D-3B55FD9FDF41}" type="pres">
      <dgm:prSet presAssocID="{F3622235-C54D-4489-8081-2635D2A45DB0}" presName="text" presStyleLbl="fgAcc0" presStyleIdx="0" presStyleCnt="3">
        <dgm:presLayoutVars>
          <dgm:chPref val="3"/>
        </dgm:presLayoutVars>
      </dgm:prSet>
      <dgm:spPr/>
    </dgm:pt>
    <dgm:pt modelId="{E46C3AC9-BEA8-5E4E-9BC9-A3B46B878D17}" type="pres">
      <dgm:prSet presAssocID="{F3622235-C54D-4489-8081-2635D2A45DB0}" presName="hierChild2" presStyleCnt="0"/>
      <dgm:spPr/>
    </dgm:pt>
    <dgm:pt modelId="{EBF7E051-5494-2C45-92FC-7261A46C972E}" type="pres">
      <dgm:prSet presAssocID="{6FEE6C2F-C077-4CEB-8C1B-685BDA9A1801}" presName="hierRoot1" presStyleCnt="0"/>
      <dgm:spPr/>
    </dgm:pt>
    <dgm:pt modelId="{D35517E7-BC1E-6047-AF78-721E685D7AF5}" type="pres">
      <dgm:prSet presAssocID="{6FEE6C2F-C077-4CEB-8C1B-685BDA9A1801}" presName="composite" presStyleCnt="0"/>
      <dgm:spPr/>
    </dgm:pt>
    <dgm:pt modelId="{D2BD5E47-CCAD-BA46-B519-DB247FAF4D0F}" type="pres">
      <dgm:prSet presAssocID="{6FEE6C2F-C077-4CEB-8C1B-685BDA9A1801}" presName="background" presStyleLbl="node0" presStyleIdx="1" presStyleCnt="3"/>
      <dgm:spPr/>
    </dgm:pt>
    <dgm:pt modelId="{4449C2C1-7B0F-0A44-830C-02F89A27B74D}" type="pres">
      <dgm:prSet presAssocID="{6FEE6C2F-C077-4CEB-8C1B-685BDA9A1801}" presName="text" presStyleLbl="fgAcc0" presStyleIdx="1" presStyleCnt="3">
        <dgm:presLayoutVars>
          <dgm:chPref val="3"/>
        </dgm:presLayoutVars>
      </dgm:prSet>
      <dgm:spPr/>
    </dgm:pt>
    <dgm:pt modelId="{17AB2C4E-13C7-8146-A165-295A68EE9CAF}" type="pres">
      <dgm:prSet presAssocID="{6FEE6C2F-C077-4CEB-8C1B-685BDA9A1801}" presName="hierChild2" presStyleCnt="0"/>
      <dgm:spPr/>
    </dgm:pt>
    <dgm:pt modelId="{2D69B9A8-98BF-F946-82A8-F3C899AB5510}" type="pres">
      <dgm:prSet presAssocID="{74A517C4-ED8C-4A4C-AE01-9A7B1BEFE94E}" presName="hierRoot1" presStyleCnt="0"/>
      <dgm:spPr/>
    </dgm:pt>
    <dgm:pt modelId="{A309D740-B427-AB4E-A621-251AD01D6279}" type="pres">
      <dgm:prSet presAssocID="{74A517C4-ED8C-4A4C-AE01-9A7B1BEFE94E}" presName="composite" presStyleCnt="0"/>
      <dgm:spPr/>
    </dgm:pt>
    <dgm:pt modelId="{D8037BDC-9E74-BD47-9575-A749683B1F39}" type="pres">
      <dgm:prSet presAssocID="{74A517C4-ED8C-4A4C-AE01-9A7B1BEFE94E}" presName="background" presStyleLbl="node0" presStyleIdx="2" presStyleCnt="3"/>
      <dgm:spPr/>
    </dgm:pt>
    <dgm:pt modelId="{B69F50FD-38CC-7B48-BC9C-3DB7D0C93C9D}" type="pres">
      <dgm:prSet presAssocID="{74A517C4-ED8C-4A4C-AE01-9A7B1BEFE94E}" presName="text" presStyleLbl="fgAcc0" presStyleIdx="2" presStyleCnt="3">
        <dgm:presLayoutVars>
          <dgm:chPref val="3"/>
        </dgm:presLayoutVars>
      </dgm:prSet>
      <dgm:spPr/>
    </dgm:pt>
    <dgm:pt modelId="{D73612B6-72BA-7A43-B4A4-109BC43B2758}" type="pres">
      <dgm:prSet presAssocID="{74A517C4-ED8C-4A4C-AE01-9A7B1BEFE94E}" presName="hierChild2" presStyleCnt="0"/>
      <dgm:spPr/>
    </dgm:pt>
  </dgm:ptLst>
  <dgm:cxnLst>
    <dgm:cxn modelId="{16D03F11-3B1F-4FF3-A683-67EFE60480FE}" srcId="{A1B889DD-415F-4B31-A201-7F65F166B5FE}" destId="{F3622235-C54D-4489-8081-2635D2A45DB0}" srcOrd="0" destOrd="0" parTransId="{976FB096-E7F8-435F-8DCF-3DF2858185A9}" sibTransId="{8E770C48-79B9-4490-AEB6-607F77FA820A}"/>
    <dgm:cxn modelId="{1688ED28-8C42-D545-A839-23C373BF039C}" type="presOf" srcId="{74A517C4-ED8C-4A4C-AE01-9A7B1BEFE94E}" destId="{B69F50FD-38CC-7B48-BC9C-3DB7D0C93C9D}" srcOrd="0" destOrd="0" presId="urn:microsoft.com/office/officeart/2005/8/layout/hierarchy1"/>
    <dgm:cxn modelId="{C2884A32-FDDD-5640-8DC7-A7CB793CE2A0}" type="presOf" srcId="{F3622235-C54D-4489-8081-2635D2A45DB0}" destId="{69B0A46C-BAD2-6D4A-B93D-3B55FD9FDF41}" srcOrd="0" destOrd="0" presId="urn:microsoft.com/office/officeart/2005/8/layout/hierarchy1"/>
    <dgm:cxn modelId="{7FF46934-B8BE-419D-A97E-BE1D58BEE9AE}" srcId="{A1B889DD-415F-4B31-A201-7F65F166B5FE}" destId="{6FEE6C2F-C077-4CEB-8C1B-685BDA9A1801}" srcOrd="1" destOrd="0" parTransId="{DE671142-82A1-4EAC-863A-2B363DAEF873}" sibTransId="{ECBD0E34-00C8-4E83-BCAA-42A3B2A68161}"/>
    <dgm:cxn modelId="{204AA54D-6D76-4E13-861F-687B1C510CF4}" srcId="{A1B889DD-415F-4B31-A201-7F65F166B5FE}" destId="{74A517C4-ED8C-4A4C-AE01-9A7B1BEFE94E}" srcOrd="2" destOrd="0" parTransId="{8D0E5BE0-E115-423E-B609-B8D5609AEE0E}" sibTransId="{A2AC7362-26DD-4124-A5FB-531AE2C62598}"/>
    <dgm:cxn modelId="{A84BAB7E-D28A-5248-9A2D-038B40F7AA60}" type="presOf" srcId="{6FEE6C2F-C077-4CEB-8C1B-685BDA9A1801}" destId="{4449C2C1-7B0F-0A44-830C-02F89A27B74D}" srcOrd="0" destOrd="0" presId="urn:microsoft.com/office/officeart/2005/8/layout/hierarchy1"/>
    <dgm:cxn modelId="{414A2BAE-2C31-9441-BFD2-66C85645033F}" type="presOf" srcId="{A1B889DD-415F-4B31-A201-7F65F166B5FE}" destId="{67843C48-A0E0-6046-9395-153B85175976}" srcOrd="0" destOrd="0" presId="urn:microsoft.com/office/officeart/2005/8/layout/hierarchy1"/>
    <dgm:cxn modelId="{6AF7D8EA-6B50-4B4D-8758-180772BAB750}" type="presParOf" srcId="{67843C48-A0E0-6046-9395-153B85175976}" destId="{1642ABFA-D639-9748-B442-848318D3B695}" srcOrd="0" destOrd="0" presId="urn:microsoft.com/office/officeart/2005/8/layout/hierarchy1"/>
    <dgm:cxn modelId="{CFA46BAE-0B3A-A540-846F-9E8B64E31041}" type="presParOf" srcId="{1642ABFA-D639-9748-B442-848318D3B695}" destId="{95505922-8214-A741-940E-5770CFBAA539}" srcOrd="0" destOrd="0" presId="urn:microsoft.com/office/officeart/2005/8/layout/hierarchy1"/>
    <dgm:cxn modelId="{36123C92-9298-B24A-BD04-AC356F99CFCE}" type="presParOf" srcId="{95505922-8214-A741-940E-5770CFBAA539}" destId="{E2ADBAA3-4E4F-414A-8B6D-C17E3485BB00}" srcOrd="0" destOrd="0" presId="urn:microsoft.com/office/officeart/2005/8/layout/hierarchy1"/>
    <dgm:cxn modelId="{1B460BF8-E644-334A-B21C-ACD75811AF09}" type="presParOf" srcId="{95505922-8214-A741-940E-5770CFBAA539}" destId="{69B0A46C-BAD2-6D4A-B93D-3B55FD9FDF41}" srcOrd="1" destOrd="0" presId="urn:microsoft.com/office/officeart/2005/8/layout/hierarchy1"/>
    <dgm:cxn modelId="{0FB2C824-FB05-7349-899D-B5A685A86159}" type="presParOf" srcId="{1642ABFA-D639-9748-B442-848318D3B695}" destId="{E46C3AC9-BEA8-5E4E-9BC9-A3B46B878D17}" srcOrd="1" destOrd="0" presId="urn:microsoft.com/office/officeart/2005/8/layout/hierarchy1"/>
    <dgm:cxn modelId="{9BB47CAA-9B26-1447-986C-9C3C5D73C975}" type="presParOf" srcId="{67843C48-A0E0-6046-9395-153B85175976}" destId="{EBF7E051-5494-2C45-92FC-7261A46C972E}" srcOrd="1" destOrd="0" presId="urn:microsoft.com/office/officeart/2005/8/layout/hierarchy1"/>
    <dgm:cxn modelId="{0F600BE1-2A3E-DC42-9C2A-105738B016E4}" type="presParOf" srcId="{EBF7E051-5494-2C45-92FC-7261A46C972E}" destId="{D35517E7-BC1E-6047-AF78-721E685D7AF5}" srcOrd="0" destOrd="0" presId="urn:microsoft.com/office/officeart/2005/8/layout/hierarchy1"/>
    <dgm:cxn modelId="{7523C722-C59D-A441-AF7D-0998B6BD5474}" type="presParOf" srcId="{D35517E7-BC1E-6047-AF78-721E685D7AF5}" destId="{D2BD5E47-CCAD-BA46-B519-DB247FAF4D0F}" srcOrd="0" destOrd="0" presId="urn:microsoft.com/office/officeart/2005/8/layout/hierarchy1"/>
    <dgm:cxn modelId="{6AFD5DB9-0C93-4548-A8C0-071608299221}" type="presParOf" srcId="{D35517E7-BC1E-6047-AF78-721E685D7AF5}" destId="{4449C2C1-7B0F-0A44-830C-02F89A27B74D}" srcOrd="1" destOrd="0" presId="urn:microsoft.com/office/officeart/2005/8/layout/hierarchy1"/>
    <dgm:cxn modelId="{223E016A-9FA8-E04A-A313-1B323A76C6DE}" type="presParOf" srcId="{EBF7E051-5494-2C45-92FC-7261A46C972E}" destId="{17AB2C4E-13C7-8146-A165-295A68EE9CAF}" srcOrd="1" destOrd="0" presId="urn:microsoft.com/office/officeart/2005/8/layout/hierarchy1"/>
    <dgm:cxn modelId="{746C2151-63EA-C646-9877-9C82CE53A859}" type="presParOf" srcId="{67843C48-A0E0-6046-9395-153B85175976}" destId="{2D69B9A8-98BF-F946-82A8-F3C899AB5510}" srcOrd="2" destOrd="0" presId="urn:microsoft.com/office/officeart/2005/8/layout/hierarchy1"/>
    <dgm:cxn modelId="{23F0B14C-FEFC-AF47-A887-D4991C05D106}" type="presParOf" srcId="{2D69B9A8-98BF-F946-82A8-F3C899AB5510}" destId="{A309D740-B427-AB4E-A621-251AD01D6279}" srcOrd="0" destOrd="0" presId="urn:microsoft.com/office/officeart/2005/8/layout/hierarchy1"/>
    <dgm:cxn modelId="{82FCCD81-224E-744F-9651-93DEAA735B51}" type="presParOf" srcId="{A309D740-B427-AB4E-A621-251AD01D6279}" destId="{D8037BDC-9E74-BD47-9575-A749683B1F39}" srcOrd="0" destOrd="0" presId="urn:microsoft.com/office/officeart/2005/8/layout/hierarchy1"/>
    <dgm:cxn modelId="{047C024C-94DD-464C-8FBA-957CA52737E2}" type="presParOf" srcId="{A309D740-B427-AB4E-A621-251AD01D6279}" destId="{B69F50FD-38CC-7B48-BC9C-3DB7D0C93C9D}" srcOrd="1" destOrd="0" presId="urn:microsoft.com/office/officeart/2005/8/layout/hierarchy1"/>
    <dgm:cxn modelId="{FEEDEDE3-AA94-DC40-9067-A10E0461334A}" type="presParOf" srcId="{2D69B9A8-98BF-F946-82A8-F3C899AB5510}" destId="{D73612B6-72BA-7A43-B4A4-109BC43B27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B889DD-415F-4B31-A201-7F65F166B5FE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3622235-C54D-4489-8081-2635D2A45DB0}">
      <dgm:prSet/>
      <dgm:spPr/>
      <dgm:t>
        <a:bodyPr/>
        <a:lstStyle/>
        <a:p>
          <a:r>
            <a:rPr lang="en-US" dirty="0"/>
            <a:t>Historical) Volatility is computed from log returns</a:t>
          </a:r>
        </a:p>
      </dgm:t>
    </dgm:pt>
    <dgm:pt modelId="{976FB096-E7F8-435F-8DCF-3DF2858185A9}" type="parTrans" cxnId="{16D03F11-3B1F-4FF3-A683-67EFE60480FE}">
      <dgm:prSet/>
      <dgm:spPr/>
      <dgm:t>
        <a:bodyPr/>
        <a:lstStyle/>
        <a:p>
          <a:endParaRPr lang="en-US"/>
        </a:p>
      </dgm:t>
    </dgm:pt>
    <dgm:pt modelId="{8E770C48-79B9-4490-AEB6-607F77FA820A}" type="sibTrans" cxnId="{16D03F11-3B1F-4FF3-A683-67EFE60480FE}">
      <dgm:prSet/>
      <dgm:spPr/>
      <dgm:t>
        <a:bodyPr/>
        <a:lstStyle/>
        <a:p>
          <a:endParaRPr lang="en-US"/>
        </a:p>
      </dgm:t>
    </dgm:pt>
    <dgm:pt modelId="{6FEE6C2F-C077-4CEB-8C1B-685BDA9A1801}">
      <dgm:prSet/>
      <dgm:spPr>
        <a:blipFill>
          <a:blip xmlns:r="http://schemas.openxmlformats.org/officeDocument/2006/relationships" r:embed="rId1"/>
          <a:stretch>
            <a:fillRect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DE671142-82A1-4EAC-863A-2B363DAEF873}" type="parTrans" cxnId="{7FF46934-B8BE-419D-A97E-BE1D58BEE9AE}">
      <dgm:prSet/>
      <dgm:spPr/>
      <dgm:t>
        <a:bodyPr/>
        <a:lstStyle/>
        <a:p>
          <a:endParaRPr lang="en-US"/>
        </a:p>
      </dgm:t>
    </dgm:pt>
    <dgm:pt modelId="{ECBD0E34-00C8-4E83-BCAA-42A3B2A68161}" type="sibTrans" cxnId="{7FF46934-B8BE-419D-A97E-BE1D58BEE9AE}">
      <dgm:prSet/>
      <dgm:spPr/>
      <dgm:t>
        <a:bodyPr/>
        <a:lstStyle/>
        <a:p>
          <a:endParaRPr lang="en-US"/>
        </a:p>
      </dgm:t>
    </dgm:pt>
    <dgm:pt modelId="{74A517C4-ED8C-4A4C-AE01-9A7B1BEFE94E}">
      <dgm:prSet/>
      <dgm:spPr/>
      <dgm:t>
        <a:bodyPr/>
        <a:lstStyle/>
        <a:p>
          <a:r>
            <a:rPr lang="en-US" dirty="0"/>
            <a:t>volatility windows (63 days)</a:t>
          </a:r>
        </a:p>
      </dgm:t>
    </dgm:pt>
    <dgm:pt modelId="{8D0E5BE0-E115-423E-B609-B8D5609AEE0E}" type="parTrans" cxnId="{204AA54D-6D76-4E13-861F-687B1C510CF4}">
      <dgm:prSet/>
      <dgm:spPr/>
      <dgm:t>
        <a:bodyPr/>
        <a:lstStyle/>
        <a:p>
          <a:endParaRPr lang="en-US"/>
        </a:p>
      </dgm:t>
    </dgm:pt>
    <dgm:pt modelId="{A2AC7362-26DD-4124-A5FB-531AE2C62598}" type="sibTrans" cxnId="{204AA54D-6D76-4E13-861F-687B1C510CF4}">
      <dgm:prSet/>
      <dgm:spPr/>
      <dgm:t>
        <a:bodyPr/>
        <a:lstStyle/>
        <a:p>
          <a:endParaRPr lang="en-US"/>
        </a:p>
      </dgm:t>
    </dgm:pt>
    <dgm:pt modelId="{67843C48-A0E0-6046-9395-153B85175976}" type="pres">
      <dgm:prSet presAssocID="{A1B889DD-415F-4B31-A201-7F65F166B5F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642ABFA-D639-9748-B442-848318D3B695}" type="pres">
      <dgm:prSet presAssocID="{F3622235-C54D-4489-8081-2635D2A45DB0}" presName="hierRoot1" presStyleCnt="0"/>
      <dgm:spPr/>
    </dgm:pt>
    <dgm:pt modelId="{95505922-8214-A741-940E-5770CFBAA539}" type="pres">
      <dgm:prSet presAssocID="{F3622235-C54D-4489-8081-2635D2A45DB0}" presName="composite" presStyleCnt="0"/>
      <dgm:spPr/>
    </dgm:pt>
    <dgm:pt modelId="{E2ADBAA3-4E4F-414A-8B6D-C17E3485BB00}" type="pres">
      <dgm:prSet presAssocID="{F3622235-C54D-4489-8081-2635D2A45DB0}" presName="background" presStyleLbl="node0" presStyleIdx="0" presStyleCnt="3"/>
      <dgm:spPr/>
    </dgm:pt>
    <dgm:pt modelId="{69B0A46C-BAD2-6D4A-B93D-3B55FD9FDF41}" type="pres">
      <dgm:prSet presAssocID="{F3622235-C54D-4489-8081-2635D2A45DB0}" presName="text" presStyleLbl="fgAcc0" presStyleIdx="0" presStyleCnt="3">
        <dgm:presLayoutVars>
          <dgm:chPref val="3"/>
        </dgm:presLayoutVars>
      </dgm:prSet>
      <dgm:spPr/>
    </dgm:pt>
    <dgm:pt modelId="{E46C3AC9-BEA8-5E4E-9BC9-A3B46B878D17}" type="pres">
      <dgm:prSet presAssocID="{F3622235-C54D-4489-8081-2635D2A45DB0}" presName="hierChild2" presStyleCnt="0"/>
      <dgm:spPr/>
    </dgm:pt>
    <dgm:pt modelId="{EBF7E051-5494-2C45-92FC-7261A46C972E}" type="pres">
      <dgm:prSet presAssocID="{6FEE6C2F-C077-4CEB-8C1B-685BDA9A1801}" presName="hierRoot1" presStyleCnt="0"/>
      <dgm:spPr/>
    </dgm:pt>
    <dgm:pt modelId="{D35517E7-BC1E-6047-AF78-721E685D7AF5}" type="pres">
      <dgm:prSet presAssocID="{6FEE6C2F-C077-4CEB-8C1B-685BDA9A1801}" presName="composite" presStyleCnt="0"/>
      <dgm:spPr/>
    </dgm:pt>
    <dgm:pt modelId="{D2BD5E47-CCAD-BA46-B519-DB247FAF4D0F}" type="pres">
      <dgm:prSet presAssocID="{6FEE6C2F-C077-4CEB-8C1B-685BDA9A1801}" presName="background" presStyleLbl="node0" presStyleIdx="1" presStyleCnt="3"/>
      <dgm:spPr/>
    </dgm:pt>
    <dgm:pt modelId="{4449C2C1-7B0F-0A44-830C-02F89A27B74D}" type="pres">
      <dgm:prSet presAssocID="{6FEE6C2F-C077-4CEB-8C1B-685BDA9A1801}" presName="text" presStyleLbl="fgAcc0" presStyleIdx="1" presStyleCnt="3">
        <dgm:presLayoutVars>
          <dgm:chPref val="3"/>
        </dgm:presLayoutVars>
      </dgm:prSet>
      <dgm:spPr/>
    </dgm:pt>
    <dgm:pt modelId="{17AB2C4E-13C7-8146-A165-295A68EE9CAF}" type="pres">
      <dgm:prSet presAssocID="{6FEE6C2F-C077-4CEB-8C1B-685BDA9A1801}" presName="hierChild2" presStyleCnt="0"/>
      <dgm:spPr/>
    </dgm:pt>
    <dgm:pt modelId="{2D69B9A8-98BF-F946-82A8-F3C899AB5510}" type="pres">
      <dgm:prSet presAssocID="{74A517C4-ED8C-4A4C-AE01-9A7B1BEFE94E}" presName="hierRoot1" presStyleCnt="0"/>
      <dgm:spPr/>
    </dgm:pt>
    <dgm:pt modelId="{A309D740-B427-AB4E-A621-251AD01D6279}" type="pres">
      <dgm:prSet presAssocID="{74A517C4-ED8C-4A4C-AE01-9A7B1BEFE94E}" presName="composite" presStyleCnt="0"/>
      <dgm:spPr/>
    </dgm:pt>
    <dgm:pt modelId="{D8037BDC-9E74-BD47-9575-A749683B1F39}" type="pres">
      <dgm:prSet presAssocID="{74A517C4-ED8C-4A4C-AE01-9A7B1BEFE94E}" presName="background" presStyleLbl="node0" presStyleIdx="2" presStyleCnt="3"/>
      <dgm:spPr/>
    </dgm:pt>
    <dgm:pt modelId="{B69F50FD-38CC-7B48-BC9C-3DB7D0C93C9D}" type="pres">
      <dgm:prSet presAssocID="{74A517C4-ED8C-4A4C-AE01-9A7B1BEFE94E}" presName="text" presStyleLbl="fgAcc0" presStyleIdx="2" presStyleCnt="3">
        <dgm:presLayoutVars>
          <dgm:chPref val="3"/>
        </dgm:presLayoutVars>
      </dgm:prSet>
      <dgm:spPr/>
    </dgm:pt>
    <dgm:pt modelId="{D73612B6-72BA-7A43-B4A4-109BC43B2758}" type="pres">
      <dgm:prSet presAssocID="{74A517C4-ED8C-4A4C-AE01-9A7B1BEFE94E}" presName="hierChild2" presStyleCnt="0"/>
      <dgm:spPr/>
    </dgm:pt>
  </dgm:ptLst>
  <dgm:cxnLst>
    <dgm:cxn modelId="{16D03F11-3B1F-4FF3-A683-67EFE60480FE}" srcId="{A1B889DD-415F-4B31-A201-7F65F166B5FE}" destId="{F3622235-C54D-4489-8081-2635D2A45DB0}" srcOrd="0" destOrd="0" parTransId="{976FB096-E7F8-435F-8DCF-3DF2858185A9}" sibTransId="{8E770C48-79B9-4490-AEB6-607F77FA820A}"/>
    <dgm:cxn modelId="{1688ED28-8C42-D545-A839-23C373BF039C}" type="presOf" srcId="{74A517C4-ED8C-4A4C-AE01-9A7B1BEFE94E}" destId="{B69F50FD-38CC-7B48-BC9C-3DB7D0C93C9D}" srcOrd="0" destOrd="0" presId="urn:microsoft.com/office/officeart/2005/8/layout/hierarchy1"/>
    <dgm:cxn modelId="{C2884A32-FDDD-5640-8DC7-A7CB793CE2A0}" type="presOf" srcId="{F3622235-C54D-4489-8081-2635D2A45DB0}" destId="{69B0A46C-BAD2-6D4A-B93D-3B55FD9FDF41}" srcOrd="0" destOrd="0" presId="urn:microsoft.com/office/officeart/2005/8/layout/hierarchy1"/>
    <dgm:cxn modelId="{7FF46934-B8BE-419D-A97E-BE1D58BEE9AE}" srcId="{A1B889DD-415F-4B31-A201-7F65F166B5FE}" destId="{6FEE6C2F-C077-4CEB-8C1B-685BDA9A1801}" srcOrd="1" destOrd="0" parTransId="{DE671142-82A1-4EAC-863A-2B363DAEF873}" sibTransId="{ECBD0E34-00C8-4E83-BCAA-42A3B2A68161}"/>
    <dgm:cxn modelId="{204AA54D-6D76-4E13-861F-687B1C510CF4}" srcId="{A1B889DD-415F-4B31-A201-7F65F166B5FE}" destId="{74A517C4-ED8C-4A4C-AE01-9A7B1BEFE94E}" srcOrd="2" destOrd="0" parTransId="{8D0E5BE0-E115-423E-B609-B8D5609AEE0E}" sibTransId="{A2AC7362-26DD-4124-A5FB-531AE2C62598}"/>
    <dgm:cxn modelId="{A84BAB7E-D28A-5248-9A2D-038B40F7AA60}" type="presOf" srcId="{6FEE6C2F-C077-4CEB-8C1B-685BDA9A1801}" destId="{4449C2C1-7B0F-0A44-830C-02F89A27B74D}" srcOrd="0" destOrd="0" presId="urn:microsoft.com/office/officeart/2005/8/layout/hierarchy1"/>
    <dgm:cxn modelId="{414A2BAE-2C31-9441-BFD2-66C85645033F}" type="presOf" srcId="{A1B889DD-415F-4B31-A201-7F65F166B5FE}" destId="{67843C48-A0E0-6046-9395-153B85175976}" srcOrd="0" destOrd="0" presId="urn:microsoft.com/office/officeart/2005/8/layout/hierarchy1"/>
    <dgm:cxn modelId="{6AF7D8EA-6B50-4B4D-8758-180772BAB750}" type="presParOf" srcId="{67843C48-A0E0-6046-9395-153B85175976}" destId="{1642ABFA-D639-9748-B442-848318D3B695}" srcOrd="0" destOrd="0" presId="urn:microsoft.com/office/officeart/2005/8/layout/hierarchy1"/>
    <dgm:cxn modelId="{CFA46BAE-0B3A-A540-846F-9E8B64E31041}" type="presParOf" srcId="{1642ABFA-D639-9748-B442-848318D3B695}" destId="{95505922-8214-A741-940E-5770CFBAA539}" srcOrd="0" destOrd="0" presId="urn:microsoft.com/office/officeart/2005/8/layout/hierarchy1"/>
    <dgm:cxn modelId="{36123C92-9298-B24A-BD04-AC356F99CFCE}" type="presParOf" srcId="{95505922-8214-A741-940E-5770CFBAA539}" destId="{E2ADBAA3-4E4F-414A-8B6D-C17E3485BB00}" srcOrd="0" destOrd="0" presId="urn:microsoft.com/office/officeart/2005/8/layout/hierarchy1"/>
    <dgm:cxn modelId="{1B460BF8-E644-334A-B21C-ACD75811AF09}" type="presParOf" srcId="{95505922-8214-A741-940E-5770CFBAA539}" destId="{69B0A46C-BAD2-6D4A-B93D-3B55FD9FDF41}" srcOrd="1" destOrd="0" presId="urn:microsoft.com/office/officeart/2005/8/layout/hierarchy1"/>
    <dgm:cxn modelId="{0FB2C824-FB05-7349-899D-B5A685A86159}" type="presParOf" srcId="{1642ABFA-D639-9748-B442-848318D3B695}" destId="{E46C3AC9-BEA8-5E4E-9BC9-A3B46B878D17}" srcOrd="1" destOrd="0" presId="urn:microsoft.com/office/officeart/2005/8/layout/hierarchy1"/>
    <dgm:cxn modelId="{9BB47CAA-9B26-1447-986C-9C3C5D73C975}" type="presParOf" srcId="{67843C48-A0E0-6046-9395-153B85175976}" destId="{EBF7E051-5494-2C45-92FC-7261A46C972E}" srcOrd="1" destOrd="0" presId="urn:microsoft.com/office/officeart/2005/8/layout/hierarchy1"/>
    <dgm:cxn modelId="{0F600BE1-2A3E-DC42-9C2A-105738B016E4}" type="presParOf" srcId="{EBF7E051-5494-2C45-92FC-7261A46C972E}" destId="{D35517E7-BC1E-6047-AF78-721E685D7AF5}" srcOrd="0" destOrd="0" presId="urn:microsoft.com/office/officeart/2005/8/layout/hierarchy1"/>
    <dgm:cxn modelId="{7523C722-C59D-A441-AF7D-0998B6BD5474}" type="presParOf" srcId="{D35517E7-BC1E-6047-AF78-721E685D7AF5}" destId="{D2BD5E47-CCAD-BA46-B519-DB247FAF4D0F}" srcOrd="0" destOrd="0" presId="urn:microsoft.com/office/officeart/2005/8/layout/hierarchy1"/>
    <dgm:cxn modelId="{6AFD5DB9-0C93-4548-A8C0-071608299221}" type="presParOf" srcId="{D35517E7-BC1E-6047-AF78-721E685D7AF5}" destId="{4449C2C1-7B0F-0A44-830C-02F89A27B74D}" srcOrd="1" destOrd="0" presId="urn:microsoft.com/office/officeart/2005/8/layout/hierarchy1"/>
    <dgm:cxn modelId="{223E016A-9FA8-E04A-A313-1B323A76C6DE}" type="presParOf" srcId="{EBF7E051-5494-2C45-92FC-7261A46C972E}" destId="{17AB2C4E-13C7-8146-A165-295A68EE9CAF}" srcOrd="1" destOrd="0" presId="urn:microsoft.com/office/officeart/2005/8/layout/hierarchy1"/>
    <dgm:cxn modelId="{746C2151-63EA-C646-9877-9C82CE53A859}" type="presParOf" srcId="{67843C48-A0E0-6046-9395-153B85175976}" destId="{2D69B9A8-98BF-F946-82A8-F3C899AB5510}" srcOrd="2" destOrd="0" presId="urn:microsoft.com/office/officeart/2005/8/layout/hierarchy1"/>
    <dgm:cxn modelId="{23F0B14C-FEFC-AF47-A887-D4991C05D106}" type="presParOf" srcId="{2D69B9A8-98BF-F946-82A8-F3C899AB5510}" destId="{A309D740-B427-AB4E-A621-251AD01D6279}" srcOrd="0" destOrd="0" presId="urn:microsoft.com/office/officeart/2005/8/layout/hierarchy1"/>
    <dgm:cxn modelId="{82FCCD81-224E-744F-9651-93DEAA735B51}" type="presParOf" srcId="{A309D740-B427-AB4E-A621-251AD01D6279}" destId="{D8037BDC-9E74-BD47-9575-A749683B1F39}" srcOrd="0" destOrd="0" presId="urn:microsoft.com/office/officeart/2005/8/layout/hierarchy1"/>
    <dgm:cxn modelId="{047C024C-94DD-464C-8FBA-957CA52737E2}" type="presParOf" srcId="{A309D740-B427-AB4E-A621-251AD01D6279}" destId="{B69F50FD-38CC-7B48-BC9C-3DB7D0C93C9D}" srcOrd="1" destOrd="0" presId="urn:microsoft.com/office/officeart/2005/8/layout/hierarchy1"/>
    <dgm:cxn modelId="{FEEDEDE3-AA94-DC40-9067-A10E0461334A}" type="presParOf" srcId="{2D69B9A8-98BF-F946-82A8-F3C899AB5510}" destId="{D73612B6-72BA-7A43-B4A4-109BC43B275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C08292-0324-401A-B6B6-1F280260A477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A3A903-D97F-4DF1-9B47-134E52B9417D}">
      <dgm:prSet/>
      <dgm:spPr/>
      <dgm:t>
        <a:bodyPr/>
        <a:lstStyle/>
        <a:p>
          <a:r>
            <a:rPr lang="en-US"/>
            <a:t>Closed form solution to pricing a European call and put</a:t>
          </a:r>
        </a:p>
      </dgm:t>
    </dgm:pt>
    <dgm:pt modelId="{B66DA2C8-F852-48A6-8295-28E8C4A83D59}" type="parTrans" cxnId="{1015EFB5-4A7F-464E-A2C9-003302038B4B}">
      <dgm:prSet/>
      <dgm:spPr/>
      <dgm:t>
        <a:bodyPr/>
        <a:lstStyle/>
        <a:p>
          <a:endParaRPr lang="en-US"/>
        </a:p>
      </dgm:t>
    </dgm:pt>
    <dgm:pt modelId="{A70024CE-8D29-465B-B43B-D8FDF8BBE0B3}" type="sibTrans" cxnId="{1015EFB5-4A7F-464E-A2C9-003302038B4B}">
      <dgm:prSet/>
      <dgm:spPr/>
      <dgm:t>
        <a:bodyPr/>
        <a:lstStyle/>
        <a:p>
          <a:endParaRPr lang="en-US"/>
        </a:p>
      </dgm:t>
    </dgm:pt>
    <dgm:pt modelId="{E137A285-5A2A-4611-B54E-BE85B9378285}">
      <dgm:prSet/>
      <dgm:spPr/>
      <dgm:t>
        <a:bodyPr/>
        <a:lstStyle/>
        <a:p>
          <a:r>
            <a:rPr lang="en-US"/>
            <a:t>(Black and Scholes, 1973)</a:t>
          </a:r>
        </a:p>
      </dgm:t>
    </dgm:pt>
    <dgm:pt modelId="{4ECB747C-FDB5-4DA4-BD3E-E6514FF48633}" type="parTrans" cxnId="{AD50853D-8865-4C0A-B2C5-4DE626E091DC}">
      <dgm:prSet/>
      <dgm:spPr/>
      <dgm:t>
        <a:bodyPr/>
        <a:lstStyle/>
        <a:p>
          <a:endParaRPr lang="en-US"/>
        </a:p>
      </dgm:t>
    </dgm:pt>
    <dgm:pt modelId="{57D59B49-EB4B-4041-9957-02EBAEF3515F}" type="sibTrans" cxnId="{AD50853D-8865-4C0A-B2C5-4DE626E091DC}">
      <dgm:prSet/>
      <dgm:spPr/>
      <dgm:t>
        <a:bodyPr/>
        <a:lstStyle/>
        <a:p>
          <a:endParaRPr lang="en-US"/>
        </a:p>
      </dgm:t>
    </dgm:pt>
    <dgm:pt modelId="{DA246652-BB7E-764F-A0F9-D20C27E4171E}" type="pres">
      <dgm:prSet presAssocID="{96C08292-0324-401A-B6B6-1F280260A47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C9853D-4EC3-5042-926E-954FF071FA22}" type="pres">
      <dgm:prSet presAssocID="{D1A3A903-D97F-4DF1-9B47-134E52B9417D}" presName="root" presStyleCnt="0"/>
      <dgm:spPr/>
    </dgm:pt>
    <dgm:pt modelId="{5AF08042-0818-0F42-A786-299AD3727C80}" type="pres">
      <dgm:prSet presAssocID="{D1A3A903-D97F-4DF1-9B47-134E52B9417D}" presName="rootComposite" presStyleCnt="0"/>
      <dgm:spPr/>
    </dgm:pt>
    <dgm:pt modelId="{FC30405C-A660-AC45-8392-AA656675669C}" type="pres">
      <dgm:prSet presAssocID="{D1A3A903-D97F-4DF1-9B47-134E52B9417D}" presName="rootText" presStyleLbl="node1" presStyleIdx="0" presStyleCnt="2"/>
      <dgm:spPr/>
    </dgm:pt>
    <dgm:pt modelId="{E6679E06-A417-EE4D-99DA-EEE4FDFBFDDA}" type="pres">
      <dgm:prSet presAssocID="{D1A3A903-D97F-4DF1-9B47-134E52B9417D}" presName="rootConnector" presStyleLbl="node1" presStyleIdx="0" presStyleCnt="2"/>
      <dgm:spPr/>
    </dgm:pt>
    <dgm:pt modelId="{B0D7C43D-D879-094D-A856-50920F014634}" type="pres">
      <dgm:prSet presAssocID="{D1A3A903-D97F-4DF1-9B47-134E52B9417D}" presName="childShape" presStyleCnt="0"/>
      <dgm:spPr/>
    </dgm:pt>
    <dgm:pt modelId="{248C8212-C981-0C47-BE7E-E66B96DE8D52}" type="pres">
      <dgm:prSet presAssocID="{E137A285-5A2A-4611-B54E-BE85B9378285}" presName="root" presStyleCnt="0"/>
      <dgm:spPr/>
    </dgm:pt>
    <dgm:pt modelId="{1D5FD198-4C83-CF44-9D4B-28C2886E027D}" type="pres">
      <dgm:prSet presAssocID="{E137A285-5A2A-4611-B54E-BE85B9378285}" presName="rootComposite" presStyleCnt="0"/>
      <dgm:spPr/>
    </dgm:pt>
    <dgm:pt modelId="{1390D945-A8F8-6A42-95CA-D3BE33253CA8}" type="pres">
      <dgm:prSet presAssocID="{E137A285-5A2A-4611-B54E-BE85B9378285}" presName="rootText" presStyleLbl="node1" presStyleIdx="1" presStyleCnt="2"/>
      <dgm:spPr/>
    </dgm:pt>
    <dgm:pt modelId="{1D5EA74F-CCA5-674E-A941-EEA09F2EA5C8}" type="pres">
      <dgm:prSet presAssocID="{E137A285-5A2A-4611-B54E-BE85B9378285}" presName="rootConnector" presStyleLbl="node1" presStyleIdx="1" presStyleCnt="2"/>
      <dgm:spPr/>
    </dgm:pt>
    <dgm:pt modelId="{458960C0-0593-AC44-9422-B96B060E4851}" type="pres">
      <dgm:prSet presAssocID="{E137A285-5A2A-4611-B54E-BE85B9378285}" presName="childShape" presStyleCnt="0"/>
      <dgm:spPr/>
    </dgm:pt>
  </dgm:ptLst>
  <dgm:cxnLst>
    <dgm:cxn modelId="{AD50853D-8865-4C0A-B2C5-4DE626E091DC}" srcId="{96C08292-0324-401A-B6B6-1F280260A477}" destId="{E137A285-5A2A-4611-B54E-BE85B9378285}" srcOrd="1" destOrd="0" parTransId="{4ECB747C-FDB5-4DA4-BD3E-E6514FF48633}" sibTransId="{57D59B49-EB4B-4041-9957-02EBAEF3515F}"/>
    <dgm:cxn modelId="{519E394B-E675-EA44-AD16-CCA970B14487}" type="presOf" srcId="{96C08292-0324-401A-B6B6-1F280260A477}" destId="{DA246652-BB7E-764F-A0F9-D20C27E4171E}" srcOrd="0" destOrd="0" presId="urn:microsoft.com/office/officeart/2005/8/layout/hierarchy3"/>
    <dgm:cxn modelId="{7E03AC78-855A-214C-B4B4-B74FF42029E2}" type="presOf" srcId="{E137A285-5A2A-4611-B54E-BE85B9378285}" destId="{1D5EA74F-CCA5-674E-A941-EEA09F2EA5C8}" srcOrd="1" destOrd="0" presId="urn:microsoft.com/office/officeart/2005/8/layout/hierarchy3"/>
    <dgm:cxn modelId="{0DBF2395-A666-E24F-ABB2-EB6BFEBF625F}" type="presOf" srcId="{E137A285-5A2A-4611-B54E-BE85B9378285}" destId="{1390D945-A8F8-6A42-95CA-D3BE33253CA8}" srcOrd="0" destOrd="0" presId="urn:microsoft.com/office/officeart/2005/8/layout/hierarchy3"/>
    <dgm:cxn modelId="{C998D49E-5913-964A-9CD0-9801638A41B5}" type="presOf" srcId="{D1A3A903-D97F-4DF1-9B47-134E52B9417D}" destId="{E6679E06-A417-EE4D-99DA-EEE4FDFBFDDA}" srcOrd="1" destOrd="0" presId="urn:microsoft.com/office/officeart/2005/8/layout/hierarchy3"/>
    <dgm:cxn modelId="{1015EFB5-4A7F-464E-A2C9-003302038B4B}" srcId="{96C08292-0324-401A-B6B6-1F280260A477}" destId="{D1A3A903-D97F-4DF1-9B47-134E52B9417D}" srcOrd="0" destOrd="0" parTransId="{B66DA2C8-F852-48A6-8295-28E8C4A83D59}" sibTransId="{A70024CE-8D29-465B-B43B-D8FDF8BBE0B3}"/>
    <dgm:cxn modelId="{4E05CCF5-609E-4A49-971E-C7AF31F9F59F}" type="presOf" srcId="{D1A3A903-D97F-4DF1-9B47-134E52B9417D}" destId="{FC30405C-A660-AC45-8392-AA656675669C}" srcOrd="0" destOrd="0" presId="urn:microsoft.com/office/officeart/2005/8/layout/hierarchy3"/>
    <dgm:cxn modelId="{5928BEBD-CA98-9944-8D56-6BB543696034}" type="presParOf" srcId="{DA246652-BB7E-764F-A0F9-D20C27E4171E}" destId="{23C9853D-4EC3-5042-926E-954FF071FA22}" srcOrd="0" destOrd="0" presId="urn:microsoft.com/office/officeart/2005/8/layout/hierarchy3"/>
    <dgm:cxn modelId="{1942843C-5935-FC4E-9A66-3E1961026D6F}" type="presParOf" srcId="{23C9853D-4EC3-5042-926E-954FF071FA22}" destId="{5AF08042-0818-0F42-A786-299AD3727C80}" srcOrd="0" destOrd="0" presId="urn:microsoft.com/office/officeart/2005/8/layout/hierarchy3"/>
    <dgm:cxn modelId="{456909F0-7E9E-6F46-B7FE-48AD6E543B12}" type="presParOf" srcId="{5AF08042-0818-0F42-A786-299AD3727C80}" destId="{FC30405C-A660-AC45-8392-AA656675669C}" srcOrd="0" destOrd="0" presId="urn:microsoft.com/office/officeart/2005/8/layout/hierarchy3"/>
    <dgm:cxn modelId="{A1E984CB-5AC4-E84E-95CF-FB247E47562E}" type="presParOf" srcId="{5AF08042-0818-0F42-A786-299AD3727C80}" destId="{E6679E06-A417-EE4D-99DA-EEE4FDFBFDDA}" srcOrd="1" destOrd="0" presId="urn:microsoft.com/office/officeart/2005/8/layout/hierarchy3"/>
    <dgm:cxn modelId="{F4C2C98C-D46A-9D40-B6E8-0CB34141062B}" type="presParOf" srcId="{23C9853D-4EC3-5042-926E-954FF071FA22}" destId="{B0D7C43D-D879-094D-A856-50920F014634}" srcOrd="1" destOrd="0" presId="urn:microsoft.com/office/officeart/2005/8/layout/hierarchy3"/>
    <dgm:cxn modelId="{DA69B67C-5517-A448-A5EF-E81B3A73A0C8}" type="presParOf" srcId="{DA246652-BB7E-764F-A0F9-D20C27E4171E}" destId="{248C8212-C981-0C47-BE7E-E66B96DE8D52}" srcOrd="1" destOrd="0" presId="urn:microsoft.com/office/officeart/2005/8/layout/hierarchy3"/>
    <dgm:cxn modelId="{B6DD1999-D280-7249-B2A9-7F6B3885AACF}" type="presParOf" srcId="{248C8212-C981-0C47-BE7E-E66B96DE8D52}" destId="{1D5FD198-4C83-CF44-9D4B-28C2886E027D}" srcOrd="0" destOrd="0" presId="urn:microsoft.com/office/officeart/2005/8/layout/hierarchy3"/>
    <dgm:cxn modelId="{BBA6352D-0DB9-324C-AF14-B5951FA33FFC}" type="presParOf" srcId="{1D5FD198-4C83-CF44-9D4B-28C2886E027D}" destId="{1390D945-A8F8-6A42-95CA-D3BE33253CA8}" srcOrd="0" destOrd="0" presId="urn:microsoft.com/office/officeart/2005/8/layout/hierarchy3"/>
    <dgm:cxn modelId="{68EFB8B0-B200-824D-A007-8210F8224418}" type="presParOf" srcId="{1D5FD198-4C83-CF44-9D4B-28C2886E027D}" destId="{1D5EA74F-CCA5-674E-A941-EEA09F2EA5C8}" srcOrd="1" destOrd="0" presId="urn:microsoft.com/office/officeart/2005/8/layout/hierarchy3"/>
    <dgm:cxn modelId="{6A8D9885-6F0B-A742-820E-DFA4FD0FA9BB}" type="presParOf" srcId="{248C8212-C981-0C47-BE7E-E66B96DE8D52}" destId="{458960C0-0593-AC44-9422-B96B060E4851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1E5F97A-CFBA-4BFC-B945-2C675A41AD79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538FC6-A1AC-4822-ABBE-DBE1AE6B04D2}">
      <dgm:prSet/>
      <dgm:spPr/>
      <dgm:t>
        <a:bodyPr/>
        <a:lstStyle/>
        <a:p>
          <a:r>
            <a:rPr lang="en-US" dirty="0"/>
            <a:t>Continuously compounded returns are normally distributed over time</a:t>
          </a:r>
        </a:p>
      </dgm:t>
    </dgm:pt>
    <dgm:pt modelId="{9D9D9C67-1133-4A2A-B12A-7C5D953BEDC4}" type="parTrans" cxnId="{7C493BEA-F682-4971-AF9E-5DC6B098D922}">
      <dgm:prSet/>
      <dgm:spPr/>
      <dgm:t>
        <a:bodyPr/>
        <a:lstStyle/>
        <a:p>
          <a:endParaRPr lang="en-US"/>
        </a:p>
      </dgm:t>
    </dgm:pt>
    <dgm:pt modelId="{038039E3-6050-474A-9CE7-6550D2D40D54}" type="sibTrans" cxnId="{7C493BEA-F682-4971-AF9E-5DC6B098D922}">
      <dgm:prSet/>
      <dgm:spPr/>
      <dgm:t>
        <a:bodyPr/>
        <a:lstStyle/>
        <a:p>
          <a:endParaRPr lang="en-US"/>
        </a:p>
      </dgm:t>
    </dgm:pt>
    <dgm:pt modelId="{B2AA0D39-E85B-4B39-9D10-1BD5E0973FF4}">
      <dgm:prSet/>
      <dgm:spPr/>
      <dgm:t>
        <a:bodyPr/>
        <a:lstStyle/>
        <a:p>
          <a:r>
            <a:rPr lang="en-US" dirty="0"/>
            <a:t>Volatility of returns is constant and known</a:t>
          </a:r>
        </a:p>
      </dgm:t>
    </dgm:pt>
    <dgm:pt modelId="{9A64FF9D-6AB3-4E39-A136-63A7FAE3DEE9}" type="parTrans" cxnId="{0E072541-57BA-4C00-8012-A72CF48DA3CF}">
      <dgm:prSet/>
      <dgm:spPr/>
      <dgm:t>
        <a:bodyPr/>
        <a:lstStyle/>
        <a:p>
          <a:endParaRPr lang="en-US"/>
        </a:p>
      </dgm:t>
    </dgm:pt>
    <dgm:pt modelId="{28C11F12-CE9E-4CDA-A51D-BDFAA4F1F398}" type="sibTrans" cxnId="{0E072541-57BA-4C00-8012-A72CF48DA3CF}">
      <dgm:prSet/>
      <dgm:spPr/>
      <dgm:t>
        <a:bodyPr/>
        <a:lstStyle/>
        <a:p>
          <a:endParaRPr lang="en-US"/>
        </a:p>
      </dgm:t>
    </dgm:pt>
    <dgm:pt modelId="{4A442B78-A93B-4CEB-8BF8-09567E6E32C3}">
      <dgm:prSet/>
      <dgm:spPr/>
      <dgm:t>
        <a:bodyPr/>
        <a:lstStyle/>
        <a:p>
          <a:r>
            <a:rPr lang="en-US" dirty="0"/>
            <a:t>Continuous dividends </a:t>
          </a:r>
        </a:p>
      </dgm:t>
    </dgm:pt>
    <dgm:pt modelId="{39CDD6E3-ED75-4048-8285-E1A9160C23F2}" type="parTrans" cxnId="{0D777038-9C5A-4909-940F-71F9A9661AF3}">
      <dgm:prSet/>
      <dgm:spPr/>
      <dgm:t>
        <a:bodyPr/>
        <a:lstStyle/>
        <a:p>
          <a:endParaRPr lang="en-US"/>
        </a:p>
      </dgm:t>
    </dgm:pt>
    <dgm:pt modelId="{18E81894-6A73-464B-9011-EB60A1CB0B0F}" type="sibTrans" cxnId="{0D777038-9C5A-4909-940F-71F9A9661AF3}">
      <dgm:prSet/>
      <dgm:spPr/>
      <dgm:t>
        <a:bodyPr/>
        <a:lstStyle/>
        <a:p>
          <a:endParaRPr lang="en-US"/>
        </a:p>
      </dgm:t>
    </dgm:pt>
    <dgm:pt modelId="{EBBB2118-BC73-418E-BD95-BDBB24C49359}">
      <dgm:prSet/>
      <dgm:spPr/>
      <dgm:t>
        <a:bodyPr/>
        <a:lstStyle/>
        <a:p>
          <a:r>
            <a:rPr lang="en-US"/>
            <a:t>Risk-free interest rate is known and constant</a:t>
          </a:r>
        </a:p>
      </dgm:t>
    </dgm:pt>
    <dgm:pt modelId="{AA905043-B8AD-4D42-8AF3-C2AB46676013}" type="parTrans" cxnId="{2784BCB9-C902-40F7-9E0F-C4F27A669C38}">
      <dgm:prSet/>
      <dgm:spPr/>
      <dgm:t>
        <a:bodyPr/>
        <a:lstStyle/>
        <a:p>
          <a:endParaRPr lang="en-US"/>
        </a:p>
      </dgm:t>
    </dgm:pt>
    <dgm:pt modelId="{76A99EC8-09FF-47B7-B602-6C9D0029843B}" type="sibTrans" cxnId="{2784BCB9-C902-40F7-9E0F-C4F27A669C38}">
      <dgm:prSet/>
      <dgm:spPr/>
      <dgm:t>
        <a:bodyPr/>
        <a:lstStyle/>
        <a:p>
          <a:endParaRPr lang="en-US"/>
        </a:p>
      </dgm:t>
    </dgm:pt>
    <dgm:pt modelId="{180D1CAF-DD7E-47C7-A256-40A737F03CAF}">
      <dgm:prSet/>
      <dgm:spPr/>
      <dgm:t>
        <a:bodyPr/>
        <a:lstStyle/>
        <a:p>
          <a:r>
            <a:rPr lang="en-US"/>
            <a:t>No taxes and transaction costs</a:t>
          </a:r>
        </a:p>
      </dgm:t>
    </dgm:pt>
    <dgm:pt modelId="{34A32644-3DED-4A89-B5A7-261EE7833B69}" type="parTrans" cxnId="{F3F947E3-4ABC-474A-8873-FA01BFD084FC}">
      <dgm:prSet/>
      <dgm:spPr/>
      <dgm:t>
        <a:bodyPr/>
        <a:lstStyle/>
        <a:p>
          <a:endParaRPr lang="en-US"/>
        </a:p>
      </dgm:t>
    </dgm:pt>
    <dgm:pt modelId="{DFC2FE0F-6D35-4325-9DB5-58A7599A33CB}" type="sibTrans" cxnId="{F3F947E3-4ABC-474A-8873-FA01BFD084FC}">
      <dgm:prSet/>
      <dgm:spPr/>
      <dgm:t>
        <a:bodyPr/>
        <a:lstStyle/>
        <a:p>
          <a:endParaRPr lang="en-US"/>
        </a:p>
      </dgm:t>
    </dgm:pt>
    <dgm:pt modelId="{DCA54FB3-455B-B646-95BE-87C328913FB5}" type="pres">
      <dgm:prSet presAssocID="{01E5F97A-CFBA-4BFC-B945-2C675A41AD79}" presName="Name0" presStyleCnt="0">
        <dgm:presLayoutVars>
          <dgm:dir/>
          <dgm:animLvl val="lvl"/>
          <dgm:resizeHandles val="exact"/>
        </dgm:presLayoutVars>
      </dgm:prSet>
      <dgm:spPr/>
    </dgm:pt>
    <dgm:pt modelId="{370FE428-2309-6143-BA34-30BFD2CDF37F}" type="pres">
      <dgm:prSet presAssocID="{1C538FC6-A1AC-4822-ABBE-DBE1AE6B04D2}" presName="linNode" presStyleCnt="0"/>
      <dgm:spPr/>
    </dgm:pt>
    <dgm:pt modelId="{D74A1566-0298-484A-AA5E-FFF1C23AC091}" type="pres">
      <dgm:prSet presAssocID="{1C538FC6-A1AC-4822-ABBE-DBE1AE6B04D2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2332B43-08BB-D44F-8C08-F9A102F76736}" type="pres">
      <dgm:prSet presAssocID="{038039E3-6050-474A-9CE7-6550D2D40D54}" presName="sp" presStyleCnt="0"/>
      <dgm:spPr/>
    </dgm:pt>
    <dgm:pt modelId="{6DB3248D-C397-FC4A-8070-B88AF2EA998C}" type="pres">
      <dgm:prSet presAssocID="{B2AA0D39-E85B-4B39-9D10-1BD5E0973FF4}" presName="linNode" presStyleCnt="0"/>
      <dgm:spPr/>
    </dgm:pt>
    <dgm:pt modelId="{324C718A-998C-474B-BBD0-D787A1A413AF}" type="pres">
      <dgm:prSet presAssocID="{B2AA0D39-E85B-4B39-9D10-1BD5E0973FF4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6A00D2E1-D098-564A-8831-6074BDDBDE73}" type="pres">
      <dgm:prSet presAssocID="{28C11F12-CE9E-4CDA-A51D-BDFAA4F1F398}" presName="sp" presStyleCnt="0"/>
      <dgm:spPr/>
    </dgm:pt>
    <dgm:pt modelId="{3E39D933-D069-9C43-B861-A12043A943D4}" type="pres">
      <dgm:prSet presAssocID="{4A442B78-A93B-4CEB-8BF8-09567E6E32C3}" presName="linNode" presStyleCnt="0"/>
      <dgm:spPr/>
    </dgm:pt>
    <dgm:pt modelId="{53EE5026-7ED0-F144-8F30-C7341FD58C68}" type="pres">
      <dgm:prSet presAssocID="{4A442B78-A93B-4CEB-8BF8-09567E6E32C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26B4970F-88E9-4245-A948-2723D6EED742}" type="pres">
      <dgm:prSet presAssocID="{18E81894-6A73-464B-9011-EB60A1CB0B0F}" presName="sp" presStyleCnt="0"/>
      <dgm:spPr/>
    </dgm:pt>
    <dgm:pt modelId="{8079F23D-AF81-E04C-B46C-359CE2F376A9}" type="pres">
      <dgm:prSet presAssocID="{EBBB2118-BC73-418E-BD95-BDBB24C49359}" presName="linNode" presStyleCnt="0"/>
      <dgm:spPr/>
    </dgm:pt>
    <dgm:pt modelId="{C4BAB4CC-3DDB-474A-B521-54DE2C5D5603}" type="pres">
      <dgm:prSet presAssocID="{EBBB2118-BC73-418E-BD95-BDBB24C4935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4E73AD3F-9A4F-BB45-A142-2819F7EE8AD2}" type="pres">
      <dgm:prSet presAssocID="{76A99EC8-09FF-47B7-B602-6C9D0029843B}" presName="sp" presStyleCnt="0"/>
      <dgm:spPr/>
    </dgm:pt>
    <dgm:pt modelId="{D1CDD763-69BD-9543-BBC0-604F778D1335}" type="pres">
      <dgm:prSet presAssocID="{180D1CAF-DD7E-47C7-A256-40A737F03CAF}" presName="linNode" presStyleCnt="0"/>
      <dgm:spPr/>
    </dgm:pt>
    <dgm:pt modelId="{D1E5DCFD-0480-4841-9445-954132EFDCE3}" type="pres">
      <dgm:prSet presAssocID="{180D1CAF-DD7E-47C7-A256-40A737F03CA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0F3D6218-F00C-0248-B775-A46B0B71D287}" type="presOf" srcId="{EBBB2118-BC73-418E-BD95-BDBB24C49359}" destId="{C4BAB4CC-3DDB-474A-B521-54DE2C5D5603}" srcOrd="0" destOrd="0" presId="urn:microsoft.com/office/officeart/2005/8/layout/vList5"/>
    <dgm:cxn modelId="{C8347237-BE40-7041-8320-EBC25947B929}" type="presOf" srcId="{B2AA0D39-E85B-4B39-9D10-1BD5E0973FF4}" destId="{324C718A-998C-474B-BBD0-D787A1A413AF}" srcOrd="0" destOrd="0" presId="urn:microsoft.com/office/officeart/2005/8/layout/vList5"/>
    <dgm:cxn modelId="{0D777038-9C5A-4909-940F-71F9A9661AF3}" srcId="{01E5F97A-CFBA-4BFC-B945-2C675A41AD79}" destId="{4A442B78-A93B-4CEB-8BF8-09567E6E32C3}" srcOrd="2" destOrd="0" parTransId="{39CDD6E3-ED75-4048-8285-E1A9160C23F2}" sibTransId="{18E81894-6A73-464B-9011-EB60A1CB0B0F}"/>
    <dgm:cxn modelId="{0E072541-57BA-4C00-8012-A72CF48DA3CF}" srcId="{01E5F97A-CFBA-4BFC-B945-2C675A41AD79}" destId="{B2AA0D39-E85B-4B39-9D10-1BD5E0973FF4}" srcOrd="1" destOrd="0" parTransId="{9A64FF9D-6AB3-4E39-A136-63A7FAE3DEE9}" sibTransId="{28C11F12-CE9E-4CDA-A51D-BDFAA4F1F398}"/>
    <dgm:cxn modelId="{19C58848-D77E-9E43-B5BF-B8BC59F9EE3F}" type="presOf" srcId="{4A442B78-A93B-4CEB-8BF8-09567E6E32C3}" destId="{53EE5026-7ED0-F144-8F30-C7341FD58C68}" srcOrd="0" destOrd="0" presId="urn:microsoft.com/office/officeart/2005/8/layout/vList5"/>
    <dgm:cxn modelId="{70B78857-E0F6-1F4C-B35A-12003B179F0E}" type="presOf" srcId="{01E5F97A-CFBA-4BFC-B945-2C675A41AD79}" destId="{DCA54FB3-455B-B646-95BE-87C328913FB5}" srcOrd="0" destOrd="0" presId="urn:microsoft.com/office/officeart/2005/8/layout/vList5"/>
    <dgm:cxn modelId="{9A431F95-B135-1D4D-92B7-C0FC70458D4D}" type="presOf" srcId="{180D1CAF-DD7E-47C7-A256-40A737F03CAF}" destId="{D1E5DCFD-0480-4841-9445-954132EFDCE3}" srcOrd="0" destOrd="0" presId="urn:microsoft.com/office/officeart/2005/8/layout/vList5"/>
    <dgm:cxn modelId="{2784BCB9-C902-40F7-9E0F-C4F27A669C38}" srcId="{01E5F97A-CFBA-4BFC-B945-2C675A41AD79}" destId="{EBBB2118-BC73-418E-BD95-BDBB24C49359}" srcOrd="3" destOrd="0" parTransId="{AA905043-B8AD-4D42-8AF3-C2AB46676013}" sibTransId="{76A99EC8-09FF-47B7-B602-6C9D0029843B}"/>
    <dgm:cxn modelId="{31A106DA-CB63-3143-9657-AFEA2DCF05FA}" type="presOf" srcId="{1C538FC6-A1AC-4822-ABBE-DBE1AE6B04D2}" destId="{D74A1566-0298-484A-AA5E-FFF1C23AC091}" srcOrd="0" destOrd="0" presId="urn:microsoft.com/office/officeart/2005/8/layout/vList5"/>
    <dgm:cxn modelId="{F3F947E3-4ABC-474A-8873-FA01BFD084FC}" srcId="{01E5F97A-CFBA-4BFC-B945-2C675A41AD79}" destId="{180D1CAF-DD7E-47C7-A256-40A737F03CAF}" srcOrd="4" destOrd="0" parTransId="{34A32644-3DED-4A89-B5A7-261EE7833B69}" sibTransId="{DFC2FE0F-6D35-4325-9DB5-58A7599A33CB}"/>
    <dgm:cxn modelId="{7C493BEA-F682-4971-AF9E-5DC6B098D922}" srcId="{01E5F97A-CFBA-4BFC-B945-2C675A41AD79}" destId="{1C538FC6-A1AC-4822-ABBE-DBE1AE6B04D2}" srcOrd="0" destOrd="0" parTransId="{9D9D9C67-1133-4A2A-B12A-7C5D953BEDC4}" sibTransId="{038039E3-6050-474A-9CE7-6550D2D40D54}"/>
    <dgm:cxn modelId="{4DD01D6B-6BA7-F241-9E8F-DE7B04DE6726}" type="presParOf" srcId="{DCA54FB3-455B-B646-95BE-87C328913FB5}" destId="{370FE428-2309-6143-BA34-30BFD2CDF37F}" srcOrd="0" destOrd="0" presId="urn:microsoft.com/office/officeart/2005/8/layout/vList5"/>
    <dgm:cxn modelId="{D49FEFE2-9C06-3947-A448-E746BB70294D}" type="presParOf" srcId="{370FE428-2309-6143-BA34-30BFD2CDF37F}" destId="{D74A1566-0298-484A-AA5E-FFF1C23AC091}" srcOrd="0" destOrd="0" presId="urn:microsoft.com/office/officeart/2005/8/layout/vList5"/>
    <dgm:cxn modelId="{1C44607B-CAFC-044F-817A-861871A10FDF}" type="presParOf" srcId="{DCA54FB3-455B-B646-95BE-87C328913FB5}" destId="{C2332B43-08BB-D44F-8C08-F9A102F76736}" srcOrd="1" destOrd="0" presId="urn:microsoft.com/office/officeart/2005/8/layout/vList5"/>
    <dgm:cxn modelId="{B1AF1BB8-CFAE-DD46-B146-22CBF5E22496}" type="presParOf" srcId="{DCA54FB3-455B-B646-95BE-87C328913FB5}" destId="{6DB3248D-C397-FC4A-8070-B88AF2EA998C}" srcOrd="2" destOrd="0" presId="urn:microsoft.com/office/officeart/2005/8/layout/vList5"/>
    <dgm:cxn modelId="{42EF7E8B-621E-7B4C-B531-917139FC0B6A}" type="presParOf" srcId="{6DB3248D-C397-FC4A-8070-B88AF2EA998C}" destId="{324C718A-998C-474B-BBD0-D787A1A413AF}" srcOrd="0" destOrd="0" presId="urn:microsoft.com/office/officeart/2005/8/layout/vList5"/>
    <dgm:cxn modelId="{1E19B00C-9AE6-D547-A869-904F58E11099}" type="presParOf" srcId="{DCA54FB3-455B-B646-95BE-87C328913FB5}" destId="{6A00D2E1-D098-564A-8831-6074BDDBDE73}" srcOrd="3" destOrd="0" presId="urn:microsoft.com/office/officeart/2005/8/layout/vList5"/>
    <dgm:cxn modelId="{A9FEFA50-D2A5-764B-BBF0-25A5971C491D}" type="presParOf" srcId="{DCA54FB3-455B-B646-95BE-87C328913FB5}" destId="{3E39D933-D069-9C43-B861-A12043A943D4}" srcOrd="4" destOrd="0" presId="urn:microsoft.com/office/officeart/2005/8/layout/vList5"/>
    <dgm:cxn modelId="{A49C3740-7EB9-2B42-AEE1-35218FA9E73F}" type="presParOf" srcId="{3E39D933-D069-9C43-B861-A12043A943D4}" destId="{53EE5026-7ED0-F144-8F30-C7341FD58C68}" srcOrd="0" destOrd="0" presId="urn:microsoft.com/office/officeart/2005/8/layout/vList5"/>
    <dgm:cxn modelId="{B57B8AFD-C17E-DA4E-8B55-FE301D77D691}" type="presParOf" srcId="{DCA54FB3-455B-B646-95BE-87C328913FB5}" destId="{26B4970F-88E9-4245-A948-2723D6EED742}" srcOrd="5" destOrd="0" presId="urn:microsoft.com/office/officeart/2005/8/layout/vList5"/>
    <dgm:cxn modelId="{E248305C-9986-124A-8131-E0B161B076C7}" type="presParOf" srcId="{DCA54FB3-455B-B646-95BE-87C328913FB5}" destId="{8079F23D-AF81-E04C-B46C-359CE2F376A9}" srcOrd="6" destOrd="0" presId="urn:microsoft.com/office/officeart/2005/8/layout/vList5"/>
    <dgm:cxn modelId="{B00048EC-A147-AA42-93A7-4972FCB61D19}" type="presParOf" srcId="{8079F23D-AF81-E04C-B46C-359CE2F376A9}" destId="{C4BAB4CC-3DDB-474A-B521-54DE2C5D5603}" srcOrd="0" destOrd="0" presId="urn:microsoft.com/office/officeart/2005/8/layout/vList5"/>
    <dgm:cxn modelId="{9F02FD76-AAAA-5A40-A26D-DC2BFEA59893}" type="presParOf" srcId="{DCA54FB3-455B-B646-95BE-87C328913FB5}" destId="{4E73AD3F-9A4F-BB45-A142-2819F7EE8AD2}" srcOrd="7" destOrd="0" presId="urn:microsoft.com/office/officeart/2005/8/layout/vList5"/>
    <dgm:cxn modelId="{66392892-D163-CF4B-8031-D2F595CBE144}" type="presParOf" srcId="{DCA54FB3-455B-B646-95BE-87C328913FB5}" destId="{D1CDD763-69BD-9543-BBC0-604F778D1335}" srcOrd="8" destOrd="0" presId="urn:microsoft.com/office/officeart/2005/8/layout/vList5"/>
    <dgm:cxn modelId="{C3179EFC-C206-5C43-92F3-C8D9048412A5}" type="presParOf" srcId="{D1CDD763-69BD-9543-BBC0-604F778D1335}" destId="{D1E5DCFD-0480-4841-9445-954132EFDCE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8916D6C-1392-4984-AD86-AC74C18A807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B9B04C4-DD37-4E10-95B5-B019BE33EF53}">
      <dgm:prSet custT="1"/>
      <dgm:spPr/>
      <dgm:t>
        <a:bodyPr/>
        <a:lstStyle/>
        <a:p>
          <a:r>
            <a:rPr lang="en-US" sz="2800" dirty="0"/>
            <a:t>Yes </a:t>
          </a:r>
        </a:p>
      </dgm:t>
    </dgm:pt>
    <dgm:pt modelId="{3E0ADDF1-31DC-43D9-ADDD-0EF060E046FA}" type="parTrans" cxnId="{AC3F982D-E32F-4211-9F69-E0CEDF99F674}">
      <dgm:prSet/>
      <dgm:spPr/>
      <dgm:t>
        <a:bodyPr/>
        <a:lstStyle/>
        <a:p>
          <a:endParaRPr lang="en-US"/>
        </a:p>
      </dgm:t>
    </dgm:pt>
    <dgm:pt modelId="{8E9391F4-0F46-46D0-8CBC-1C539186C595}" type="sibTrans" cxnId="{AC3F982D-E32F-4211-9F69-E0CEDF99F674}">
      <dgm:prSet/>
      <dgm:spPr/>
      <dgm:t>
        <a:bodyPr/>
        <a:lstStyle/>
        <a:p>
          <a:endParaRPr lang="en-US"/>
        </a:p>
      </dgm:t>
    </dgm:pt>
    <dgm:pt modelId="{56275EDC-1603-4DCD-85DB-2533303CAE57}">
      <dgm:prSet custT="1"/>
      <dgm:spPr/>
      <dgm:t>
        <a:bodyPr/>
        <a:lstStyle/>
        <a:p>
          <a:r>
            <a:rPr lang="en-US" sz="2000" dirty="0"/>
            <a:t>For the given input data, my MLP model outperforms Black Scholes on average across all windows</a:t>
          </a:r>
        </a:p>
      </dgm:t>
    </dgm:pt>
    <dgm:pt modelId="{EBDB19C8-62F3-4A55-9C24-12B774C9445B}" type="parTrans" cxnId="{E7013782-489B-4C23-BC8C-FF397B57F587}">
      <dgm:prSet/>
      <dgm:spPr/>
      <dgm:t>
        <a:bodyPr/>
        <a:lstStyle/>
        <a:p>
          <a:endParaRPr lang="en-US"/>
        </a:p>
      </dgm:t>
    </dgm:pt>
    <dgm:pt modelId="{18F02333-78A4-4C40-B99A-4C0A7FB1C32F}" type="sibTrans" cxnId="{E7013782-489B-4C23-BC8C-FF397B57F587}">
      <dgm:prSet/>
      <dgm:spPr/>
      <dgm:t>
        <a:bodyPr/>
        <a:lstStyle/>
        <a:p>
          <a:endParaRPr lang="en-US"/>
        </a:p>
      </dgm:t>
    </dgm:pt>
    <dgm:pt modelId="{ECE2EBD0-60F7-4C93-AEE8-4860EB5D7685}">
      <dgm:prSet custT="1"/>
      <dgm:spPr/>
      <dgm:t>
        <a:bodyPr/>
        <a:lstStyle/>
        <a:p>
          <a:r>
            <a:rPr lang="en-US" sz="2800" dirty="0"/>
            <a:t>No</a:t>
          </a:r>
        </a:p>
      </dgm:t>
    </dgm:pt>
    <dgm:pt modelId="{2E76EA93-75E8-4D99-B7EF-BEE9BC188A7F}" type="parTrans" cxnId="{ADAEB982-9C97-4514-BFE3-4FDD3C09019B}">
      <dgm:prSet/>
      <dgm:spPr/>
      <dgm:t>
        <a:bodyPr/>
        <a:lstStyle/>
        <a:p>
          <a:endParaRPr lang="en-US"/>
        </a:p>
      </dgm:t>
    </dgm:pt>
    <dgm:pt modelId="{5875B2A9-62B3-423E-87EE-7FC1497C822E}" type="sibTrans" cxnId="{ADAEB982-9C97-4514-BFE3-4FDD3C09019B}">
      <dgm:prSet/>
      <dgm:spPr/>
      <dgm:t>
        <a:bodyPr/>
        <a:lstStyle/>
        <a:p>
          <a:endParaRPr lang="en-US"/>
        </a:p>
      </dgm:t>
    </dgm:pt>
    <dgm:pt modelId="{C0D5F7A8-BFCD-407D-A1E0-6B489E68EFC8}">
      <dgm:prSet custT="1"/>
      <dgm:spPr/>
      <dgm:t>
        <a:bodyPr/>
        <a:lstStyle/>
        <a:p>
          <a:r>
            <a:rPr lang="en-US" sz="2500" dirty="0"/>
            <a:t>My model violates lower bound, monotonicity and convexity conditions</a:t>
          </a:r>
        </a:p>
      </dgm:t>
    </dgm:pt>
    <dgm:pt modelId="{2DF3E1EF-6D19-478F-84FC-65D72437D650}" type="parTrans" cxnId="{CBC66936-E857-4DB8-B13B-603F06D698D6}">
      <dgm:prSet/>
      <dgm:spPr/>
      <dgm:t>
        <a:bodyPr/>
        <a:lstStyle/>
        <a:p>
          <a:endParaRPr lang="en-US"/>
        </a:p>
      </dgm:t>
    </dgm:pt>
    <dgm:pt modelId="{979CC16D-714A-44C6-93A7-A864D4193FFD}" type="sibTrans" cxnId="{CBC66936-E857-4DB8-B13B-603F06D698D6}">
      <dgm:prSet/>
      <dgm:spPr/>
      <dgm:t>
        <a:bodyPr/>
        <a:lstStyle/>
        <a:p>
          <a:endParaRPr lang="en-US"/>
        </a:p>
      </dgm:t>
    </dgm:pt>
    <dgm:pt modelId="{99D59D68-6562-426C-B14B-1562421B4EAE}" type="pres">
      <dgm:prSet presAssocID="{88916D6C-1392-4984-AD86-AC74C18A8074}" presName="root" presStyleCnt="0">
        <dgm:presLayoutVars>
          <dgm:dir/>
          <dgm:resizeHandles val="exact"/>
        </dgm:presLayoutVars>
      </dgm:prSet>
      <dgm:spPr/>
    </dgm:pt>
    <dgm:pt modelId="{D6F9C335-6453-4F9F-9F91-781362FCB47A}" type="pres">
      <dgm:prSet presAssocID="{5B9B04C4-DD37-4E10-95B5-B019BE33EF53}" presName="compNode" presStyleCnt="0"/>
      <dgm:spPr/>
    </dgm:pt>
    <dgm:pt modelId="{CD9F54A7-DB2F-44E3-A9A3-65EBDA432639}" type="pres">
      <dgm:prSet presAssocID="{5B9B04C4-DD37-4E10-95B5-B019BE33EF5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A3A93C6-9CF8-4E3E-928B-84DEB392D2E0}" type="pres">
      <dgm:prSet presAssocID="{5B9B04C4-DD37-4E10-95B5-B019BE33EF53}" presName="spaceRect" presStyleCnt="0"/>
      <dgm:spPr/>
    </dgm:pt>
    <dgm:pt modelId="{77A205AB-B7E3-4E52-86A0-863F9FA21E2B}" type="pres">
      <dgm:prSet presAssocID="{5B9B04C4-DD37-4E10-95B5-B019BE33EF53}" presName="textRect" presStyleLbl="revTx" presStyleIdx="0" presStyleCnt="4">
        <dgm:presLayoutVars>
          <dgm:chMax val="1"/>
          <dgm:chPref val="1"/>
        </dgm:presLayoutVars>
      </dgm:prSet>
      <dgm:spPr/>
    </dgm:pt>
    <dgm:pt modelId="{7D86634D-BB56-4FE2-A22D-87C0A9A50D8A}" type="pres">
      <dgm:prSet presAssocID="{8E9391F4-0F46-46D0-8CBC-1C539186C595}" presName="sibTrans" presStyleCnt="0"/>
      <dgm:spPr/>
    </dgm:pt>
    <dgm:pt modelId="{43C32D45-0540-433D-BC32-8086EB13FBB8}" type="pres">
      <dgm:prSet presAssocID="{56275EDC-1603-4DCD-85DB-2533303CAE57}" presName="compNode" presStyleCnt="0"/>
      <dgm:spPr/>
    </dgm:pt>
    <dgm:pt modelId="{94971C10-0CAB-4B9A-8F71-EBD8E5F74A4F}" type="pres">
      <dgm:prSet presAssocID="{56275EDC-1603-4DCD-85DB-2533303CAE5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0515155-1605-4EF1-87D7-3CCAE670DA74}" type="pres">
      <dgm:prSet presAssocID="{56275EDC-1603-4DCD-85DB-2533303CAE57}" presName="spaceRect" presStyleCnt="0"/>
      <dgm:spPr/>
    </dgm:pt>
    <dgm:pt modelId="{B83E659D-7956-4576-8FC0-04FC1811FC24}" type="pres">
      <dgm:prSet presAssocID="{56275EDC-1603-4DCD-85DB-2533303CAE57}" presName="textRect" presStyleLbl="revTx" presStyleIdx="1" presStyleCnt="4" custScaleX="161772">
        <dgm:presLayoutVars>
          <dgm:chMax val="1"/>
          <dgm:chPref val="1"/>
        </dgm:presLayoutVars>
      </dgm:prSet>
      <dgm:spPr/>
    </dgm:pt>
    <dgm:pt modelId="{5DF302B7-E7C5-4253-BECF-F14FC9017382}" type="pres">
      <dgm:prSet presAssocID="{18F02333-78A4-4C40-B99A-4C0A7FB1C32F}" presName="sibTrans" presStyleCnt="0"/>
      <dgm:spPr/>
    </dgm:pt>
    <dgm:pt modelId="{F5DBB11D-E4DE-4E4D-BB92-7BCA3BF5530D}" type="pres">
      <dgm:prSet presAssocID="{ECE2EBD0-60F7-4C93-AEE8-4860EB5D7685}" presName="compNode" presStyleCnt="0"/>
      <dgm:spPr/>
    </dgm:pt>
    <dgm:pt modelId="{2693676C-B72D-478D-A2B8-843676D23590}" type="pres">
      <dgm:prSet presAssocID="{ECE2EBD0-60F7-4C93-AEE8-4860EB5D768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982DEDC9-36B4-46B2-9888-E73C517A52A4}" type="pres">
      <dgm:prSet presAssocID="{ECE2EBD0-60F7-4C93-AEE8-4860EB5D7685}" presName="spaceRect" presStyleCnt="0"/>
      <dgm:spPr/>
    </dgm:pt>
    <dgm:pt modelId="{C323840B-3EE3-4E95-B02F-5321998362C7}" type="pres">
      <dgm:prSet presAssocID="{ECE2EBD0-60F7-4C93-AEE8-4860EB5D7685}" presName="textRect" presStyleLbl="revTx" presStyleIdx="2" presStyleCnt="4">
        <dgm:presLayoutVars>
          <dgm:chMax val="1"/>
          <dgm:chPref val="1"/>
        </dgm:presLayoutVars>
      </dgm:prSet>
      <dgm:spPr/>
    </dgm:pt>
    <dgm:pt modelId="{3054A007-3377-4548-B562-3633D984A109}" type="pres">
      <dgm:prSet presAssocID="{5875B2A9-62B3-423E-87EE-7FC1497C822E}" presName="sibTrans" presStyleCnt="0"/>
      <dgm:spPr/>
    </dgm:pt>
    <dgm:pt modelId="{035108BF-E838-44F6-88D9-DA2A7ED3EFF8}" type="pres">
      <dgm:prSet presAssocID="{C0D5F7A8-BFCD-407D-A1E0-6B489E68EFC8}" presName="compNode" presStyleCnt="0"/>
      <dgm:spPr/>
    </dgm:pt>
    <dgm:pt modelId="{B934C713-07E1-408A-A20E-208C5DCBC74A}" type="pres">
      <dgm:prSet presAssocID="{C0D5F7A8-BFCD-407D-A1E0-6B489E68EFC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222C98E0-8753-4749-B612-C519AA480133}" type="pres">
      <dgm:prSet presAssocID="{C0D5F7A8-BFCD-407D-A1E0-6B489E68EFC8}" presName="spaceRect" presStyleCnt="0"/>
      <dgm:spPr/>
    </dgm:pt>
    <dgm:pt modelId="{DC96B357-CC4B-4A4B-AE81-D50E0204D49C}" type="pres">
      <dgm:prSet presAssocID="{C0D5F7A8-BFCD-407D-A1E0-6B489E68EFC8}" presName="textRect" presStyleLbl="revTx" presStyleIdx="3" presStyleCnt="4" custScaleX="169230">
        <dgm:presLayoutVars>
          <dgm:chMax val="1"/>
          <dgm:chPref val="1"/>
        </dgm:presLayoutVars>
      </dgm:prSet>
      <dgm:spPr/>
    </dgm:pt>
  </dgm:ptLst>
  <dgm:cxnLst>
    <dgm:cxn modelId="{AC3F982D-E32F-4211-9F69-E0CEDF99F674}" srcId="{88916D6C-1392-4984-AD86-AC74C18A8074}" destId="{5B9B04C4-DD37-4E10-95B5-B019BE33EF53}" srcOrd="0" destOrd="0" parTransId="{3E0ADDF1-31DC-43D9-ADDD-0EF060E046FA}" sibTransId="{8E9391F4-0F46-46D0-8CBC-1C539186C595}"/>
    <dgm:cxn modelId="{CBC66936-E857-4DB8-B13B-603F06D698D6}" srcId="{88916D6C-1392-4984-AD86-AC74C18A8074}" destId="{C0D5F7A8-BFCD-407D-A1E0-6B489E68EFC8}" srcOrd="3" destOrd="0" parTransId="{2DF3E1EF-6D19-478F-84FC-65D72437D650}" sibTransId="{979CC16D-714A-44C6-93A7-A864D4193FFD}"/>
    <dgm:cxn modelId="{8250BD4A-44A7-4468-8570-78E64ADE559A}" type="presOf" srcId="{56275EDC-1603-4DCD-85DB-2533303CAE57}" destId="{B83E659D-7956-4576-8FC0-04FC1811FC24}" srcOrd="0" destOrd="0" presId="urn:microsoft.com/office/officeart/2018/2/layout/IconLabelList"/>
    <dgm:cxn modelId="{E7013782-489B-4C23-BC8C-FF397B57F587}" srcId="{88916D6C-1392-4984-AD86-AC74C18A8074}" destId="{56275EDC-1603-4DCD-85DB-2533303CAE57}" srcOrd="1" destOrd="0" parTransId="{EBDB19C8-62F3-4A55-9C24-12B774C9445B}" sibTransId="{18F02333-78A4-4C40-B99A-4C0A7FB1C32F}"/>
    <dgm:cxn modelId="{ADAEB982-9C97-4514-BFE3-4FDD3C09019B}" srcId="{88916D6C-1392-4984-AD86-AC74C18A8074}" destId="{ECE2EBD0-60F7-4C93-AEE8-4860EB5D7685}" srcOrd="2" destOrd="0" parTransId="{2E76EA93-75E8-4D99-B7EF-BEE9BC188A7F}" sibTransId="{5875B2A9-62B3-423E-87EE-7FC1497C822E}"/>
    <dgm:cxn modelId="{B7566E96-F7F2-4BBC-9E0B-6BE24603C2CE}" type="presOf" srcId="{C0D5F7A8-BFCD-407D-A1E0-6B489E68EFC8}" destId="{DC96B357-CC4B-4A4B-AE81-D50E0204D49C}" srcOrd="0" destOrd="0" presId="urn:microsoft.com/office/officeart/2018/2/layout/IconLabelList"/>
    <dgm:cxn modelId="{D475CD97-4A23-4047-AEEC-4632EC9557D8}" type="presOf" srcId="{88916D6C-1392-4984-AD86-AC74C18A8074}" destId="{99D59D68-6562-426C-B14B-1562421B4EAE}" srcOrd="0" destOrd="0" presId="urn:microsoft.com/office/officeart/2018/2/layout/IconLabelList"/>
    <dgm:cxn modelId="{491D21CA-D34C-49AA-A345-EE275405C6BF}" type="presOf" srcId="{ECE2EBD0-60F7-4C93-AEE8-4860EB5D7685}" destId="{C323840B-3EE3-4E95-B02F-5321998362C7}" srcOrd="0" destOrd="0" presId="urn:microsoft.com/office/officeart/2018/2/layout/IconLabelList"/>
    <dgm:cxn modelId="{19159BEE-BE1A-4F2E-9A8E-AB8BB718F06D}" type="presOf" srcId="{5B9B04C4-DD37-4E10-95B5-B019BE33EF53}" destId="{77A205AB-B7E3-4E52-86A0-863F9FA21E2B}" srcOrd="0" destOrd="0" presId="urn:microsoft.com/office/officeart/2018/2/layout/IconLabelList"/>
    <dgm:cxn modelId="{3FEBC08D-00D8-451E-9D8A-78199B03CED5}" type="presParOf" srcId="{99D59D68-6562-426C-B14B-1562421B4EAE}" destId="{D6F9C335-6453-4F9F-9F91-781362FCB47A}" srcOrd="0" destOrd="0" presId="urn:microsoft.com/office/officeart/2018/2/layout/IconLabelList"/>
    <dgm:cxn modelId="{6755EC72-B8CC-4585-B4F6-5B9617C459C1}" type="presParOf" srcId="{D6F9C335-6453-4F9F-9F91-781362FCB47A}" destId="{CD9F54A7-DB2F-44E3-A9A3-65EBDA432639}" srcOrd="0" destOrd="0" presId="urn:microsoft.com/office/officeart/2018/2/layout/IconLabelList"/>
    <dgm:cxn modelId="{B7512A8C-F8C3-4F71-B75C-7E98FAF64E33}" type="presParOf" srcId="{D6F9C335-6453-4F9F-9F91-781362FCB47A}" destId="{9A3A93C6-9CF8-4E3E-928B-84DEB392D2E0}" srcOrd="1" destOrd="0" presId="urn:microsoft.com/office/officeart/2018/2/layout/IconLabelList"/>
    <dgm:cxn modelId="{5E8A8846-7BFD-4219-8F79-3AFDC430B558}" type="presParOf" srcId="{D6F9C335-6453-4F9F-9F91-781362FCB47A}" destId="{77A205AB-B7E3-4E52-86A0-863F9FA21E2B}" srcOrd="2" destOrd="0" presId="urn:microsoft.com/office/officeart/2018/2/layout/IconLabelList"/>
    <dgm:cxn modelId="{BA8F6A56-A7EF-44B9-8AD3-8C7BF4BE91A2}" type="presParOf" srcId="{99D59D68-6562-426C-B14B-1562421B4EAE}" destId="{7D86634D-BB56-4FE2-A22D-87C0A9A50D8A}" srcOrd="1" destOrd="0" presId="urn:microsoft.com/office/officeart/2018/2/layout/IconLabelList"/>
    <dgm:cxn modelId="{5B2AC2E5-35D5-4952-99F7-B2BEC19B5FB8}" type="presParOf" srcId="{99D59D68-6562-426C-B14B-1562421B4EAE}" destId="{43C32D45-0540-433D-BC32-8086EB13FBB8}" srcOrd="2" destOrd="0" presId="urn:microsoft.com/office/officeart/2018/2/layout/IconLabelList"/>
    <dgm:cxn modelId="{F84028C7-5020-4E52-BD3E-9D50BC715E34}" type="presParOf" srcId="{43C32D45-0540-433D-BC32-8086EB13FBB8}" destId="{94971C10-0CAB-4B9A-8F71-EBD8E5F74A4F}" srcOrd="0" destOrd="0" presId="urn:microsoft.com/office/officeart/2018/2/layout/IconLabelList"/>
    <dgm:cxn modelId="{D3C1D7A4-5404-4426-8B17-1C21F6C02B46}" type="presParOf" srcId="{43C32D45-0540-433D-BC32-8086EB13FBB8}" destId="{80515155-1605-4EF1-87D7-3CCAE670DA74}" srcOrd="1" destOrd="0" presId="urn:microsoft.com/office/officeart/2018/2/layout/IconLabelList"/>
    <dgm:cxn modelId="{7B8EC08D-C7FC-4C07-8092-EA1D07A3CA07}" type="presParOf" srcId="{43C32D45-0540-433D-BC32-8086EB13FBB8}" destId="{B83E659D-7956-4576-8FC0-04FC1811FC24}" srcOrd="2" destOrd="0" presId="urn:microsoft.com/office/officeart/2018/2/layout/IconLabelList"/>
    <dgm:cxn modelId="{FAC45401-E107-46C7-9EB3-648576606A54}" type="presParOf" srcId="{99D59D68-6562-426C-B14B-1562421B4EAE}" destId="{5DF302B7-E7C5-4253-BECF-F14FC9017382}" srcOrd="3" destOrd="0" presId="urn:microsoft.com/office/officeart/2018/2/layout/IconLabelList"/>
    <dgm:cxn modelId="{4FB8DEBB-53BD-4CC4-BE63-06D9F7F34562}" type="presParOf" srcId="{99D59D68-6562-426C-B14B-1562421B4EAE}" destId="{F5DBB11D-E4DE-4E4D-BB92-7BCA3BF5530D}" srcOrd="4" destOrd="0" presId="urn:microsoft.com/office/officeart/2018/2/layout/IconLabelList"/>
    <dgm:cxn modelId="{ECB15851-2460-4832-A729-8D2FEFBAB771}" type="presParOf" srcId="{F5DBB11D-E4DE-4E4D-BB92-7BCA3BF5530D}" destId="{2693676C-B72D-478D-A2B8-843676D23590}" srcOrd="0" destOrd="0" presId="urn:microsoft.com/office/officeart/2018/2/layout/IconLabelList"/>
    <dgm:cxn modelId="{A21E34FB-1C43-4D0F-9A71-C8236AC845D5}" type="presParOf" srcId="{F5DBB11D-E4DE-4E4D-BB92-7BCA3BF5530D}" destId="{982DEDC9-36B4-46B2-9888-E73C517A52A4}" srcOrd="1" destOrd="0" presId="urn:microsoft.com/office/officeart/2018/2/layout/IconLabelList"/>
    <dgm:cxn modelId="{AB89C4A9-672B-47AF-9E0F-5ADF651A0D55}" type="presParOf" srcId="{F5DBB11D-E4DE-4E4D-BB92-7BCA3BF5530D}" destId="{C323840B-3EE3-4E95-B02F-5321998362C7}" srcOrd="2" destOrd="0" presId="urn:microsoft.com/office/officeart/2018/2/layout/IconLabelList"/>
    <dgm:cxn modelId="{B8093040-1233-4318-A4A5-CC49DA7269A7}" type="presParOf" srcId="{99D59D68-6562-426C-B14B-1562421B4EAE}" destId="{3054A007-3377-4548-B562-3633D984A109}" srcOrd="5" destOrd="0" presId="urn:microsoft.com/office/officeart/2018/2/layout/IconLabelList"/>
    <dgm:cxn modelId="{5EEFA7FC-F1C2-43A4-801C-027FAF511334}" type="presParOf" srcId="{99D59D68-6562-426C-B14B-1562421B4EAE}" destId="{035108BF-E838-44F6-88D9-DA2A7ED3EFF8}" srcOrd="6" destOrd="0" presId="urn:microsoft.com/office/officeart/2018/2/layout/IconLabelList"/>
    <dgm:cxn modelId="{AC6DC270-E178-4A43-8F33-7C6F7DC05E5B}" type="presParOf" srcId="{035108BF-E838-44F6-88D9-DA2A7ED3EFF8}" destId="{B934C713-07E1-408A-A20E-208C5DCBC74A}" srcOrd="0" destOrd="0" presId="urn:microsoft.com/office/officeart/2018/2/layout/IconLabelList"/>
    <dgm:cxn modelId="{3E003EF9-4BC4-4E47-BA45-19BE12E1BE7C}" type="presParOf" srcId="{035108BF-E838-44F6-88D9-DA2A7ED3EFF8}" destId="{222C98E0-8753-4749-B612-C519AA480133}" srcOrd="1" destOrd="0" presId="urn:microsoft.com/office/officeart/2018/2/layout/IconLabelList"/>
    <dgm:cxn modelId="{80340227-BC25-4642-BEB4-A2CC2D084A1A}" type="presParOf" srcId="{035108BF-E838-44F6-88D9-DA2A7ED3EFF8}" destId="{DC96B357-CC4B-4A4B-AE81-D50E0204D49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D8EB6C7-9DA9-41B1-BC3F-0BABAC5C2FFF}" type="doc">
      <dgm:prSet loTypeId="urn:microsoft.com/office/officeart/2005/8/layout/list1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5ABC7147-AEA8-4C17-8B81-F085560E4ADA}">
      <dgm:prSet/>
      <dgm:spPr/>
      <dgm:t>
        <a:bodyPr/>
        <a:lstStyle/>
        <a:p>
          <a:r>
            <a:rPr lang="en-US"/>
            <a:t>Next Steps</a:t>
          </a:r>
        </a:p>
      </dgm:t>
    </dgm:pt>
    <dgm:pt modelId="{1A8AA7BB-8415-4115-9360-392C3C3589FC}" type="parTrans" cxnId="{D0EED9D8-CCD4-4081-A1EB-32BFB895AF74}">
      <dgm:prSet/>
      <dgm:spPr/>
      <dgm:t>
        <a:bodyPr/>
        <a:lstStyle/>
        <a:p>
          <a:endParaRPr lang="en-US"/>
        </a:p>
      </dgm:t>
    </dgm:pt>
    <dgm:pt modelId="{84C34E37-280F-413E-B460-892FC455771C}" type="sibTrans" cxnId="{D0EED9D8-CCD4-4081-A1EB-32BFB895AF74}">
      <dgm:prSet/>
      <dgm:spPr/>
      <dgm:t>
        <a:bodyPr/>
        <a:lstStyle/>
        <a:p>
          <a:endParaRPr lang="en-US"/>
        </a:p>
      </dgm:t>
    </dgm:pt>
    <dgm:pt modelId="{A78C82D4-1ECC-4397-B86A-6319696B1A4B}">
      <dgm:prSet/>
      <dgm:spPr/>
      <dgm:t>
        <a:bodyPr/>
        <a:lstStyle/>
        <a:p>
          <a:r>
            <a:rPr lang="en-US" dirty="0"/>
            <a:t>Restricting Bid – Ask spread</a:t>
          </a:r>
        </a:p>
      </dgm:t>
    </dgm:pt>
    <dgm:pt modelId="{A934262C-24A7-47EF-85B4-B5C555A27C7F}" type="parTrans" cxnId="{47530D34-4C61-4717-95BA-B86BBEBFFD36}">
      <dgm:prSet/>
      <dgm:spPr/>
      <dgm:t>
        <a:bodyPr/>
        <a:lstStyle/>
        <a:p>
          <a:endParaRPr lang="en-US"/>
        </a:p>
      </dgm:t>
    </dgm:pt>
    <dgm:pt modelId="{8755A0BD-83A5-49BD-8760-461478B315D8}" type="sibTrans" cxnId="{47530D34-4C61-4717-95BA-B86BBEBFFD36}">
      <dgm:prSet/>
      <dgm:spPr/>
      <dgm:t>
        <a:bodyPr/>
        <a:lstStyle/>
        <a:p>
          <a:endParaRPr lang="en-US"/>
        </a:p>
      </dgm:t>
    </dgm:pt>
    <dgm:pt modelId="{7A3E52D2-5FF3-48B7-8039-CF919BB23DAF}">
      <dgm:prSet/>
      <dgm:spPr/>
      <dgm:t>
        <a:bodyPr/>
        <a:lstStyle/>
        <a:p>
          <a:r>
            <a:rPr lang="en-US"/>
            <a:t>Realized Volatility – Intraday Data</a:t>
          </a:r>
        </a:p>
      </dgm:t>
    </dgm:pt>
    <dgm:pt modelId="{7C57FC33-B7FC-48A9-AC17-36A622FAF4D3}" type="parTrans" cxnId="{203582AF-21F2-46D0-9056-DC68102D9068}">
      <dgm:prSet/>
      <dgm:spPr/>
      <dgm:t>
        <a:bodyPr/>
        <a:lstStyle/>
        <a:p>
          <a:endParaRPr lang="en-US"/>
        </a:p>
      </dgm:t>
    </dgm:pt>
    <dgm:pt modelId="{CD79B643-5B61-46AB-82D3-C66D50ED1288}" type="sibTrans" cxnId="{203582AF-21F2-46D0-9056-DC68102D9068}">
      <dgm:prSet/>
      <dgm:spPr/>
      <dgm:t>
        <a:bodyPr/>
        <a:lstStyle/>
        <a:p>
          <a:endParaRPr lang="en-US"/>
        </a:p>
      </dgm:t>
    </dgm:pt>
    <dgm:pt modelId="{1ECF770F-DEE1-4F56-8B98-7EEE631DA60A}">
      <dgm:prSet/>
      <dgm:spPr/>
      <dgm:t>
        <a:bodyPr/>
        <a:lstStyle/>
        <a:p>
          <a:r>
            <a:rPr lang="en-US"/>
            <a:t>Future Work</a:t>
          </a:r>
        </a:p>
      </dgm:t>
    </dgm:pt>
    <dgm:pt modelId="{589CFC18-D97D-49DE-9774-5B0B3184F96B}" type="parTrans" cxnId="{91CF12AD-8600-4793-9827-3A3A848E66C7}">
      <dgm:prSet/>
      <dgm:spPr/>
      <dgm:t>
        <a:bodyPr/>
        <a:lstStyle/>
        <a:p>
          <a:endParaRPr lang="en-US"/>
        </a:p>
      </dgm:t>
    </dgm:pt>
    <dgm:pt modelId="{55D6AFD0-0607-4422-A992-EAA85BD8C4E9}" type="sibTrans" cxnId="{91CF12AD-8600-4793-9827-3A3A848E66C7}">
      <dgm:prSet/>
      <dgm:spPr/>
      <dgm:t>
        <a:bodyPr/>
        <a:lstStyle/>
        <a:p>
          <a:endParaRPr lang="en-US"/>
        </a:p>
      </dgm:t>
    </dgm:pt>
    <dgm:pt modelId="{857B6C1A-4B28-44BE-A514-E17724BAB1D3}">
      <dgm:prSet/>
      <dgm:spPr/>
      <dgm:t>
        <a:bodyPr/>
        <a:lstStyle/>
        <a:p>
          <a:r>
            <a:rPr lang="en-US"/>
            <a:t>Deep Volatility Modeling</a:t>
          </a:r>
        </a:p>
      </dgm:t>
    </dgm:pt>
    <dgm:pt modelId="{5C4B7DDC-1D42-44E6-9FD9-654066148BB5}" type="parTrans" cxnId="{0B5EBB34-1E6E-4952-9E92-2B2D729FACD2}">
      <dgm:prSet/>
      <dgm:spPr/>
      <dgm:t>
        <a:bodyPr/>
        <a:lstStyle/>
        <a:p>
          <a:endParaRPr lang="en-US"/>
        </a:p>
      </dgm:t>
    </dgm:pt>
    <dgm:pt modelId="{7E02DB64-E2F2-4D43-834F-6929CB8AA9CD}" type="sibTrans" cxnId="{0B5EBB34-1E6E-4952-9E92-2B2D729FACD2}">
      <dgm:prSet/>
      <dgm:spPr/>
      <dgm:t>
        <a:bodyPr/>
        <a:lstStyle/>
        <a:p>
          <a:endParaRPr lang="en-US"/>
        </a:p>
      </dgm:t>
    </dgm:pt>
    <dgm:pt modelId="{3FFF7A41-7C85-4259-8347-EA2CA49FE61B}">
      <dgm:prSet/>
      <dgm:spPr/>
      <dgm:t>
        <a:bodyPr/>
        <a:lstStyle/>
        <a:p>
          <a:r>
            <a:rPr lang="en-US"/>
            <a:t>Reinforcement Learning for AI Delta Hedging</a:t>
          </a:r>
        </a:p>
      </dgm:t>
    </dgm:pt>
    <dgm:pt modelId="{3CA3ED34-FDB8-4926-BBE5-CB4999169A20}" type="parTrans" cxnId="{3377274B-E8D8-4DA0-96CC-766D5719C35F}">
      <dgm:prSet/>
      <dgm:spPr/>
      <dgm:t>
        <a:bodyPr/>
        <a:lstStyle/>
        <a:p>
          <a:endParaRPr lang="en-US"/>
        </a:p>
      </dgm:t>
    </dgm:pt>
    <dgm:pt modelId="{E5FE3A48-9434-4AC3-A787-161508EB4B04}" type="sibTrans" cxnId="{3377274B-E8D8-4DA0-96CC-766D5719C35F}">
      <dgm:prSet/>
      <dgm:spPr/>
      <dgm:t>
        <a:bodyPr/>
        <a:lstStyle/>
        <a:p>
          <a:endParaRPr lang="en-US"/>
        </a:p>
      </dgm:t>
    </dgm:pt>
    <dgm:pt modelId="{75A729BC-DF81-43C9-9C43-FF484CEA34C5}">
      <dgm:prSet/>
      <dgm:spPr/>
      <dgm:t>
        <a:bodyPr/>
        <a:lstStyle/>
        <a:p>
          <a:r>
            <a:rPr lang="en-US"/>
            <a:t>PINNs</a:t>
          </a:r>
        </a:p>
      </dgm:t>
    </dgm:pt>
    <dgm:pt modelId="{327064B6-E6E1-4CEF-913C-6BB03570E7D7}" type="parTrans" cxnId="{210041B6-9881-44B9-B786-D6575B9C2A31}">
      <dgm:prSet/>
      <dgm:spPr/>
      <dgm:t>
        <a:bodyPr/>
        <a:lstStyle/>
        <a:p>
          <a:endParaRPr lang="en-US"/>
        </a:p>
      </dgm:t>
    </dgm:pt>
    <dgm:pt modelId="{5A03E26C-8177-42E9-A16F-6D3BD63F0B39}" type="sibTrans" cxnId="{210041B6-9881-44B9-B786-D6575B9C2A31}">
      <dgm:prSet/>
      <dgm:spPr/>
      <dgm:t>
        <a:bodyPr/>
        <a:lstStyle/>
        <a:p>
          <a:endParaRPr lang="en-US"/>
        </a:p>
      </dgm:t>
    </dgm:pt>
    <dgm:pt modelId="{92ABC31E-130E-F645-A0C3-0FA414DE6383}" type="pres">
      <dgm:prSet presAssocID="{CD8EB6C7-9DA9-41B1-BC3F-0BABAC5C2FFF}" presName="linear" presStyleCnt="0">
        <dgm:presLayoutVars>
          <dgm:dir/>
          <dgm:animLvl val="lvl"/>
          <dgm:resizeHandles val="exact"/>
        </dgm:presLayoutVars>
      </dgm:prSet>
      <dgm:spPr/>
    </dgm:pt>
    <dgm:pt modelId="{5C644BEA-99A4-3C41-A8B4-104C013E63AA}" type="pres">
      <dgm:prSet presAssocID="{5ABC7147-AEA8-4C17-8B81-F085560E4ADA}" presName="parentLin" presStyleCnt="0"/>
      <dgm:spPr/>
    </dgm:pt>
    <dgm:pt modelId="{AEE90DCA-58AD-8D4B-BD74-51AE9CBAD6C9}" type="pres">
      <dgm:prSet presAssocID="{5ABC7147-AEA8-4C17-8B81-F085560E4ADA}" presName="parentLeftMargin" presStyleLbl="node1" presStyleIdx="0" presStyleCnt="2"/>
      <dgm:spPr/>
    </dgm:pt>
    <dgm:pt modelId="{038B0C39-C66B-6240-B299-52C5CDDF9F86}" type="pres">
      <dgm:prSet presAssocID="{5ABC7147-AEA8-4C17-8B81-F085560E4AD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FBCD905-07B3-E348-90CE-A960C96574A8}" type="pres">
      <dgm:prSet presAssocID="{5ABC7147-AEA8-4C17-8B81-F085560E4ADA}" presName="negativeSpace" presStyleCnt="0"/>
      <dgm:spPr/>
    </dgm:pt>
    <dgm:pt modelId="{6758FC26-FF0C-C64E-A747-2566DBF0A46A}" type="pres">
      <dgm:prSet presAssocID="{5ABC7147-AEA8-4C17-8B81-F085560E4ADA}" presName="childText" presStyleLbl="conFgAcc1" presStyleIdx="0" presStyleCnt="2">
        <dgm:presLayoutVars>
          <dgm:bulletEnabled val="1"/>
        </dgm:presLayoutVars>
      </dgm:prSet>
      <dgm:spPr/>
    </dgm:pt>
    <dgm:pt modelId="{A4A7C216-314E-8449-BCB3-EB06862328B1}" type="pres">
      <dgm:prSet presAssocID="{84C34E37-280F-413E-B460-892FC455771C}" presName="spaceBetweenRectangles" presStyleCnt="0"/>
      <dgm:spPr/>
    </dgm:pt>
    <dgm:pt modelId="{BD9E905B-9723-EE44-B504-16D3BD714151}" type="pres">
      <dgm:prSet presAssocID="{1ECF770F-DEE1-4F56-8B98-7EEE631DA60A}" presName="parentLin" presStyleCnt="0"/>
      <dgm:spPr/>
    </dgm:pt>
    <dgm:pt modelId="{F7D5AE1D-4E2A-8547-9FB3-DC7584DE53A1}" type="pres">
      <dgm:prSet presAssocID="{1ECF770F-DEE1-4F56-8B98-7EEE631DA60A}" presName="parentLeftMargin" presStyleLbl="node1" presStyleIdx="0" presStyleCnt="2"/>
      <dgm:spPr/>
    </dgm:pt>
    <dgm:pt modelId="{F6C867D2-F7D8-1440-BC98-7EC77DFFBAF4}" type="pres">
      <dgm:prSet presAssocID="{1ECF770F-DEE1-4F56-8B98-7EEE631DA60A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5EFD826-CE8A-E04D-8B48-E82ADD3B1223}" type="pres">
      <dgm:prSet presAssocID="{1ECF770F-DEE1-4F56-8B98-7EEE631DA60A}" presName="negativeSpace" presStyleCnt="0"/>
      <dgm:spPr/>
    </dgm:pt>
    <dgm:pt modelId="{0BCCB4AA-9362-774E-8E36-D16A1A1C32AF}" type="pres">
      <dgm:prSet presAssocID="{1ECF770F-DEE1-4F56-8B98-7EEE631DA60A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9FE6B12-978E-CC4E-B852-B5DACF517D5F}" type="presOf" srcId="{1ECF770F-DEE1-4F56-8B98-7EEE631DA60A}" destId="{F6C867D2-F7D8-1440-BC98-7EC77DFFBAF4}" srcOrd="1" destOrd="0" presId="urn:microsoft.com/office/officeart/2005/8/layout/list1"/>
    <dgm:cxn modelId="{47530D34-4C61-4717-95BA-B86BBEBFFD36}" srcId="{5ABC7147-AEA8-4C17-8B81-F085560E4ADA}" destId="{A78C82D4-1ECC-4397-B86A-6319696B1A4B}" srcOrd="0" destOrd="0" parTransId="{A934262C-24A7-47EF-85B4-B5C555A27C7F}" sibTransId="{8755A0BD-83A5-49BD-8760-461478B315D8}"/>
    <dgm:cxn modelId="{0B5EBB34-1E6E-4952-9E92-2B2D729FACD2}" srcId="{1ECF770F-DEE1-4F56-8B98-7EEE631DA60A}" destId="{857B6C1A-4B28-44BE-A514-E17724BAB1D3}" srcOrd="0" destOrd="0" parTransId="{5C4B7DDC-1D42-44E6-9FD9-654066148BB5}" sibTransId="{7E02DB64-E2F2-4D43-834F-6929CB8AA9CD}"/>
    <dgm:cxn modelId="{3377274B-E8D8-4DA0-96CC-766D5719C35F}" srcId="{1ECF770F-DEE1-4F56-8B98-7EEE631DA60A}" destId="{3FFF7A41-7C85-4259-8347-EA2CA49FE61B}" srcOrd="1" destOrd="0" parTransId="{3CA3ED34-FDB8-4926-BBE5-CB4999169A20}" sibTransId="{E5FE3A48-9434-4AC3-A787-161508EB4B04}"/>
    <dgm:cxn modelId="{D9BB695B-1422-854A-9B45-1AB8E87C4B5D}" type="presOf" srcId="{3FFF7A41-7C85-4259-8347-EA2CA49FE61B}" destId="{0BCCB4AA-9362-774E-8E36-D16A1A1C32AF}" srcOrd="0" destOrd="1" presId="urn:microsoft.com/office/officeart/2005/8/layout/list1"/>
    <dgm:cxn modelId="{77421065-A4A0-8047-91B8-23879FE89643}" type="presOf" srcId="{857B6C1A-4B28-44BE-A514-E17724BAB1D3}" destId="{0BCCB4AA-9362-774E-8E36-D16A1A1C32AF}" srcOrd="0" destOrd="0" presId="urn:microsoft.com/office/officeart/2005/8/layout/list1"/>
    <dgm:cxn modelId="{00D65774-B09A-2440-B90D-3B1678800371}" type="presOf" srcId="{A78C82D4-1ECC-4397-B86A-6319696B1A4B}" destId="{6758FC26-FF0C-C64E-A747-2566DBF0A46A}" srcOrd="0" destOrd="0" presId="urn:microsoft.com/office/officeart/2005/8/layout/list1"/>
    <dgm:cxn modelId="{AF36F97D-2FB4-6F49-B026-9E8281D81C6C}" type="presOf" srcId="{1ECF770F-DEE1-4F56-8B98-7EEE631DA60A}" destId="{F7D5AE1D-4E2A-8547-9FB3-DC7584DE53A1}" srcOrd="0" destOrd="0" presId="urn:microsoft.com/office/officeart/2005/8/layout/list1"/>
    <dgm:cxn modelId="{F1328E86-0D21-7B4F-8F2E-2569A7D6EFB3}" type="presOf" srcId="{5ABC7147-AEA8-4C17-8B81-F085560E4ADA}" destId="{AEE90DCA-58AD-8D4B-BD74-51AE9CBAD6C9}" srcOrd="0" destOrd="0" presId="urn:microsoft.com/office/officeart/2005/8/layout/list1"/>
    <dgm:cxn modelId="{74988B8A-9697-A941-AA59-8DC958097E55}" type="presOf" srcId="{5ABC7147-AEA8-4C17-8B81-F085560E4ADA}" destId="{038B0C39-C66B-6240-B299-52C5CDDF9F86}" srcOrd="1" destOrd="0" presId="urn:microsoft.com/office/officeart/2005/8/layout/list1"/>
    <dgm:cxn modelId="{F3CB4E91-5AEA-4747-BD8B-0F5B719510A6}" type="presOf" srcId="{7A3E52D2-5FF3-48B7-8039-CF919BB23DAF}" destId="{6758FC26-FF0C-C64E-A747-2566DBF0A46A}" srcOrd="0" destOrd="1" presId="urn:microsoft.com/office/officeart/2005/8/layout/list1"/>
    <dgm:cxn modelId="{91CF12AD-8600-4793-9827-3A3A848E66C7}" srcId="{CD8EB6C7-9DA9-41B1-BC3F-0BABAC5C2FFF}" destId="{1ECF770F-DEE1-4F56-8B98-7EEE631DA60A}" srcOrd="1" destOrd="0" parTransId="{589CFC18-D97D-49DE-9774-5B0B3184F96B}" sibTransId="{55D6AFD0-0607-4422-A992-EAA85BD8C4E9}"/>
    <dgm:cxn modelId="{203582AF-21F2-46D0-9056-DC68102D9068}" srcId="{5ABC7147-AEA8-4C17-8B81-F085560E4ADA}" destId="{7A3E52D2-5FF3-48B7-8039-CF919BB23DAF}" srcOrd="1" destOrd="0" parTransId="{7C57FC33-B7FC-48A9-AC17-36A622FAF4D3}" sibTransId="{CD79B643-5B61-46AB-82D3-C66D50ED1288}"/>
    <dgm:cxn modelId="{210041B6-9881-44B9-B786-D6575B9C2A31}" srcId="{1ECF770F-DEE1-4F56-8B98-7EEE631DA60A}" destId="{75A729BC-DF81-43C9-9C43-FF484CEA34C5}" srcOrd="2" destOrd="0" parTransId="{327064B6-E6E1-4CEF-913C-6BB03570E7D7}" sibTransId="{5A03E26C-8177-42E9-A16F-6D3BD63F0B39}"/>
    <dgm:cxn modelId="{49C089CA-7C49-1249-98BF-63A339A81DDA}" type="presOf" srcId="{75A729BC-DF81-43C9-9C43-FF484CEA34C5}" destId="{0BCCB4AA-9362-774E-8E36-D16A1A1C32AF}" srcOrd="0" destOrd="2" presId="urn:microsoft.com/office/officeart/2005/8/layout/list1"/>
    <dgm:cxn modelId="{D0EED9D8-CCD4-4081-A1EB-32BFB895AF74}" srcId="{CD8EB6C7-9DA9-41B1-BC3F-0BABAC5C2FFF}" destId="{5ABC7147-AEA8-4C17-8B81-F085560E4ADA}" srcOrd="0" destOrd="0" parTransId="{1A8AA7BB-8415-4115-9360-392C3C3589FC}" sibTransId="{84C34E37-280F-413E-B460-892FC455771C}"/>
    <dgm:cxn modelId="{38F812F8-155C-1245-BC84-E7F8EC941803}" type="presOf" srcId="{CD8EB6C7-9DA9-41B1-BC3F-0BABAC5C2FFF}" destId="{92ABC31E-130E-F645-A0C3-0FA414DE6383}" srcOrd="0" destOrd="0" presId="urn:microsoft.com/office/officeart/2005/8/layout/list1"/>
    <dgm:cxn modelId="{F7BE07B8-A14F-8840-A6BE-EDFAEF11E47D}" type="presParOf" srcId="{92ABC31E-130E-F645-A0C3-0FA414DE6383}" destId="{5C644BEA-99A4-3C41-A8B4-104C013E63AA}" srcOrd="0" destOrd="0" presId="urn:microsoft.com/office/officeart/2005/8/layout/list1"/>
    <dgm:cxn modelId="{73A39E87-9E10-B140-8740-663BB3ED7D35}" type="presParOf" srcId="{5C644BEA-99A4-3C41-A8B4-104C013E63AA}" destId="{AEE90DCA-58AD-8D4B-BD74-51AE9CBAD6C9}" srcOrd="0" destOrd="0" presId="urn:microsoft.com/office/officeart/2005/8/layout/list1"/>
    <dgm:cxn modelId="{9643947E-F3D2-334D-8DC4-5D1CDF9B58DF}" type="presParOf" srcId="{5C644BEA-99A4-3C41-A8B4-104C013E63AA}" destId="{038B0C39-C66B-6240-B299-52C5CDDF9F86}" srcOrd="1" destOrd="0" presId="urn:microsoft.com/office/officeart/2005/8/layout/list1"/>
    <dgm:cxn modelId="{F284AB2F-0261-8F4A-87A0-5289D556E0F4}" type="presParOf" srcId="{92ABC31E-130E-F645-A0C3-0FA414DE6383}" destId="{AFBCD905-07B3-E348-90CE-A960C96574A8}" srcOrd="1" destOrd="0" presId="urn:microsoft.com/office/officeart/2005/8/layout/list1"/>
    <dgm:cxn modelId="{50D91841-FF0A-274A-8107-B7F304A6F7B2}" type="presParOf" srcId="{92ABC31E-130E-F645-A0C3-0FA414DE6383}" destId="{6758FC26-FF0C-C64E-A747-2566DBF0A46A}" srcOrd="2" destOrd="0" presId="urn:microsoft.com/office/officeart/2005/8/layout/list1"/>
    <dgm:cxn modelId="{22EB1146-49C2-F549-91D0-ADC8E06CB65F}" type="presParOf" srcId="{92ABC31E-130E-F645-A0C3-0FA414DE6383}" destId="{A4A7C216-314E-8449-BCB3-EB06862328B1}" srcOrd="3" destOrd="0" presId="urn:microsoft.com/office/officeart/2005/8/layout/list1"/>
    <dgm:cxn modelId="{77F402F4-986C-BD46-AD2B-F7D0650EC69E}" type="presParOf" srcId="{92ABC31E-130E-F645-A0C3-0FA414DE6383}" destId="{BD9E905B-9723-EE44-B504-16D3BD714151}" srcOrd="4" destOrd="0" presId="urn:microsoft.com/office/officeart/2005/8/layout/list1"/>
    <dgm:cxn modelId="{C0E265C0-DF2C-D640-9E10-C54C035F6D3B}" type="presParOf" srcId="{BD9E905B-9723-EE44-B504-16D3BD714151}" destId="{F7D5AE1D-4E2A-8547-9FB3-DC7584DE53A1}" srcOrd="0" destOrd="0" presId="urn:microsoft.com/office/officeart/2005/8/layout/list1"/>
    <dgm:cxn modelId="{9BCE5F2D-5C73-F54E-8652-63EC72E02414}" type="presParOf" srcId="{BD9E905B-9723-EE44-B504-16D3BD714151}" destId="{F6C867D2-F7D8-1440-BC98-7EC77DFFBAF4}" srcOrd="1" destOrd="0" presId="urn:microsoft.com/office/officeart/2005/8/layout/list1"/>
    <dgm:cxn modelId="{C9495AB6-AFC7-094E-B212-070F5578838C}" type="presParOf" srcId="{92ABC31E-130E-F645-A0C3-0FA414DE6383}" destId="{F5EFD826-CE8A-E04D-8B48-E82ADD3B1223}" srcOrd="5" destOrd="0" presId="urn:microsoft.com/office/officeart/2005/8/layout/list1"/>
    <dgm:cxn modelId="{2F3C734F-6F6B-D24F-B435-D45D980338DD}" type="presParOf" srcId="{92ABC31E-130E-F645-A0C3-0FA414DE6383}" destId="{0BCCB4AA-9362-774E-8E36-D16A1A1C32A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8FEAE-7FA8-4175-A4E6-2D06A157DBC5}">
      <dsp:nvSpPr>
        <dsp:cNvPr id="0" name=""/>
        <dsp:cNvSpPr/>
      </dsp:nvSpPr>
      <dsp:spPr>
        <a:xfrm>
          <a:off x="311379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D9B42-84B5-4B82-AF2E-39507D305BE9}">
      <dsp:nvSpPr>
        <dsp:cNvPr id="0" name=""/>
        <dsp:cNvSpPr/>
      </dsp:nvSpPr>
      <dsp:spPr>
        <a:xfrm>
          <a:off x="517957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F54E42-D458-438F-8EC1-560EBBC12099}">
      <dsp:nvSpPr>
        <dsp:cNvPr id="0" name=""/>
        <dsp:cNvSpPr/>
      </dsp:nvSpPr>
      <dsp:spPr>
        <a:xfrm>
          <a:off x="1512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Background</a:t>
          </a:r>
        </a:p>
      </dsp:txBody>
      <dsp:txXfrm>
        <a:off x="1512" y="2414215"/>
        <a:ext cx="1589062" cy="635625"/>
      </dsp:txXfrm>
    </dsp:sp>
    <dsp:sp modelId="{E52C2B49-07FB-47AF-B4D1-FEECC6D9FCD9}">
      <dsp:nvSpPr>
        <dsp:cNvPr id="0" name=""/>
        <dsp:cNvSpPr/>
      </dsp:nvSpPr>
      <dsp:spPr>
        <a:xfrm>
          <a:off x="2178527" y="1142964"/>
          <a:ext cx="969328" cy="96932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1F28A9-425A-496C-ACF6-A3F4D390E7F3}">
      <dsp:nvSpPr>
        <dsp:cNvPr id="0" name=""/>
        <dsp:cNvSpPr/>
      </dsp:nvSpPr>
      <dsp:spPr>
        <a:xfrm>
          <a:off x="2385105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8DFDB-D99F-48DD-A859-8BAC26DD9A11}">
      <dsp:nvSpPr>
        <dsp:cNvPr id="0" name=""/>
        <dsp:cNvSpPr/>
      </dsp:nvSpPr>
      <dsp:spPr>
        <a:xfrm>
          <a:off x="1868660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DATA</a:t>
          </a:r>
        </a:p>
      </dsp:txBody>
      <dsp:txXfrm>
        <a:off x="1868660" y="2414215"/>
        <a:ext cx="1589062" cy="635625"/>
      </dsp:txXfrm>
    </dsp:sp>
    <dsp:sp modelId="{6F35EEB8-677A-4C7B-A019-AA94672E663F}">
      <dsp:nvSpPr>
        <dsp:cNvPr id="0" name=""/>
        <dsp:cNvSpPr/>
      </dsp:nvSpPr>
      <dsp:spPr>
        <a:xfrm>
          <a:off x="4045676" y="1142964"/>
          <a:ext cx="969328" cy="96932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C4B3FD-1613-48F4-8340-BCA8333B3943}">
      <dsp:nvSpPr>
        <dsp:cNvPr id="0" name=""/>
        <dsp:cNvSpPr/>
      </dsp:nvSpPr>
      <dsp:spPr>
        <a:xfrm>
          <a:off x="4252254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BF460-B2EE-4C92-9A2F-A2799107DFDA}">
      <dsp:nvSpPr>
        <dsp:cNvPr id="0" name=""/>
        <dsp:cNvSpPr/>
      </dsp:nvSpPr>
      <dsp:spPr>
        <a:xfrm>
          <a:off x="3735809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Models</a:t>
          </a:r>
        </a:p>
      </dsp:txBody>
      <dsp:txXfrm>
        <a:off x="3735809" y="2414215"/>
        <a:ext cx="1589062" cy="635625"/>
      </dsp:txXfrm>
    </dsp:sp>
    <dsp:sp modelId="{74B59E00-C345-4FB2-8CD9-CCCEF171D1F7}">
      <dsp:nvSpPr>
        <dsp:cNvPr id="0" name=""/>
        <dsp:cNvSpPr/>
      </dsp:nvSpPr>
      <dsp:spPr>
        <a:xfrm>
          <a:off x="5912824" y="1142964"/>
          <a:ext cx="969328" cy="96932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9A760-5FCB-489A-9358-66926534738B}">
      <dsp:nvSpPr>
        <dsp:cNvPr id="0" name=""/>
        <dsp:cNvSpPr/>
      </dsp:nvSpPr>
      <dsp:spPr>
        <a:xfrm>
          <a:off x="6119402" y="1349543"/>
          <a:ext cx="556171" cy="5561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524B4-AC8C-4135-8EB5-4C81FA9BEC4C}">
      <dsp:nvSpPr>
        <dsp:cNvPr id="0" name=""/>
        <dsp:cNvSpPr/>
      </dsp:nvSpPr>
      <dsp:spPr>
        <a:xfrm>
          <a:off x="5602957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Results</a:t>
          </a:r>
        </a:p>
      </dsp:txBody>
      <dsp:txXfrm>
        <a:off x="5602957" y="2414215"/>
        <a:ext cx="1589062" cy="635625"/>
      </dsp:txXfrm>
    </dsp:sp>
    <dsp:sp modelId="{848EE5BA-0844-401A-820D-AC3A2931D32F}">
      <dsp:nvSpPr>
        <dsp:cNvPr id="0" name=""/>
        <dsp:cNvSpPr/>
      </dsp:nvSpPr>
      <dsp:spPr>
        <a:xfrm>
          <a:off x="7779973" y="1142964"/>
          <a:ext cx="969328" cy="969328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01512F-5511-462C-9571-E63928C4874D}">
      <dsp:nvSpPr>
        <dsp:cNvPr id="0" name=""/>
        <dsp:cNvSpPr/>
      </dsp:nvSpPr>
      <dsp:spPr>
        <a:xfrm>
          <a:off x="7986551" y="1349543"/>
          <a:ext cx="556171" cy="55617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AF564E-B40B-4164-8578-5F0739D54BF6}">
      <dsp:nvSpPr>
        <dsp:cNvPr id="0" name=""/>
        <dsp:cNvSpPr/>
      </dsp:nvSpPr>
      <dsp:spPr>
        <a:xfrm>
          <a:off x="7470105" y="24142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900" kern="1200"/>
        </a:p>
      </dsp:txBody>
      <dsp:txXfrm>
        <a:off x="7470105" y="2414215"/>
        <a:ext cx="1589062" cy="635625"/>
      </dsp:txXfrm>
    </dsp:sp>
    <dsp:sp modelId="{8ED0618D-8F80-7349-83DF-4640487BD98F}">
      <dsp:nvSpPr>
        <dsp:cNvPr id="0" name=""/>
        <dsp:cNvSpPr/>
      </dsp:nvSpPr>
      <dsp:spPr>
        <a:xfrm>
          <a:off x="9647121" y="1142964"/>
          <a:ext cx="969328" cy="96932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B5E2E3-D0CC-864F-ADF8-EB32C38EC74B}">
      <dsp:nvSpPr>
        <dsp:cNvPr id="0" name=""/>
        <dsp:cNvSpPr/>
      </dsp:nvSpPr>
      <dsp:spPr>
        <a:xfrm>
          <a:off x="9853699" y="1349543"/>
          <a:ext cx="556171" cy="556171"/>
        </a:xfrm>
        <a:prstGeom prst="rect">
          <a:avLst/>
        </a:prstGeom>
        <a:solidFill>
          <a:schemeClr val="bg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291B83-71DF-D545-819A-50052BF048F2}">
      <dsp:nvSpPr>
        <dsp:cNvPr id="0" name=""/>
        <dsp:cNvSpPr/>
      </dsp:nvSpPr>
      <dsp:spPr>
        <a:xfrm>
          <a:off x="7484804" y="2363415"/>
          <a:ext cx="1589062" cy="635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dirty="0"/>
            <a:t>Conclusion</a:t>
          </a:r>
        </a:p>
      </dsp:txBody>
      <dsp:txXfrm>
        <a:off x="7484804" y="2363415"/>
        <a:ext cx="1589062" cy="6356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DBAA3-4E4F-414A-8B6D-C17E3485BB00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B0A46C-BAD2-6D4A-B93D-3B55FD9FDF41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Historical) Volatility is computed from log returns</a:t>
          </a:r>
        </a:p>
      </dsp:txBody>
      <dsp:txXfrm>
        <a:off x="398656" y="1088253"/>
        <a:ext cx="2959127" cy="1837317"/>
      </dsp:txXfrm>
    </dsp:sp>
    <dsp:sp modelId="{D2BD5E47-CCAD-BA46-B519-DB247FAF4D0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49C2C1-7B0F-0A44-830C-02F89A27B74D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14:m xmlns:a14="http://schemas.microsoft.com/office/drawing/2010/main">
            <m:oMathPara xmlns:m="http://schemas.openxmlformats.org/officeDocument/2006/math">
              <m:oMathParaPr>
                <m:jc m:val="centerGroup"/>
              </m:oMathParaPr>
              <m:oMath xmlns:m="http://schemas.openxmlformats.org/officeDocument/2006/math">
                <m:r>
                  <a:rPr lang="en-US" sz="2800" b="0" i="1" kern="1200" smtClean="0">
                    <a:latin typeface="Cambria Math" panose="02040503050406030204" pitchFamily="18" charset="0"/>
                  </a:rPr>
                  <m:t>𝐿𝑜𝑔</m:t>
                </m:r>
                <m:r>
                  <a:rPr lang="en-US" sz="2800" b="0" i="1" kern="1200" smtClean="0">
                    <a:latin typeface="Cambria Math" panose="02040503050406030204" pitchFamily="18" charset="0"/>
                  </a:rPr>
                  <m:t>(</m:t>
                </m:r>
                <m:f>
                  <m:fPr>
                    <m:ctrlPr>
                      <a:rPr lang="en-US" sz="2800" b="0" i="1" kern="1200" smtClean="0">
                        <a:latin typeface="Cambria Math" panose="02040503050406030204" pitchFamily="18" charset="0"/>
                      </a:rPr>
                    </m:ctrlPr>
                  </m:fPr>
                  <m:num>
                    <m:sSub>
                      <m:sSubPr>
                        <m:ctrlPr>
                          <a:rPr lang="en-US" sz="28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kern="120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kern="120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num>
                  <m:den>
                    <m:sSub>
                      <m:sSubPr>
                        <m:ctrlPr>
                          <a:rPr lang="en-US" sz="2800" b="0" i="1" kern="12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kern="120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800" b="0" i="1" kern="1200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800" b="0" i="1" kern="1200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den>
                </m:f>
                <m:r>
                  <a:rPr lang="en-US" sz="2800" b="0" i="1" kern="1200" smtClean="0">
                    <a:latin typeface="Cambria Math" panose="02040503050406030204" pitchFamily="18" charset="0"/>
                  </a:rPr>
                  <m:t>)</m:t>
                </m:r>
              </m:oMath>
            </m:oMathPara>
          </a14:m>
          <a:endParaRPr lang="en-US" sz="2800" kern="1200" dirty="0"/>
        </a:p>
      </dsp:txBody>
      <dsp:txXfrm>
        <a:off x="4155097" y="1088253"/>
        <a:ext cx="2959127" cy="1837317"/>
      </dsp:txXfrm>
    </dsp:sp>
    <dsp:sp modelId="{D8037BDC-9E74-BD47-9575-A749683B1F39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9F50FD-38CC-7B48-BC9C-3DB7D0C93C9D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volatility windows (63 days)</a:t>
          </a:r>
        </a:p>
      </dsp:txBody>
      <dsp:txXfrm>
        <a:off x="7911539" y="1088253"/>
        <a:ext cx="2959127" cy="183731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30405C-A660-AC45-8392-AA656675669C}">
      <dsp:nvSpPr>
        <dsp:cNvPr id="0" name=""/>
        <dsp:cNvSpPr/>
      </dsp:nvSpPr>
      <dsp:spPr>
        <a:xfrm>
          <a:off x="1333" y="6307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Closed form solution to pricing a European call and put</a:t>
          </a:r>
        </a:p>
      </dsp:txBody>
      <dsp:txXfrm>
        <a:off x="72441" y="701903"/>
        <a:ext cx="4713411" cy="2285597"/>
      </dsp:txXfrm>
    </dsp:sp>
    <dsp:sp modelId="{1390D945-A8F8-6A42-95CA-D3BE33253CA8}">
      <dsp:nvSpPr>
        <dsp:cNvPr id="0" name=""/>
        <dsp:cNvSpPr/>
      </dsp:nvSpPr>
      <dsp:spPr>
        <a:xfrm>
          <a:off x="6070867" y="630795"/>
          <a:ext cx="4855627" cy="24278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4295" tIns="49530" rIns="74295" bIns="4953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(Black and Scholes, 1973)</a:t>
          </a:r>
        </a:p>
      </dsp:txBody>
      <dsp:txXfrm>
        <a:off x="6141975" y="701903"/>
        <a:ext cx="4713411" cy="228559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4A1566-0298-484A-AA5E-FFF1C23AC091}">
      <dsp:nvSpPr>
        <dsp:cNvPr id="0" name=""/>
        <dsp:cNvSpPr/>
      </dsp:nvSpPr>
      <dsp:spPr>
        <a:xfrm>
          <a:off x="3496905" y="1842"/>
          <a:ext cx="3934018" cy="805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Continuously compounded returns are normally distributed over time</a:t>
          </a:r>
        </a:p>
      </dsp:txBody>
      <dsp:txXfrm>
        <a:off x="3536231" y="41168"/>
        <a:ext cx="3855366" cy="726947"/>
      </dsp:txXfrm>
    </dsp:sp>
    <dsp:sp modelId="{324C718A-998C-474B-BBD0-D787A1A413AF}">
      <dsp:nvSpPr>
        <dsp:cNvPr id="0" name=""/>
        <dsp:cNvSpPr/>
      </dsp:nvSpPr>
      <dsp:spPr>
        <a:xfrm>
          <a:off x="3496905" y="847722"/>
          <a:ext cx="3934018" cy="805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Volatility of returns is constant and known</a:t>
          </a:r>
        </a:p>
      </dsp:txBody>
      <dsp:txXfrm>
        <a:off x="3536231" y="887048"/>
        <a:ext cx="3855366" cy="726947"/>
      </dsp:txXfrm>
    </dsp:sp>
    <dsp:sp modelId="{53EE5026-7ED0-F144-8F30-C7341FD58C68}">
      <dsp:nvSpPr>
        <dsp:cNvPr id="0" name=""/>
        <dsp:cNvSpPr/>
      </dsp:nvSpPr>
      <dsp:spPr>
        <a:xfrm>
          <a:off x="3496905" y="1693602"/>
          <a:ext cx="3934018" cy="805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Continuous dividends </a:t>
          </a:r>
        </a:p>
      </dsp:txBody>
      <dsp:txXfrm>
        <a:off x="3536231" y="1732928"/>
        <a:ext cx="3855366" cy="726947"/>
      </dsp:txXfrm>
    </dsp:sp>
    <dsp:sp modelId="{C4BAB4CC-3DDB-474A-B521-54DE2C5D5603}">
      <dsp:nvSpPr>
        <dsp:cNvPr id="0" name=""/>
        <dsp:cNvSpPr/>
      </dsp:nvSpPr>
      <dsp:spPr>
        <a:xfrm>
          <a:off x="3496905" y="2539482"/>
          <a:ext cx="3934018" cy="805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Risk-free interest rate is known and constant</a:t>
          </a:r>
        </a:p>
      </dsp:txBody>
      <dsp:txXfrm>
        <a:off x="3536231" y="2578808"/>
        <a:ext cx="3855366" cy="726947"/>
      </dsp:txXfrm>
    </dsp:sp>
    <dsp:sp modelId="{D1E5DCFD-0480-4841-9445-954132EFDCE3}">
      <dsp:nvSpPr>
        <dsp:cNvPr id="0" name=""/>
        <dsp:cNvSpPr/>
      </dsp:nvSpPr>
      <dsp:spPr>
        <a:xfrm>
          <a:off x="3496905" y="3385362"/>
          <a:ext cx="3934018" cy="805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 taxes and transaction costs</a:t>
          </a:r>
        </a:p>
      </dsp:txBody>
      <dsp:txXfrm>
        <a:off x="3536231" y="3424688"/>
        <a:ext cx="3855366" cy="72694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9F54A7-DB2F-44E3-A9A3-65EBDA432639}">
      <dsp:nvSpPr>
        <dsp:cNvPr id="0" name=""/>
        <dsp:cNvSpPr/>
      </dsp:nvSpPr>
      <dsp:spPr>
        <a:xfrm>
          <a:off x="707396" y="780960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A205AB-B7E3-4E52-86A0-863F9FA21E2B}">
      <dsp:nvSpPr>
        <dsp:cNvPr id="0" name=""/>
        <dsp:cNvSpPr/>
      </dsp:nvSpPr>
      <dsp:spPr>
        <a:xfrm>
          <a:off x="212396" y="1985910"/>
          <a:ext cx="1800000" cy="142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Yes </a:t>
          </a:r>
        </a:p>
      </dsp:txBody>
      <dsp:txXfrm>
        <a:off x="212396" y="1985910"/>
        <a:ext cx="1800000" cy="1425934"/>
      </dsp:txXfrm>
    </dsp:sp>
    <dsp:sp modelId="{94971C10-0CAB-4B9A-8F71-EBD8E5F74A4F}">
      <dsp:nvSpPr>
        <dsp:cNvPr id="0" name=""/>
        <dsp:cNvSpPr/>
      </dsp:nvSpPr>
      <dsp:spPr>
        <a:xfrm>
          <a:off x="3378344" y="780960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E659D-7956-4576-8FC0-04FC1811FC24}">
      <dsp:nvSpPr>
        <dsp:cNvPr id="0" name=""/>
        <dsp:cNvSpPr/>
      </dsp:nvSpPr>
      <dsp:spPr>
        <a:xfrm>
          <a:off x="2327396" y="1985910"/>
          <a:ext cx="2911896" cy="142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For the given input data, my MLP model outperforms Black Scholes on average across all windows</a:t>
          </a:r>
        </a:p>
      </dsp:txBody>
      <dsp:txXfrm>
        <a:off x="2327396" y="1985910"/>
        <a:ext cx="2911896" cy="1425934"/>
      </dsp:txXfrm>
    </dsp:sp>
    <dsp:sp modelId="{2693676C-B72D-478D-A2B8-843676D23590}">
      <dsp:nvSpPr>
        <dsp:cNvPr id="0" name=""/>
        <dsp:cNvSpPr/>
      </dsp:nvSpPr>
      <dsp:spPr>
        <a:xfrm>
          <a:off x="6049292" y="780960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23840B-3EE3-4E95-B02F-5321998362C7}">
      <dsp:nvSpPr>
        <dsp:cNvPr id="0" name=""/>
        <dsp:cNvSpPr/>
      </dsp:nvSpPr>
      <dsp:spPr>
        <a:xfrm>
          <a:off x="5554292" y="1985910"/>
          <a:ext cx="1800000" cy="142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No</a:t>
          </a:r>
        </a:p>
      </dsp:txBody>
      <dsp:txXfrm>
        <a:off x="5554292" y="1985910"/>
        <a:ext cx="1800000" cy="1425934"/>
      </dsp:txXfrm>
    </dsp:sp>
    <dsp:sp modelId="{B934C713-07E1-408A-A20E-208C5DCBC74A}">
      <dsp:nvSpPr>
        <dsp:cNvPr id="0" name=""/>
        <dsp:cNvSpPr/>
      </dsp:nvSpPr>
      <dsp:spPr>
        <a:xfrm>
          <a:off x="8787362" y="780960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6B357-CC4B-4A4B-AE81-D50E0204D49C}">
      <dsp:nvSpPr>
        <dsp:cNvPr id="0" name=""/>
        <dsp:cNvSpPr/>
      </dsp:nvSpPr>
      <dsp:spPr>
        <a:xfrm>
          <a:off x="7669292" y="1985910"/>
          <a:ext cx="3046140" cy="14259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My model violates lower bound, monotonicity and convexity conditions</a:t>
          </a:r>
        </a:p>
      </dsp:txBody>
      <dsp:txXfrm>
        <a:off x="7669292" y="1985910"/>
        <a:ext cx="3046140" cy="14259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8FC26-FF0C-C64E-A747-2566DBF0A46A}">
      <dsp:nvSpPr>
        <dsp:cNvPr id="0" name=""/>
        <dsp:cNvSpPr/>
      </dsp:nvSpPr>
      <dsp:spPr>
        <a:xfrm>
          <a:off x="0" y="501935"/>
          <a:ext cx="6666833" cy="16899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04012" rIns="51742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 dirty="0"/>
            <a:t>Restricting Bid – Ask spread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Realized Volatility – Intraday Data</a:t>
          </a:r>
        </a:p>
      </dsp:txBody>
      <dsp:txXfrm>
        <a:off x="0" y="501935"/>
        <a:ext cx="6666833" cy="1689975"/>
      </dsp:txXfrm>
    </dsp:sp>
    <dsp:sp modelId="{038B0C39-C66B-6240-B299-52C5CDDF9F86}">
      <dsp:nvSpPr>
        <dsp:cNvPr id="0" name=""/>
        <dsp:cNvSpPr/>
      </dsp:nvSpPr>
      <dsp:spPr>
        <a:xfrm>
          <a:off x="333341" y="73895"/>
          <a:ext cx="4666783" cy="85608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Next Steps</a:t>
          </a:r>
        </a:p>
      </dsp:txBody>
      <dsp:txXfrm>
        <a:off x="375131" y="115685"/>
        <a:ext cx="4583203" cy="772500"/>
      </dsp:txXfrm>
    </dsp:sp>
    <dsp:sp modelId="{0BCCB4AA-9362-774E-8E36-D16A1A1C32AF}">
      <dsp:nvSpPr>
        <dsp:cNvPr id="0" name=""/>
        <dsp:cNvSpPr/>
      </dsp:nvSpPr>
      <dsp:spPr>
        <a:xfrm>
          <a:off x="0" y="2776550"/>
          <a:ext cx="6666833" cy="260347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20" tIns="604012" rIns="517420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Deep Volatility Modeling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Reinforcement Learning for AI Delta Hedging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900" kern="1200"/>
            <a:t>PINNs</a:t>
          </a:r>
        </a:p>
      </dsp:txBody>
      <dsp:txXfrm>
        <a:off x="0" y="2776550"/>
        <a:ext cx="6666833" cy="2603474"/>
      </dsp:txXfrm>
    </dsp:sp>
    <dsp:sp modelId="{F6C867D2-F7D8-1440-BC98-7EC77DFFBAF4}">
      <dsp:nvSpPr>
        <dsp:cNvPr id="0" name=""/>
        <dsp:cNvSpPr/>
      </dsp:nvSpPr>
      <dsp:spPr>
        <a:xfrm>
          <a:off x="333341" y="2348510"/>
          <a:ext cx="4666783" cy="856080"/>
        </a:xfrm>
        <a:prstGeom prst="roundRect">
          <a:avLst/>
        </a:prstGeom>
        <a:gradFill rotWithShape="0">
          <a:gsLst>
            <a:gs pos="0">
              <a:schemeClr val="accent2">
                <a:hueOff val="6443612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2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2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Future Work</a:t>
          </a:r>
        </a:p>
      </dsp:txBody>
      <dsp:txXfrm>
        <a:off x="375131" y="2390300"/>
        <a:ext cx="4583203" cy="772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D18FE-F1E0-6B43-A614-DC8703EA0922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5CD992-035D-3A40-B25F-1C80B13A16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3016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D992-035D-3A40-B25F-1C80B13A16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175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that this is most important feature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D992-035D-3A40-B25F-1C80B13A16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86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D992-035D-3A40-B25F-1C80B13A168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2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distribution is </a:t>
            </a:r>
            <a:r>
              <a:rPr lang="en-US" b="1" dirty="0"/>
              <a:t>left-skewed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D992-035D-3A40-B25F-1C80B13A168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445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Combine with the previous slide but only include walk forward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D992-035D-3A40-B25F-1C80B13A168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99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add black </a:t>
            </a:r>
            <a:r>
              <a:rPr lang="en-US" dirty="0" err="1"/>
              <a:t>scholes</a:t>
            </a:r>
            <a:r>
              <a:rPr lang="en-US" dirty="0"/>
              <a:t> into into </a:t>
            </a:r>
          </a:p>
          <a:p>
            <a:endParaRPr lang="en-US" dirty="0"/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replace fold with date</a:t>
            </a:r>
            <a:endParaRPr lang="en-US" b="0" dirty="0">
              <a:effectLst/>
            </a:endParaRPr>
          </a:p>
          <a:p>
            <a:pPr rtl="0">
              <a:buNone/>
            </a:pPr>
            <a:br>
              <a:rPr lang="en-US" dirty="0"/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suggestion: </a:t>
            </a:r>
            <a:endParaRPr lang="en-US" b="0" dirty="0">
              <a:effectLst/>
            </a:endParaRPr>
          </a:p>
          <a:p>
            <a:pPr rtl="0" fontAlgn="base">
              <a:buFont typeface="+mj-lt"/>
              <a:buAutoNum type="arabicPeriod"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side-by-side boxplots (adding in BSM pricing errors)</a:t>
            </a:r>
          </a:p>
          <a:p>
            <a:pPr rtl="0" fontAlgn="base"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separate panels by interest rate environments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D992-035D-3A40-B25F-1C80B13A168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080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Maybe not absolute worst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5CD992-035D-3A40-B25F-1C80B13A16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2158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46E2-E6CC-4F60-356D-13C21C01B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FD5D63-10EF-02E6-DC4B-68DEA99CE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653C6E-96A6-CDF3-052E-267F9D38A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4F5CC-9B13-0AB5-67C7-2432946E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D0D3-5EF2-BB67-4979-811AB149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54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386A-E4FB-CB1D-5336-66E24A192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73C60-10FF-8212-4517-D3F4B72D4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0EBF2-91A0-81C0-9611-E206E6919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64054-E4BC-9ED3-04A4-D9E9B8428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7CA60-E185-0C43-3D53-62112DBF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2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FEB127-9EFD-50A9-0D6F-DE9B2898D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2A3D85-E603-6C70-E0AA-D1E2656B92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3238B-D991-4A82-0497-A302E085E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E6DAC6-0464-5935-9785-B709C9FAB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42E6D-53A8-6DE9-2E39-765DBF7BB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22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59A73-080B-1DB9-092A-A38CAF4D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6DB755-981A-EEDA-D8C3-D5F29B37A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EEC845-4E0B-7029-3673-C22DFB88C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13F8D-1F12-657D-EC0E-B82745DE9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E3E6-3085-0ACE-85A2-94CAE0C12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0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76B18-9484-4787-8C74-6D6D60BF8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6D03-55CA-A0CB-3994-8D39452663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6A84F-2989-DA5C-81FE-63484F4DF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F8E52-0330-D2AF-FD4D-91E486CFB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98D9D-93D0-0821-B108-2B500880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6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77FBD-E1C9-0155-E2B4-57F995751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A743A-353B-500F-3A78-9C40B87022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ADA44-342F-405A-0932-11F3D0A13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1F2C2-F9FF-52E4-55B7-05C510398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47354-9842-A588-BB52-FC3B6D75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686954-F450-878D-6832-CC7E8B2A3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88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EA9DD-582C-9925-3C01-FF3B0FE6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3FEF1-F684-2DF7-8817-1D8C1CAC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D7A03F-CD97-A768-8670-BA9E65161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EF1110-80F5-D301-57C8-3AAE271AB6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EBC646-70A7-7921-422A-B1B510B15E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DD63A5-4FEC-63B0-72CD-EA252C744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A9A838-5AAA-8C50-8C50-80371AB8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E2B2C-D324-B1B2-4361-C78C0794C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39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3223-C6E4-3788-D987-394A80E00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00FC1F-3840-00C3-235A-67A0C60D1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A52660-E0D0-3115-C51D-716DC316A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00CDDE-E14E-AFED-B5FF-B7C1CB86D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56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8D9291-FFB1-322B-30CD-5B8F2F5D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AFBC5D-C768-B2FC-C531-31EE51BE7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7B2D2C-0688-56BB-3417-503C13A8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44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126A5-C238-2E28-A50C-C53B4D76A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4124A-D3D4-C789-6C5C-A48C1B0E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4D1B7-658D-5B3D-8FFD-884E065B5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7AEB0-6C89-0388-A409-153B2E5D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1EAB8-8920-4F83-5D9D-127FC3A84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F06FC7-0CB9-BE27-5ECB-F188542F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D5B67-F7A0-F8F2-CB5E-C34EBD58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58046E-4E11-7608-5920-072D47096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D73BB-24F2-CE9D-15EA-D593C53B2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84138-A49D-D091-864F-A62FDEF8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1940A-4E84-F871-D9BD-3DADDA1BD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1F057-7BE8-C8FD-1087-217DA0DDB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68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80FA6C-83F9-E618-0D5D-9F81900F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621EF-47AB-C69C-D9C6-A37796C27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C9D871-C9F3-AA7F-274A-1CE7974E27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5/28/25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0715A4-0F93-C269-37CD-D3A74A777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D4975-E0C3-1318-EE0B-0ACB37465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947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62323-5976-880C-E145-FBFA1B9E4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Deep Learning Framework for Pricing Options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C03EE-5A86-5BA9-5CA7-EA357EE4A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/>
              <a:t>By: Kyle Bistrain</a:t>
            </a:r>
          </a:p>
          <a:p>
            <a:pPr algn="l"/>
            <a:r>
              <a:rPr lang="en-US"/>
              <a:t>Faculty Advisors:</a:t>
            </a:r>
          </a:p>
          <a:p>
            <a:pPr algn="l"/>
            <a:r>
              <a:rPr lang="en-US"/>
              <a:t>Dr. Ruiz, Dr. Frame, and Dr. Ramezani </a:t>
            </a:r>
          </a:p>
        </p:txBody>
      </p:sp>
    </p:spTree>
    <p:extLst>
      <p:ext uri="{BB962C8B-B14F-4D97-AF65-F5344CB8AC3E}">
        <p14:creationId xmlns:p14="http://schemas.microsoft.com/office/powerpoint/2010/main" val="2157896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B6340A-F088-6029-0F09-3260770F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F3B07-D206-E9E0-A5E5-854C3587DC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Comprehensive SPY Option Dataset from February 2012 to May 2024 from Delta Neutral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45914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ECBEC7-738E-AEBD-4A79-87D90D5F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Distribution of SPY Asset Price</a:t>
            </a:r>
          </a:p>
        </p:txBody>
      </p:sp>
      <p:pic>
        <p:nvPicPr>
          <p:cNvPr id="5" name="Content Placeholder 4" descr="A graph of a number of blue and white lines&#10;&#10;AI-generated content may be incorrect.">
            <a:extLst>
              <a:ext uri="{FF2B5EF4-FFF2-40B4-BE49-F238E27FC236}">
                <a16:creationId xmlns:a16="http://schemas.microsoft.com/office/drawing/2014/main" id="{B41843F7-5C11-7425-8900-A2DE433159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2396" y="467208"/>
            <a:ext cx="5525811" cy="5923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44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 showing the growth of a stock market&#10;&#10;AI-generated content may be incorrect.">
            <a:extLst>
              <a:ext uri="{FF2B5EF4-FFF2-40B4-BE49-F238E27FC236}">
                <a16:creationId xmlns:a16="http://schemas.microsoft.com/office/drawing/2014/main" id="{967ABE4C-BEED-B264-DA29-50879F6DD0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5128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265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CFB624-782E-99FA-E7EA-DF2C28C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Bid-Ask Spread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4082CAA-CAC1-FEC5-9C1B-D015C0D4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1727" y="649480"/>
            <a:ext cx="3025303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 b="1" dirty="0"/>
              <a:t>Definition:</a:t>
            </a:r>
            <a:endParaRPr lang="en-US" sz="1400" dirty="0"/>
          </a:p>
          <a:p>
            <a:r>
              <a:rPr lang="en-US" sz="1400" dirty="0"/>
              <a:t>Spread = Ask price − Bid price </a:t>
            </a:r>
          </a:p>
          <a:p>
            <a:pPr marL="0" indent="0">
              <a:buNone/>
            </a:pPr>
            <a:r>
              <a:rPr lang="en-US" sz="1400" b="1" dirty="0"/>
              <a:t>Liquidity Indicator:</a:t>
            </a:r>
            <a:endParaRPr lang="en-US" sz="1400" dirty="0"/>
          </a:p>
          <a:p>
            <a:pPr marL="285750" indent="-285750"/>
            <a:r>
              <a:rPr lang="en-US" sz="1400" b="1" dirty="0"/>
              <a:t>Tight (Low) Spread:</a:t>
            </a:r>
            <a:r>
              <a:rPr lang="en-US" sz="1400" dirty="0"/>
              <a:t> High trading volume, deep order books → lower transaction costs</a:t>
            </a:r>
          </a:p>
          <a:p>
            <a:pPr marL="285750" indent="-285750"/>
            <a:r>
              <a:rPr lang="en-US" sz="1400" b="1" dirty="0"/>
              <a:t>Wide (High) Spread:</a:t>
            </a:r>
            <a:r>
              <a:rPr lang="en-US" sz="1400" dirty="0"/>
              <a:t> Thin markets, greater slippage risk → higher execution cost</a:t>
            </a:r>
          </a:p>
          <a:p>
            <a:pPr marL="0" indent="0">
              <a:buNone/>
            </a:pPr>
            <a:r>
              <a:rPr lang="en-US" sz="1400" b="1" dirty="0"/>
              <a:t>Drivers of Spread:</a:t>
            </a:r>
            <a:endParaRPr lang="en-US" sz="1400" dirty="0"/>
          </a:p>
          <a:p>
            <a:pPr marL="285750" indent="-285750"/>
            <a:r>
              <a:rPr lang="en-US" sz="1400" b="1" dirty="0"/>
              <a:t>Trading Volume &amp; Open Interest</a:t>
            </a:r>
            <a:endParaRPr lang="en-US" sz="1400" dirty="0"/>
          </a:p>
          <a:p>
            <a:pPr marL="285750" indent="-285750"/>
            <a:r>
              <a:rPr lang="en-US" sz="1400" b="1" dirty="0"/>
              <a:t>Implied Volatility</a:t>
            </a:r>
            <a:endParaRPr lang="en-US" sz="1400" dirty="0"/>
          </a:p>
          <a:p>
            <a:pPr marL="285750" indent="-285750"/>
            <a:r>
              <a:rPr lang="en-US" sz="1400" b="1" dirty="0"/>
              <a:t>Time to Expiration</a:t>
            </a:r>
            <a:endParaRPr lang="en-US" sz="1400" dirty="0"/>
          </a:p>
          <a:p>
            <a:pPr marL="285750" indent="-285750"/>
            <a:r>
              <a:rPr lang="en-US" sz="1400" b="1" dirty="0"/>
              <a:t>Moneyness (ITM, ATM, OTM)</a:t>
            </a:r>
            <a:endParaRPr lang="en-US" sz="1400" dirty="0"/>
          </a:p>
          <a:p>
            <a:pPr marL="0" indent="0">
              <a:buNone/>
            </a:pPr>
            <a:r>
              <a:rPr lang="en-US" sz="1400" b="1" dirty="0"/>
              <a:t>Practical Implications: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Use spread thresholds to improve model robustness and reduce slippage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CBE415-3CC3-EC6E-7330-1ACCBA924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7030" y="1889352"/>
            <a:ext cx="4118248" cy="27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870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8D0CE-3DBF-BDC8-A71B-93B60FCDF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Black Scholes Model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6F05356-E7E6-8902-9CFE-F4C6464C02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450183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5282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CA0A4-2B3C-2881-877F-9DD051D43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European Call and Put Pricing under Black Scholes with Continuous Dividends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5297F-6B80-A9BA-558D-87569E357369}"/>
                  </a:ext>
                </a:extLst>
              </p:cNvPr>
              <p:cNvSpPr>
                <a:spLocks noGrp="1" noChangeAspect="1"/>
              </p:cNvSpPr>
              <p:nvPr>
                <p:ph idx="1"/>
              </p:nvPr>
            </p:nvSpPr>
            <p:spPr>
              <a:xfrm>
                <a:off x="459350" y="1683030"/>
                <a:ext cx="5636651" cy="3922776"/>
              </a:xfrm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dirty="0"/>
                  <a:t>Call Price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𝑞𝑡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000" b="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𝐾</m:t>
                    </m:r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sz="2000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- discount factor for the strike price</a:t>
                </a:r>
                <a14:m/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- discount factor for the expected dividends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sz="2000" dirty="0"/>
                  <a:t> - risk-neutral chance the stock ends up </a:t>
                </a:r>
                <a:r>
                  <a:rPr lang="en-US" sz="2000" b="1" dirty="0"/>
                  <a:t>above strike </a:t>
                </a:r>
                <a:r>
                  <a:rPr lang="en-US" sz="2000" dirty="0"/>
                  <a:t>(call finishes in the money)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N(d1) - the fraction of a share to hold to replicate the call.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B5297F-6B80-A9BA-558D-87569E3573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9350" y="1683030"/>
                <a:ext cx="5636651" cy="3922776"/>
              </a:xfrm>
              <a:blipFill>
                <a:blip r:embed="rId2"/>
                <a:stretch>
                  <a:fillRect l="-899" b="-2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F3921B2-D9EA-CA39-82A4-F6E597628CF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6319574" y="1683765"/>
                <a:ext cx="5636651" cy="3922041"/>
              </a:xfrm>
              <a:prstGeom prst="rect">
                <a:avLst/>
              </a:prstGeom>
            </p:spPr>
            <p:txBody>
              <a:bodyPr vert="horz" wrap="square" lIns="91440" tIns="45720" rIns="91440" bIns="45720" numCol="1" rtlCol="0" anchor="t" anchorCtr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</a:pPr>
                <a:r>
                  <a:rPr lang="en-US" sz="2000" dirty="0">
                    <a:latin typeface="Aptos" panose="020B0004020202020204" pitchFamily="34" charset="0"/>
                  </a:rPr>
                  <a:t>Put Price</a:t>
                </a:r>
              </a:p>
              <a:p>
                <a:pPr marL="742950" lvl="1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𝐾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𝑟𝑇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sz="2000">
                            <a:latin typeface="Aptos" panose="020B0004020202020204" pitchFamily="34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𝑞𝑡</m:t>
                        </m:r>
                      </m:sup>
                    </m:sSup>
                    <m:r>
                      <a:rPr lang="en-US" sz="2000" b="0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𝑟𝑇</m:t>
                        </m:r>
                      </m:sup>
                    </m:sSup>
                  </m:oMath>
                </a14:m>
                <a:r>
                  <a:rPr lang="en-US" sz="2000" dirty="0">
                    <a:latin typeface="Aptos" panose="020B0004020202020204" pitchFamily="34" charset="0"/>
                  </a:rPr>
                  <a:t>- discounts factor for the strike price</a:t>
                </a:r>
              </a:p>
              <a:p>
                <a:pPr marL="285750" indent="-285750">
                  <a:lnSpc>
                    <a:spcPct val="15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𝑞𝑡</m:t>
                        </m:r>
                      </m:sup>
                    </m:sSup>
                  </m:oMath>
                </a14:m>
                <a:r>
                  <a:rPr lang="en-US" sz="2000" dirty="0">
                    <a:latin typeface="Aptos" panose="020B0004020202020204" pitchFamily="34" charset="0"/>
                  </a:rPr>
                  <a:t> - </a:t>
                </a:r>
                <a:r>
                  <a:rPr lang="en-US" sz="2000" dirty="0"/>
                  <a:t>discount factor for the expected dividends</a:t>
                </a:r>
                <a:endParaRPr lang="en-US" sz="2000" dirty="0">
                  <a:latin typeface="Aptos" panose="020B00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2)</m:t>
                    </m:r>
                  </m:oMath>
                </a14:m>
                <a:r>
                  <a:rPr lang="en-US" sz="2000" dirty="0"/>
                  <a:t> –  risk-neutral chance the stock ends up </a:t>
                </a:r>
                <a:r>
                  <a:rPr lang="en-US" sz="2000" b="1" dirty="0"/>
                  <a:t>below strike</a:t>
                </a:r>
                <a:r>
                  <a:rPr lang="en-US" sz="2000" dirty="0"/>
                  <a:t> (put finishes in the money)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000" dirty="0"/>
                  <a:t> N(-d1) - the (negative) share exposure needed to replicate the put.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FF3921B2-D9EA-CA39-82A4-F6E597628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574" y="1683765"/>
                <a:ext cx="5636651" cy="3922041"/>
              </a:xfrm>
              <a:prstGeom prst="rect">
                <a:avLst/>
              </a:prstGeom>
              <a:blipFill>
                <a:blip r:embed="rId3"/>
                <a:stretch>
                  <a:fillRect l="-899" b="-23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037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0B536-712F-04E7-45F7-661FEA615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Black Scholes with Dividends Main Assumptions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B5C06-EAB2-3B53-7547-A7AD5DBFCD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57127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6896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a normal distribution&#10;&#10;AI-generated content may be incorrect.">
            <a:extLst>
              <a:ext uri="{FF2B5EF4-FFF2-40B4-BE49-F238E27FC236}">
                <a16:creationId xmlns:a16="http://schemas.microsoft.com/office/drawing/2014/main" id="{93E14FC4-1E68-6F35-337D-C33F53ECE8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4019" y="643466"/>
            <a:ext cx="9323962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57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E95354-44F8-AFF0-8171-512B2879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Payoff Diagram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C03121-261A-9BD7-D025-9B868D7EB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8434" y="1966293"/>
            <a:ext cx="665513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3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E4ECDB-2BE8-DC9C-A4C5-B184B9F7F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Deep Learning Framework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B99539-4DDD-060D-69C4-DA8E2BD6C3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n-US" b="1" dirty="0"/>
                  <a:t>Utilize</a:t>
                </a:r>
                <a:r>
                  <a:rPr lang="en-US" dirty="0"/>
                  <a:t> a feed-forward neural network (MLP) with multiple hidden layers to approximate option prices directly</a:t>
                </a:r>
              </a:p>
              <a:p>
                <a:r>
                  <a:rPr lang="en-US" b="1" dirty="0"/>
                  <a:t>Ingest</a:t>
                </a:r>
                <a:r>
                  <a:rPr lang="en-US" dirty="0"/>
                  <a:t> core inputs: underlying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), strike (K), time-to-maturity(, risk-free rate, and historical volatility features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B99539-4DDD-060D-69C4-DA8E2BD6C3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2298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4" name="Rectangle 104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46" name="Rectangle 104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8" name="Rectangle 104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F8039-335D-10AB-C1C6-A41C5C629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Before we begin 🚀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14348-E4FB-30F6-5988-E1C1BEBA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 dirty="0">
                <a:solidFill>
                  <a:srgbClr val="FFFFFF"/>
                </a:solidFill>
              </a:rPr>
              <a:t>No, I didn’t find an Infinite Money Glitch (thankfully, this is not my account!)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BCC366FF-0DD6-0BA9-13DD-C44D61475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68750" y="2181426"/>
            <a:ext cx="4678085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A9A8E42C-A7CA-2513-0297-F1665395B9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2528628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00704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-1500"/>
            <a:ext cx="12191998" cy="6858000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FFC87AC-C919-4FE5-BAC3-39509E00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635" y="-1500"/>
            <a:ext cx="8119933" cy="685800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D0659F6-0853-468D-B1B2-44FDBE98B8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9272" y="-3000"/>
            <a:ext cx="12201265" cy="685950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24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8536" y="0"/>
            <a:ext cx="11718098" cy="6858000"/>
          </a:xfrm>
          <a:prstGeom prst="rect">
            <a:avLst/>
          </a:prstGeom>
          <a:gradFill>
            <a:gsLst>
              <a:gs pos="19000">
                <a:srgbClr val="000000">
                  <a:alpha val="62000"/>
                </a:srgbClr>
              </a:gs>
              <a:gs pos="100000">
                <a:schemeClr val="accent1">
                  <a:lumMod val="75000"/>
                  <a:alpha val="44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118679-BB7B-EC8C-602A-0F3DF3DAE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2639" y="561203"/>
            <a:ext cx="9932691" cy="116599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>
                <a:solidFill>
                  <a:srgbClr val="FFFFFF"/>
                </a:solidFill>
              </a:rPr>
              <a:t>MLP Architectures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977ACDD7-882D-4B81-A213-84C82B96B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4" y="2888341"/>
            <a:ext cx="12203819" cy="396815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A76C7D7F-C9AC-4511-A3EA-E1650CC6E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7570" y="5791201"/>
            <a:ext cx="9932690" cy="5080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1900">
                <a:solidFill>
                  <a:srgbClr val="FFFFFF"/>
                </a:solidFill>
              </a:rPr>
              <a:t>Fit both architectures for Call and Puts across 3-month, 6-month, and 1- year expiration dates</a:t>
            </a:r>
          </a:p>
        </p:txBody>
      </p:sp>
      <p:pic>
        <p:nvPicPr>
          <p:cNvPr id="10" name="Picture 9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9E4EB5E9-F082-E1EF-3B48-3189A121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89" t="13072" r="5655"/>
          <a:stretch/>
        </p:blipFill>
        <p:spPr>
          <a:xfrm>
            <a:off x="1381935" y="2585118"/>
            <a:ext cx="4481866" cy="2332972"/>
          </a:xfrm>
          <a:prstGeom prst="rect">
            <a:avLst/>
          </a:prstGeom>
        </p:spPr>
      </p:pic>
      <p:pic>
        <p:nvPicPr>
          <p:cNvPr id="4" name="Picture 3" descr="A table with text and numbers&#10;&#10;AI-generated content may be incorrect.">
            <a:extLst>
              <a:ext uri="{FF2B5EF4-FFF2-40B4-BE49-F238E27FC236}">
                <a16:creationId xmlns:a16="http://schemas.microsoft.com/office/drawing/2014/main" id="{910BDC8F-D144-7EF5-35B5-75923B7038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84" t="12755" r="7681"/>
          <a:stretch/>
        </p:blipFill>
        <p:spPr>
          <a:xfrm>
            <a:off x="6355073" y="2585118"/>
            <a:ext cx="4351027" cy="236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561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0F4ED9-9CCB-A043-3228-72968C04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Walk forward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49BAF-E97A-8B82-9BAE-F6E409173E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2000" dirty="0"/>
              <a:t>Segmented data into 134 train-</a:t>
            </a:r>
            <a:r>
              <a:rPr lang="en-US" sz="2000" dirty="0" err="1"/>
              <a:t>val</a:t>
            </a:r>
            <a:r>
              <a:rPr lang="en-US" sz="2000" dirty="0"/>
              <a:t>-test splits from 2012 to 2024</a:t>
            </a:r>
          </a:p>
          <a:p>
            <a:r>
              <a:rPr lang="en-US" sz="2000" dirty="0"/>
              <a:t>Ran 6 Models for Calls and Puts at 3-month, 6 month and 1 year expiry</a:t>
            </a:r>
          </a:p>
          <a:p>
            <a:r>
              <a:rPr lang="en-US" sz="2000" dirty="0"/>
              <a:t>Example:</a:t>
            </a:r>
          </a:p>
          <a:p>
            <a:pPr marL="457200" lvl="1" indent="0">
              <a:buNone/>
            </a:pPr>
            <a:r>
              <a:rPr lang="en-US" sz="2000" dirty="0"/>
              <a:t>Fold 1</a:t>
            </a:r>
          </a:p>
          <a:p>
            <a:pPr lvl="1"/>
            <a:r>
              <a:rPr lang="en-US" sz="2000" dirty="0"/>
              <a:t>Train: February 14, 2012 to December 14, 2012</a:t>
            </a:r>
          </a:p>
          <a:p>
            <a:pPr lvl="1"/>
            <a:r>
              <a:rPr lang="en-US" sz="2000" dirty="0"/>
              <a:t>Validation: December 15, 2012 to February 14, 2013</a:t>
            </a:r>
          </a:p>
          <a:p>
            <a:pPr lvl="1"/>
            <a:r>
              <a:rPr lang="en-US" sz="2000" dirty="0"/>
              <a:t>Test: February 15, 2013 to April 14, 2013</a:t>
            </a:r>
          </a:p>
        </p:txBody>
      </p:sp>
    </p:spTree>
    <p:extLst>
      <p:ext uri="{BB962C8B-B14F-4D97-AF65-F5344CB8AC3E}">
        <p14:creationId xmlns:p14="http://schemas.microsoft.com/office/powerpoint/2010/main" val="1293688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F56762-65F3-17E2-6412-0B0F90B18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E32A3-0F16-CD12-3020-9B307EFFB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How well does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Black Scholes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price SPY American calls across maturities &amp; strikes?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Can a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Multilayer Perceptron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leverage only end-of-day data plus historical volatility to beat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Black–Scholes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out-of-sample?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To what extent do unconstrained neural networks violate </a:t>
            </a: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no-arbitrage conditions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 when pricing American options?</a:t>
            </a:r>
          </a:p>
        </p:txBody>
      </p:sp>
    </p:spTree>
    <p:extLst>
      <p:ext uri="{BB962C8B-B14F-4D97-AF65-F5344CB8AC3E}">
        <p14:creationId xmlns:p14="http://schemas.microsoft.com/office/powerpoint/2010/main" val="4005477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606F1-FAA9-A30A-7163-5F3A2B0DD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pic>
        <p:nvPicPr>
          <p:cNvPr id="32" name="Picture 31" descr="Stock exchange numbers">
            <a:extLst>
              <a:ext uri="{FF2B5EF4-FFF2-40B4-BE49-F238E27FC236}">
                <a16:creationId xmlns:a16="http://schemas.microsoft.com/office/drawing/2014/main" id="{2D3DE5E4-D084-DED5-594C-5551C2510B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04" r="2804" b="-1"/>
          <a:stretch>
            <a:fillRect/>
          </a:stretch>
        </p:blipFill>
        <p:spPr>
          <a:xfrm>
            <a:off x="3084835" y="1966293"/>
            <a:ext cx="6022328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2840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of a graph&#10;&#10;AI-generated content may be incorrect.">
            <a:extLst>
              <a:ext uri="{FF2B5EF4-FFF2-40B4-BE49-F238E27FC236}">
                <a16:creationId xmlns:a16="http://schemas.microsoft.com/office/drawing/2014/main" id="{123FFF26-7679-AFC2-5E11-7695753638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183" r="3945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361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Content Placeholder 15" descr="A graph showing a number of black scholles&#10;&#10;AI-generated content may be incorrect.">
            <a:extLst>
              <a:ext uri="{FF2B5EF4-FFF2-40B4-BE49-F238E27FC236}">
                <a16:creationId xmlns:a16="http://schemas.microsoft.com/office/drawing/2014/main" id="{F595B13D-6D67-5AA8-0671-7B8791C976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01674"/>
            <a:ext cx="11277600" cy="4454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396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F1AF47-AE98-4034-BD91-1976FA4D9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C0EE2B-2029-48DD-893D-F528E651B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200" y="8482"/>
            <a:ext cx="3568276" cy="6858000"/>
          </a:xfrm>
          <a:prstGeom prst="rect">
            <a:avLst/>
          </a:prstGeom>
          <a:gradFill>
            <a:gsLst>
              <a:gs pos="0">
                <a:schemeClr val="accent1">
                  <a:alpha val="32000"/>
                </a:schemeClr>
              </a:gs>
              <a:gs pos="7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45AE1D08-1ED1-4F59-B42F-4D8EA33DC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A79B912-88EA-4640-BDEB-51B3B11A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A68920-387D-DE51-30B6-5A800C183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180" y="2862471"/>
            <a:ext cx="3041803" cy="29078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3 Month</a:t>
            </a:r>
            <a:br>
              <a:rPr lang="en-US" sz="4000">
                <a:solidFill>
                  <a:srgbClr val="FFFFFF"/>
                </a:solidFill>
              </a:rPr>
            </a:br>
            <a:r>
              <a:rPr lang="en-US" sz="4000">
                <a:solidFill>
                  <a:srgbClr val="FFFFFF"/>
                </a:solidFill>
              </a:rPr>
              <a:t>Call Option Empirical Results</a:t>
            </a:r>
          </a:p>
        </p:txBody>
      </p:sp>
      <p:pic>
        <p:nvPicPr>
          <p:cNvPr id="9" name="Picture 8" descr="A graph of a number of boxes&#10;&#10;AI-generated content may be incorrect.">
            <a:extLst>
              <a:ext uri="{FF2B5EF4-FFF2-40B4-BE49-F238E27FC236}">
                <a16:creationId xmlns:a16="http://schemas.microsoft.com/office/drawing/2014/main" id="{637867B5-3149-C3B6-0B69-3EEF4CE53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1040" y="934589"/>
            <a:ext cx="3387578" cy="2239246"/>
          </a:xfrm>
          <a:prstGeom prst="rect">
            <a:avLst/>
          </a:prstGeom>
        </p:spPr>
      </p:pic>
      <p:pic>
        <p:nvPicPr>
          <p:cNvPr id="7" name="Picture 6" descr="A graph of a number of boxes&#10;&#10;AI-generated content may be incorrect.">
            <a:extLst>
              <a:ext uri="{FF2B5EF4-FFF2-40B4-BE49-F238E27FC236}">
                <a16:creationId xmlns:a16="http://schemas.microsoft.com/office/drawing/2014/main" id="{8BD1F2F5-FA98-41A7-664F-2DFBC6FDDA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3930" y="916942"/>
            <a:ext cx="3419533" cy="2256892"/>
          </a:xfrm>
          <a:prstGeom prst="rect">
            <a:avLst/>
          </a:prstGeom>
        </p:spPr>
      </p:pic>
      <p:pic>
        <p:nvPicPr>
          <p:cNvPr id="14" name="Picture 13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8222B496-681C-72DC-E3B2-B57115AC36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1040" y="3429000"/>
            <a:ext cx="7112423" cy="202703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886B10D-F436-8968-256C-A6B5B003CB7F}"/>
              </a:ext>
            </a:extLst>
          </p:cNvPr>
          <p:cNvSpPr txBox="1"/>
          <p:nvPr/>
        </p:nvSpPr>
        <p:spPr>
          <a:xfrm>
            <a:off x="6246432" y="5086707"/>
            <a:ext cx="3494314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467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D5349B-3608-45E3-8C49-A184BE6B1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Case Where MLP Succeeds</a:t>
            </a:r>
          </a:p>
        </p:txBody>
      </p:sp>
      <p:pic>
        <p:nvPicPr>
          <p:cNvPr id="11" name="Content Placeholder 10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82DE9910-649E-D63B-EFDC-EF22301D2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737126"/>
            <a:ext cx="5131088" cy="2886236"/>
          </a:xfrm>
          <a:prstGeom prst="rect">
            <a:avLst/>
          </a:prstGeom>
        </p:spPr>
      </p:pic>
      <p:pic>
        <p:nvPicPr>
          <p:cNvPr id="15" name="Picture 14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7AFA8862-73AB-6DE5-BF4E-94F07946D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5165" y="2773613"/>
            <a:ext cx="5131087" cy="28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016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30734D-CD35-FB68-F15A-610117544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Case Where MLP Fails</a:t>
            </a:r>
          </a:p>
        </p:txBody>
      </p:sp>
      <p:pic>
        <p:nvPicPr>
          <p:cNvPr id="7" name="Picture 6" descr="A graph with a line and a red line&#10;&#10;AI-generated content may be incorrect.">
            <a:extLst>
              <a:ext uri="{FF2B5EF4-FFF2-40B4-BE49-F238E27FC236}">
                <a16:creationId xmlns:a16="http://schemas.microsoft.com/office/drawing/2014/main" id="{F3B6FE00-45A9-D0AD-CA90-1D76E909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748" y="2737126"/>
            <a:ext cx="5131088" cy="2886236"/>
          </a:xfrm>
          <a:prstGeom prst="rect">
            <a:avLst/>
          </a:prstGeom>
        </p:spPr>
      </p:pic>
      <p:pic>
        <p:nvPicPr>
          <p:cNvPr id="5" name="Content Placeholder 4" descr="A graph showing a line graph&#10;&#10;AI-generated content may be incorrect.">
            <a:extLst>
              <a:ext uri="{FF2B5EF4-FFF2-40B4-BE49-F238E27FC236}">
                <a16:creationId xmlns:a16="http://schemas.microsoft.com/office/drawing/2014/main" id="{EAD22031-C43A-9B9A-195A-F28362D782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345165" y="2773613"/>
            <a:ext cx="5131087" cy="2886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6993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90E612-C116-35E7-F5E1-14BA19E33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Importance of No-Arbitrage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57D8C-81F8-FD93-B989-4483875C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2500" dirty="0"/>
              <a:t>No-arbitrage means prices can’t allow “free money.”</a:t>
            </a:r>
          </a:p>
          <a:p>
            <a:pPr>
              <a:lnSpc>
                <a:spcPct val="100000"/>
              </a:lnSpc>
              <a:buNone/>
            </a:pPr>
            <a:r>
              <a:rPr lang="en-US" sz="2500" dirty="0"/>
              <a:t>Example: You pay nothing up front but are guaranteed profit → that’s arbitrage.</a:t>
            </a:r>
          </a:p>
          <a:p>
            <a:pPr>
              <a:lnSpc>
                <a:spcPct val="100000"/>
              </a:lnSpc>
              <a:buNone/>
            </a:pPr>
            <a:r>
              <a:rPr lang="en-US" sz="2500" dirty="0"/>
              <a:t>To avoid this, prices should follow: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Convexity</a:t>
            </a:r>
            <a:r>
              <a:rPr lang="en-US" sz="2500" dirty="0"/>
              <a:t> – price curves the right way across strikes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Monotonicity</a:t>
            </a:r>
            <a:r>
              <a:rPr lang="en-US" sz="2500" dirty="0"/>
              <a:t> – value should move logically with inputs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b="1" dirty="0"/>
              <a:t>Time consistency</a:t>
            </a:r>
            <a:r>
              <a:rPr lang="en-US" sz="2500" dirty="0"/>
              <a:t> – Prices should </a:t>
            </a:r>
            <a:r>
              <a:rPr lang="en-US" sz="2500" b="1" dirty="0"/>
              <a:t>not drop</a:t>
            </a:r>
            <a:r>
              <a:rPr lang="en-US" sz="2500" dirty="0"/>
              <a:t> as expiration gets further away, assuming everything else stays the same.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500" dirty="0"/>
              <a:t>Neural nets </a:t>
            </a:r>
            <a:r>
              <a:rPr lang="en-US" sz="2500" b="1" dirty="0"/>
              <a:t>don’t naturally follow these rules</a:t>
            </a:r>
            <a:r>
              <a:rPr lang="en-US" sz="2500" dirty="0"/>
              <a:t> - we have to build them in.</a:t>
            </a:r>
            <a:br>
              <a:rPr lang="en-US" sz="2500" dirty="0"/>
            </a:b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362340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84EFC-F165-75C7-37BC-097D0E293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3A544D2-D57A-4F15-471E-12D805F2D4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255259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83314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94E5A-10F6-0060-9E79-0ED3536D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The Greeks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EEDD9B3-A7C0-90C9-8B5C-51A4CBD6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r>
              <a:rPr lang="en-US" b="1" dirty="0"/>
              <a:t>Delta</a:t>
            </a:r>
            <a:r>
              <a:rPr lang="en-US" dirty="0"/>
              <a:t> – How much the option price moves when the stock moves $1 </a:t>
            </a:r>
          </a:p>
          <a:p>
            <a:r>
              <a:rPr lang="en-US" b="1" dirty="0"/>
              <a:t>Gamma</a:t>
            </a:r>
            <a:r>
              <a:rPr lang="en-US" dirty="0"/>
              <a:t> – How much Delta changes when the stock moves </a:t>
            </a:r>
          </a:p>
          <a:p>
            <a:r>
              <a:rPr lang="en-US" b="1" dirty="0"/>
              <a:t>Theta</a:t>
            </a:r>
            <a:r>
              <a:rPr lang="en-US" dirty="0"/>
              <a:t> – How much value the option loses each trading day day (time decay)</a:t>
            </a:r>
          </a:p>
          <a:p>
            <a:r>
              <a:rPr lang="en-US" b="1" dirty="0"/>
              <a:t>Vega</a:t>
            </a:r>
            <a:r>
              <a:rPr lang="en-US" dirty="0"/>
              <a:t> – How much the option price moves with a 1% change in volatility</a:t>
            </a:r>
          </a:p>
          <a:p>
            <a:r>
              <a:rPr lang="en-US" b="1" dirty="0"/>
              <a:t>Rho</a:t>
            </a:r>
            <a:r>
              <a:rPr lang="en-US" dirty="0"/>
              <a:t> – How much the option price moves with a 1% change in interest rates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3997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9F7256-8EEF-9665-7168-E05308E8A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Checking for No Arbitrage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Violations</a:t>
            </a:r>
          </a:p>
        </p:txBody>
      </p:sp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AA48668F-BE09-368A-9971-F49AA61F3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719344"/>
            <a:ext cx="7225748" cy="541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042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E3F103-8291-F376-DCAE-1785FFF38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Does It Work Better?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5472DF-304E-5199-25DE-A1F68D1E53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088827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71519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504395-67C5-2D74-E500-1C58AF04C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008B5-776B-7649-A72A-640A25DE9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lnSpcReduction="10000"/>
          </a:bodyPr>
          <a:lstStyle/>
          <a:p>
            <a:r>
              <a:rPr lang="en-US" b="1" dirty="0"/>
              <a:t>MLPs </a:t>
            </a:r>
            <a:r>
              <a:rPr lang="en-US" dirty="0"/>
              <a:t>offer a flexible way to capture the non-linear behavior in options prices, especially for out-of-the-money (OTM) contracts.</a:t>
            </a:r>
          </a:p>
          <a:p>
            <a:r>
              <a:rPr lang="en-US" dirty="0"/>
              <a:t>However, </a:t>
            </a:r>
            <a:r>
              <a:rPr lang="en-US" b="1" dirty="0"/>
              <a:t>unconstrained MLPs</a:t>
            </a:r>
            <a:r>
              <a:rPr lang="en-US" dirty="0"/>
              <a:t> may violate key </a:t>
            </a:r>
            <a:r>
              <a:rPr lang="en-US" b="1" dirty="0"/>
              <a:t>no-arbitrage principles</a:t>
            </a:r>
            <a:r>
              <a:rPr lang="en-US" dirty="0"/>
              <a:t>, which limits their reliability in financial applications.</a:t>
            </a:r>
          </a:p>
          <a:p>
            <a:r>
              <a:rPr lang="en-US" dirty="0"/>
              <a:t>Incorporating </a:t>
            </a:r>
            <a:r>
              <a:rPr lang="en-US" b="1" dirty="0"/>
              <a:t>constraints</a:t>
            </a:r>
            <a:r>
              <a:rPr lang="en-US" dirty="0"/>
              <a:t> into the loss function or architecture may significantly improve model robustness and practical applicability.</a:t>
            </a:r>
          </a:p>
        </p:txBody>
      </p:sp>
    </p:spTree>
    <p:extLst>
      <p:ext uri="{BB962C8B-B14F-4D97-AF65-F5344CB8AC3E}">
        <p14:creationId xmlns:p14="http://schemas.microsoft.com/office/powerpoint/2010/main" val="1505886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706136-2292-25A5-EA83-C3522BFA9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Next Steps / Future Work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6BBFAB58-2E87-A8C7-455C-385E6BE5FDD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941488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1638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1702B-C15B-6300-D3E1-997EED4B4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Acknowledgments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B420-7821-A35F-08FF-E6D8BCF12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Big thanks to </a:t>
            </a:r>
            <a:r>
              <a:rPr lang="en-US" b="1" dirty="0"/>
              <a:t>Dr. Ruiz</a:t>
            </a:r>
            <a:r>
              <a:rPr lang="en-US" dirty="0"/>
              <a:t> for all the support and helpful advice throughout this project!</a:t>
            </a:r>
          </a:p>
        </p:txBody>
      </p:sp>
    </p:spTree>
    <p:extLst>
      <p:ext uri="{BB962C8B-B14F-4D97-AF65-F5344CB8AC3E}">
        <p14:creationId xmlns:p14="http://schemas.microsoft.com/office/powerpoint/2010/main" val="1474835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73C609-7A6D-4656-CECA-15F44FB71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What are Options?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CA5A3-1CF8-FDC0-67E4-535E58B34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>
              <a:buNone/>
            </a:pPr>
            <a:r>
              <a:rPr lang="en-US" b="1" dirty="0"/>
              <a:t>Contract Parties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Long (Buyer):</a:t>
            </a:r>
            <a:r>
              <a:rPr lang="en-US" dirty="0"/>
              <a:t> Pays premium for rights granted by the option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Writer (Seller):</a:t>
            </a:r>
            <a:r>
              <a:rPr lang="en-US" dirty="0"/>
              <a:t> Receives premium and takes on obligation</a:t>
            </a:r>
          </a:p>
          <a:p>
            <a:pPr>
              <a:buNone/>
            </a:pPr>
            <a:r>
              <a:rPr lang="en-US" b="1" dirty="0"/>
              <a:t>Call Option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Grants the </a:t>
            </a:r>
            <a:r>
              <a:rPr lang="en-US" b="1" dirty="0"/>
              <a:t>right</a:t>
            </a:r>
            <a:r>
              <a:rPr lang="en-US" dirty="0"/>
              <a:t>, but not the obligation, to </a:t>
            </a:r>
            <a:r>
              <a:rPr lang="en-US" b="1" dirty="0"/>
              <a:t>buy</a:t>
            </a:r>
            <a:r>
              <a:rPr lang="en-US" dirty="0"/>
              <a:t> the underlying asset at the strike price</a:t>
            </a:r>
          </a:p>
          <a:p>
            <a:pPr>
              <a:buNone/>
            </a:pPr>
            <a:r>
              <a:rPr lang="en-US" b="1" dirty="0"/>
              <a:t>Put Option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Grants the </a:t>
            </a:r>
            <a:r>
              <a:rPr lang="en-US" b="1" dirty="0"/>
              <a:t>right</a:t>
            </a:r>
            <a:r>
              <a:rPr lang="en-US" dirty="0"/>
              <a:t>, but not the obligation, to </a:t>
            </a:r>
            <a:r>
              <a:rPr lang="en-US" b="1" dirty="0"/>
              <a:t>sell</a:t>
            </a:r>
            <a:r>
              <a:rPr lang="en-US" dirty="0"/>
              <a:t> the underlying asset at the strike price</a:t>
            </a:r>
          </a:p>
        </p:txBody>
      </p:sp>
    </p:spTree>
    <p:extLst>
      <p:ext uri="{BB962C8B-B14F-4D97-AF65-F5344CB8AC3E}">
        <p14:creationId xmlns:p14="http://schemas.microsoft.com/office/powerpoint/2010/main" val="1929268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18B83A-5235-E5E5-071E-DDFD1CA3C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 Option Order book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0C6B383C-7EC6-96E5-C2BB-CAA4900805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02428" y="854828"/>
            <a:ext cx="7225748" cy="514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266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C53F6-FA53-9BBF-B87D-FBAE46FB9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Response Feature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3239C9-C759-F48D-9A42-3B263A056B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Autofit/>
              </a:bodyPr>
              <a:lstStyle/>
              <a:p>
                <a:r>
                  <a:rPr lang="en-US" b="1" dirty="0"/>
                  <a:t>Predicted</a:t>
                </a:r>
                <a:r>
                  <a:rPr lang="en-US" dirty="0"/>
                  <a:t> call option price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𝐵𝑖𝑑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𝐴𝑠𝑘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Market Price Range</a:t>
                </a:r>
                <a:endParaRPr lang="en-US" dirty="0"/>
              </a:p>
              <a:p>
                <a:r>
                  <a:rPr lang="en-US" dirty="0"/>
                  <a:t>The true market price falls between the bid and the ask price</a:t>
                </a:r>
              </a:p>
              <a:p>
                <a:pPr marL="0" indent="0">
                  <a:buNone/>
                </a:pPr>
                <a:r>
                  <a:rPr lang="en-US" b="1" dirty="0"/>
                  <a:t>Bid Price</a:t>
                </a:r>
              </a:p>
              <a:p>
                <a:r>
                  <a:rPr lang="en-US" dirty="0"/>
                  <a:t>The bid is the price a buyer is willing to buy the asset</a:t>
                </a:r>
              </a:p>
              <a:p>
                <a:pPr marL="0" indent="0">
                  <a:buNone/>
                </a:pPr>
                <a:r>
                  <a:rPr lang="en-US" b="1" dirty="0"/>
                  <a:t>Ask Price</a:t>
                </a:r>
              </a:p>
              <a:p>
                <a:r>
                  <a:rPr lang="en-US" dirty="0"/>
                  <a:t>The ask is the price a seller is willing to sell the asset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F3239C9-C759-F48D-9A42-3B263A056B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2"/>
                <a:stretch>
                  <a:fillRect l="-1436" t="-14433" b="-51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416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80D2EE-95B5-FF05-D1A9-8DBA31A04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Why Do We Care About Option Pricing?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67A459-95B8-A9B2-C303-D17D744E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dirty="0"/>
              <a:t>Accurate option prices are the backbone of any serious trading strategy—they let us act decisively when it’s time to buy or sell.</a:t>
            </a:r>
          </a:p>
          <a:p>
            <a:r>
              <a:rPr lang="en-US" dirty="0"/>
              <a:t>Real-time model updates keep risk in check and help us rebalance quickly when markets shift.</a:t>
            </a:r>
          </a:p>
          <a:p>
            <a:r>
              <a:rPr lang="en-US" dirty="0"/>
              <a:t>Precise pricing isn’t just a technical goal—it’s what makes arbitrage detection, hedging, and strategy evaluation possible.</a:t>
            </a:r>
          </a:p>
        </p:txBody>
      </p:sp>
    </p:spTree>
    <p:extLst>
      <p:ext uri="{BB962C8B-B14F-4D97-AF65-F5344CB8AC3E}">
        <p14:creationId xmlns:p14="http://schemas.microsoft.com/office/powerpoint/2010/main" val="3262761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0DF12-4FDB-A546-06E6-27E993C7B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Input Features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6000E-28D5-37C1-980D-D9D1E72787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</p:spPr>
            <p:txBody>
              <a:bodyPr anchor="ctr">
                <a:normAutofit/>
              </a:bodyPr>
              <a:lstStyle/>
              <a:p>
                <a:r>
                  <a:rPr lang="en-US" sz="2000" dirty="0"/>
                  <a:t>Underlying SPY Price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dirty="0"/>
                  <a:t>Strike (K)</a:t>
                </a:r>
              </a:p>
              <a:p>
                <a:r>
                  <a:rPr lang="en-US" sz="2000" dirty="0"/>
                  <a:t>Time to Expiry (T) - # trading days to expiry / 252 </a:t>
                </a:r>
              </a:p>
              <a:p>
                <a:r>
                  <a:rPr lang="en-US" sz="2000" dirty="0"/>
                  <a:t>Risk-free Interest rate (r) – dependent on Time to Expiry</a:t>
                </a:r>
              </a:p>
              <a:p>
                <a:r>
                  <a:rPr lang="en-US" sz="2000" b="1" dirty="0"/>
                  <a:t>Volatility(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</m:oMath>
                </a14:m>
                <a:r>
                  <a:rPr lang="en-US" sz="2000" b="1" dirty="0"/>
                  <a:t>) – Rolling average volatility</a:t>
                </a:r>
              </a:p>
              <a:p>
                <a:r>
                  <a:rPr lang="en-US" sz="2000" dirty="0"/>
                  <a:t>Dividend(q) – Rolling annualized dividend</a:t>
                </a:r>
              </a:p>
              <a:p>
                <a:r>
                  <a:rPr lang="en-US" sz="2000" dirty="0" err="1"/>
                  <a:t>is_ex_date</a:t>
                </a:r>
                <a:r>
                  <a:rPr lang="en-US" sz="2000" dirty="0"/>
                  <a:t> – </a:t>
                </a:r>
                <a:r>
                  <a:rPr lang="en-US" sz="1800" b="0" i="0" u="none" strike="noStrike" dirty="0">
                    <a:solidFill>
                      <a:srgbClr val="000000"/>
                    </a:solidFill>
                    <a:effectLst/>
                    <a:latin typeface="Trebuchet MS" panose="020B0703020202090204" pitchFamily="34" charset="0"/>
                  </a:rPr>
                  <a:t>1 if ex-dividend date, else 0</a:t>
                </a:r>
                <a:endParaRPr lang="en-US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6000E-28D5-37C1-980D-D9D1E72787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599" y="2318197"/>
                <a:ext cx="9724031" cy="3683358"/>
              </a:xfrm>
              <a:blipFill>
                <a:blip r:embed="rId3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42003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9B1721-DBD6-0FBF-C88C-9901E1E32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Computing Historical Volatility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161E1EC1-51E7-1572-73F1-4DBD00D026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4663661"/>
                  </p:ext>
                </p:extLst>
              </p:nvPr>
            </p:nvGraphicFramePr>
            <p:xfrm>
              <a:off x="644056" y="2615979"/>
              <a:ext cx="10927829" cy="36894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5" name="Content Placeholder 2">
                <a:extLst>
                  <a:ext uri="{FF2B5EF4-FFF2-40B4-BE49-F238E27FC236}">
                    <a16:creationId xmlns:a16="http://schemas.microsoft.com/office/drawing/2014/main" id="{161E1EC1-51E7-1572-73F1-4DBD00D02691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14663661"/>
                  </p:ext>
                </p:extLst>
              </p:nvPr>
            </p:nvGraphicFramePr>
            <p:xfrm>
              <a:off x="644056" y="2615979"/>
              <a:ext cx="10927829" cy="368940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314537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14677</TotalTime>
  <Words>1200</Words>
  <Application>Microsoft Macintosh PowerPoint</Application>
  <PresentationFormat>Widescreen</PresentationFormat>
  <Paragraphs>158</Paragraphs>
  <Slides>35</Slides>
  <Notes>7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Cambria Math</vt:lpstr>
      <vt:lpstr>Trebuchet MS</vt:lpstr>
      <vt:lpstr>Office Theme</vt:lpstr>
      <vt:lpstr>Deep Learning Framework for Pricing Options</vt:lpstr>
      <vt:lpstr>Before we begin 🚀</vt:lpstr>
      <vt:lpstr>Plan</vt:lpstr>
      <vt:lpstr>What are Options?</vt:lpstr>
      <vt:lpstr>Example Option Order book</vt:lpstr>
      <vt:lpstr>Response Feature</vt:lpstr>
      <vt:lpstr>Why Do We Care About Option Pricing?</vt:lpstr>
      <vt:lpstr>Input Features</vt:lpstr>
      <vt:lpstr>Computing Historical Volatility</vt:lpstr>
      <vt:lpstr>Data</vt:lpstr>
      <vt:lpstr>Distribution of SPY Asset Price</vt:lpstr>
      <vt:lpstr>PowerPoint Presentation</vt:lpstr>
      <vt:lpstr>Bid-Ask Spread</vt:lpstr>
      <vt:lpstr>Black Scholes Model</vt:lpstr>
      <vt:lpstr>European Call and Put Pricing under Black Scholes with Continuous Dividends</vt:lpstr>
      <vt:lpstr>Black Scholes with Dividends Main Assumptions </vt:lpstr>
      <vt:lpstr>PowerPoint Presentation</vt:lpstr>
      <vt:lpstr>Payoff Diagram</vt:lpstr>
      <vt:lpstr>Deep Learning Framework</vt:lpstr>
      <vt:lpstr>MLP Architectures</vt:lpstr>
      <vt:lpstr>Walk forward Approach</vt:lpstr>
      <vt:lpstr>Research Questions</vt:lpstr>
      <vt:lpstr>Results</vt:lpstr>
      <vt:lpstr>PowerPoint Presentation</vt:lpstr>
      <vt:lpstr>PowerPoint Presentation</vt:lpstr>
      <vt:lpstr>3 Month Call Option Empirical Results</vt:lpstr>
      <vt:lpstr>Case Where MLP Succeeds</vt:lpstr>
      <vt:lpstr>Case Where MLP Fails</vt:lpstr>
      <vt:lpstr>The Importance of No-Arbitrage</vt:lpstr>
      <vt:lpstr>The Greeks</vt:lpstr>
      <vt:lpstr>Checking for No Arbitrage Violations</vt:lpstr>
      <vt:lpstr>Does It Work Better?</vt:lpstr>
      <vt:lpstr>Conclusions</vt:lpstr>
      <vt:lpstr>Next Steps / Future Work</vt:lpstr>
      <vt:lpstr>Acknowledgments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Rytand Bistrain</dc:creator>
  <cp:lastModifiedBy>Kyle Rytand Bistrain</cp:lastModifiedBy>
  <cp:revision>20</cp:revision>
  <dcterms:created xsi:type="dcterms:W3CDTF">2025-05-12T16:58:24Z</dcterms:created>
  <dcterms:modified xsi:type="dcterms:W3CDTF">2025-05-28T21:31:42Z</dcterms:modified>
</cp:coreProperties>
</file>