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9" r:id="rId4"/>
    <p:sldId id="264" r:id="rId5"/>
    <p:sldId id="265" r:id="rId6"/>
    <p:sldId id="266" r:id="rId7"/>
    <p:sldId id="289" r:id="rId8"/>
    <p:sldId id="290" r:id="rId9"/>
    <p:sldId id="276" r:id="rId10"/>
    <p:sldId id="281" r:id="rId11"/>
    <p:sldId id="282" r:id="rId12"/>
    <p:sldId id="270" r:id="rId13"/>
    <p:sldId id="280" r:id="rId14"/>
    <p:sldId id="284" r:id="rId15"/>
    <p:sldId id="279" r:id="rId16"/>
    <p:sldId id="336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B04F"/>
    <a:srgbClr val="83D5A8"/>
    <a:srgbClr val="00B050"/>
    <a:srgbClr val="FFFFFF"/>
    <a:srgbClr val="B7D1C3"/>
    <a:srgbClr val="67B088"/>
    <a:srgbClr val="8EB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5"/>
    <p:restoredTop sz="95271"/>
  </p:normalViewPr>
  <p:slideViewPr>
    <p:cSldViewPr snapToGrid="0" snapToObjects="1">
      <p:cViewPr varScale="1">
        <p:scale>
          <a:sx n="87" d="100"/>
          <a:sy n="87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CDB2D-8DB6-F04C-A7C5-CBBA679C2DD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4CAF-063B-5B42-8B71-82355D1A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4CAF-063B-5B42-8B71-82355D1AA8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836400" cy="2387600"/>
          </a:xfrm>
        </p:spPr>
        <p:txBody>
          <a:bodyPr anchor="b"/>
          <a:lstStyle>
            <a:lvl1pPr algn="ctr">
              <a:defRPr sz="60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" y="3602038"/>
            <a:ext cx="118364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3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45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16459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78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61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78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8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2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3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057570" y="6564573"/>
            <a:ext cx="4178461" cy="293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100" y="161925"/>
            <a:ext cx="1051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32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564573"/>
            <a:ext cx="4057570" cy="2934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153400" y="6564573"/>
            <a:ext cx="4038600" cy="2934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55733"/>
            <a:ext cx="1394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Kyle</a:t>
            </a:r>
            <a:r>
              <a:rPr lang="en-US" sz="1500" b="0" i="0" baseline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Bradbury</a:t>
            </a:r>
            <a:endParaRPr lang="en-US" sz="1500" b="0" i="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56470" y="6555733"/>
            <a:ext cx="420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27C9E00B-57BA-A241-BC8A-5BB654B05914}" type="slidenum">
              <a:rPr lang="en-US" sz="1500" b="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‹#›</a:t>
            </a:fld>
            <a:endParaRPr lang="en-US" sz="1500" b="0" i="0" dirty="0">
              <a:solidFill>
                <a:schemeClr val="tx1">
                  <a:lumMod val="95000"/>
                  <a:lumOff val="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057569" y="6555733"/>
            <a:ext cx="40806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Intro to Machine Learning III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59669" y="6555733"/>
            <a:ext cx="2952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0" i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17904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>
              <a:lumMod val="75000"/>
              <a:lumOff val="25000"/>
            </a:schemeClr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Arial"/>
        <a:buChar char="•"/>
        <a:defRPr sz="28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/>
        <a:buChar char="•"/>
        <a:defRPr sz="24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/>
        <a:buChar char="•"/>
        <a:defRPr sz="20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/>
        <a:buChar char="•"/>
        <a:defRPr sz="18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/>
        <a:buChar char="•"/>
        <a:defRPr sz="18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122363"/>
            <a:ext cx="11836400" cy="2387600"/>
          </a:xfrm>
        </p:spPr>
        <p:txBody>
          <a:bodyPr/>
          <a:lstStyle/>
          <a:p>
            <a:r>
              <a:rPr lang="en-US" dirty="0"/>
              <a:t>Machine Learning III</a:t>
            </a:r>
          </a:p>
        </p:txBody>
      </p:sp>
    </p:spTree>
    <p:extLst>
      <p:ext uri="{BB962C8B-B14F-4D97-AF65-F5344CB8AC3E}">
        <p14:creationId xmlns:p14="http://schemas.microsoft.com/office/powerpoint/2010/main" val="16000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4246-048A-E14F-80A0-A46676D0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61925"/>
            <a:ext cx="11469181" cy="688975"/>
          </a:xfrm>
        </p:spPr>
        <p:txBody>
          <a:bodyPr/>
          <a:lstStyle/>
          <a:p>
            <a:r>
              <a:rPr lang="en-US" dirty="0"/>
              <a:t>Common paradigm for 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E471-3CED-924B-8D25-DEE24972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3" y="1678871"/>
            <a:ext cx="1249031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</a:t>
            </a:r>
            <a:r>
              <a:rPr lang="en-US" b="1" dirty="0">
                <a:latin typeface="Helvetica" pitchFamily="2" charset="0"/>
              </a:rPr>
              <a:t>hypothesis set of models </a:t>
            </a:r>
            <a:r>
              <a:rPr lang="en-US" dirty="0"/>
              <a:t>to train</a:t>
            </a:r>
            <a:br>
              <a:rPr lang="en-US" dirty="0"/>
            </a:br>
            <a:r>
              <a:rPr lang="en-US" dirty="0"/>
              <a:t>(e.g. linear regression with 4 predictor variables)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 </a:t>
            </a:r>
            <a:r>
              <a:rPr lang="en-US" b="1" dirty="0">
                <a:latin typeface="Helvetica" pitchFamily="2" charset="0"/>
              </a:rPr>
              <a:t>cost function </a:t>
            </a:r>
            <a:r>
              <a:rPr lang="en-US" dirty="0"/>
              <a:t>to measure the model fit to the training data </a:t>
            </a:r>
            <a:br>
              <a:rPr lang="en-US" dirty="0"/>
            </a:br>
            <a:r>
              <a:rPr lang="en-US" dirty="0"/>
              <a:t>(e.g. mean square error)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Helvetica" pitchFamily="2" charset="0"/>
              </a:rPr>
              <a:t>Optimize</a:t>
            </a:r>
            <a:r>
              <a:rPr lang="en-US" dirty="0"/>
              <a:t> model </a:t>
            </a:r>
            <a:r>
              <a:rPr lang="en-US" b="1" dirty="0">
                <a:latin typeface="Helvetica" pitchFamily="2" charset="0"/>
              </a:rPr>
              <a:t>parameters</a:t>
            </a:r>
            <a:r>
              <a:rPr lang="en-US" dirty="0"/>
              <a:t> to minimize cost</a:t>
            </a:r>
            <a:br>
              <a:rPr lang="en-US" dirty="0"/>
            </a:br>
            <a:r>
              <a:rPr lang="en-US" dirty="0"/>
              <a:t>(e.g. closed form solution using the normal equations for OLS)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39DC-8D73-2A4B-BDCF-7388ED1D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86" y="2574384"/>
            <a:ext cx="10515600" cy="1705786"/>
          </a:xfrm>
        </p:spPr>
        <p:txBody>
          <a:bodyPr/>
          <a:lstStyle/>
          <a:p>
            <a:pPr algn="ctr"/>
            <a:r>
              <a:rPr lang="en-US" dirty="0"/>
              <a:t>Much of machine learning is </a:t>
            </a:r>
            <a:r>
              <a:rPr lang="en-US" dirty="0">
                <a:solidFill>
                  <a:srgbClr val="00B04F"/>
                </a:solidFill>
              </a:rPr>
              <a:t>optimizing</a:t>
            </a:r>
            <a:r>
              <a:rPr lang="en-US" dirty="0"/>
              <a:t> a </a:t>
            </a:r>
            <a:r>
              <a:rPr lang="en-US" dirty="0">
                <a:solidFill>
                  <a:srgbClr val="00B04F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178917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F060-7780-E64C-A7C6-C12AF24B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46" y="2531053"/>
            <a:ext cx="10515600" cy="688975"/>
          </a:xfrm>
        </p:spPr>
        <p:txBody>
          <a:bodyPr/>
          <a:lstStyle/>
          <a:p>
            <a:pPr algn="ctr"/>
            <a:r>
              <a:rPr lang="en-US" dirty="0"/>
              <a:t>What about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11630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F1A-90DD-EB48-A7D3-C47E6F90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61925"/>
            <a:ext cx="11473906" cy="688975"/>
          </a:xfrm>
        </p:spPr>
        <p:txBody>
          <a:bodyPr/>
          <a:lstStyle/>
          <a:p>
            <a:r>
              <a:rPr lang="en-US" dirty="0"/>
              <a:t>Moving from regression to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F5D7E-EBAD-6848-A1C4-E210449EBC8B}"/>
                  </a:ext>
                </a:extLst>
              </p:cNvPr>
              <p:cNvSpPr txBox="1"/>
              <p:nvPr/>
            </p:nvSpPr>
            <p:spPr>
              <a:xfrm>
                <a:off x="4307639" y="1425002"/>
                <a:ext cx="1881797" cy="1131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7F5D7E-EBAD-6848-A1C4-E210449EB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639" y="1425002"/>
                <a:ext cx="1881797" cy="1131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FD095D5-BFD3-B349-9C2A-C040099DF2FF}"/>
              </a:ext>
            </a:extLst>
          </p:cNvPr>
          <p:cNvSpPr txBox="1"/>
          <p:nvPr/>
        </p:nvSpPr>
        <p:spPr>
          <a:xfrm>
            <a:off x="1097280" y="175974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Helvetica Light" charset="0"/>
                <a:cs typeface="Helvetica Light" charset="0"/>
              </a:rPr>
              <a:t>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C578-9E27-1B4B-946A-908D07726C9A}"/>
              </a:ext>
            </a:extLst>
          </p:cNvPr>
          <p:cNvSpPr txBox="1"/>
          <p:nvPr/>
        </p:nvSpPr>
        <p:spPr>
          <a:xfrm>
            <a:off x="1097280" y="377798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Helvetica Light" charset="0"/>
                <a:cs typeface="Helvetica Light" charset="0"/>
              </a:rPr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E6D4EA-C87F-2746-9A75-F692EAF6147B}"/>
                  </a:ext>
                </a:extLst>
              </p:cNvPr>
              <p:cNvSpPr txBox="1"/>
              <p:nvPr/>
            </p:nvSpPr>
            <p:spPr>
              <a:xfrm>
                <a:off x="8250570" y="3130245"/>
                <a:ext cx="3556679" cy="1512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 smtClean="0">
                                        <a:solidFill>
                                          <a:srgbClr val="00B04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solidFill>
                                          <a:srgbClr val="00B0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B0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B04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4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4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B04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4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4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00B04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−1       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E6D4EA-C87F-2746-9A75-F692EAF6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570" y="3130245"/>
                <a:ext cx="3556679" cy="1512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EDAE7E-7C54-A446-9CE7-2D2F470A0325}"/>
                  </a:ext>
                </a:extLst>
              </p:cNvPr>
              <p:cNvSpPr txBox="1"/>
              <p:nvPr/>
            </p:nvSpPr>
            <p:spPr>
              <a:xfrm>
                <a:off x="4938188" y="5091605"/>
                <a:ext cx="3312382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EDAE7E-7C54-A446-9CE7-2D2F470A0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88" y="5091605"/>
                <a:ext cx="3312382" cy="916148"/>
              </a:xfrm>
              <a:prstGeom prst="rect">
                <a:avLst/>
              </a:prstGeom>
              <a:blipFill>
                <a:blip r:embed="rId4"/>
                <a:stretch>
                  <a:fillRect t="-197260" b="-287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EE5C3-898E-A242-B09E-409DC28C27D2}"/>
                  </a:ext>
                </a:extLst>
              </p:cNvPr>
              <p:cNvSpPr txBox="1"/>
              <p:nvPr/>
            </p:nvSpPr>
            <p:spPr>
              <a:xfrm>
                <a:off x="4307639" y="3443246"/>
                <a:ext cx="2917786" cy="1131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4EE5C3-898E-A242-B09E-409DC28C2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639" y="3443246"/>
                <a:ext cx="2917786" cy="1131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2129C7-92F1-0144-9ED1-F190A490DEE6}"/>
              </a:ext>
            </a:extLst>
          </p:cNvPr>
          <p:cNvSpPr txBox="1"/>
          <p:nvPr/>
        </p:nvSpPr>
        <p:spPr>
          <a:xfrm>
            <a:off x="1097280" y="413416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itchFamily="2" charset="0"/>
                <a:ea typeface="Helvetica Light" charset="0"/>
                <a:cs typeface="Helvetica Light" charset="0"/>
              </a:rPr>
              <a:t>(perceptron model)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1B5AD-6D9A-4841-9FBD-B192922C3967}"/>
              </a:ext>
            </a:extLst>
          </p:cNvPr>
          <p:cNvSpPr txBox="1"/>
          <p:nvPr/>
        </p:nvSpPr>
        <p:spPr>
          <a:xfrm>
            <a:off x="4836790" y="478223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itchFamily="2" charset="0"/>
                <a:ea typeface="Helvetica Light" charset="0"/>
                <a:cs typeface="Helvetica Light" charset="0"/>
              </a:rPr>
              <a:t>where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D4899-3811-3044-B21E-8B84901647BB}"/>
              </a:ext>
            </a:extLst>
          </p:cNvPr>
          <p:cNvSpPr/>
          <p:nvPr/>
        </p:nvSpPr>
        <p:spPr>
          <a:xfrm>
            <a:off x="4961106" y="3443246"/>
            <a:ext cx="894945" cy="1131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93C55-3A7A-504F-8376-8B53734A46C7}"/>
              </a:ext>
            </a:extLst>
          </p:cNvPr>
          <p:cNvSpPr/>
          <p:nvPr/>
        </p:nvSpPr>
        <p:spPr>
          <a:xfrm>
            <a:off x="6906638" y="3443246"/>
            <a:ext cx="894945" cy="1131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3CF8D-E6B9-4F4F-AE06-668AE93C9439}"/>
              </a:ext>
            </a:extLst>
          </p:cNvPr>
          <p:cNvSpPr txBox="1"/>
          <p:nvPr/>
        </p:nvSpPr>
        <p:spPr>
          <a:xfrm>
            <a:off x="7418762" y="6215602"/>
            <a:ext cx="4828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Source: Abu-Mostafa, Learning from Data, Caltech</a:t>
            </a:r>
          </a:p>
        </p:txBody>
      </p:sp>
    </p:spTree>
    <p:extLst>
      <p:ext uri="{BB962C8B-B14F-4D97-AF65-F5344CB8AC3E}">
        <p14:creationId xmlns:p14="http://schemas.microsoft.com/office/powerpoint/2010/main" val="31969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01C135-71AF-3641-BB0C-4EBACB8A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61925"/>
            <a:ext cx="11473906" cy="688975"/>
          </a:xfrm>
        </p:spPr>
        <p:txBody>
          <a:bodyPr/>
          <a:lstStyle/>
          <a:p>
            <a:r>
              <a:rPr lang="en-US" dirty="0"/>
              <a:t>Moving from regression to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4DBD4-CE0A-074E-8380-439748013FCE}"/>
                  </a:ext>
                </a:extLst>
              </p:cNvPr>
              <p:cNvSpPr txBox="1"/>
              <p:nvPr/>
            </p:nvSpPr>
            <p:spPr>
              <a:xfrm>
                <a:off x="1904636" y="2021645"/>
                <a:ext cx="2318392" cy="1131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4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4DBD4-CE0A-074E-8380-439748013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36" y="2021645"/>
                <a:ext cx="2318392" cy="1131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124089-5876-1A48-8BE3-2C4B884C42D6}"/>
                  </a:ext>
                </a:extLst>
              </p:cNvPr>
              <p:cNvSpPr txBox="1"/>
              <p:nvPr/>
            </p:nvSpPr>
            <p:spPr>
              <a:xfrm>
                <a:off x="7325151" y="1986947"/>
                <a:ext cx="3354380" cy="1131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4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124089-5876-1A48-8BE3-2C4B884C4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51" y="1986947"/>
                <a:ext cx="3354380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5353F7DE-AD3C-8E4D-8D4D-E315DABDB285}"/>
              </a:ext>
            </a:extLst>
          </p:cNvPr>
          <p:cNvSpPr txBox="1"/>
          <p:nvPr/>
        </p:nvSpPr>
        <p:spPr>
          <a:xfrm>
            <a:off x="7418762" y="6215602"/>
            <a:ext cx="4828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Source: Abu-Mostafa, Learning from Data, Caltech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B7CA11-7867-9046-BDE8-DCA6738361AE}"/>
              </a:ext>
            </a:extLst>
          </p:cNvPr>
          <p:cNvSpPr txBox="1"/>
          <p:nvPr/>
        </p:nvSpPr>
        <p:spPr>
          <a:xfrm>
            <a:off x="1628984" y="1096586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Helvetica" pitchFamily="2" charset="0"/>
                <a:ea typeface="Helvetica Light" charset="0"/>
                <a:cs typeface="Helvetica Light" charset="0"/>
              </a:rPr>
              <a:t>Linear Regression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F8C2C9-339E-2040-9FCA-4447FD60B749}"/>
              </a:ext>
            </a:extLst>
          </p:cNvPr>
          <p:cNvSpPr txBox="1"/>
          <p:nvPr/>
        </p:nvSpPr>
        <p:spPr>
          <a:xfrm>
            <a:off x="7343984" y="109658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Helvetica" pitchFamily="2" charset="0"/>
                <a:ea typeface="Helvetica Light" charset="0"/>
                <a:cs typeface="Helvetica Light" charset="0"/>
              </a:rPr>
              <a:t>Linear Classification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19C285-F88C-B14A-AEAA-1B8F3B66864D}"/>
              </a:ext>
            </a:extLst>
          </p:cNvPr>
          <p:cNvSpPr txBox="1"/>
          <p:nvPr/>
        </p:nvSpPr>
        <p:spPr>
          <a:xfrm>
            <a:off x="8200789" y="14527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Helvetica Light" pitchFamily="2" charset="0"/>
                <a:ea typeface="Helvetica Light" charset="0"/>
                <a:cs typeface="Helvetica Light" charset="0"/>
              </a:rPr>
              <a:t>(perceptron)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D2CE02-87AA-7946-98BC-B309D1CD0E25}"/>
              </a:ext>
            </a:extLst>
          </p:cNvPr>
          <p:cNvGrpSpPr/>
          <p:nvPr/>
        </p:nvGrpSpPr>
        <p:grpSpPr>
          <a:xfrm>
            <a:off x="1047547" y="3597175"/>
            <a:ext cx="4138956" cy="2226664"/>
            <a:chOff x="1047547" y="3597175"/>
            <a:chExt cx="4138956" cy="2226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B6223A-C82A-F345-84BA-5356392E1952}"/>
                    </a:ext>
                  </a:extLst>
                </p:cNvPr>
                <p:cNvSpPr txBox="1"/>
                <p:nvPr/>
              </p:nvSpPr>
              <p:spPr>
                <a:xfrm>
                  <a:off x="1047547" y="3597175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B6223A-C82A-F345-84BA-5356392E1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47" y="3597175"/>
                  <a:ext cx="3880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06CBC0-0051-D646-91D6-A3AB84C865D2}"/>
                    </a:ext>
                  </a:extLst>
                </p:cNvPr>
                <p:cNvSpPr txBox="1"/>
                <p:nvPr/>
              </p:nvSpPr>
              <p:spPr>
                <a:xfrm>
                  <a:off x="1047547" y="4073830"/>
                  <a:ext cx="380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06CBC0-0051-D646-91D6-A3AB84C86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47" y="4073830"/>
                  <a:ext cx="38093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26" r="-322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085C7A5-FE40-FD45-96A9-9AFAD0134C94}"/>
                    </a:ext>
                  </a:extLst>
                </p:cNvPr>
                <p:cNvSpPr txBox="1"/>
                <p:nvPr/>
              </p:nvSpPr>
              <p:spPr>
                <a:xfrm>
                  <a:off x="1047547" y="5425973"/>
                  <a:ext cx="402033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085C7A5-FE40-FD45-96A9-9AFAD0134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47" y="5425973"/>
                  <a:ext cx="402033" cy="397866"/>
                </a:xfrm>
                <a:prstGeom prst="rect">
                  <a:avLst/>
                </a:prstGeom>
                <a:blipFill>
                  <a:blip r:embed="rId6"/>
                  <a:stretch>
                    <a:fillRect l="-3030" r="-303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60DC6F-1D83-6446-A574-40AE6224570A}"/>
                    </a:ext>
                  </a:extLst>
                </p:cNvPr>
                <p:cNvSpPr txBox="1"/>
                <p:nvPr/>
              </p:nvSpPr>
              <p:spPr>
                <a:xfrm>
                  <a:off x="1047547" y="4550485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60DC6F-1D83-6446-A574-40AE62245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47" y="4550485"/>
                  <a:ext cx="38805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4DA2CD-E5E5-784B-AEE3-0640DA0CE9C8}"/>
                    </a:ext>
                  </a:extLst>
                </p:cNvPr>
                <p:cNvSpPr txBox="1"/>
                <p:nvPr/>
              </p:nvSpPr>
              <p:spPr>
                <a:xfrm>
                  <a:off x="1125367" y="5056321"/>
                  <a:ext cx="1811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4DA2CD-E5E5-784B-AEE3-0640DA0CE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367" y="5056321"/>
                  <a:ext cx="1811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D42834-E92C-8043-843A-60CD44B06EE2}"/>
                </a:ext>
              </a:extLst>
            </p:cNvPr>
            <p:cNvSpPr/>
            <p:nvPr/>
          </p:nvSpPr>
          <p:spPr>
            <a:xfrm>
              <a:off x="2312143" y="4433749"/>
              <a:ext cx="642025" cy="642025"/>
            </a:xfrm>
            <a:prstGeom prst="ellipse">
              <a:avLst/>
            </a:prstGeom>
            <a:solidFill>
              <a:srgbClr val="00B04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51E2CC-1321-274D-B917-EB022FF05AC9}"/>
                </a:ext>
              </a:extLst>
            </p:cNvPr>
            <p:cNvSpPr/>
            <p:nvPr/>
          </p:nvSpPr>
          <p:spPr>
            <a:xfrm>
              <a:off x="3401641" y="4433749"/>
              <a:ext cx="642025" cy="642025"/>
            </a:xfrm>
            <a:prstGeom prst="ellipse">
              <a:avLst/>
            </a:prstGeom>
            <a:solidFill>
              <a:srgbClr val="00B04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9E165-1EAB-5C43-A686-332C5F088711}"/>
                </a:ext>
              </a:extLst>
            </p:cNvPr>
            <p:cNvCxnSpPr>
              <a:stCxn id="14" idx="3"/>
              <a:endCxn id="14" idx="7"/>
            </p:cNvCxnSpPr>
            <p:nvPr/>
          </p:nvCxnSpPr>
          <p:spPr>
            <a:xfrm flipV="1">
              <a:off x="3495663" y="4527771"/>
              <a:ext cx="453981" cy="453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FB195C-C3EB-8741-8EFD-C9FE653BE9D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428484" y="3924442"/>
              <a:ext cx="977681" cy="603329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963C7A8-B54C-964C-A27D-F52ECB162F01}"/>
                </a:ext>
              </a:extLst>
            </p:cNvPr>
            <p:cNvCxnSpPr>
              <a:cxnSpLocks/>
            </p:cNvCxnSpPr>
            <p:nvPr/>
          </p:nvCxnSpPr>
          <p:spPr>
            <a:xfrm>
              <a:off x="1412986" y="4340142"/>
              <a:ext cx="892039" cy="29495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74CA962-52C4-4743-BBDB-8C0A3E8EAC8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435602" y="4735151"/>
              <a:ext cx="869423" cy="1613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3600F4-424A-DB42-AC01-814238BD6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4614" y="4901406"/>
              <a:ext cx="951507" cy="68367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3E0CC5-F86C-FC47-8DC0-F7C60A25A8CD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2954168" y="4754762"/>
              <a:ext cx="447473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DDDB85-F995-7549-AD94-30A920353F7C}"/>
                </a:ext>
              </a:extLst>
            </p:cNvPr>
            <p:cNvCxnSpPr>
              <a:cxnSpLocks/>
            </p:cNvCxnSpPr>
            <p:nvPr/>
          </p:nvCxnSpPr>
          <p:spPr>
            <a:xfrm>
              <a:off x="4043666" y="4743217"/>
              <a:ext cx="392240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AE42EC-547E-2943-AEB4-654083DE0E61}"/>
                    </a:ext>
                  </a:extLst>
                </p:cNvPr>
                <p:cNvSpPr txBox="1"/>
                <p:nvPr/>
              </p:nvSpPr>
              <p:spPr>
                <a:xfrm>
                  <a:off x="4488171" y="4519324"/>
                  <a:ext cx="698332" cy="390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7AE42EC-547E-2943-AEB4-654083DE0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171" y="4519324"/>
                  <a:ext cx="698332" cy="390107"/>
                </a:xfrm>
                <a:prstGeom prst="rect">
                  <a:avLst/>
                </a:prstGeom>
                <a:blipFill>
                  <a:blip r:embed="rId9"/>
                  <a:stretch>
                    <a:fillRect l="-12500" t="-21875" r="-1428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D2EE21F-C9FC-4A4C-B1CE-5F948C4236EA}"/>
                    </a:ext>
                  </a:extLst>
                </p:cNvPr>
                <p:cNvSpPr txBox="1"/>
                <p:nvPr/>
              </p:nvSpPr>
              <p:spPr>
                <a:xfrm>
                  <a:off x="1737795" y="3874615"/>
                  <a:ext cx="333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D2EE21F-C9FC-4A4C-B1CE-5F948C423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795" y="3874615"/>
                  <a:ext cx="33368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704" r="-370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120AA78-F0AE-9248-9B00-71903269D8B1}"/>
                    </a:ext>
                  </a:extLst>
                </p:cNvPr>
                <p:cNvSpPr txBox="1"/>
                <p:nvPr/>
              </p:nvSpPr>
              <p:spPr>
                <a:xfrm>
                  <a:off x="1603325" y="4143556"/>
                  <a:ext cx="328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120AA78-F0AE-9248-9B00-71903269D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325" y="4143556"/>
                  <a:ext cx="328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370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2FD33C-6EC4-3A41-AFDF-6E520B723443}"/>
                    </a:ext>
                  </a:extLst>
                </p:cNvPr>
                <p:cNvSpPr txBox="1"/>
                <p:nvPr/>
              </p:nvSpPr>
              <p:spPr>
                <a:xfrm>
                  <a:off x="1589878" y="4439391"/>
                  <a:ext cx="333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92FD33C-6EC4-3A41-AFDF-6E520B723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878" y="4439391"/>
                  <a:ext cx="33368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704" r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6EE9F4-E368-924D-8249-9C3D3C637E0C}"/>
                    </a:ext>
                  </a:extLst>
                </p:cNvPr>
                <p:cNvSpPr txBox="1"/>
                <p:nvPr/>
              </p:nvSpPr>
              <p:spPr>
                <a:xfrm>
                  <a:off x="1636943" y="4903314"/>
                  <a:ext cx="33675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6EE9F4-E368-924D-8249-9C3D3C637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943" y="4903314"/>
                  <a:ext cx="336759" cy="298415"/>
                </a:xfrm>
                <a:prstGeom prst="rect">
                  <a:avLst/>
                </a:prstGeom>
                <a:blipFill>
                  <a:blip r:embed="rId13"/>
                  <a:stretch>
                    <a:fillRect l="-3704" r="-3704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8C6915E-A931-3843-B1DB-925F63DA8340}"/>
              </a:ext>
            </a:extLst>
          </p:cNvPr>
          <p:cNvGrpSpPr/>
          <p:nvPr/>
        </p:nvGrpSpPr>
        <p:grpSpPr>
          <a:xfrm>
            <a:off x="6648247" y="3597175"/>
            <a:ext cx="4138956" cy="2226664"/>
            <a:chOff x="6648247" y="3597175"/>
            <a:chExt cx="4138956" cy="2226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A81F039-373B-3241-BEBA-DBF095B0CEE5}"/>
                    </a:ext>
                  </a:extLst>
                </p:cNvPr>
                <p:cNvSpPr txBox="1"/>
                <p:nvPr/>
              </p:nvSpPr>
              <p:spPr>
                <a:xfrm>
                  <a:off x="6648247" y="4073830"/>
                  <a:ext cx="380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A81F039-373B-3241-BEBA-DBF095B0C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247" y="4073830"/>
                  <a:ext cx="38093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26" r="-322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F32F55-057D-6546-9859-8BAEBBFDA704}"/>
                    </a:ext>
                  </a:extLst>
                </p:cNvPr>
                <p:cNvSpPr txBox="1"/>
                <p:nvPr/>
              </p:nvSpPr>
              <p:spPr>
                <a:xfrm>
                  <a:off x="6648247" y="4550485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F32F55-057D-6546-9859-8BAEBBFDA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247" y="4550485"/>
                  <a:ext cx="38805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0AA46A-0539-4A42-8C70-EBA90A31787B}"/>
                </a:ext>
              </a:extLst>
            </p:cNvPr>
            <p:cNvSpPr/>
            <p:nvPr/>
          </p:nvSpPr>
          <p:spPr>
            <a:xfrm>
              <a:off x="7912843" y="4433749"/>
              <a:ext cx="642025" cy="642025"/>
            </a:xfrm>
            <a:prstGeom prst="ellipse">
              <a:avLst/>
            </a:prstGeom>
            <a:solidFill>
              <a:srgbClr val="00B04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F141E0-AC01-6B48-A5A7-0E557EBDB329}"/>
                </a:ext>
              </a:extLst>
            </p:cNvPr>
            <p:cNvSpPr/>
            <p:nvPr/>
          </p:nvSpPr>
          <p:spPr>
            <a:xfrm>
              <a:off x="9002341" y="4433749"/>
              <a:ext cx="642025" cy="642025"/>
            </a:xfrm>
            <a:prstGeom prst="ellipse">
              <a:avLst/>
            </a:prstGeom>
            <a:solidFill>
              <a:srgbClr val="00B04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2BF6341-ADF3-DA4A-8C3C-49CDF8C6B46A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029184" y="3924442"/>
              <a:ext cx="977681" cy="603329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801D0E-0485-394B-963E-1CCB49F00BDC}"/>
                </a:ext>
              </a:extLst>
            </p:cNvPr>
            <p:cNvCxnSpPr>
              <a:cxnSpLocks/>
            </p:cNvCxnSpPr>
            <p:nvPr/>
          </p:nvCxnSpPr>
          <p:spPr>
            <a:xfrm>
              <a:off x="7013686" y="4340142"/>
              <a:ext cx="892039" cy="29495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1C0790C-F7DC-5747-A392-60D7EC705E18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7036302" y="4735151"/>
              <a:ext cx="869423" cy="1613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A0B9E5-C480-564F-8FE3-6F0CF00388FF}"/>
                    </a:ext>
                  </a:extLst>
                </p:cNvPr>
                <p:cNvSpPr txBox="1"/>
                <p:nvPr/>
              </p:nvSpPr>
              <p:spPr>
                <a:xfrm>
                  <a:off x="6648247" y="3597175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A0B9E5-C480-564F-8FE3-6F0CF0038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247" y="3597175"/>
                  <a:ext cx="3880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25" r="-312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0D611A9-86F1-B049-8BC2-10EE33D9A0B3}"/>
                    </a:ext>
                  </a:extLst>
                </p:cNvPr>
                <p:cNvSpPr txBox="1"/>
                <p:nvPr/>
              </p:nvSpPr>
              <p:spPr>
                <a:xfrm>
                  <a:off x="6648247" y="5425973"/>
                  <a:ext cx="402033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0D611A9-86F1-B049-8BC2-10EE33D9A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247" y="5425973"/>
                  <a:ext cx="402033" cy="397866"/>
                </a:xfrm>
                <a:prstGeom prst="rect">
                  <a:avLst/>
                </a:prstGeom>
                <a:blipFill>
                  <a:blip r:embed="rId6"/>
                  <a:stretch>
                    <a:fillRect l="-3030" r="-303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B744A43-DAFB-FC49-AA33-C2D203920376}"/>
                    </a:ext>
                  </a:extLst>
                </p:cNvPr>
                <p:cNvSpPr txBox="1"/>
                <p:nvPr/>
              </p:nvSpPr>
              <p:spPr>
                <a:xfrm>
                  <a:off x="6726067" y="5056321"/>
                  <a:ext cx="1811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B744A43-DAFB-FC49-AA33-C2D203920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067" y="5056321"/>
                  <a:ext cx="1811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890BC1-EC25-0E4E-90B2-22E4F7942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5314" y="4901406"/>
              <a:ext cx="951507" cy="68367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6FF4F0-7791-584A-887D-80E7BB916F40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8554868" y="4754762"/>
              <a:ext cx="447473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64967C-E86C-FB45-9633-8284E7126FA0}"/>
                </a:ext>
              </a:extLst>
            </p:cNvPr>
            <p:cNvCxnSpPr>
              <a:cxnSpLocks/>
            </p:cNvCxnSpPr>
            <p:nvPr/>
          </p:nvCxnSpPr>
          <p:spPr>
            <a:xfrm>
              <a:off x="9644366" y="4743217"/>
              <a:ext cx="392240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AC07576-D933-944A-AB1E-DC6EACB6A728}"/>
                    </a:ext>
                  </a:extLst>
                </p:cNvPr>
                <p:cNvSpPr txBox="1"/>
                <p:nvPr/>
              </p:nvSpPr>
              <p:spPr>
                <a:xfrm>
                  <a:off x="10088871" y="4519324"/>
                  <a:ext cx="698332" cy="3901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Helvetica Light" charset="0"/>
                            <a:cs typeface="Helvetica Light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AC07576-D933-944A-AB1E-DC6EACB6A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8871" y="4519324"/>
                  <a:ext cx="698332" cy="390107"/>
                </a:xfrm>
                <a:prstGeom prst="rect">
                  <a:avLst/>
                </a:prstGeom>
                <a:blipFill>
                  <a:blip r:embed="rId14"/>
                  <a:stretch>
                    <a:fillRect l="-12500" t="-21875" r="-12500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8D548BC9-9C63-7B4E-958C-5865A05BC2B6}"/>
                </a:ext>
              </a:extLst>
            </p:cNvPr>
            <p:cNvCxnSpPr>
              <a:stCxn id="43" idx="3"/>
              <a:endCxn id="43" idx="7"/>
            </p:cNvCxnSpPr>
            <p:nvPr/>
          </p:nvCxnSpPr>
          <p:spPr>
            <a:xfrm rot="5400000" flipH="1" flipV="1">
              <a:off x="9096362" y="4527771"/>
              <a:ext cx="453981" cy="453981"/>
            </a:xfrm>
            <a:prstGeom prst="bentConnector5">
              <a:avLst>
                <a:gd name="adj1" fmla="val 5694"/>
                <a:gd name="adj2" fmla="val 52372"/>
                <a:gd name="adj3" fmla="val 9620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6C0983A-6FF2-504D-84C7-283A61DCE054}"/>
                    </a:ext>
                  </a:extLst>
                </p:cNvPr>
                <p:cNvSpPr txBox="1"/>
                <p:nvPr/>
              </p:nvSpPr>
              <p:spPr>
                <a:xfrm>
                  <a:off x="7383531" y="3901728"/>
                  <a:ext cx="333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6C0983A-6FF2-504D-84C7-283A61DCE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531" y="3901728"/>
                  <a:ext cx="33368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571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4E7150B-0C64-B748-87A1-E218ACD3390F}"/>
                    </a:ext>
                  </a:extLst>
                </p:cNvPr>
                <p:cNvSpPr txBox="1"/>
                <p:nvPr/>
              </p:nvSpPr>
              <p:spPr>
                <a:xfrm>
                  <a:off x="7273465" y="4181128"/>
                  <a:ext cx="328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4E7150B-0C64-B748-87A1-E218ACD33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465" y="4181128"/>
                  <a:ext cx="32835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70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58F9845-AD1B-814F-A2C2-B7BF1B275443}"/>
                    </a:ext>
                  </a:extLst>
                </p:cNvPr>
                <p:cNvSpPr txBox="1"/>
                <p:nvPr/>
              </p:nvSpPr>
              <p:spPr>
                <a:xfrm>
                  <a:off x="7256532" y="4452061"/>
                  <a:ext cx="333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58F9845-AD1B-814F-A2C2-B7BF1B275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32" y="4452061"/>
                  <a:ext cx="33368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571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4CF06C-9DC6-FE4E-B256-C99B3CDCECB3}"/>
                    </a:ext>
                  </a:extLst>
                </p:cNvPr>
                <p:cNvSpPr txBox="1"/>
                <p:nvPr/>
              </p:nvSpPr>
              <p:spPr>
                <a:xfrm>
                  <a:off x="7290399" y="4875394"/>
                  <a:ext cx="33675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lvetica Light" charset="0"/>
                                <a:cs typeface="Helvetica Light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Helvetica Light" charset="0"/>
                    <a:ea typeface="Helvetica Light" charset="0"/>
                    <a:cs typeface="Helvetica Light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14CF06C-9DC6-FE4E-B256-C99B3CDCE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399" y="4875394"/>
                  <a:ext cx="336759" cy="298415"/>
                </a:xfrm>
                <a:prstGeom prst="rect">
                  <a:avLst/>
                </a:prstGeom>
                <a:blipFill>
                  <a:blip r:embed="rId18"/>
                  <a:stretch>
                    <a:fillRect l="-3571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F5245B7-1B78-5147-9C5D-F32E298BA308}"/>
              </a:ext>
            </a:extLst>
          </p:cNvPr>
          <p:cNvSpPr txBox="1"/>
          <p:nvPr/>
        </p:nvSpPr>
        <p:spPr>
          <a:xfrm>
            <a:off x="8989269" y="555807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Activation function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161B27-0D0E-AD4C-8D29-F4DFFB71345A}"/>
              </a:ext>
            </a:extLst>
          </p:cNvPr>
          <p:cNvCxnSpPr>
            <a:cxnSpLocks/>
          </p:cNvCxnSpPr>
          <p:nvPr/>
        </p:nvCxnSpPr>
        <p:spPr>
          <a:xfrm flipV="1">
            <a:off x="9323352" y="5228058"/>
            <a:ext cx="0" cy="39684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E5E-21E7-B448-B76B-C47FAF37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C0AF-6474-9D40-B978-9561E5D6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247456"/>
            <a:ext cx="11006959" cy="4834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models are </a:t>
            </a:r>
            <a:r>
              <a:rPr lang="en-US" b="1" dirty="0">
                <a:latin typeface="Helvetica" pitchFamily="2" charset="0"/>
              </a:rPr>
              <a:t>linear in the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Linear models can be used for </a:t>
            </a:r>
            <a:r>
              <a:rPr lang="en-US" b="1" dirty="0">
                <a:latin typeface="Helvetica" pitchFamily="2" charset="0"/>
              </a:rPr>
              <a:t>both regression and classification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Model fitting/training (valid beyond linear models):</a:t>
            </a:r>
          </a:p>
          <a:p>
            <a:pPr lvl="1"/>
            <a:r>
              <a:rPr lang="en-US" dirty="0"/>
              <a:t>Choose a hypothesis set of models to train</a:t>
            </a:r>
          </a:p>
          <a:p>
            <a:pPr lvl="1"/>
            <a:r>
              <a:rPr lang="en-US" dirty="0"/>
              <a:t>Identify a cost function</a:t>
            </a:r>
          </a:p>
          <a:p>
            <a:pPr lvl="1"/>
            <a:r>
              <a:rPr lang="en-US" b="1" dirty="0">
                <a:latin typeface="Helvetica" pitchFamily="2" charset="0"/>
              </a:rPr>
              <a:t>Optimize the cost function </a:t>
            </a:r>
            <a:r>
              <a:rPr lang="en-US" dirty="0"/>
              <a:t>by adjusting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5958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371-EEF9-124E-BD07-DAC58D50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6E8C-DFC4-D344-B536-FEBADCE6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model nonlinear relationships?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use linear models for classification?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choose the parameters to fit our model to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83571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F060-7780-E64C-A7C6-C12AF24B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16" y="2531053"/>
            <a:ext cx="10830330" cy="688975"/>
          </a:xfrm>
        </p:spPr>
        <p:txBody>
          <a:bodyPr/>
          <a:lstStyle/>
          <a:p>
            <a:pPr algn="ctr"/>
            <a:r>
              <a:rPr lang="en-US" dirty="0"/>
              <a:t>Can we model nonlinear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333340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61925"/>
            <a:ext cx="11493500" cy="688975"/>
          </a:xfrm>
        </p:spPr>
        <p:txBody>
          <a:bodyPr/>
          <a:lstStyle/>
          <a:p>
            <a:r>
              <a:rPr lang="en-US" dirty="0"/>
              <a:t>Limitations of linear decision boundaries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9"/>
          <a:stretch/>
        </p:blipFill>
        <p:spPr>
          <a:xfrm>
            <a:off x="571188" y="1856868"/>
            <a:ext cx="4741103" cy="47109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0453" y="148753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53" y="1487536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04702" y="11182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Original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90957" y="1466761"/>
                <a:ext cx="2827452" cy="390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sign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57" y="1466761"/>
                <a:ext cx="2827452" cy="390107"/>
              </a:xfrm>
              <a:prstGeom prst="rect">
                <a:avLst/>
              </a:prstGeom>
              <a:blipFill>
                <a:blip r:embed="rId4"/>
                <a:stretch>
                  <a:fillRect t="-187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7642" y="1074551"/>
                <a:ext cx="5534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Classify the features in this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-space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642" y="1074551"/>
                <a:ext cx="55340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2784027-913C-2D47-8069-139D627AE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1"/>
          <a:stretch/>
        </p:blipFill>
        <p:spPr>
          <a:xfrm>
            <a:off x="6082353" y="1856868"/>
            <a:ext cx="4706118" cy="47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9755-86DE-EC4C-999A-C0CCCECD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of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07DDD-B081-2C46-A733-016800F26386}"/>
              </a:ext>
            </a:extLst>
          </p:cNvPr>
          <p:cNvSpPr txBox="1"/>
          <p:nvPr/>
        </p:nvSpPr>
        <p:spPr>
          <a:xfrm>
            <a:off x="800911" y="1029331"/>
            <a:ext cx="54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Consider a digits example…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C9B13-351B-CD4B-8748-DC382AD8A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2" b="8358"/>
          <a:stretch/>
        </p:blipFill>
        <p:spPr>
          <a:xfrm>
            <a:off x="7977351" y="1029331"/>
            <a:ext cx="3786351" cy="3747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8ECCF-6AAB-0942-A7CB-3A2D3969BEC1}"/>
              </a:ext>
            </a:extLst>
          </p:cNvPr>
          <p:cNvSpPr txBox="1"/>
          <p:nvPr/>
        </p:nvSpPr>
        <p:spPr>
          <a:xfrm>
            <a:off x="7418762" y="6215602"/>
            <a:ext cx="4828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Source: Abu-Mostafa, Learning from Data, Caltech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0425E-E372-1941-9134-C8C361B2CA49}"/>
                  </a:ext>
                </a:extLst>
              </p:cNvPr>
              <p:cNvSpPr txBox="1"/>
              <p:nvPr/>
            </p:nvSpPr>
            <p:spPr>
              <a:xfrm>
                <a:off x="1327956" y="1552551"/>
                <a:ext cx="46217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𝒙</m:t>
                      </m:r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=[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 …,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64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0425E-E372-1941-9134-C8C361B2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956" y="1552551"/>
                <a:ext cx="462171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F36602-2E15-2346-92F0-115CE3C2FECB}"/>
              </a:ext>
            </a:extLst>
          </p:cNvPr>
          <p:cNvSpPr txBox="1"/>
          <p:nvPr/>
        </p:nvSpPr>
        <p:spPr>
          <a:xfrm>
            <a:off x="800910" y="2637414"/>
            <a:ext cx="627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We could </a:t>
            </a:r>
            <a:r>
              <a:rPr lang="en-US" sz="2800" b="1" dirty="0">
                <a:solidFill>
                  <a:srgbClr val="00B04F"/>
                </a:solidFill>
                <a:latin typeface="Helvetica" pitchFamily="2" charset="0"/>
                <a:ea typeface="Helvetica Light" charset="0"/>
                <a:cs typeface="Helvetica Light" charset="0"/>
              </a:rPr>
              <a:t>create features </a:t>
            </a:r>
            <a:r>
              <a:rPr lang="en-US" sz="28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based on the raw features. 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10425E-E372-1941-9134-C8C361B2CA49}"/>
                  </a:ext>
                </a:extLst>
              </p:cNvPr>
              <p:cNvSpPr txBox="1"/>
              <p:nvPr/>
            </p:nvSpPr>
            <p:spPr>
              <a:xfrm>
                <a:off x="1327956" y="3581972"/>
                <a:ext cx="3985385" cy="113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𝒛</m:t>
                      </m:r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=[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5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3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10425E-E372-1941-9134-C8C361B2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956" y="3581972"/>
                <a:ext cx="3985385" cy="1131785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10425E-E372-1941-9134-C8C361B2CA49}"/>
                  </a:ext>
                </a:extLst>
              </p:cNvPr>
              <p:cNvSpPr txBox="1"/>
              <p:nvPr/>
            </p:nvSpPr>
            <p:spPr>
              <a:xfrm>
                <a:off x="1327956" y="5738548"/>
                <a:ext cx="3087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𝒛</m:t>
                      </m:r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=[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,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10425E-E372-1941-9134-C8C361B2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956" y="5738548"/>
                <a:ext cx="3087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EF36602-2E15-2346-92F0-115CE3C2FECB}"/>
              </a:ext>
            </a:extLst>
          </p:cNvPr>
          <p:cNvSpPr txBox="1"/>
          <p:nvPr/>
        </p:nvSpPr>
        <p:spPr>
          <a:xfrm>
            <a:off x="800910" y="4748973"/>
            <a:ext cx="627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Which can be written simply as variables in a new feature space:</a:t>
            </a:r>
          </a:p>
        </p:txBody>
      </p:sp>
    </p:spTree>
    <p:extLst>
      <p:ext uri="{BB962C8B-B14F-4D97-AF65-F5344CB8AC3E}">
        <p14:creationId xmlns:p14="http://schemas.microsoft.com/office/powerpoint/2010/main" val="3161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51F2-1383-4A43-ABEA-A77C8AF1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61925"/>
            <a:ext cx="11777518" cy="688975"/>
          </a:xfrm>
        </p:spPr>
        <p:txBody>
          <a:bodyPr/>
          <a:lstStyle/>
          <a:p>
            <a:r>
              <a:rPr lang="en-US" dirty="0"/>
              <a:t>Linear models and error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DD22A7-00EB-F440-97B9-6E450B92C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79" t="14965" r="9882" b="7028"/>
          <a:stretch/>
        </p:blipFill>
        <p:spPr>
          <a:xfrm>
            <a:off x="5638818" y="850900"/>
            <a:ext cx="6660080" cy="543906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3D5F15-EA6E-A742-A400-15292393F8DB}"/>
              </a:ext>
            </a:extLst>
          </p:cNvPr>
          <p:cNvCxnSpPr/>
          <p:nvPr/>
        </p:nvCxnSpPr>
        <p:spPr>
          <a:xfrm>
            <a:off x="713509" y="5126182"/>
            <a:ext cx="4017819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160B4-C8B4-0749-9665-83AC666FCCAD}"/>
              </a:ext>
            </a:extLst>
          </p:cNvPr>
          <p:cNvCxnSpPr/>
          <p:nvPr/>
        </p:nvCxnSpPr>
        <p:spPr>
          <a:xfrm flipV="1">
            <a:off x="713509" y="1898072"/>
            <a:ext cx="0" cy="3228109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C53B94-3F96-0C4D-BEDE-F3122EFD53EA}"/>
                  </a:ext>
                </a:extLst>
              </p:cNvPr>
              <p:cNvSpPr txBox="1"/>
              <p:nvPr/>
            </p:nvSpPr>
            <p:spPr>
              <a:xfrm>
                <a:off x="4498537" y="5115213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C53B94-3F96-0C4D-BEDE-F3122EFD5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37" y="5115213"/>
                <a:ext cx="257763" cy="369332"/>
              </a:xfrm>
              <a:prstGeom prst="rect">
                <a:avLst/>
              </a:prstGeom>
              <a:blipFill>
                <a:blip r:embed="rId3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63BDFC-A9EE-4F45-9AD4-6FA48DCE47BA}"/>
                  </a:ext>
                </a:extLst>
              </p:cNvPr>
              <p:cNvSpPr txBox="1"/>
              <p:nvPr/>
            </p:nvSpPr>
            <p:spPr>
              <a:xfrm>
                <a:off x="383737" y="177626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63BDFC-A9EE-4F45-9AD4-6FA48DC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37" y="1776267"/>
                <a:ext cx="261738" cy="369332"/>
              </a:xfrm>
              <a:prstGeom prst="rect">
                <a:avLst/>
              </a:prstGeom>
              <a:blipFill>
                <a:blip r:embed="rId4"/>
                <a:stretch>
                  <a:fillRect l="-18182" r="-181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D27B0B-DA84-6348-9341-FF812734D581}"/>
              </a:ext>
            </a:extLst>
          </p:cNvPr>
          <p:cNvCxnSpPr>
            <a:cxnSpLocks/>
          </p:cNvCxnSpPr>
          <p:nvPr/>
        </p:nvCxnSpPr>
        <p:spPr>
          <a:xfrm flipV="1">
            <a:off x="713509" y="2067213"/>
            <a:ext cx="3969329" cy="2700608"/>
          </a:xfrm>
          <a:prstGeom prst="line">
            <a:avLst/>
          </a:prstGeom>
          <a:ln>
            <a:solidFill>
              <a:srgbClr val="00B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FC33AE-35BC-CD41-91E4-F14F8D4F1DBA}"/>
              </a:ext>
            </a:extLst>
          </p:cNvPr>
          <p:cNvSpPr/>
          <p:nvPr/>
        </p:nvSpPr>
        <p:spPr>
          <a:xfrm>
            <a:off x="2157846" y="4440384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88ED63-071F-CD46-BD18-8CFF0090C02B}"/>
              </a:ext>
            </a:extLst>
          </p:cNvPr>
          <p:cNvSpPr/>
          <p:nvPr/>
        </p:nvSpPr>
        <p:spPr>
          <a:xfrm>
            <a:off x="4197928" y="2604654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94AEF-1CC7-3244-868E-83A2CB6BCF77}"/>
              </a:ext>
            </a:extLst>
          </p:cNvPr>
          <p:cNvSpPr/>
          <p:nvPr/>
        </p:nvSpPr>
        <p:spPr>
          <a:xfrm>
            <a:off x="3532912" y="2147447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D74431-77A1-BB47-B795-721F37437648}"/>
              </a:ext>
            </a:extLst>
          </p:cNvPr>
          <p:cNvSpPr/>
          <p:nvPr/>
        </p:nvSpPr>
        <p:spPr>
          <a:xfrm>
            <a:off x="3115542" y="3444587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51F3CD-A69D-4447-8C63-E0CF2000906D}"/>
              </a:ext>
            </a:extLst>
          </p:cNvPr>
          <p:cNvSpPr/>
          <p:nvPr/>
        </p:nvSpPr>
        <p:spPr>
          <a:xfrm>
            <a:off x="2722419" y="2074137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3F072-9607-8246-B7CD-016C6F90BBBF}"/>
              </a:ext>
            </a:extLst>
          </p:cNvPr>
          <p:cNvSpPr/>
          <p:nvPr/>
        </p:nvSpPr>
        <p:spPr>
          <a:xfrm>
            <a:off x="1534392" y="3740727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F3872EB-FF56-2041-92F5-858AA5DF226F}"/>
              </a:ext>
            </a:extLst>
          </p:cNvPr>
          <p:cNvGrpSpPr/>
          <p:nvPr/>
        </p:nvGrpSpPr>
        <p:grpSpPr>
          <a:xfrm>
            <a:off x="1167520" y="1907255"/>
            <a:ext cx="9310799" cy="3237791"/>
            <a:chOff x="1167520" y="1907255"/>
            <a:chExt cx="9310799" cy="323779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907551-D357-A244-AD15-31BCDC7D1EF4}"/>
                </a:ext>
              </a:extLst>
            </p:cNvPr>
            <p:cNvCxnSpPr>
              <a:stCxn id="19" idx="4"/>
            </p:cNvCxnSpPr>
            <p:nvPr/>
          </p:nvCxnSpPr>
          <p:spPr>
            <a:xfrm>
              <a:off x="1638301" y="3948545"/>
              <a:ext cx="0" cy="20377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886CF5-AB47-C643-8B68-20AD49506483}"/>
                </a:ext>
              </a:extLst>
            </p:cNvPr>
            <p:cNvCxnSpPr/>
            <p:nvPr/>
          </p:nvCxnSpPr>
          <p:spPr>
            <a:xfrm>
              <a:off x="2453113" y="3387230"/>
              <a:ext cx="0" cy="20377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A02A5B8-F130-E949-9F8B-B7AC2C71351B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58" y="3099376"/>
              <a:ext cx="0" cy="34677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F1ACF6D-C0BB-6042-93C7-F5102B5DD53E}"/>
                </a:ext>
              </a:extLst>
            </p:cNvPr>
            <p:cNvCxnSpPr>
              <a:cxnSpLocks/>
            </p:cNvCxnSpPr>
            <p:nvPr/>
          </p:nvCxnSpPr>
          <p:spPr>
            <a:xfrm>
              <a:off x="2833359" y="2273653"/>
              <a:ext cx="0" cy="10335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73F9F4-B85B-F74B-B89C-5A2D8F84C909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17" y="2346081"/>
              <a:ext cx="0" cy="44434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A0A1AC-FE6D-AE45-B40E-5B177135FE69}"/>
                </a:ext>
              </a:extLst>
            </p:cNvPr>
            <p:cNvCxnSpPr>
              <a:cxnSpLocks/>
            </p:cNvCxnSpPr>
            <p:nvPr/>
          </p:nvCxnSpPr>
          <p:spPr>
            <a:xfrm>
              <a:off x="4309073" y="2355265"/>
              <a:ext cx="0" cy="2579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47BC9B-DCAE-0249-881C-B7DB9F09A039}"/>
                </a:ext>
              </a:extLst>
            </p:cNvPr>
            <p:cNvCxnSpPr>
              <a:cxnSpLocks/>
            </p:cNvCxnSpPr>
            <p:nvPr/>
          </p:nvCxnSpPr>
          <p:spPr>
            <a:xfrm>
              <a:off x="2253936" y="3740727"/>
              <a:ext cx="0" cy="70130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656607-49EF-5944-9337-E49C9DF04213}"/>
                </a:ext>
              </a:extLst>
            </p:cNvPr>
            <p:cNvCxnSpPr/>
            <p:nvPr/>
          </p:nvCxnSpPr>
          <p:spPr>
            <a:xfrm>
              <a:off x="1167520" y="4464592"/>
              <a:ext cx="0" cy="20377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1A5F0D6-1E73-C245-B92D-90183BE71447}"/>
                </a:ext>
              </a:extLst>
            </p:cNvPr>
            <p:cNvCxnSpPr>
              <a:cxnSpLocks/>
            </p:cNvCxnSpPr>
            <p:nvPr/>
          </p:nvCxnSpPr>
          <p:spPr>
            <a:xfrm>
              <a:off x="8900570" y="2074477"/>
              <a:ext cx="0" cy="10335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2F1E77-86C6-E549-9009-5A0534ABC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77528" y="3224267"/>
              <a:ext cx="0" cy="6706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A9E7BB-9D27-C244-A168-517F8BF874F1}"/>
                </a:ext>
              </a:extLst>
            </p:cNvPr>
            <p:cNvCxnSpPr>
              <a:cxnSpLocks/>
            </p:cNvCxnSpPr>
            <p:nvPr/>
          </p:nvCxnSpPr>
          <p:spPr>
            <a:xfrm>
              <a:off x="7153251" y="4365004"/>
              <a:ext cx="0" cy="1960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222A2C-F3E0-014C-81AB-9BD3DE7B664B}"/>
                </a:ext>
              </a:extLst>
            </p:cNvPr>
            <p:cNvCxnSpPr>
              <a:cxnSpLocks/>
            </p:cNvCxnSpPr>
            <p:nvPr/>
          </p:nvCxnSpPr>
          <p:spPr>
            <a:xfrm>
              <a:off x="8592752" y="3944504"/>
              <a:ext cx="0" cy="57585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65D58D-540E-4145-ABB6-2F9BE9046072}"/>
                </a:ext>
              </a:extLst>
            </p:cNvPr>
            <p:cNvCxnSpPr>
              <a:cxnSpLocks/>
            </p:cNvCxnSpPr>
            <p:nvPr/>
          </p:nvCxnSpPr>
          <p:spPr>
            <a:xfrm>
              <a:off x="8864356" y="3378175"/>
              <a:ext cx="0" cy="10335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193CA00-828C-6441-B818-335FD3DCE1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8319" y="1907255"/>
              <a:ext cx="0" cy="3897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73D7A27-B45F-B54A-BBC6-29362450F32A}"/>
                </a:ext>
              </a:extLst>
            </p:cNvPr>
            <p:cNvCxnSpPr>
              <a:cxnSpLocks/>
            </p:cNvCxnSpPr>
            <p:nvPr/>
          </p:nvCxnSpPr>
          <p:spPr>
            <a:xfrm>
              <a:off x="9869290" y="2499988"/>
              <a:ext cx="0" cy="4888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89E34B8-2259-204C-B56A-1777A7133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199" y="2988875"/>
              <a:ext cx="0" cy="10335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3CE2D3-AD26-DA43-BC86-9A2158291DF0}"/>
                </a:ext>
              </a:extLst>
            </p:cNvPr>
            <p:cNvCxnSpPr>
              <a:cxnSpLocks/>
            </p:cNvCxnSpPr>
            <p:nvPr/>
          </p:nvCxnSpPr>
          <p:spPr>
            <a:xfrm>
              <a:off x="9507151" y="3512126"/>
              <a:ext cx="0" cy="16329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9665799-568C-FC41-9858-198D8977395F}"/>
                </a:ext>
              </a:extLst>
            </p:cNvPr>
            <p:cNvCxnSpPr>
              <a:cxnSpLocks/>
            </p:cNvCxnSpPr>
            <p:nvPr/>
          </p:nvCxnSpPr>
          <p:spPr>
            <a:xfrm>
              <a:off x="9190282" y="3432491"/>
              <a:ext cx="0" cy="10335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3CD8521-29DD-E040-9B8A-A90808B29B2D}"/>
              </a:ext>
            </a:extLst>
          </p:cNvPr>
          <p:cNvSpPr/>
          <p:nvPr/>
        </p:nvSpPr>
        <p:spPr>
          <a:xfrm>
            <a:off x="7765491" y="3099376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1F0805-5464-F649-8F38-7FF9D9B98FD4}"/>
              </a:ext>
            </a:extLst>
          </p:cNvPr>
          <p:cNvSpPr/>
          <p:nvPr/>
        </p:nvSpPr>
        <p:spPr>
          <a:xfrm>
            <a:off x="8790727" y="1963304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E655D6-8479-A246-9BEA-223159982976}"/>
              </a:ext>
            </a:extLst>
          </p:cNvPr>
          <p:cNvSpPr/>
          <p:nvPr/>
        </p:nvSpPr>
        <p:spPr>
          <a:xfrm>
            <a:off x="9760546" y="2392795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04CA10-F51C-2846-8D54-6D5E5DFBE44E}"/>
              </a:ext>
            </a:extLst>
          </p:cNvPr>
          <p:cNvSpPr/>
          <p:nvPr/>
        </p:nvSpPr>
        <p:spPr>
          <a:xfrm>
            <a:off x="8762469" y="3307195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0FA9DD-494D-B240-933D-C3E2B662A531}"/>
              </a:ext>
            </a:extLst>
          </p:cNvPr>
          <p:cNvSpPr/>
          <p:nvPr/>
        </p:nvSpPr>
        <p:spPr>
          <a:xfrm>
            <a:off x="9912946" y="3944504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8387B4-4E5E-6148-882C-2896E44C42D6}"/>
              </a:ext>
            </a:extLst>
          </p:cNvPr>
          <p:cNvSpPr/>
          <p:nvPr/>
        </p:nvSpPr>
        <p:spPr>
          <a:xfrm>
            <a:off x="8499783" y="4457123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5D8289-F27B-F84E-BD3F-C4AA559E4789}"/>
              </a:ext>
            </a:extLst>
          </p:cNvPr>
          <p:cNvSpPr/>
          <p:nvPr/>
        </p:nvSpPr>
        <p:spPr>
          <a:xfrm>
            <a:off x="9097862" y="4362194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CBC1F-8FBA-7649-94E4-960895AC79FD}"/>
              </a:ext>
            </a:extLst>
          </p:cNvPr>
          <p:cNvSpPr/>
          <p:nvPr/>
        </p:nvSpPr>
        <p:spPr>
          <a:xfrm>
            <a:off x="9414182" y="5080576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F27F06-80DF-7049-8FA2-8D24E5008C34}"/>
              </a:ext>
            </a:extLst>
          </p:cNvPr>
          <p:cNvSpPr/>
          <p:nvPr/>
        </p:nvSpPr>
        <p:spPr>
          <a:xfrm>
            <a:off x="10365185" y="1794163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1E6F55-930C-6F49-90D6-2CA1AE5AFFB0}"/>
              </a:ext>
            </a:extLst>
          </p:cNvPr>
          <p:cNvSpPr/>
          <p:nvPr/>
        </p:nvSpPr>
        <p:spPr>
          <a:xfrm>
            <a:off x="7045055" y="4221594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CBD4E5-B2B6-7645-9CD6-B629F93AC8AE}"/>
              </a:ext>
            </a:extLst>
          </p:cNvPr>
          <p:cNvSpPr/>
          <p:nvPr/>
        </p:nvSpPr>
        <p:spPr>
          <a:xfrm rot="169026">
            <a:off x="11627877" y="1485901"/>
            <a:ext cx="585295" cy="2919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43237-808B-2C4E-9A9A-59678E83DA23}"/>
              </a:ext>
            </a:extLst>
          </p:cNvPr>
          <p:cNvSpPr/>
          <p:nvPr/>
        </p:nvSpPr>
        <p:spPr>
          <a:xfrm rot="3116761">
            <a:off x="10513401" y="3739935"/>
            <a:ext cx="585295" cy="2919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60547F-E785-AE45-A010-187F93A2BDED}"/>
              </a:ext>
            </a:extLst>
          </p:cNvPr>
          <p:cNvSpPr/>
          <p:nvPr/>
        </p:nvSpPr>
        <p:spPr>
          <a:xfrm rot="6196743">
            <a:off x="7321159" y="3719187"/>
            <a:ext cx="585295" cy="3713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7BCAB9-9E05-4742-B71E-D722BE3A96CD}"/>
                  </a:ext>
                </a:extLst>
              </p:cNvPr>
              <p:cNvSpPr txBox="1"/>
              <p:nvPr/>
            </p:nvSpPr>
            <p:spPr>
              <a:xfrm>
                <a:off x="7341988" y="5325083"/>
                <a:ext cx="3809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7BCAB9-9E05-4742-B71E-D722BE3A9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88" y="5325083"/>
                <a:ext cx="380938" cy="369332"/>
              </a:xfrm>
              <a:prstGeom prst="rect">
                <a:avLst/>
              </a:prstGeom>
              <a:blipFill>
                <a:blip r:embed="rId5"/>
                <a:stretch>
                  <a:fillRect l="-3226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4DD5A6-BF25-EE4A-A81E-D7E22B50D8ED}"/>
                  </a:ext>
                </a:extLst>
              </p:cNvPr>
              <p:cNvSpPr txBox="1"/>
              <p:nvPr/>
            </p:nvSpPr>
            <p:spPr>
              <a:xfrm>
                <a:off x="10745558" y="5010984"/>
                <a:ext cx="3809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4DD5A6-BF25-EE4A-A81E-D7E22B50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558" y="5010984"/>
                <a:ext cx="380938" cy="369332"/>
              </a:xfrm>
              <a:prstGeom prst="rect">
                <a:avLst/>
              </a:prstGeom>
              <a:blipFill>
                <a:blip r:embed="rId6"/>
                <a:stretch>
                  <a:fillRect l="-6452" r="-322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915D65-2BFF-4844-B7CC-BD206DFDAA1E}"/>
                  </a:ext>
                </a:extLst>
              </p:cNvPr>
              <p:cNvSpPr txBox="1"/>
              <p:nvPr/>
            </p:nvSpPr>
            <p:spPr>
              <a:xfrm>
                <a:off x="11687668" y="2724983"/>
                <a:ext cx="3809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915D65-2BFF-4844-B7CC-BD206DFDA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668" y="2724983"/>
                <a:ext cx="38093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EFFEA8-F163-EF48-BDBE-06A89125B77F}"/>
                  </a:ext>
                </a:extLst>
              </p:cNvPr>
              <p:cNvSpPr txBox="1"/>
              <p:nvPr/>
            </p:nvSpPr>
            <p:spPr>
              <a:xfrm>
                <a:off x="4405746" y="1603439"/>
                <a:ext cx="757621" cy="390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EFFEA8-F163-EF48-BDBE-06A89125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46" y="1603439"/>
                <a:ext cx="757621" cy="390107"/>
              </a:xfrm>
              <a:prstGeom prst="rect">
                <a:avLst/>
              </a:prstGeom>
              <a:blipFill>
                <a:blip r:embed="rId8"/>
                <a:stretch>
                  <a:fillRect l="-8197" t="-21875" r="-6557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Brace 73">
            <a:extLst>
              <a:ext uri="{FF2B5EF4-FFF2-40B4-BE49-F238E27FC236}">
                <a16:creationId xmlns:a16="http://schemas.microsoft.com/office/drawing/2014/main" id="{35F147F0-5BD1-DB49-A4BC-DEF655F9F7F9}"/>
              </a:ext>
            </a:extLst>
          </p:cNvPr>
          <p:cNvSpPr/>
          <p:nvPr/>
        </p:nvSpPr>
        <p:spPr>
          <a:xfrm>
            <a:off x="2365664" y="3740727"/>
            <a:ext cx="134427" cy="67098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D0EC66-BFD8-9044-8F55-B0ABEC78ECCB}"/>
                  </a:ext>
                </a:extLst>
              </p:cNvPr>
              <p:cNvSpPr txBox="1"/>
              <p:nvPr/>
            </p:nvSpPr>
            <p:spPr>
              <a:xfrm>
                <a:off x="2340843" y="3889211"/>
                <a:ext cx="3050643" cy="390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Helvetica Light" charset="0"/>
                                  <a:cs typeface="Helvetica Light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Helvetica Light" charset="0"/>
                                  <a:cs typeface="Helvetica Light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D0EC66-BFD8-9044-8F55-B0ABEC78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43" y="3889211"/>
                <a:ext cx="3050643" cy="390107"/>
              </a:xfrm>
              <a:prstGeom prst="rect">
                <a:avLst/>
              </a:prstGeom>
              <a:blipFill>
                <a:blip r:embed="rId9"/>
                <a:stretch>
                  <a:fillRect t="-218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4AFCC1-6FDC-F94F-93CD-4F297EF4372D}"/>
                  </a:ext>
                </a:extLst>
              </p:cNvPr>
              <p:cNvSpPr txBox="1"/>
              <p:nvPr/>
            </p:nvSpPr>
            <p:spPr>
              <a:xfrm>
                <a:off x="2323373" y="4533322"/>
                <a:ext cx="344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Helvetica Light" charset="0"/>
                              <a:cs typeface="Helvetica Light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4AFCC1-6FDC-F94F-93CD-4F297EF4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73" y="4533322"/>
                <a:ext cx="344453" cy="369332"/>
              </a:xfrm>
              <a:prstGeom prst="rect">
                <a:avLst/>
              </a:prstGeom>
              <a:blipFill>
                <a:blip r:embed="rId10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9C2E0439-5E6F-FB45-8D99-057DBE96AA81}"/>
              </a:ext>
            </a:extLst>
          </p:cNvPr>
          <p:cNvSpPr txBox="1"/>
          <p:nvPr/>
        </p:nvSpPr>
        <p:spPr>
          <a:xfrm>
            <a:off x="903322" y="598714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Helvetica Light" charset="0"/>
                <a:cs typeface="Helvetica Light" charset="0"/>
              </a:rPr>
              <a:t>simple linear regression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4DE7E5-77F0-4345-91FC-98CB166CDADE}"/>
              </a:ext>
            </a:extLst>
          </p:cNvPr>
          <p:cNvSpPr txBox="1"/>
          <p:nvPr/>
        </p:nvSpPr>
        <p:spPr>
          <a:xfrm>
            <a:off x="7034514" y="5987144"/>
            <a:ext cx="392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Helvetica Light" charset="0"/>
                <a:cs typeface="Helvetica Light" charset="0"/>
              </a:rPr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8B835C5-623E-1B4F-A3DE-28ECFE44375B}"/>
                  </a:ext>
                </a:extLst>
              </p:cNvPr>
              <p:cNvSpPr txBox="1"/>
              <p:nvPr/>
            </p:nvSpPr>
            <p:spPr>
              <a:xfrm>
                <a:off x="10668000" y="2337730"/>
                <a:ext cx="757621" cy="390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𝒙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8B835C5-623E-1B4F-A3DE-28ECFE44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2337730"/>
                <a:ext cx="757621" cy="390107"/>
              </a:xfrm>
              <a:prstGeom prst="rect">
                <a:avLst/>
              </a:prstGeom>
              <a:blipFill>
                <a:blip r:embed="rId11"/>
                <a:stretch>
                  <a:fillRect l="-10000" t="-21875" r="-6667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574B1E7-91DD-5443-B707-F3723A4BEC24}"/>
              </a:ext>
            </a:extLst>
          </p:cNvPr>
          <p:cNvSpPr/>
          <p:nvPr/>
        </p:nvSpPr>
        <p:spPr>
          <a:xfrm>
            <a:off x="1085862" y="4585306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E7B93A-E524-DD4B-9819-35222796248B}"/>
              </a:ext>
            </a:extLst>
          </p:cNvPr>
          <p:cNvSpPr/>
          <p:nvPr/>
        </p:nvSpPr>
        <p:spPr>
          <a:xfrm>
            <a:off x="2340842" y="3236769"/>
            <a:ext cx="207818" cy="207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4330" b="50821"/>
          <a:stretch/>
        </p:blipFill>
        <p:spPr>
          <a:xfrm>
            <a:off x="1990182" y="0"/>
            <a:ext cx="3421625" cy="326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r="8132" b="50391"/>
          <a:stretch/>
        </p:blipFill>
        <p:spPr>
          <a:xfrm>
            <a:off x="6587455" y="-1"/>
            <a:ext cx="3254477" cy="3295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9285" y="148753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5" y="1487536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7115" y="11182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Original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3844" y="748872"/>
                <a:ext cx="23234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Φ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44" y="748872"/>
                <a:ext cx="2323474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00956" y="58963"/>
            <a:ext cx="14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transform the data</a:t>
            </a:r>
          </a:p>
        </p:txBody>
      </p:sp>
      <p:sp>
        <p:nvSpPr>
          <p:cNvPr id="14" name="Oval 13"/>
          <p:cNvSpPr/>
          <p:nvPr/>
        </p:nvSpPr>
        <p:spPr>
          <a:xfrm>
            <a:off x="102298" y="152847"/>
            <a:ext cx="458141" cy="4581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11596268" y="152847"/>
            <a:ext cx="458141" cy="4581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1596268" y="5999011"/>
            <a:ext cx="458141" cy="4581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3</a:t>
            </a:r>
            <a:endParaRPr lang="en-US" b="1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5906" y="5999011"/>
            <a:ext cx="458141" cy="4581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54004" y="1229610"/>
            <a:ext cx="1483154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603854" y="3886952"/>
                <a:ext cx="2827452" cy="390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charset="0"/>
                        </a:rPr>
                        <m:t>sign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854" y="3886952"/>
                <a:ext cx="2827452" cy="390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880089" y="2839484"/>
                <a:ext cx="22749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Classify the features</a:t>
                </a:r>
              </a:p>
              <a:p>
                <a:pPr algn="ctr"/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in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Helvetica Light" charset="0"/>
                        <a:cs typeface="Helvetica Light" charset="0"/>
                      </a:rPr>
                      <m:t>𝑍</m:t>
                    </m:r>
                  </m:oMath>
                </a14:m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-space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089" y="2839484"/>
                <a:ext cx="2274982" cy="646331"/>
              </a:xfrm>
              <a:prstGeom prst="rect">
                <a:avLst/>
              </a:prstGeom>
              <a:blipFill>
                <a:blip r:embed="rId6"/>
                <a:stretch>
                  <a:fillRect l="-2413" t="-5660" r="-134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9014" y="3956760"/>
                <a:ext cx="16112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Φ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14" y="3956760"/>
                <a:ext cx="1611275" cy="369332"/>
              </a:xfrm>
              <a:prstGeom prst="rect">
                <a:avLst/>
              </a:prstGeom>
              <a:blipFill>
                <a:blip r:embed="rId7"/>
                <a:stretch>
                  <a:fillRect l="-2652" r="-681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5339015" y="4404448"/>
            <a:ext cx="1463676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5906" y="4547719"/>
                <a:ext cx="19784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Helvetica Light" charset="0"/>
                    <a:ea typeface="Helvetica Light" charset="0"/>
                    <a:cs typeface="Helvetica Light" charset="0"/>
                  </a:rPr>
                  <a:t>Predictions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in the original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Helvetica Light" charset="0"/>
                        <a:cs typeface="Helvetica Light" charset="0"/>
                      </a:rPr>
                      <m:t>X</m:t>
                    </m:r>
                  </m:oMath>
                </a14:m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-space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06" y="4547719"/>
                <a:ext cx="1978474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2160" t="-3774" r="-493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199056" y="5254026"/>
                <a:ext cx="2827452" cy="419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056" y="5254026"/>
                <a:ext cx="2827452" cy="4197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843738" y="1166363"/>
                <a:ext cx="2323474" cy="389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Φ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738" y="1166363"/>
                <a:ext cx="2323474" cy="3893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763296" y="678435"/>
            <a:ext cx="242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This example transform is quadratic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50325" r="54330"/>
          <a:stretch/>
        </p:blipFill>
        <p:spPr>
          <a:xfrm>
            <a:off x="1990182" y="3343275"/>
            <a:ext cx="3421625" cy="33000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50325" r="8132"/>
          <a:stretch/>
        </p:blipFill>
        <p:spPr>
          <a:xfrm>
            <a:off x="6587455" y="3343275"/>
            <a:ext cx="3254477" cy="3300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843738" y="1557191"/>
                <a:ext cx="2323474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738" y="1557191"/>
                <a:ext cx="2323474" cy="282450"/>
              </a:xfrm>
              <a:prstGeom prst="rect">
                <a:avLst/>
              </a:prstGeom>
              <a:blipFill>
                <a:blip r:embed="rId12"/>
                <a:stretch>
                  <a:fillRect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43738" y="1858576"/>
                <a:ext cx="232347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738" y="1858576"/>
                <a:ext cx="2323474" cy="280205"/>
              </a:xfrm>
              <a:prstGeom prst="rect">
                <a:avLst/>
              </a:prstGeom>
              <a:blipFill>
                <a:blip r:embed="rId13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233031" y="467692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transform </a:t>
            </a:r>
          </a:p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the data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13379" y="5298749"/>
                <a:ext cx="2323474" cy="344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79" y="5298749"/>
                <a:ext cx="2323474" cy="344069"/>
              </a:xfrm>
              <a:prstGeom prst="rect">
                <a:avLst/>
              </a:prstGeom>
              <a:blipFill>
                <a:blip r:embed="rId14"/>
                <a:stretch>
                  <a:fillRect t="-526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13379" y="5670206"/>
                <a:ext cx="2323474" cy="354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79" y="5670206"/>
                <a:ext cx="2323474" cy="354584"/>
              </a:xfrm>
              <a:prstGeom prst="rect">
                <a:avLst/>
              </a:prstGeom>
              <a:blipFill>
                <a:blip r:embed="rId15"/>
                <a:stretch>
                  <a:fillRect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rot="5400000">
            <a:off x="9102161" y="3097750"/>
            <a:ext cx="1483154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3EE218-83AC-6647-8138-1DB496F96097}"/>
              </a:ext>
            </a:extLst>
          </p:cNvPr>
          <p:cNvSpPr txBox="1"/>
          <p:nvPr/>
        </p:nvSpPr>
        <p:spPr>
          <a:xfrm>
            <a:off x="9716636" y="5161428"/>
            <a:ext cx="210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 new </a:t>
            </a:r>
            <a:r>
              <a:rPr lang="en-US" b="1" dirty="0">
                <a:latin typeface="Helvetica" pitchFamily="2" charset="0"/>
                <a:ea typeface="Helvetica Light" charset="0"/>
                <a:cs typeface="Helvetica Light" charset="0"/>
              </a:rPr>
              <a:t>representation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of our data</a:t>
            </a:r>
          </a:p>
        </p:txBody>
      </p:sp>
    </p:spTree>
    <p:extLst>
      <p:ext uri="{BB962C8B-B14F-4D97-AF65-F5344CB8AC3E}">
        <p14:creationId xmlns:p14="http://schemas.microsoft.com/office/powerpoint/2010/main" val="28309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7" grpId="0" animBg="1"/>
      <p:bldP spid="20" grpId="0"/>
      <p:bldP spid="21" grpId="0"/>
      <p:bldP spid="22" grpId="0"/>
      <p:bldP spid="24" grpId="0"/>
      <p:bldP spid="25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F060-7780-E64C-A7C6-C12AF24B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46" y="2531053"/>
            <a:ext cx="10515600" cy="688975"/>
          </a:xfrm>
        </p:spPr>
        <p:txBody>
          <a:bodyPr/>
          <a:lstStyle/>
          <a:p>
            <a:pPr algn="ctr"/>
            <a:r>
              <a:rPr lang="en-US" dirty="0"/>
              <a:t>How do we fit a linear model to data?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8E499F-A921-FE4A-AF0F-09690A57B836}"/>
              </a:ext>
            </a:extLst>
          </p:cNvPr>
          <p:cNvSpPr txBox="1">
            <a:spLocks/>
          </p:cNvSpPr>
          <p:nvPr/>
        </p:nvSpPr>
        <p:spPr>
          <a:xfrm>
            <a:off x="913246" y="3678917"/>
            <a:ext cx="10515600" cy="1282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sz="3600" b="0" dirty="0">
                <a:latin typeface="Helvetica Light" pitchFamily="2" charset="0"/>
              </a:rPr>
              <a:t>We want the error between our estimates and predictions to be small</a:t>
            </a:r>
          </a:p>
        </p:txBody>
      </p:sp>
    </p:spTree>
    <p:extLst>
      <p:ext uri="{BB962C8B-B14F-4D97-AF65-F5344CB8AC3E}">
        <p14:creationId xmlns:p14="http://schemas.microsoft.com/office/powerpoint/2010/main" val="9365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B9F-5B88-C84D-AECB-99D74351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3A54-DF31-DC42-A496-18FB43B6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3228"/>
            <a:ext cx="11132127" cy="631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well does                               approximate      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F2737-D89B-A447-BADA-019B039DD41E}"/>
                  </a:ext>
                </a:extLst>
              </p:cNvPr>
              <p:cNvSpPr txBox="1"/>
              <p:nvPr/>
            </p:nvSpPr>
            <p:spPr>
              <a:xfrm>
                <a:off x="3346527" y="1200957"/>
                <a:ext cx="2890215" cy="1131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F2737-D89B-A447-BADA-019B039D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7" y="1200957"/>
                <a:ext cx="2890215" cy="1131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E74A0D-C0F3-4D41-9C24-0933329046D7}"/>
                  </a:ext>
                </a:extLst>
              </p:cNvPr>
              <p:cNvSpPr txBox="1"/>
              <p:nvPr/>
            </p:nvSpPr>
            <p:spPr>
              <a:xfrm>
                <a:off x="8343021" y="1523228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E74A0D-C0F3-4D41-9C24-093332904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021" y="1523228"/>
                <a:ext cx="446404" cy="461665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D2A22-3268-CC4D-9907-F0295D9300A9}"/>
                  </a:ext>
                </a:extLst>
              </p:cNvPr>
              <p:cNvSpPr txBox="1"/>
              <p:nvPr/>
            </p:nvSpPr>
            <p:spPr>
              <a:xfrm>
                <a:off x="7129861" y="2564904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D2A22-3268-CC4D-9907-F0295D930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61" y="2564904"/>
                <a:ext cx="446404" cy="461665"/>
              </a:xfrm>
              <a:prstGeom prst="rect">
                <a:avLst/>
              </a:prstGeom>
              <a:blipFill>
                <a:blip r:embed="rId4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BEF290-6843-574D-98AE-68F0BF3C36E4}"/>
                  </a:ext>
                </a:extLst>
              </p:cNvPr>
              <p:cNvSpPr txBox="1"/>
              <p:nvPr/>
            </p:nvSpPr>
            <p:spPr>
              <a:xfrm>
                <a:off x="11022989" y="2564904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Helvetica Light" charset="0"/>
                          <a:cs typeface="Helvetica Light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BEF290-6843-574D-98AE-68F0BF3C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989" y="2564904"/>
                <a:ext cx="446404" cy="461665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6F7C19-7B98-6145-B02E-A60EFE753612}"/>
                  </a:ext>
                </a:extLst>
              </p:cNvPr>
              <p:cNvSpPr txBox="1"/>
              <p:nvPr/>
            </p:nvSpPr>
            <p:spPr>
              <a:xfrm>
                <a:off x="4955162" y="3260773"/>
                <a:ext cx="23979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6F7C19-7B98-6145-B02E-A60EFE753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62" y="3260773"/>
                <a:ext cx="2397901" cy="523220"/>
              </a:xfrm>
              <a:prstGeom prst="rect">
                <a:avLst/>
              </a:prstGeom>
              <a:blipFill>
                <a:blip r:embed="rId6"/>
                <a:stretch>
                  <a:fillRect t="-7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879C7A-E593-A543-BCAE-888CCB228A44}"/>
                  </a:ext>
                </a:extLst>
              </p:cNvPr>
              <p:cNvSpPr txBox="1"/>
              <p:nvPr/>
            </p:nvSpPr>
            <p:spPr>
              <a:xfrm>
                <a:off x="5925008" y="4659430"/>
                <a:ext cx="4166525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879C7A-E593-A543-BCAE-888CCB22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08" y="4659430"/>
                <a:ext cx="4166525" cy="1130822"/>
              </a:xfrm>
              <a:prstGeom prst="rect">
                <a:avLst/>
              </a:prstGeom>
              <a:blipFill>
                <a:blip r:embed="rId7"/>
                <a:stretch>
                  <a:fillRect t="-101111" b="-1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E3442B-9DA4-AD47-B207-1EBA92DB38F4}"/>
              </a:ext>
            </a:extLst>
          </p:cNvPr>
          <p:cNvSpPr txBox="1"/>
          <p:nvPr/>
        </p:nvSpPr>
        <p:spPr>
          <a:xfrm>
            <a:off x="3580579" y="5879529"/>
            <a:ext cx="443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We call this our </a:t>
            </a:r>
            <a:r>
              <a:rPr lang="en-US" sz="2400" b="1" dirty="0">
                <a:solidFill>
                  <a:srgbClr val="00B04F"/>
                </a:solidFill>
                <a:latin typeface="Helvetica" pitchFamily="2" charset="0"/>
                <a:ea typeface="Helvetica Light" charset="0"/>
                <a:cs typeface="Helvetica Light" charset="0"/>
              </a:rPr>
              <a:t>Cost Function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Helvetica" pitchFamily="2" charset="0"/>
              <a:ea typeface="Helvetica Light" charset="0"/>
              <a:cs typeface="Helvetica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86BBC-7A09-CC4A-B82E-85C55C693A62}"/>
              </a:ext>
            </a:extLst>
          </p:cNvPr>
          <p:cNvSpPr txBox="1"/>
          <p:nvPr/>
        </p:nvSpPr>
        <p:spPr>
          <a:xfrm>
            <a:off x="1773382" y="5007897"/>
            <a:ext cx="401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  <a:ea typeface="Helvetica Light" charset="0"/>
                <a:cs typeface="Helvetica Light" charset="0"/>
              </a:rPr>
              <a:t>Training (in-sample) error: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918BA3-CC3A-DC4D-BE80-0ADBC2A5407E}"/>
              </a:ext>
            </a:extLst>
          </p:cNvPr>
          <p:cNvSpPr txBox="1">
            <a:spLocks/>
          </p:cNvSpPr>
          <p:nvPr/>
        </p:nvSpPr>
        <p:spPr>
          <a:xfrm>
            <a:off x="838199" y="2573701"/>
            <a:ext cx="11132127" cy="631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Error: difference between our estimate      and our training data   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A0D5D6-7E90-174C-9E29-E2C5681D49E9}"/>
              </a:ext>
            </a:extLst>
          </p:cNvPr>
          <p:cNvSpPr txBox="1">
            <a:spLocks/>
          </p:cNvSpPr>
          <p:nvPr/>
        </p:nvSpPr>
        <p:spPr>
          <a:xfrm>
            <a:off x="838199" y="4113459"/>
            <a:ext cx="11132127" cy="631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use mean squared error to quantify training (in-sample) error: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78082" y="5925695"/>
            <a:ext cx="330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(a.k.a. loss, error, or objective)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Helvetica" pitchFamily="2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F20854-AD28-A640-9D5B-4760B9701920}"/>
                  </a:ext>
                </a:extLst>
              </p:cNvPr>
              <p:cNvSpPr txBox="1"/>
              <p:nvPr/>
            </p:nvSpPr>
            <p:spPr>
              <a:xfrm>
                <a:off x="3542026" y="142720"/>
                <a:ext cx="5421805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 smtClean="0">
                                          <a:solidFill>
                                            <a:srgbClr val="00B0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sz="32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00B04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F20854-AD28-A640-9D5B-4760B9701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26" y="142720"/>
                <a:ext cx="5421805" cy="1477071"/>
              </a:xfrm>
              <a:prstGeom prst="rect">
                <a:avLst/>
              </a:prstGeom>
              <a:blipFill>
                <a:blip r:embed="rId2"/>
                <a:stretch>
                  <a:fillRect t="-101695" b="-16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40DE1E-4711-4541-96EC-6490FD2D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22" y="2144781"/>
            <a:ext cx="11717867" cy="47132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Training error is a function of our </a:t>
            </a:r>
            <a:r>
              <a:rPr lang="en-US" b="1" dirty="0">
                <a:solidFill>
                  <a:srgbClr val="00B04F"/>
                </a:solidFill>
                <a:latin typeface="Helvetica" pitchFamily="2" charset="0"/>
              </a:rPr>
              <a:t>model</a:t>
            </a:r>
            <a:r>
              <a:rPr lang="en-US" dirty="0"/>
              <a:t> and the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can’t change the data, we must adjust our model to minimize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choose model </a:t>
            </a:r>
            <a:r>
              <a:rPr lang="en-US" b="1" dirty="0">
                <a:latin typeface="Helvetica" pitchFamily="2" charset="0"/>
              </a:rPr>
              <a:t>parameters</a:t>
            </a:r>
            <a:r>
              <a:rPr lang="en-US" dirty="0"/>
              <a:t> that minimize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</a:t>
            </a:r>
            <a:r>
              <a:rPr lang="en-US" b="1" dirty="0">
                <a:latin typeface="Helvetica" pitchFamily="2" charset="0"/>
              </a:rPr>
              <a:t>optimization</a:t>
            </a:r>
            <a:r>
              <a:rPr lang="en-US" dirty="0">
                <a:latin typeface="Helvetica Light" pitchFamily="2" charset="0"/>
              </a:rPr>
              <a:t>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80681-2672-A843-8F7A-7E68181487B6}"/>
              </a:ext>
            </a:extLst>
          </p:cNvPr>
          <p:cNvSpPr txBox="1"/>
          <p:nvPr/>
        </p:nvSpPr>
        <p:spPr>
          <a:xfrm>
            <a:off x="644122" y="619645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  <a:ea typeface="Helvetica Light" charset="0"/>
                <a:cs typeface="Helvetica Light" charset="0"/>
              </a:rPr>
              <a:t>Cost Function:</a:t>
            </a:r>
          </a:p>
        </p:txBody>
      </p:sp>
    </p:spTree>
    <p:extLst>
      <p:ext uri="{BB962C8B-B14F-4D97-AF65-F5344CB8AC3E}">
        <p14:creationId xmlns:p14="http://schemas.microsoft.com/office/powerpoint/2010/main" val="33438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DDF8-B07B-4040-98EB-28B27B22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61925"/>
            <a:ext cx="11874500" cy="688975"/>
          </a:xfrm>
        </p:spPr>
        <p:txBody>
          <a:bodyPr/>
          <a:lstStyle/>
          <a:p>
            <a:r>
              <a:rPr lang="en-US" dirty="0"/>
              <a:t>How to fit our model to the training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738CE-2817-C64A-BE8B-0FC395D7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0940"/>
                <a:ext cx="10515600" cy="8611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Equivalently: how do we </a:t>
                </a:r>
                <a:r>
                  <a:rPr lang="en-US" dirty="0">
                    <a:solidFill>
                      <a:srgbClr val="00B04F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4F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rgbClr val="00B04F"/>
                    </a:solidFill>
                  </a:rPr>
                  <a:t> to minimize cost </a:t>
                </a:r>
                <a:r>
                  <a:rPr lang="en-US" dirty="0"/>
                  <a:t>(error)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738CE-2817-C64A-BE8B-0FC395D7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0940"/>
                <a:ext cx="10515600" cy="861161"/>
              </a:xfrm>
              <a:blipFill>
                <a:blip r:embed="rId2"/>
                <a:stretch>
                  <a:fillRect l="-1086" t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D4687D-DBF2-2344-B94D-C29864481FD8}"/>
                  </a:ext>
                </a:extLst>
              </p:cNvPr>
              <p:cNvSpPr txBox="1"/>
              <p:nvPr/>
            </p:nvSpPr>
            <p:spPr>
              <a:xfrm>
                <a:off x="5025937" y="1509771"/>
                <a:ext cx="5421805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D4687D-DBF2-2344-B94D-C2986448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937" y="1509771"/>
                <a:ext cx="5421805" cy="1477071"/>
              </a:xfrm>
              <a:prstGeom prst="rect">
                <a:avLst/>
              </a:prstGeom>
              <a:blipFill>
                <a:blip r:embed="rId3"/>
                <a:stretch>
                  <a:fillRect t="-10256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/>
              <p:nvPr/>
            </p:nvSpPr>
            <p:spPr>
              <a:xfrm>
                <a:off x="7120176" y="3215942"/>
                <a:ext cx="2831544" cy="612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76" y="3215942"/>
                <a:ext cx="2831544" cy="612604"/>
              </a:xfrm>
              <a:prstGeom prst="rect">
                <a:avLst/>
              </a:prstGeom>
              <a:blipFill>
                <a:blip r:embed="rId4"/>
                <a:stretch>
                  <a:fillRect l="-1339" t="-1020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75C0B5-8D8D-F843-8A07-55E0885E44DD}"/>
                  </a:ext>
                </a:extLst>
              </p:cNvPr>
              <p:cNvSpPr txBox="1"/>
              <p:nvPr/>
            </p:nvSpPr>
            <p:spPr>
              <a:xfrm>
                <a:off x="4936576" y="4058043"/>
                <a:ext cx="5435782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1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75C0B5-8D8D-F843-8A07-55E0885E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76" y="4058043"/>
                <a:ext cx="5435782" cy="1477071"/>
              </a:xfrm>
              <a:prstGeom prst="rect">
                <a:avLst/>
              </a:prstGeom>
              <a:blipFill>
                <a:blip r:embed="rId5"/>
                <a:stretch>
                  <a:fillRect t="-10427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44DD51-092A-0440-AC17-31C1DC337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316295"/>
                <a:ext cx="2768600" cy="6611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Arial"/>
                  <a:buChar char="•"/>
                  <a:defRPr sz="28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B050"/>
                  </a:buClr>
                  <a:buFont typeface="Arial"/>
                  <a:buChar char="•"/>
                  <a:defRPr sz="2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B050"/>
                  </a:buClr>
                  <a:buFont typeface="Arial"/>
                  <a:buChar char="•"/>
                  <a:defRPr sz="20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B050"/>
                  </a:buClr>
                  <a:buFont typeface="Arial"/>
                  <a:buChar char="•"/>
                  <a:defRPr sz="18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B050"/>
                  </a:buClr>
                  <a:buFont typeface="Arial"/>
                  <a:buChar char="•"/>
                  <a:defRPr sz="18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…by varying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44DD51-092A-0440-AC17-31C1DC33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16295"/>
                <a:ext cx="2768600" cy="661172"/>
              </a:xfrm>
              <a:prstGeom prst="rect">
                <a:avLst/>
              </a:prstGeom>
              <a:blipFill>
                <a:blip r:embed="rId6"/>
                <a:stretch>
                  <a:fillRect l="-4110" t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1A8BB-D8A2-F047-9E43-D385849016F6}"/>
              </a:ext>
            </a:extLst>
          </p:cNvPr>
          <p:cNvSpPr txBox="1">
            <a:spLocks/>
          </p:cNvSpPr>
          <p:nvPr/>
        </p:nvSpPr>
        <p:spPr>
          <a:xfrm>
            <a:off x="5904508" y="3312603"/>
            <a:ext cx="2768600" cy="661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where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F7E701-D556-9F45-8F03-B0CF3FA09B1F}"/>
              </a:ext>
            </a:extLst>
          </p:cNvPr>
          <p:cNvSpPr txBox="1">
            <a:spLocks/>
          </p:cNvSpPr>
          <p:nvPr/>
        </p:nvSpPr>
        <p:spPr>
          <a:xfrm>
            <a:off x="838200" y="4648528"/>
            <a:ext cx="10515600" cy="667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want to minimize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B362D2-0772-C14A-B8DF-8CFE6C43B876}"/>
              </a:ext>
            </a:extLst>
          </p:cNvPr>
          <p:cNvSpPr txBox="1">
            <a:spLocks/>
          </p:cNvSpPr>
          <p:nvPr/>
        </p:nvSpPr>
        <p:spPr>
          <a:xfrm>
            <a:off x="1193801" y="5902367"/>
            <a:ext cx="3666067" cy="667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How do we do that?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1925"/>
            <a:ext cx="5839016" cy="6217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0888" y="1446071"/>
            <a:ext cx="63337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00B050"/>
                </a:solidFill>
                <a:latin typeface="Helvetica" panose="020B0604020202020204" pitchFamily="34" charset="0"/>
                <a:ea typeface="Helvetica Light" charset="0"/>
                <a:cs typeface="Helvetica" panose="020B0604020202020204" pitchFamily="34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8474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/>
              <p:nvPr/>
            </p:nvSpPr>
            <p:spPr>
              <a:xfrm>
                <a:off x="466828" y="1637796"/>
                <a:ext cx="32300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8" y="1637796"/>
                <a:ext cx="323005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04236" y="245050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Helvetica" panose="020B0604020202020204" pitchFamily="34" charset="0"/>
                <a:ea typeface="Helvetica Light" charset="0"/>
                <a:cs typeface="Helvetica" panose="020B0604020202020204" pitchFamily="34" charset="0"/>
              </a:rPr>
              <a:t>Derivative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5710" y="2438255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Helvetica" panose="020B0604020202020204" pitchFamily="34" charset="0"/>
                <a:ea typeface="Helvetica Light" charset="0"/>
                <a:cs typeface="Helvetica" panose="020B0604020202020204" pitchFamily="34" charset="0"/>
              </a:rPr>
              <a:t>Partial Derivative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665" y="2438255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Helvetica" panose="020B0604020202020204" pitchFamily="34" charset="0"/>
                <a:ea typeface="Helvetica Light" charset="0"/>
                <a:cs typeface="Helvetica" panose="020B0604020202020204" pitchFamily="34" charset="0"/>
              </a:rPr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/>
              <p:nvPr/>
            </p:nvSpPr>
            <p:spPr>
              <a:xfrm>
                <a:off x="734753" y="3251101"/>
                <a:ext cx="2694199" cy="1028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3" y="3251101"/>
                <a:ext cx="2694199" cy="1028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/>
              <p:nvPr/>
            </p:nvSpPr>
            <p:spPr>
              <a:xfrm>
                <a:off x="6198359" y="1510732"/>
                <a:ext cx="40997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59" y="1510732"/>
                <a:ext cx="40997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/>
              <p:nvPr/>
            </p:nvSpPr>
            <p:spPr>
              <a:xfrm>
                <a:off x="5479475" y="3251101"/>
                <a:ext cx="1683858" cy="1109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75" y="3251101"/>
                <a:ext cx="1683858" cy="1109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/>
              <p:nvPr/>
            </p:nvSpPr>
            <p:spPr>
              <a:xfrm>
                <a:off x="5513013" y="4435247"/>
                <a:ext cx="1684371" cy="1109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7871F5-13D3-CA44-BE74-55E1696C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13" y="4435247"/>
                <a:ext cx="1684371" cy="1109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067839-AFF6-BE4C-ACC7-87D8FB4AD1E1}"/>
                  </a:ext>
                </a:extLst>
              </p:cNvPr>
              <p:cNvSpPr txBox="1"/>
              <p:nvPr/>
            </p:nvSpPr>
            <p:spPr>
              <a:xfrm>
                <a:off x="8997060" y="3237528"/>
                <a:ext cx="2112951" cy="19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067839-AFF6-BE4C-ACC7-87D8FB4A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60" y="3237528"/>
                <a:ext cx="2112951" cy="1933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067839-AFF6-BE4C-ACC7-87D8FB4AD1E1}"/>
                  </a:ext>
                </a:extLst>
              </p:cNvPr>
              <p:cNvSpPr txBox="1"/>
              <p:nvPr/>
            </p:nvSpPr>
            <p:spPr>
              <a:xfrm>
                <a:off x="9558475" y="5428989"/>
                <a:ext cx="1132554" cy="73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067839-AFF6-BE4C-ACC7-87D8FB4A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475" y="5428989"/>
                <a:ext cx="1132554" cy="739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4014651" y="984069"/>
            <a:ext cx="0" cy="54776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1176" y="1001909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Function of one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4379" y="100190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Function of multiple variables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39768" y="5827841"/>
            <a:ext cx="4544371" cy="591655"/>
            <a:chOff x="4239768" y="5827841"/>
            <a:chExt cx="4544371" cy="591655"/>
          </a:xfrm>
        </p:grpSpPr>
        <p:sp>
          <p:nvSpPr>
            <p:cNvPr id="21" name="TextBox 20"/>
            <p:cNvSpPr txBox="1"/>
            <p:nvPr/>
          </p:nvSpPr>
          <p:spPr>
            <a:xfrm>
              <a:off x="4239768" y="5827841"/>
              <a:ext cx="3757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Helvetica Light" charset="0"/>
                  <a:ea typeface="Helvetica Light" charset="0"/>
                  <a:cs typeface="Helvetica Light" charset="0"/>
                </a:rPr>
                <a:t>May also treat parameters as variables and take their partial derivative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A7871F5-13D3-CA44-BE74-55E1696C0104}"/>
                    </a:ext>
                  </a:extLst>
                </p:cNvPr>
                <p:cNvSpPr/>
                <p:nvPr/>
              </p:nvSpPr>
              <p:spPr>
                <a:xfrm>
                  <a:off x="7838740" y="5858957"/>
                  <a:ext cx="933204" cy="560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A7871F5-13D3-CA44-BE74-55E1696C0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8740" y="5858957"/>
                  <a:ext cx="933204" cy="5605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4239769" y="5827842"/>
              <a:ext cx="4544370" cy="59165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V="1">
            <a:off x="35321" y="2357795"/>
            <a:ext cx="1206959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DDF8-B07B-4040-98EB-28B27B22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61925"/>
            <a:ext cx="11874500" cy="688975"/>
          </a:xfrm>
        </p:spPr>
        <p:txBody>
          <a:bodyPr/>
          <a:lstStyle/>
          <a:p>
            <a:r>
              <a:rPr lang="en-US" dirty="0"/>
              <a:t>How to fit our model to the training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738CE-2817-C64A-BE8B-0FC395D7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240" y="1060940"/>
                <a:ext cx="11399520" cy="5327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Take the derivative with respect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set it to zero, and solve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738CE-2817-C64A-BE8B-0FC395D7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060940"/>
                <a:ext cx="11399520" cy="532729"/>
              </a:xfrm>
              <a:blipFill>
                <a:blip r:embed="rId2"/>
                <a:stretch>
                  <a:fillRect l="-1001" t="-2195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75C0B5-8D8D-F843-8A07-55E0885E44DD}"/>
                  </a:ext>
                </a:extLst>
              </p:cNvPr>
              <p:cNvSpPr txBox="1"/>
              <p:nvPr/>
            </p:nvSpPr>
            <p:spPr>
              <a:xfrm>
                <a:off x="750622" y="1593669"/>
                <a:ext cx="6937476" cy="1677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3200" b="1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1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75C0B5-8D8D-F843-8A07-55E0885E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2" y="1593669"/>
                <a:ext cx="6937476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67839-AFF6-BE4C-ACC7-87D8FB4AD1E1}"/>
                  </a:ext>
                </a:extLst>
              </p:cNvPr>
              <p:cNvSpPr txBox="1"/>
              <p:nvPr/>
            </p:nvSpPr>
            <p:spPr>
              <a:xfrm>
                <a:off x="1103319" y="3296336"/>
                <a:ext cx="3897157" cy="328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sz="2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404040"/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67839-AFF6-BE4C-ACC7-87D8FB4A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9" y="3296336"/>
                <a:ext cx="3897157" cy="3283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35D1FC0-891E-1A40-A210-476860DA698C}"/>
              </a:ext>
            </a:extLst>
          </p:cNvPr>
          <p:cNvSpPr txBox="1"/>
          <p:nvPr/>
        </p:nvSpPr>
        <p:spPr>
          <a:xfrm>
            <a:off x="8504841" y="3327679"/>
            <a:ext cx="35347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Here we walk through the </a:t>
            </a:r>
            <a:r>
              <a:rPr lang="en-US" sz="2400" b="1" dirty="0">
                <a:solidFill>
                  <a:srgbClr val="404040"/>
                </a:solidFill>
                <a:latin typeface="Helvetica" pitchFamily="2" charset="0"/>
                <a:ea typeface="Helvetica Light" charset="0"/>
                <a:cs typeface="Helvetica Light" charset="0"/>
              </a:rPr>
              <a:t>ordinary least squares </a:t>
            </a:r>
            <a:r>
              <a:rPr lang="en-US" sz="24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(OLS) closed-form solution.</a:t>
            </a:r>
          </a:p>
          <a:p>
            <a:endParaRPr lang="en-US" sz="2400" dirty="0">
              <a:solidFill>
                <a:srgbClr val="404040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2400" dirty="0">
                <a:solidFill>
                  <a:srgbClr val="404040"/>
                </a:solidFill>
                <a:latin typeface="Helvetica Light" charset="0"/>
                <a:ea typeface="Helvetica Light" charset="0"/>
                <a:cs typeface="Helvetica Light" charset="0"/>
              </a:rPr>
              <a:t>Could have used an iterative approach like </a:t>
            </a:r>
            <a:r>
              <a:rPr lang="en-US" sz="2400" b="1" dirty="0">
                <a:solidFill>
                  <a:srgbClr val="404040"/>
                </a:solidFill>
                <a:latin typeface="Helvetica" pitchFamily="2" charset="0"/>
                <a:ea typeface="Helvetica Light" charset="0"/>
                <a:cs typeface="Helvetica Light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F69EE-E85F-A643-95A2-EAAB643B5DEA}"/>
                  </a:ext>
                </a:extLst>
              </p:cNvPr>
              <p:cNvSpPr txBox="1"/>
              <p:nvPr/>
            </p:nvSpPr>
            <p:spPr>
              <a:xfrm>
                <a:off x="8504841" y="2078442"/>
                <a:ext cx="2909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 = number of predictors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 = number of data points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F69EE-E85F-A643-95A2-EAAB643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841" y="2078442"/>
                <a:ext cx="2909001" cy="646331"/>
              </a:xfrm>
              <a:prstGeom prst="rect">
                <a:avLst/>
              </a:prstGeom>
              <a:blipFill>
                <a:blip r:embed="rId5"/>
                <a:stretch>
                  <a:fillRect t="-3846" r="-435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C9822-D7B5-7F43-BF9D-E2228B884028}"/>
                  </a:ext>
                </a:extLst>
              </p:cNvPr>
              <p:cNvSpPr txBox="1"/>
              <p:nvPr/>
            </p:nvSpPr>
            <p:spPr>
              <a:xfrm>
                <a:off x="4121240" y="6011202"/>
                <a:ext cx="3393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Light" panose="020B0403020202020204" pitchFamily="34" charset="0"/>
                  </a:rPr>
                  <a:t>Size: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+1×1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or</a:t>
                </a:r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1C9822-D7B5-7F43-BF9D-E2228B88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40" y="6011202"/>
                <a:ext cx="3393686" cy="461665"/>
              </a:xfrm>
              <a:prstGeom prst="rect">
                <a:avLst/>
              </a:prstGeom>
              <a:blipFill>
                <a:blip r:embed="rId6"/>
                <a:stretch>
                  <a:fillRect l="-179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latin typeface="Helvetica Light" charset="0"/>
            <a:ea typeface="Helvetica Light" charset="0"/>
            <a:cs typeface="Helvetic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Template01" id="{18C5110A-245C-EE48-8465-F12600992F0C}" vid="{3A53B871-4BD2-E645-AFB1-458A517B9F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LectureTemplate01</Template>
  <TotalTime>13030</TotalTime>
  <Words>822</Words>
  <Application>Microsoft Macintosh PowerPoint</Application>
  <PresentationFormat>Widescreen</PresentationFormat>
  <Paragraphs>172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Helvetica</vt:lpstr>
      <vt:lpstr>Helvetica Light</vt:lpstr>
      <vt:lpstr>Office Theme</vt:lpstr>
      <vt:lpstr>Machine Learning III</vt:lpstr>
      <vt:lpstr>Linear models and error</vt:lpstr>
      <vt:lpstr>How do we fit a linear model to data?</vt:lpstr>
      <vt:lpstr>How do we measure error?</vt:lpstr>
      <vt:lpstr>PowerPoint Presentation</vt:lpstr>
      <vt:lpstr>How to fit our model to the training data?</vt:lpstr>
      <vt:lpstr>PowerPoint Presentation</vt:lpstr>
      <vt:lpstr>A moment of calculus</vt:lpstr>
      <vt:lpstr>How to fit our model to the training data?</vt:lpstr>
      <vt:lpstr>Common paradigm for model fitting</vt:lpstr>
      <vt:lpstr>Much of machine learning is optimizing a cost function</vt:lpstr>
      <vt:lpstr>What about classification?</vt:lpstr>
      <vt:lpstr>Moving from regression to classification</vt:lpstr>
      <vt:lpstr>Moving from regression to classification</vt:lpstr>
      <vt:lpstr>Takeaways</vt:lpstr>
      <vt:lpstr>How can we…</vt:lpstr>
      <vt:lpstr>Can we model nonlinear relationships?</vt:lpstr>
      <vt:lpstr>Limitations of linear decision boundaries</vt:lpstr>
      <vt:lpstr>Transformations of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</dc:title>
  <dc:creator>Kyle Bradbury, Ph.D.</dc:creator>
  <cp:lastModifiedBy>Kyle Bradbury, Ph.D.</cp:lastModifiedBy>
  <cp:revision>347</cp:revision>
  <cp:lastPrinted>2018-03-31T01:56:52Z</cp:lastPrinted>
  <dcterms:created xsi:type="dcterms:W3CDTF">2017-07-29T03:27:19Z</dcterms:created>
  <dcterms:modified xsi:type="dcterms:W3CDTF">2020-08-31T18:32:43Z</dcterms:modified>
</cp:coreProperties>
</file>