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6F4BFD2-CB1A-4F78-B9F0-5D5D90A46A1F}">
  <a:tblStyle styleId="{C6F4BFD2-CB1A-4F78-B9F0-5D5D90A46A1F}"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This is a digital systems so must model in Z domain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rpm sensor closes the loop from the pidctrl and the motor rpm.</a:t>
            </a:r>
          </a:p>
          <a:p>
            <a:pPr indent="0" lvl="0" marL="0">
              <a:spcBef>
                <a:spcPts val="0"/>
              </a:spcBef>
              <a:buNone/>
            </a:pPr>
            <a:r>
              <a:rPr lang="en"/>
              <a:t>The closed loop system keeps the motor rpm at a constant angular speed. If something were to impair the motor rpm (e.g. tree branch) the rpm sensor would change and the PI controller would act to drive the motor rpm back to the proper amount.</a:t>
            </a:r>
          </a:p>
          <a:p>
            <a:pPr indent="0" lvl="0" marL="0">
              <a:spcBef>
                <a:spcPts val="0"/>
              </a:spcBef>
              <a:buNone/>
            </a:pPr>
            <a:r>
              <a:rPr lang="en"/>
              <a:t>Do we want to show the code for each module...could lead to many questions and extend the length of the presentations.</a:t>
            </a:r>
          </a:p>
          <a:p>
            <a:pPr indent="0" lvl="0" marL="0">
              <a:spcBef>
                <a:spcPts val="0"/>
              </a:spcBef>
              <a:buNone/>
            </a:pPr>
            <a:r>
              <a:rPr lang="en"/>
              <a:t>Alternately , showing the code...this is a code class...something to think about. Maybe hold all questions till the end, although, that nevers happens at work.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plant is the motor, rpm sensor and motor driver (not shown here). </a:t>
            </a:r>
          </a:p>
          <a:p>
            <a:pPr indent="0" lvl="0" marL="0">
              <a:spcBef>
                <a:spcPts val="0"/>
              </a:spcBef>
              <a:buNone/>
            </a:pPr>
            <a:r>
              <a:rPr lang="en"/>
              <a:t>The PI controller will force the motor to a new rpm. The PI controller will either be positive, negative or zero. If zero, the motor holds the current rpm. If x(t) signal is non-zero then the motor driver will increase/decrease the voltage or (PWM duty cycle) to reach the desired rpm. </a:t>
            </a:r>
          </a:p>
          <a:p>
            <a:pPr indent="0" lvl="0" marL="0">
              <a:spcBef>
                <a:spcPts val="0"/>
              </a:spcBef>
              <a:buNone/>
            </a:pPr>
            <a:r>
              <a:rPr lang="en"/>
              <a:t>If an </a:t>
            </a:r>
            <a:r>
              <a:rPr lang="en"/>
              <a:t>impairment</a:t>
            </a:r>
            <a:r>
              <a:rPr lang="en"/>
              <a:t> causes the rpm to change, the PI controller will drive the x(t) to compensate and bring the rpm back to the desired rpm, which is the rpm_set.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latin typeface="Calibri"/>
                <a:ea typeface="Calibri"/>
                <a:cs typeface="Calibri"/>
                <a:sym typeface="Calibri"/>
              </a:rPr>
              <a:t>rpm_set - the input to the PID controller. step function to a desired motor rpm</a:t>
            </a:r>
          </a:p>
          <a:p>
            <a:pPr indent="0" lvl="0" marL="0" rtl="0">
              <a:lnSpc>
                <a:spcPct val="115000"/>
              </a:lnSpc>
              <a:spcBef>
                <a:spcPts val="0"/>
              </a:spcBef>
              <a:buNone/>
            </a:pPr>
            <a:r>
              <a:rPr lang="en">
                <a:latin typeface="Calibri"/>
                <a:ea typeface="Calibri"/>
                <a:cs typeface="Calibri"/>
                <a:sym typeface="Calibri"/>
              </a:rPr>
              <a:t>rpm_sense - the motor rpm - feedback to the PID controller</a:t>
            </a:r>
          </a:p>
          <a:p>
            <a:pPr indent="0" lvl="0" marL="0" rtl="0">
              <a:lnSpc>
                <a:spcPct val="115000"/>
              </a:lnSpc>
              <a:spcBef>
                <a:spcPts val="0"/>
              </a:spcBef>
              <a:buNone/>
            </a:pPr>
            <a:r>
              <a:rPr lang="en">
                <a:latin typeface="Calibri"/>
                <a:ea typeface="Calibri"/>
                <a:cs typeface="Calibri"/>
                <a:sym typeface="Calibri"/>
              </a:rPr>
              <a:t>pid_out - the drive to the motor to get to the desired motor rpm. pid controller output/motor input</a:t>
            </a:r>
          </a:p>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latin typeface="Calibri"/>
                <a:ea typeface="Calibri"/>
                <a:cs typeface="Calibri"/>
                <a:sym typeface="Calibri"/>
              </a:rPr>
              <a:t>rpm_set - the input to the PID controller. step function to a desired motor rpm</a:t>
            </a:r>
          </a:p>
          <a:p>
            <a:pPr indent="0" lvl="0" marL="0" rtl="0">
              <a:lnSpc>
                <a:spcPct val="115000"/>
              </a:lnSpc>
              <a:spcBef>
                <a:spcPts val="0"/>
              </a:spcBef>
              <a:buNone/>
            </a:pPr>
            <a:r>
              <a:rPr lang="en">
                <a:latin typeface="Calibri"/>
                <a:ea typeface="Calibri"/>
                <a:cs typeface="Calibri"/>
                <a:sym typeface="Calibri"/>
              </a:rPr>
              <a:t>rpm_sense - the motor rpm - feedback to the PID controller</a:t>
            </a:r>
          </a:p>
          <a:p>
            <a:pPr indent="0" lvl="0" marL="0" rtl="0">
              <a:lnSpc>
                <a:spcPct val="115000"/>
              </a:lnSpc>
              <a:spcBef>
                <a:spcPts val="0"/>
              </a:spcBef>
              <a:buNone/>
            </a:pPr>
            <a:r>
              <a:rPr lang="en">
                <a:latin typeface="Calibri"/>
                <a:ea typeface="Calibri"/>
                <a:cs typeface="Calibri"/>
                <a:sym typeface="Calibri"/>
              </a:rPr>
              <a:t>pid_out - the drive to the motor to get to the desired motor rpm. pid controller output/motor input</a:t>
            </a:r>
          </a:p>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Note for chianna: Mention paper with motor thrust dynamics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case someone ask</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latin typeface="Lato"/>
                <a:ea typeface="Lato"/>
                <a:cs typeface="Lato"/>
                <a:sym typeface="Lato"/>
              </a:rPr>
              <a:t>Typical (low cost) drones </a:t>
            </a:r>
          </a:p>
          <a:p>
            <a:pPr indent="0" lvl="0" marL="0">
              <a:spcBef>
                <a:spcPts val="0"/>
              </a:spcBef>
              <a:buNone/>
            </a:pPr>
            <a:r>
              <a:rPr lang="en"/>
              <a:t>I have a small Drone and Controller that I will bring to class. Not intending to fly the Drone...just a visual aid.</a:t>
            </a:r>
          </a:p>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More should go here but i can’t think of anything right now.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Varying the motor speed puts the drone into a pitch or yaw causing lateral thrust and vertical thrust</a:t>
            </a:r>
          </a:p>
          <a:p>
            <a:pPr indent="0" lvl="0" marL="0">
              <a:spcBef>
                <a:spcPts val="0"/>
              </a:spcBef>
              <a:buNone/>
            </a:pPr>
            <a:r>
              <a:rPr lang="en"/>
              <a:t>Yaw is not implemented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Replaced PWM with Drive. Drive provides the power to the motor. Holds the present rpm_set to the motor and doesn’t change until the pidctrl drives it to a different rpm.</a:t>
            </a:r>
          </a:p>
          <a:p>
            <a:pPr indent="0" lvl="0" marL="0">
              <a:spcBef>
                <a:spcPts val="0"/>
              </a:spcBef>
              <a:buNone/>
            </a:pPr>
            <a:r>
              <a:rPr lang="en"/>
              <a:t>The rpm sensor closes the loop from the pidctrl and the motor rpm.</a:t>
            </a:r>
          </a:p>
          <a:p>
            <a:pPr indent="0" lvl="0" marL="0">
              <a:spcBef>
                <a:spcPts val="0"/>
              </a:spcBef>
              <a:buNone/>
            </a:pPr>
            <a:r>
              <a:rPr lang="en"/>
              <a:t>The closed loop system keeps the motor rpm at a constant angular speed. If something were to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Shamili - please expand to explain how the rpm is modified for each pair of motors. For example, if the drone needs to turn left what happens to the motor rpm. Show the important part of the code. Use a little math to explain what is happening if need be.</a:t>
            </a:r>
          </a:p>
          <a:p>
            <a:pPr indent="0" lvl="0" marL="0">
              <a:spcBef>
                <a:spcPts val="0"/>
              </a:spcBef>
              <a:buNone/>
            </a:pPr>
            <a:r>
              <a:t/>
            </a:r>
            <a:endParaRPr/>
          </a:p>
          <a:p>
            <a:pPr indent="0" lvl="0" marL="0">
              <a:spcBef>
                <a:spcPts val="0"/>
              </a:spcBef>
              <a:buNone/>
            </a:pPr>
            <a:r>
              <a:rPr lang="en"/>
              <a:t>This is where you should spend some deep thought, because if you can’t get the idea across your audience will be left wondering how it works. </a:t>
            </a:r>
          </a:p>
          <a:p>
            <a:pPr indent="0" lvl="0" marL="0">
              <a:spcBef>
                <a:spcPts val="0"/>
              </a:spcBef>
              <a:buNone/>
            </a:pPr>
            <a:r>
              <a:rPr lang="en"/>
              <a:t>Try to put yourself in the position of the listener who is trying to figure out how this works from your explaination. If there are things you want to say but are not on the slide, then write them down in this section. Let’s get all of the important points written down.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indent="0" lvl="0" marL="0">
              <a:spcBef>
                <a:spcPts val="0"/>
              </a:spcBef>
              <a:buNone/>
            </a:pPr>
            <a:r>
              <a:rPr lang="en"/>
              <a:t>ECE571 Project: Drone</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indent="0" lvl="0" marL="0">
              <a:spcBef>
                <a:spcPts val="0"/>
              </a:spcBef>
              <a:buNone/>
            </a:pPr>
            <a:r>
              <a:rPr lang="en"/>
              <a:t>Chianna Alexander, Kyle Thompson, Shamili Sampath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300">
                <a:latin typeface="Lato"/>
                <a:ea typeface="Lato"/>
                <a:cs typeface="Lato"/>
                <a:sym typeface="Lato"/>
              </a:rPr>
              <a:t>The rpm controller then receives the input rpm speed from the direction controller and the altitude input from the altitude controller to fix the rpm for the motors. The output of the rpm_controller then goes to the pid controller.</a:t>
            </a:r>
          </a:p>
        </p:txBody>
      </p:sp>
      <p:graphicFrame>
        <p:nvGraphicFramePr>
          <p:cNvPr id="194" name="Shape 194"/>
          <p:cNvGraphicFramePr/>
          <p:nvPr/>
        </p:nvGraphicFramePr>
        <p:xfrm>
          <a:off x="4544600" y="2514050"/>
          <a:ext cx="3000000" cy="3000000"/>
        </p:xfrm>
        <a:graphic>
          <a:graphicData uri="http://schemas.openxmlformats.org/drawingml/2006/table">
            <a:tbl>
              <a:tblPr>
                <a:noFill/>
                <a:tableStyleId>{C6F4BFD2-CB1A-4F78-B9F0-5D5D90A46A1F}</a:tableStyleId>
              </a:tblPr>
              <a:tblGrid>
                <a:gridCol w="2171275"/>
                <a:gridCol w="2171275"/>
              </a:tblGrid>
              <a:tr h="381000">
                <a:tc>
                  <a:txBody>
                    <a:bodyPr>
                      <a:noAutofit/>
                    </a:bodyPr>
                    <a:lstStyle/>
                    <a:p>
                      <a:pPr indent="0" lvl="0" marL="0" rtl="0">
                        <a:lnSpc>
                          <a:spcPct val="115000"/>
                        </a:lnSpc>
                        <a:spcBef>
                          <a:spcPts val="0"/>
                        </a:spcBef>
                        <a:buNone/>
                      </a:pPr>
                      <a:r>
                        <a:rPr b="1" lang="en" sz="1100">
                          <a:solidFill>
                            <a:srgbClr val="FF0000"/>
                          </a:solidFill>
                        </a:rPr>
                        <a:t>Inputs</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solidFill>
                            <a:srgbClr val="FF0000"/>
                          </a:solidFill>
                        </a:rPr>
                        <a:t>Value</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381000">
                <a:tc>
                  <a:txBody>
                    <a:bodyPr>
                      <a:noAutofit/>
                    </a:bodyPr>
                    <a:lstStyle/>
                    <a:p>
                      <a:pPr indent="0" lvl="0" marL="0" rtl="0">
                        <a:lnSpc>
                          <a:spcPct val="115000"/>
                        </a:lnSpc>
                        <a:spcBef>
                          <a:spcPts val="0"/>
                        </a:spcBef>
                        <a:buNone/>
                      </a:pPr>
                      <a:r>
                        <a:rPr lang="en">
                          <a:solidFill>
                            <a:srgbClr val="F3F3F3"/>
                          </a:solidFill>
                        </a:rPr>
                        <a:t>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F3F3F3"/>
                          </a:solidFill>
                        </a:rPr>
                        <a:t>Cosine(0)=1</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381000">
                <a:tc>
                  <a:txBody>
                    <a:bodyPr>
                      <a:noAutofit/>
                    </a:bodyPr>
                    <a:lstStyle/>
                    <a:p>
                      <a:pPr indent="0" lvl="0" marL="0" rtl="0">
                        <a:lnSpc>
                          <a:spcPct val="115000"/>
                        </a:lnSpc>
                        <a:spcBef>
                          <a:spcPts val="0"/>
                        </a:spcBef>
                        <a:buNone/>
                      </a:pPr>
                      <a:r>
                        <a:rPr lang="en">
                          <a:solidFill>
                            <a:srgbClr val="F3F3F3"/>
                          </a:solidFill>
                        </a:rPr>
                        <a:t>01</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F3F3F3"/>
                          </a:solidFill>
                        </a:rPr>
                        <a:t>Cosine (15)=0.96</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381000">
                <a:tc>
                  <a:txBody>
                    <a:bodyPr>
                      <a:noAutofit/>
                    </a:bodyPr>
                    <a:lstStyle/>
                    <a:p>
                      <a:pPr indent="0" lvl="0" marL="0" rtl="0">
                        <a:lnSpc>
                          <a:spcPct val="115000"/>
                        </a:lnSpc>
                        <a:spcBef>
                          <a:spcPts val="0"/>
                        </a:spcBef>
                        <a:buNone/>
                      </a:pPr>
                      <a:r>
                        <a:rPr lang="en">
                          <a:solidFill>
                            <a:srgbClr val="F3F3F3"/>
                          </a:solidFill>
                        </a:rPr>
                        <a:t>10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F3F3F3"/>
                          </a:solidFill>
                        </a:rPr>
                        <a:t>Cosine(22)=0.93</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381000">
                <a:tc>
                  <a:txBody>
                    <a:bodyPr>
                      <a:noAutofit/>
                    </a:bodyPr>
                    <a:lstStyle/>
                    <a:p>
                      <a:pPr indent="0" lvl="0" marL="0" rtl="0">
                        <a:lnSpc>
                          <a:spcPct val="115000"/>
                        </a:lnSpc>
                        <a:spcBef>
                          <a:spcPts val="0"/>
                        </a:spcBef>
                        <a:buNone/>
                      </a:pPr>
                      <a:r>
                        <a:rPr lang="en">
                          <a:solidFill>
                            <a:srgbClr val="F3F3F3"/>
                          </a:solidFill>
                        </a:rPr>
                        <a:t>11</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F3F3F3"/>
                          </a:solidFill>
                        </a:rPr>
                        <a:t>Cosine(30)=0.87</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bl>
          </a:graphicData>
        </a:graphic>
      </p:graphicFrame>
      <p:pic>
        <p:nvPicPr>
          <p:cNvPr id="195" name="Shape 195"/>
          <p:cNvPicPr preferRelativeResize="0"/>
          <p:nvPr/>
        </p:nvPicPr>
        <p:blipFill>
          <a:blip r:embed="rId3">
            <a:alphaModFix/>
          </a:blip>
          <a:stretch>
            <a:fillRect/>
          </a:stretch>
        </p:blipFill>
        <p:spPr>
          <a:xfrm>
            <a:off x="107600" y="1831125"/>
            <a:ext cx="4196150" cy="282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251900"/>
            <a:ext cx="7038900" cy="534900"/>
          </a:xfrm>
          <a:prstGeom prst="rect">
            <a:avLst/>
          </a:prstGeom>
        </p:spPr>
        <p:txBody>
          <a:bodyPr anchorCtr="0" anchor="t" bIns="91425" lIns="91425" rIns="91425" wrap="square" tIns="91425">
            <a:noAutofit/>
          </a:bodyPr>
          <a:lstStyle/>
          <a:p>
            <a:pPr indent="0" lvl="0" marL="0">
              <a:spcBef>
                <a:spcPts val="0"/>
              </a:spcBef>
              <a:buNone/>
            </a:pPr>
            <a:r>
              <a:rPr lang="en"/>
              <a:t>Matlab model</a:t>
            </a:r>
          </a:p>
        </p:txBody>
      </p:sp>
      <p:pic>
        <p:nvPicPr>
          <p:cNvPr id="201" name="Shape 201"/>
          <p:cNvPicPr preferRelativeResize="0"/>
          <p:nvPr/>
        </p:nvPicPr>
        <p:blipFill>
          <a:blip r:embed="rId3">
            <a:alphaModFix/>
          </a:blip>
          <a:stretch>
            <a:fillRect/>
          </a:stretch>
        </p:blipFill>
        <p:spPr>
          <a:xfrm>
            <a:off x="152400" y="2527775"/>
            <a:ext cx="8839202" cy="2006934"/>
          </a:xfrm>
          <a:prstGeom prst="rect">
            <a:avLst/>
          </a:prstGeom>
          <a:noFill/>
          <a:ln>
            <a:noFill/>
          </a:ln>
        </p:spPr>
      </p:pic>
      <p:sp>
        <p:nvSpPr>
          <p:cNvPr id="202" name="Shape 202"/>
          <p:cNvSpPr txBox="1"/>
          <p:nvPr/>
        </p:nvSpPr>
        <p:spPr>
          <a:xfrm>
            <a:off x="403125" y="1160075"/>
            <a:ext cx="7801200" cy="1306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400">
                <a:solidFill>
                  <a:schemeClr val="lt1"/>
                </a:solidFill>
                <a:latin typeface="Montserrat"/>
                <a:ea typeface="Montserrat"/>
                <a:cs typeface="Montserrat"/>
                <a:sym typeface="Montserrat"/>
              </a:rPr>
              <a:t>Simulation in Z domain</a:t>
            </a:r>
          </a:p>
          <a:p>
            <a:pPr indent="0" lvl="0" marL="0" rtl="0">
              <a:spcBef>
                <a:spcPts val="0"/>
              </a:spcBef>
              <a:buNone/>
            </a:pPr>
            <a:r>
              <a:rPr lang="en" sz="2400">
                <a:solidFill>
                  <a:schemeClr val="lt1"/>
                </a:solidFill>
                <a:latin typeface="Montserrat"/>
                <a:ea typeface="Montserrat"/>
                <a:cs typeface="Montserrat"/>
                <a:sym typeface="Montserrat"/>
              </a:rPr>
              <a:t>Once model is finished in Z, straight forward math to get to 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312450" y="225150"/>
            <a:ext cx="7038900" cy="669300"/>
          </a:xfrm>
          <a:prstGeom prst="rect">
            <a:avLst/>
          </a:prstGeom>
        </p:spPr>
        <p:txBody>
          <a:bodyPr anchorCtr="0" anchor="t" bIns="91425" lIns="91425" rIns="91425" wrap="square" tIns="91425">
            <a:noAutofit/>
          </a:bodyPr>
          <a:lstStyle/>
          <a:p>
            <a:pPr indent="0" lvl="0" marL="0">
              <a:spcBef>
                <a:spcPts val="0"/>
              </a:spcBef>
              <a:buNone/>
            </a:pPr>
            <a:r>
              <a:rPr lang="en"/>
              <a:t>pidctrl</a:t>
            </a:r>
          </a:p>
        </p:txBody>
      </p:sp>
      <p:sp>
        <p:nvSpPr>
          <p:cNvPr id="208" name="Shape 208"/>
          <p:cNvSpPr txBox="1"/>
          <p:nvPr/>
        </p:nvSpPr>
        <p:spPr>
          <a:xfrm>
            <a:off x="67175" y="1585600"/>
            <a:ext cx="3160800" cy="28434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chemeClr val="lt1"/>
                </a:solidFill>
              </a:rPr>
              <a:t>E(z) &amp; X(z) -&gt; Z domain of system.</a:t>
            </a:r>
          </a:p>
          <a:p>
            <a:pPr indent="0" lvl="0" marL="0">
              <a:spcBef>
                <a:spcPts val="0"/>
              </a:spcBef>
              <a:buNone/>
            </a:pPr>
            <a:r>
              <a:rPr lang="en">
                <a:solidFill>
                  <a:schemeClr val="lt1"/>
                </a:solidFill>
              </a:rPr>
              <a:t>To implement controller, must convert to time domain using inverse Z transform.</a:t>
            </a:r>
          </a:p>
          <a:p>
            <a:pPr indent="0" lvl="0" marL="0">
              <a:spcBef>
                <a:spcPts val="0"/>
              </a:spcBef>
              <a:buNone/>
            </a:pPr>
            <a:r>
              <a:t/>
            </a:r>
            <a:endParaRPr>
              <a:solidFill>
                <a:schemeClr val="lt1"/>
              </a:solidFill>
            </a:endParaRPr>
          </a:p>
          <a:p>
            <a:pPr indent="0" lvl="0" marL="0">
              <a:spcBef>
                <a:spcPts val="0"/>
              </a:spcBef>
              <a:buNone/>
            </a:pPr>
            <a:r>
              <a:rPr lang="en">
                <a:solidFill>
                  <a:schemeClr val="lt1"/>
                </a:solidFill>
              </a:rPr>
              <a:t>e(t) is error (difference of rpm_set and rpm_sense).</a:t>
            </a:r>
          </a:p>
          <a:p>
            <a:pPr indent="0" lvl="0" marL="0">
              <a:spcBef>
                <a:spcPts val="0"/>
              </a:spcBef>
              <a:buNone/>
            </a:pPr>
            <a:r>
              <a:rPr lang="en">
                <a:solidFill>
                  <a:schemeClr val="lt1"/>
                </a:solidFill>
              </a:rPr>
              <a:t>x(t) is output of PI controller provides the reference drive to the motor.</a:t>
            </a:r>
          </a:p>
          <a:p>
            <a:pPr indent="0" lvl="0" marL="0">
              <a:spcBef>
                <a:spcPts val="0"/>
              </a:spcBef>
              <a:buNone/>
            </a:pPr>
            <a:r>
              <a:t/>
            </a:r>
            <a:endParaRPr>
              <a:solidFill>
                <a:schemeClr val="lt1"/>
              </a:solidFill>
            </a:endParaRPr>
          </a:p>
        </p:txBody>
      </p:sp>
      <p:pic>
        <p:nvPicPr>
          <p:cNvPr id="209" name="Shape 209"/>
          <p:cNvPicPr preferRelativeResize="0"/>
          <p:nvPr/>
        </p:nvPicPr>
        <p:blipFill>
          <a:blip r:embed="rId3">
            <a:alphaModFix/>
          </a:blip>
          <a:stretch>
            <a:fillRect/>
          </a:stretch>
        </p:blipFill>
        <p:spPr>
          <a:xfrm>
            <a:off x="4098375" y="742825"/>
            <a:ext cx="4802575" cy="418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Implementation of PID controller</a:t>
            </a:r>
          </a:p>
        </p:txBody>
      </p:sp>
      <p:sp>
        <p:nvSpPr>
          <p:cNvPr id="215" name="Shape 215"/>
          <p:cNvSpPr txBox="1"/>
          <p:nvPr>
            <p:ph idx="1" type="body"/>
          </p:nvPr>
        </p:nvSpPr>
        <p:spPr>
          <a:xfrm>
            <a:off x="74650" y="3692275"/>
            <a:ext cx="3135300" cy="1373700"/>
          </a:xfrm>
          <a:prstGeom prst="rect">
            <a:avLst/>
          </a:prstGeom>
          <a:ln cap="flat" cmpd="sng" w="9525">
            <a:solidFill>
              <a:srgbClr val="FF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 sz="800"/>
              <a:t>	</a:t>
            </a:r>
            <a:r>
              <a:rPr lang="en" sz="1200"/>
              <a:t>else begin</a:t>
            </a:r>
            <a:br>
              <a:rPr lang="en" sz="1200"/>
            </a:br>
            <a:r>
              <a:rPr lang="en" sz="1200"/>
              <a:t>		err[1] = err[0];</a:t>
            </a:r>
            <a:br>
              <a:rPr lang="en" sz="1200"/>
            </a:br>
            <a:r>
              <a:rPr lang="en" sz="1200"/>
              <a:t>		err[0] = rpm_set-rpm_sense;</a:t>
            </a:r>
            <a:br>
              <a:rPr lang="en" sz="1200"/>
            </a:br>
            <a:r>
              <a:rPr lang="en" sz="1200"/>
              <a:t>		xt[1] = xt[0]&gt;&gt;&gt;2;</a:t>
            </a:r>
            <a:br>
              <a:rPr lang="en" sz="1200"/>
            </a:br>
            <a:r>
              <a:rPr lang="en" sz="1200"/>
              <a:t>		xt[0] = err[1] + xt[1];</a:t>
            </a:r>
            <a:br>
              <a:rPr lang="en" sz="1200"/>
            </a:br>
            <a:r>
              <a:rPr lang="en" sz="1200"/>
              <a:t>	end</a:t>
            </a:r>
            <a:br>
              <a:rPr lang="en" sz="800"/>
            </a:br>
          </a:p>
        </p:txBody>
      </p:sp>
      <p:pic>
        <p:nvPicPr>
          <p:cNvPr id="216" name="Shape 216"/>
          <p:cNvPicPr preferRelativeResize="0"/>
          <p:nvPr/>
        </p:nvPicPr>
        <p:blipFill>
          <a:blip r:embed="rId3">
            <a:alphaModFix/>
          </a:blip>
          <a:stretch>
            <a:fillRect/>
          </a:stretch>
        </p:blipFill>
        <p:spPr>
          <a:xfrm>
            <a:off x="3372653" y="870500"/>
            <a:ext cx="5660025" cy="3212950"/>
          </a:xfrm>
          <a:prstGeom prst="rect">
            <a:avLst/>
          </a:prstGeom>
          <a:noFill/>
          <a:ln>
            <a:noFill/>
          </a:ln>
        </p:spPr>
      </p:pic>
      <p:sp>
        <p:nvSpPr>
          <p:cNvPr id="217" name="Shape 217"/>
          <p:cNvSpPr txBox="1"/>
          <p:nvPr/>
        </p:nvSpPr>
        <p:spPr>
          <a:xfrm>
            <a:off x="440450" y="1458700"/>
            <a:ext cx="3060600" cy="18363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chemeClr val="lt1"/>
                </a:solidFill>
              </a:rPr>
              <a:t>err[0] - the current sample of the error.</a:t>
            </a:r>
          </a:p>
          <a:p>
            <a:pPr indent="0" lvl="0" marL="0">
              <a:spcBef>
                <a:spcPts val="0"/>
              </a:spcBef>
              <a:buNone/>
            </a:pPr>
            <a:r>
              <a:rPr lang="en">
                <a:solidFill>
                  <a:schemeClr val="lt1"/>
                </a:solidFill>
              </a:rPr>
              <a:t>err[1] - the previous (time delayed) error sample.</a:t>
            </a:r>
          </a:p>
          <a:p>
            <a:pPr indent="0" lvl="0" marL="0">
              <a:spcBef>
                <a:spcPts val="0"/>
              </a:spcBef>
              <a:buNone/>
            </a:pPr>
            <a:r>
              <a:rPr lang="en">
                <a:solidFill>
                  <a:schemeClr val="lt1"/>
                </a:solidFill>
              </a:rPr>
              <a:t>xt[0] - the current (time) output</a:t>
            </a:r>
          </a:p>
          <a:p>
            <a:pPr indent="0" lvl="0" marL="0">
              <a:spcBef>
                <a:spcPts val="0"/>
              </a:spcBef>
              <a:buNone/>
            </a:pPr>
            <a:r>
              <a:rPr lang="en">
                <a:solidFill>
                  <a:schemeClr val="lt1"/>
                </a:solidFill>
              </a:rPr>
              <a:t>xt[1] - the previous (time delayed) output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Test Coverage Plan</a:t>
            </a:r>
          </a:p>
        </p:txBody>
      </p:sp>
      <p:sp>
        <p:nvSpPr>
          <p:cNvPr id="223" name="Shape 223"/>
          <p:cNvSpPr txBox="1"/>
          <p:nvPr>
            <p:ph idx="1" type="body"/>
          </p:nvPr>
        </p:nvSpPr>
        <p:spPr>
          <a:xfrm>
            <a:off x="966750" y="1166200"/>
            <a:ext cx="7038900" cy="29112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Matlab simulations of PID controller</a:t>
            </a:r>
          </a:p>
          <a:p>
            <a:pPr indent="-330200" lvl="0" marL="457200" rtl="0">
              <a:spcBef>
                <a:spcPts val="0"/>
              </a:spcBef>
              <a:spcAft>
                <a:spcPts val="0"/>
              </a:spcAft>
              <a:buSzPts val="1600"/>
              <a:buChar char="-"/>
            </a:pPr>
            <a:r>
              <a:rPr lang="en" sz="1600"/>
              <a:t>Individual test benches</a:t>
            </a:r>
          </a:p>
          <a:p>
            <a:pPr indent="-330200" lvl="1" marL="914400" rtl="0">
              <a:spcBef>
                <a:spcPts val="0"/>
              </a:spcBef>
              <a:spcAft>
                <a:spcPts val="0"/>
              </a:spcAft>
              <a:buSzPts val="1600"/>
              <a:buChar char="-"/>
            </a:pPr>
            <a:r>
              <a:rPr lang="en" sz="1600"/>
              <a:t>Comprehensive testing is possible, low number of input pins</a:t>
            </a:r>
          </a:p>
          <a:p>
            <a:pPr indent="-330200" lvl="1" marL="914400" rtl="0">
              <a:spcBef>
                <a:spcPts val="0"/>
              </a:spcBef>
              <a:spcAft>
                <a:spcPts val="0"/>
              </a:spcAft>
              <a:buSzPts val="1600"/>
              <a:buChar char="-"/>
            </a:pPr>
            <a:r>
              <a:rPr lang="en" sz="1600"/>
              <a:t>Targeted for QuestaSim because they execute quickly</a:t>
            </a:r>
          </a:p>
          <a:p>
            <a:pPr indent="-330200" lvl="0" marL="457200" rtl="0">
              <a:spcBef>
                <a:spcPts val="0"/>
              </a:spcBef>
              <a:spcAft>
                <a:spcPts val="0"/>
              </a:spcAft>
              <a:buSzPts val="1600"/>
              <a:buChar char="-"/>
            </a:pPr>
            <a:r>
              <a:rPr lang="en" sz="1600"/>
              <a:t>Top level test bench</a:t>
            </a:r>
          </a:p>
          <a:p>
            <a:pPr indent="-330200" lvl="1" marL="914400" rtl="0">
              <a:spcBef>
                <a:spcPts val="0"/>
              </a:spcBef>
              <a:spcAft>
                <a:spcPts val="0"/>
              </a:spcAft>
              <a:buSzPts val="1600"/>
              <a:buChar char="-"/>
            </a:pPr>
            <a:r>
              <a:rPr lang="en" sz="1600"/>
              <a:t>No induced error:</a:t>
            </a:r>
          </a:p>
          <a:p>
            <a:pPr indent="-330200" lvl="2" marL="1371600" rtl="0">
              <a:spcBef>
                <a:spcPts val="0"/>
              </a:spcBef>
              <a:spcAft>
                <a:spcPts val="0"/>
              </a:spcAft>
              <a:buSzPts val="1600"/>
              <a:buChar char="-"/>
            </a:pPr>
            <a:r>
              <a:rPr lang="en" sz="1600"/>
              <a:t>Solution space is small, can do comprehensive testing</a:t>
            </a:r>
          </a:p>
          <a:p>
            <a:pPr indent="-330200" lvl="1" marL="914400" rtl="0">
              <a:spcBef>
                <a:spcPts val="0"/>
              </a:spcBef>
              <a:spcAft>
                <a:spcPts val="0"/>
              </a:spcAft>
              <a:buSzPts val="1600"/>
              <a:buChar char="-"/>
            </a:pPr>
            <a:r>
              <a:rPr lang="en" sz="1600"/>
              <a:t>Induced error:</a:t>
            </a:r>
          </a:p>
          <a:p>
            <a:pPr indent="-330200" lvl="2" marL="1371600" rtl="0">
              <a:spcBef>
                <a:spcPts val="0"/>
              </a:spcBef>
              <a:spcAft>
                <a:spcPts val="0"/>
              </a:spcAft>
              <a:buSzPts val="1600"/>
              <a:buChar char="-"/>
            </a:pPr>
            <a:r>
              <a:rPr lang="en" sz="1600"/>
              <a:t>Constrained random testing: set initial error term, watch system correct for error</a:t>
            </a:r>
          </a:p>
          <a:p>
            <a:pPr indent="-330200" lvl="2" marL="1371600" rtl="0">
              <a:spcBef>
                <a:spcPts val="0"/>
              </a:spcBef>
              <a:buSzPts val="1600"/>
              <a:buChar char="-"/>
            </a:pPr>
            <a:r>
              <a:rPr lang="en" sz="1600"/>
              <a:t>Requires test module to modify error term based on how system is reacting</a:t>
            </a:r>
          </a:p>
          <a:p>
            <a:pPr indent="0" lvl="0" mar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Motor Control</a:t>
            </a:r>
          </a:p>
        </p:txBody>
      </p:sp>
      <p:sp>
        <p:nvSpPr>
          <p:cNvPr id="229" name="Shape 229"/>
          <p:cNvSpPr txBox="1"/>
          <p:nvPr>
            <p:ph idx="1" type="body"/>
          </p:nvPr>
        </p:nvSpPr>
        <p:spPr>
          <a:xfrm>
            <a:off x="97050" y="1428825"/>
            <a:ext cx="3053400" cy="20208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400">
                <a:latin typeface="Arial"/>
                <a:ea typeface="Arial"/>
                <a:cs typeface="Arial"/>
                <a:sym typeface="Arial"/>
              </a:rPr>
              <a:t>cq[0] - the current (stored) motor rpm output</a:t>
            </a:r>
          </a:p>
          <a:p>
            <a:pPr indent="0" lvl="0" marL="0" rtl="0">
              <a:lnSpc>
                <a:spcPct val="100000"/>
              </a:lnSpc>
              <a:spcBef>
                <a:spcPts val="0"/>
              </a:spcBef>
              <a:spcAft>
                <a:spcPts val="0"/>
              </a:spcAft>
              <a:buNone/>
            </a:pPr>
            <a:r>
              <a:rPr lang="en" sz="1400">
                <a:latin typeface="Arial"/>
                <a:ea typeface="Arial"/>
                <a:cs typeface="Arial"/>
                <a:sym typeface="Arial"/>
              </a:rPr>
              <a:t>cq[1] - the previous (time delayed) motor rpm.</a:t>
            </a:r>
          </a:p>
          <a:p>
            <a:pPr indent="0" lvl="0" marL="0" rtl="0">
              <a:lnSpc>
                <a:spcPct val="100000"/>
              </a:lnSpc>
              <a:spcBef>
                <a:spcPts val="0"/>
              </a:spcBef>
              <a:spcAft>
                <a:spcPts val="0"/>
              </a:spcAft>
              <a:buNone/>
            </a:pPr>
            <a:r>
              <a:rPr lang="en" sz="1400">
                <a:latin typeface="Arial"/>
                <a:ea typeface="Arial"/>
                <a:cs typeface="Arial"/>
                <a:sym typeface="Arial"/>
              </a:rPr>
              <a:t>xt[0] - the current PI output</a:t>
            </a:r>
          </a:p>
          <a:p>
            <a:pPr indent="0" lvl="0" marL="0" rtl="0">
              <a:lnSpc>
                <a:spcPct val="100000"/>
              </a:lnSpc>
              <a:spcBef>
                <a:spcPts val="0"/>
              </a:spcBef>
              <a:spcAft>
                <a:spcPts val="0"/>
              </a:spcAft>
              <a:buNone/>
            </a:pPr>
            <a:r>
              <a:rPr lang="en" sz="1400">
                <a:latin typeface="Arial"/>
                <a:ea typeface="Arial"/>
                <a:cs typeface="Arial"/>
                <a:sym typeface="Arial"/>
              </a:rPr>
              <a:t>xt[1] - the previous (time delayed) PI output</a:t>
            </a:r>
          </a:p>
          <a:p>
            <a:pPr indent="0" lvl="0" marL="0" rtl="0">
              <a:lnSpc>
                <a:spcPct val="100000"/>
              </a:lnSpc>
              <a:spcBef>
                <a:spcPts val="0"/>
              </a:spcBef>
              <a:spcAft>
                <a:spcPts val="0"/>
              </a:spcAft>
              <a:buNone/>
            </a:pPr>
            <a:r>
              <a:rPr lang="en" sz="1400">
                <a:latin typeface="Arial"/>
                <a:ea typeface="Arial"/>
                <a:cs typeface="Arial"/>
                <a:sym typeface="Arial"/>
              </a:rPr>
              <a:t>rpm_sense - current rpm feed back to the PI controller</a:t>
            </a:r>
          </a:p>
        </p:txBody>
      </p:sp>
      <p:sp>
        <p:nvSpPr>
          <p:cNvPr id="230" name="Shape 230"/>
          <p:cNvSpPr txBox="1"/>
          <p:nvPr/>
        </p:nvSpPr>
        <p:spPr>
          <a:xfrm>
            <a:off x="97050" y="3548950"/>
            <a:ext cx="3351900" cy="1594500"/>
          </a:xfrm>
          <a:prstGeom prst="rect">
            <a:avLst/>
          </a:prstGeom>
          <a:noFill/>
          <a:ln cap="flat" cmpd="sng" w="9525">
            <a:solidFill>
              <a:srgbClr val="00FF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
                <a:solidFill>
                  <a:schemeClr val="lt1"/>
                </a:solidFill>
              </a:rPr>
              <a:t>@(posedge clk) begin</a:t>
            </a:r>
          </a:p>
          <a:p>
            <a:pPr indent="457200" lvl="0" marL="0">
              <a:spcBef>
                <a:spcPts val="0"/>
              </a:spcBef>
              <a:buNone/>
            </a:pPr>
            <a:r>
              <a:rPr lang="en">
                <a:solidFill>
                  <a:schemeClr val="lt1"/>
                </a:solidFill>
              </a:rPr>
              <a:t>cq[1] = cq[0];</a:t>
            </a:r>
          </a:p>
          <a:p>
            <a:pPr indent="0" lvl="0" marL="0">
              <a:spcBef>
                <a:spcPts val="0"/>
              </a:spcBef>
              <a:buNone/>
            </a:pPr>
            <a:r>
              <a:rPr lang="en">
                <a:solidFill>
                  <a:schemeClr val="lt1"/>
                </a:solidFill>
              </a:rPr>
              <a:t>   	xq[1] = xq[0]&gt;&gt;&gt;3;</a:t>
            </a:r>
          </a:p>
          <a:p>
            <a:pPr indent="0" lvl="0" marL="0">
              <a:spcBef>
                <a:spcPts val="0"/>
              </a:spcBef>
              <a:buNone/>
            </a:pPr>
            <a:r>
              <a:rPr lang="en">
                <a:solidFill>
                  <a:schemeClr val="lt1"/>
                </a:solidFill>
              </a:rPr>
              <a:t>   	xq[0] = mot_set;    </a:t>
            </a:r>
          </a:p>
          <a:p>
            <a:pPr indent="0" lvl="0" marL="0">
              <a:spcBef>
                <a:spcPts val="0"/>
              </a:spcBef>
              <a:buNone/>
            </a:pPr>
            <a:r>
              <a:rPr lang="en">
                <a:solidFill>
                  <a:schemeClr val="lt1"/>
                </a:solidFill>
              </a:rPr>
              <a:t>   	rpm_sense = xq[1] + cq[1];</a:t>
            </a:r>
          </a:p>
          <a:p>
            <a:pPr indent="0" lvl="0" marL="0">
              <a:spcBef>
                <a:spcPts val="0"/>
              </a:spcBef>
              <a:buNone/>
            </a:pPr>
            <a:r>
              <a:rPr lang="en">
                <a:solidFill>
                  <a:schemeClr val="lt1"/>
                </a:solidFill>
              </a:rPr>
              <a:t>   	// motor rpm boundary code here</a:t>
            </a:r>
          </a:p>
          <a:p>
            <a:pPr indent="0" lvl="0" marL="0">
              <a:spcBef>
                <a:spcPts val="0"/>
              </a:spcBef>
              <a:buNone/>
            </a:pPr>
            <a:r>
              <a:rPr lang="en">
                <a:solidFill>
                  <a:schemeClr val="lt1"/>
                </a:solidFill>
              </a:rPr>
              <a:t>   	cq[0] = rpm_sense;</a:t>
            </a:r>
          </a:p>
        </p:txBody>
      </p:sp>
      <p:pic>
        <p:nvPicPr>
          <p:cNvPr id="231" name="Shape 231"/>
          <p:cNvPicPr preferRelativeResize="0"/>
          <p:nvPr/>
        </p:nvPicPr>
        <p:blipFill>
          <a:blip r:embed="rId3">
            <a:alphaModFix/>
          </a:blip>
          <a:stretch>
            <a:fillRect/>
          </a:stretch>
        </p:blipFill>
        <p:spPr>
          <a:xfrm>
            <a:off x="3501450" y="922775"/>
            <a:ext cx="5572275" cy="351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1126150" y="57825"/>
            <a:ext cx="7165500" cy="914100"/>
          </a:xfrm>
          <a:prstGeom prst="rect">
            <a:avLst/>
          </a:prstGeom>
        </p:spPr>
        <p:txBody>
          <a:bodyPr anchorCtr="0" anchor="t" bIns="91425" lIns="91425" rIns="91425" wrap="square" tIns="91425">
            <a:noAutofit/>
          </a:bodyPr>
          <a:lstStyle/>
          <a:p>
            <a:pPr indent="0" lvl="0" marL="0">
              <a:spcBef>
                <a:spcPts val="0"/>
              </a:spcBef>
              <a:buNone/>
            </a:pPr>
            <a:r>
              <a:rPr lang="en"/>
              <a:t>Test Bench results</a:t>
            </a:r>
          </a:p>
          <a:p>
            <a:pPr indent="0" lvl="0" marL="0">
              <a:spcBef>
                <a:spcPts val="0"/>
              </a:spcBef>
              <a:buNone/>
            </a:pPr>
            <a:r>
              <a:rPr lang="en"/>
              <a:t>Under damped controller</a:t>
            </a:r>
          </a:p>
        </p:txBody>
      </p:sp>
      <p:sp>
        <p:nvSpPr>
          <p:cNvPr id="237" name="Shape 23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238" name="Shape 238"/>
          <p:cNvPicPr preferRelativeResize="0"/>
          <p:nvPr/>
        </p:nvPicPr>
        <p:blipFill>
          <a:blip r:embed="rId3">
            <a:alphaModFix/>
          </a:blip>
          <a:stretch>
            <a:fillRect/>
          </a:stretch>
        </p:blipFill>
        <p:spPr>
          <a:xfrm>
            <a:off x="1126141" y="971925"/>
            <a:ext cx="6562984" cy="410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1126150" y="57825"/>
            <a:ext cx="7165500" cy="914100"/>
          </a:xfrm>
          <a:prstGeom prst="rect">
            <a:avLst/>
          </a:prstGeom>
        </p:spPr>
        <p:txBody>
          <a:bodyPr anchorCtr="0" anchor="t" bIns="91425" lIns="91425" rIns="91425" wrap="square" tIns="91425">
            <a:noAutofit/>
          </a:bodyPr>
          <a:lstStyle/>
          <a:p>
            <a:pPr indent="0" lvl="0" marL="0" rtl="0">
              <a:spcBef>
                <a:spcPts val="0"/>
              </a:spcBef>
              <a:buNone/>
            </a:pPr>
            <a:r>
              <a:rPr lang="en"/>
              <a:t>Test Bench results</a:t>
            </a:r>
          </a:p>
          <a:p>
            <a:pPr indent="0" lvl="0" marL="0" rtl="0">
              <a:spcBef>
                <a:spcPts val="0"/>
              </a:spcBef>
              <a:buNone/>
            </a:pPr>
            <a:r>
              <a:rPr lang="en"/>
              <a:t>Critically damped controller</a:t>
            </a:r>
          </a:p>
        </p:txBody>
      </p:sp>
      <p:pic>
        <p:nvPicPr>
          <p:cNvPr id="244" name="Shape 244"/>
          <p:cNvPicPr preferRelativeResize="0"/>
          <p:nvPr/>
        </p:nvPicPr>
        <p:blipFill>
          <a:blip r:embed="rId3">
            <a:alphaModFix/>
          </a:blip>
          <a:stretch>
            <a:fillRect/>
          </a:stretch>
        </p:blipFill>
        <p:spPr>
          <a:xfrm>
            <a:off x="1216825" y="900375"/>
            <a:ext cx="6443275" cy="417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1119775" y="393750"/>
            <a:ext cx="7607100" cy="549900"/>
          </a:xfrm>
          <a:prstGeom prst="rect">
            <a:avLst/>
          </a:prstGeom>
        </p:spPr>
        <p:txBody>
          <a:bodyPr anchorCtr="0" anchor="t" bIns="91425" lIns="91425" rIns="91425" wrap="square" tIns="91425">
            <a:noAutofit/>
          </a:bodyPr>
          <a:lstStyle/>
          <a:p>
            <a:pPr indent="0" lvl="0" marL="0">
              <a:spcBef>
                <a:spcPts val="0"/>
              </a:spcBef>
              <a:buNone/>
            </a:pPr>
            <a:r>
              <a:rPr lang="en"/>
              <a:t>Input Sequence, PID response, Motor response</a:t>
            </a:r>
          </a:p>
        </p:txBody>
      </p:sp>
      <p:pic>
        <p:nvPicPr>
          <p:cNvPr id="250" name="Shape 250"/>
          <p:cNvPicPr preferRelativeResize="0"/>
          <p:nvPr/>
        </p:nvPicPr>
        <p:blipFill>
          <a:blip r:embed="rId3">
            <a:alphaModFix/>
          </a:blip>
          <a:stretch>
            <a:fillRect/>
          </a:stretch>
        </p:blipFill>
        <p:spPr>
          <a:xfrm>
            <a:off x="1526000" y="943650"/>
            <a:ext cx="6491600" cy="4087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1297500" y="393750"/>
            <a:ext cx="7038900" cy="512400"/>
          </a:xfrm>
          <a:prstGeom prst="rect">
            <a:avLst/>
          </a:prstGeom>
        </p:spPr>
        <p:txBody>
          <a:bodyPr anchorCtr="0" anchor="t" bIns="91425" lIns="91425" rIns="91425" wrap="square" tIns="91425">
            <a:noAutofit/>
          </a:bodyPr>
          <a:lstStyle/>
          <a:p>
            <a:pPr indent="0" lvl="0" marL="0">
              <a:spcBef>
                <a:spcPts val="0"/>
              </a:spcBef>
              <a:buNone/>
            </a:pPr>
            <a:r>
              <a:rPr lang="en"/>
              <a:t>Twig Impairment</a:t>
            </a:r>
          </a:p>
        </p:txBody>
      </p:sp>
      <p:pic>
        <p:nvPicPr>
          <p:cNvPr id="256" name="Shape 256"/>
          <p:cNvPicPr preferRelativeResize="0"/>
          <p:nvPr/>
        </p:nvPicPr>
        <p:blipFill>
          <a:blip r:embed="rId3">
            <a:alphaModFix/>
          </a:blip>
          <a:stretch>
            <a:fillRect/>
          </a:stretch>
        </p:blipFill>
        <p:spPr>
          <a:xfrm>
            <a:off x="1297500" y="906150"/>
            <a:ext cx="6106860" cy="4084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Project Importance for this Class</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Developing modules to model Drone functionality</a:t>
            </a:r>
          </a:p>
          <a:p>
            <a:pPr indent="-330200" lvl="0" marL="457200" rtl="0">
              <a:spcBef>
                <a:spcPts val="0"/>
              </a:spcBef>
              <a:spcAft>
                <a:spcPts val="0"/>
              </a:spcAft>
              <a:buSzPts val="1600"/>
              <a:buChar char="-"/>
            </a:pPr>
            <a:r>
              <a:rPr lang="en" sz="1600"/>
              <a:t>Creating testbenches for those models</a:t>
            </a:r>
          </a:p>
          <a:p>
            <a:pPr indent="-330200" lvl="0" marL="457200" rtl="0">
              <a:spcBef>
                <a:spcPts val="0"/>
              </a:spcBef>
              <a:spcAft>
                <a:spcPts val="0"/>
              </a:spcAft>
              <a:buSzPts val="1600"/>
              <a:buChar char="-"/>
            </a:pPr>
            <a:r>
              <a:rPr lang="en" sz="1600"/>
              <a:t>Feedback loop presents an interesting challenge for testbench</a:t>
            </a:r>
          </a:p>
          <a:p>
            <a:pPr indent="-330200" lvl="0" marL="457200" rtl="0">
              <a:spcBef>
                <a:spcPts val="0"/>
              </a:spcBef>
              <a:spcAft>
                <a:spcPts val="0"/>
              </a:spcAft>
              <a:buSzPts val="1600"/>
              <a:buChar char="-"/>
            </a:pPr>
            <a:r>
              <a:rPr lang="en" sz="1600"/>
              <a:t>Small enough to focus on SystemVerilog concepts and validation, but not trivial</a:t>
            </a:r>
          </a:p>
          <a:p>
            <a:pPr indent="-330200" lvl="0" marL="457200">
              <a:spcBef>
                <a:spcPts val="0"/>
              </a:spcBef>
              <a:buSzPts val="1600"/>
              <a:buChar char="-"/>
            </a:pPr>
            <a:r>
              <a:rPr lang="en" sz="1600"/>
              <a:t>Because it seemed like fun!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Motor Bearing Impairment</a:t>
            </a:r>
          </a:p>
        </p:txBody>
      </p:sp>
      <p:pic>
        <p:nvPicPr>
          <p:cNvPr id="262" name="Shape 262"/>
          <p:cNvPicPr preferRelativeResize="0"/>
          <p:nvPr/>
        </p:nvPicPr>
        <p:blipFill>
          <a:blip r:embed="rId3">
            <a:alphaModFix/>
          </a:blip>
          <a:stretch>
            <a:fillRect/>
          </a:stretch>
        </p:blipFill>
        <p:spPr>
          <a:xfrm>
            <a:off x="1312538" y="855600"/>
            <a:ext cx="6518924" cy="4149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1164750" y="471175"/>
            <a:ext cx="7038900" cy="914100"/>
          </a:xfrm>
          <a:prstGeom prst="rect">
            <a:avLst/>
          </a:prstGeom>
        </p:spPr>
        <p:txBody>
          <a:bodyPr anchorCtr="0" anchor="t" bIns="91425" lIns="91425" rIns="91425" wrap="square" tIns="91425">
            <a:noAutofit/>
          </a:bodyPr>
          <a:lstStyle/>
          <a:p>
            <a:pPr indent="0" lvl="0" marL="0">
              <a:spcBef>
                <a:spcPts val="0"/>
              </a:spcBef>
              <a:buNone/>
            </a:pPr>
            <a:r>
              <a:rPr lang="en" sz="3000"/>
              <a:t>Emulation With Veloce</a:t>
            </a:r>
          </a:p>
        </p:txBody>
      </p:sp>
      <p:sp>
        <p:nvSpPr>
          <p:cNvPr id="268" name="Shape 268"/>
          <p:cNvSpPr txBox="1"/>
          <p:nvPr>
            <p:ph idx="1" type="body"/>
          </p:nvPr>
        </p:nvSpPr>
        <p:spPr>
          <a:xfrm>
            <a:off x="1090925" y="1191450"/>
            <a:ext cx="7474200" cy="29112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sz="1400"/>
              <a:t>Chosen emulation strategy was to use TBX mode with BFM pattern</a:t>
            </a:r>
          </a:p>
          <a:p>
            <a:pPr indent="-317500" lvl="1" marL="914400" rtl="0">
              <a:spcBef>
                <a:spcPts val="0"/>
              </a:spcBef>
              <a:spcAft>
                <a:spcPts val="0"/>
              </a:spcAft>
              <a:buSzPts val="1400"/>
              <a:buChar char="-"/>
            </a:pPr>
            <a:r>
              <a:rPr lang="en" sz="1400"/>
              <a:t>Pros:</a:t>
            </a:r>
          </a:p>
          <a:p>
            <a:pPr indent="-317500" lvl="2" marL="1371600" rtl="0">
              <a:spcBef>
                <a:spcPts val="0"/>
              </a:spcBef>
              <a:spcAft>
                <a:spcPts val="0"/>
              </a:spcAft>
              <a:buSzPts val="1400"/>
              <a:buChar char="-"/>
            </a:pPr>
            <a:r>
              <a:rPr lang="en" sz="1400"/>
              <a:t>Everything is written in SystemVerilog</a:t>
            </a:r>
          </a:p>
          <a:p>
            <a:pPr indent="-317500" lvl="2" marL="1371600" marR="0" rtl="0" algn="l">
              <a:lnSpc>
                <a:spcPct val="115000"/>
              </a:lnSpc>
              <a:spcBef>
                <a:spcPts val="0"/>
              </a:spcBef>
              <a:spcAft>
                <a:spcPts val="0"/>
              </a:spcAft>
              <a:buClr>
                <a:schemeClr val="lt1"/>
              </a:buClr>
              <a:buSzPts val="1400"/>
              <a:buFont typeface="Lato"/>
              <a:buChar char="-"/>
            </a:pPr>
            <a:r>
              <a:rPr lang="en" sz="1400"/>
              <a:t>Don’t have to write a custom transactor; it’s build into the BFM interface</a:t>
            </a:r>
          </a:p>
          <a:p>
            <a:pPr indent="-317500" lvl="2" marL="1371600" marR="0" rtl="0" algn="l">
              <a:lnSpc>
                <a:spcPct val="115000"/>
              </a:lnSpc>
              <a:spcBef>
                <a:spcPts val="0"/>
              </a:spcBef>
              <a:spcAft>
                <a:spcPts val="0"/>
              </a:spcAft>
              <a:buSzPts val="1400"/>
              <a:buChar char="-"/>
            </a:pPr>
            <a:r>
              <a:rPr lang="en" sz="1400"/>
              <a:t>Don’t have to deal with pipes</a:t>
            </a:r>
          </a:p>
          <a:p>
            <a:pPr indent="-317500" lvl="2" marL="1371600" marR="0" rtl="0" algn="l">
              <a:lnSpc>
                <a:spcPct val="115000"/>
              </a:lnSpc>
              <a:spcBef>
                <a:spcPts val="0"/>
              </a:spcBef>
              <a:spcAft>
                <a:spcPts val="0"/>
              </a:spcAft>
              <a:buSzPts val="1400"/>
              <a:buChar char="-"/>
            </a:pPr>
            <a:r>
              <a:rPr lang="en" sz="1400"/>
              <a:t>Good abstraction and modularity (it’s not obvious that the testbench is targeted for the emulator)</a:t>
            </a:r>
          </a:p>
          <a:p>
            <a:pPr indent="-317500" lvl="1" marL="914400" marR="0" rtl="0" algn="l">
              <a:lnSpc>
                <a:spcPct val="115000"/>
              </a:lnSpc>
              <a:spcBef>
                <a:spcPts val="0"/>
              </a:spcBef>
              <a:spcAft>
                <a:spcPts val="0"/>
              </a:spcAft>
              <a:buSzPts val="1400"/>
              <a:buChar char="-"/>
            </a:pPr>
            <a:r>
              <a:rPr lang="en" sz="1400"/>
              <a:t>Cons:</a:t>
            </a:r>
          </a:p>
          <a:p>
            <a:pPr indent="-317500" lvl="2" marL="1371600" marR="0" rtl="0" algn="l">
              <a:lnSpc>
                <a:spcPct val="115000"/>
              </a:lnSpc>
              <a:spcBef>
                <a:spcPts val="0"/>
              </a:spcBef>
              <a:spcAft>
                <a:spcPts val="0"/>
              </a:spcAft>
              <a:buSzPts val="1400"/>
              <a:buChar char="-"/>
            </a:pPr>
            <a:r>
              <a:rPr lang="en" sz="1400"/>
              <a:t>Module potential redesign to use an interface (overkill for simple module IO)</a:t>
            </a:r>
          </a:p>
          <a:p>
            <a:pPr indent="-317500" lvl="2" marL="1371600" marR="0" rtl="0" algn="l">
              <a:lnSpc>
                <a:spcPct val="115000"/>
              </a:lnSpc>
              <a:spcBef>
                <a:spcPts val="0"/>
              </a:spcBef>
              <a:spcAft>
                <a:spcPts val="0"/>
              </a:spcAft>
              <a:buSzPts val="1400"/>
              <a:buChar char="-"/>
            </a:pPr>
            <a:r>
              <a:rPr lang="en" sz="1400"/>
              <a:t>Communication between HVL and HDL is implicit (pipes are explicit)</a:t>
            </a:r>
          </a:p>
          <a:p>
            <a:pPr indent="-317500" lvl="0" marL="457200" marR="0" rtl="0" algn="l">
              <a:lnSpc>
                <a:spcPct val="115000"/>
              </a:lnSpc>
              <a:spcBef>
                <a:spcPts val="0"/>
              </a:spcBef>
              <a:spcAft>
                <a:spcPts val="0"/>
              </a:spcAft>
              <a:buSzPts val="1400"/>
              <a:buChar char="-"/>
            </a:pPr>
            <a:r>
              <a:rPr lang="en" sz="1400"/>
              <a:t>Started with small, well tested module (custom PWM module) using Veloce examples</a:t>
            </a:r>
          </a:p>
          <a:p>
            <a:pPr indent="-317500" lvl="0" marL="457200" marR="0" rtl="0" algn="l">
              <a:lnSpc>
                <a:spcPct val="115000"/>
              </a:lnSpc>
              <a:spcBef>
                <a:spcPts val="0"/>
              </a:spcBef>
              <a:spcAft>
                <a:spcPts val="1600"/>
              </a:spcAft>
              <a:buSzPts val="1400"/>
              <a:buChar char="-"/>
            </a:pPr>
            <a:r>
              <a:rPr lang="en" sz="1400"/>
              <a:t>Building up to testing the top level module on the emulator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PWM Emulation Block Diagram</a:t>
            </a:r>
          </a:p>
        </p:txBody>
      </p:sp>
      <p:sp>
        <p:nvSpPr>
          <p:cNvPr id="274" name="Shape 274"/>
          <p:cNvSpPr txBox="1"/>
          <p:nvPr>
            <p:ph idx="1" type="body"/>
          </p:nvPr>
        </p:nvSpPr>
        <p:spPr>
          <a:xfrm>
            <a:off x="689125" y="4221875"/>
            <a:ext cx="7038900" cy="2911200"/>
          </a:xfrm>
          <a:prstGeom prst="rect">
            <a:avLst/>
          </a:prstGeom>
        </p:spPr>
        <p:txBody>
          <a:bodyPr anchorCtr="0" anchor="t" bIns="91425" lIns="91425" rIns="91425" wrap="square" tIns="91425">
            <a:noAutofit/>
          </a:bodyPr>
          <a:lstStyle/>
          <a:p>
            <a:pPr indent="0" lvl="0" marL="0">
              <a:spcBef>
                <a:spcPts val="0"/>
              </a:spcBef>
              <a:buNone/>
            </a:pPr>
            <a:r>
              <a:rPr lang="en"/>
              <a:t>Full drone controller module will follow this pattern.</a:t>
            </a:r>
          </a:p>
          <a:p>
            <a:pPr indent="457200" lvl="0" marL="914400">
              <a:spcBef>
                <a:spcPts val="0"/>
              </a:spcBef>
              <a:buNone/>
            </a:pPr>
            <a:r>
              <a:rPr lang="en" sz="1000"/>
              <a:t>Courtesy of PSU Veloce “Getting Started” documentation</a:t>
            </a:r>
          </a:p>
        </p:txBody>
      </p:sp>
      <p:pic>
        <p:nvPicPr>
          <p:cNvPr id="275" name="Shape 275"/>
          <p:cNvPicPr preferRelativeResize="0"/>
          <p:nvPr/>
        </p:nvPicPr>
        <p:blipFill>
          <a:blip r:embed="rId3">
            <a:alphaModFix/>
          </a:blip>
          <a:stretch>
            <a:fillRect/>
          </a:stretch>
        </p:blipFill>
        <p:spPr>
          <a:xfrm>
            <a:off x="4463850" y="1240550"/>
            <a:ext cx="4484750" cy="2981325"/>
          </a:xfrm>
          <a:prstGeom prst="rect">
            <a:avLst/>
          </a:prstGeom>
          <a:noFill/>
          <a:ln>
            <a:noFill/>
          </a:ln>
        </p:spPr>
      </p:pic>
      <p:pic>
        <p:nvPicPr>
          <p:cNvPr id="276" name="Shape 276"/>
          <p:cNvPicPr preferRelativeResize="0"/>
          <p:nvPr/>
        </p:nvPicPr>
        <p:blipFill>
          <a:blip r:embed="rId4">
            <a:alphaModFix/>
          </a:blip>
          <a:stretch>
            <a:fillRect/>
          </a:stretch>
        </p:blipFill>
        <p:spPr>
          <a:xfrm>
            <a:off x="174525" y="1250075"/>
            <a:ext cx="4152900" cy="2962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SystemVerilog Constructs used</a:t>
            </a:r>
          </a:p>
        </p:txBody>
      </p:sp>
      <p:sp>
        <p:nvSpPr>
          <p:cNvPr id="282" name="Shape 282"/>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marR="0" rtl="0" algn="l">
              <a:lnSpc>
                <a:spcPct val="115000"/>
              </a:lnSpc>
              <a:spcBef>
                <a:spcPts val="0"/>
              </a:spcBef>
              <a:spcAft>
                <a:spcPts val="0"/>
              </a:spcAft>
              <a:buClr>
                <a:schemeClr val="lt1"/>
              </a:buClr>
              <a:buSzPts val="1300"/>
              <a:buFont typeface="Lato"/>
              <a:buChar char="-"/>
            </a:pPr>
            <a:r>
              <a:rPr lang="en"/>
              <a:t>Always_comb, always_ff</a:t>
            </a:r>
          </a:p>
          <a:p>
            <a:pPr indent="-311150" lvl="0" marL="457200" marR="0" rtl="0" algn="l">
              <a:lnSpc>
                <a:spcPct val="115000"/>
              </a:lnSpc>
              <a:spcBef>
                <a:spcPts val="0"/>
              </a:spcBef>
              <a:spcAft>
                <a:spcPts val="0"/>
              </a:spcAft>
              <a:buSzPts val="1300"/>
              <a:buChar char="-"/>
            </a:pPr>
            <a:r>
              <a:rPr lang="en"/>
              <a:t>Interfaces</a:t>
            </a:r>
          </a:p>
          <a:p>
            <a:pPr indent="-311150" lvl="0" marL="457200" marR="0" rtl="0" algn="l">
              <a:lnSpc>
                <a:spcPct val="115000"/>
              </a:lnSpc>
              <a:spcBef>
                <a:spcPts val="0"/>
              </a:spcBef>
              <a:spcAft>
                <a:spcPts val="0"/>
              </a:spcAft>
              <a:buSzPts val="1300"/>
              <a:buChar char="-"/>
            </a:pPr>
            <a:r>
              <a:rPr lang="en"/>
              <a:t>Classes</a:t>
            </a:r>
          </a:p>
          <a:p>
            <a:pPr indent="-311150" lvl="0" marL="457200" marR="0" rtl="0" algn="l">
              <a:lnSpc>
                <a:spcPct val="115000"/>
              </a:lnSpc>
              <a:spcBef>
                <a:spcPts val="0"/>
              </a:spcBef>
              <a:spcAft>
                <a:spcPts val="0"/>
              </a:spcAft>
              <a:buSzPts val="1300"/>
              <a:buChar char="-"/>
            </a:pPr>
            <a:r>
              <a:rPr lang="en"/>
              <a:t>Immediate and concurrent assertions</a:t>
            </a:r>
          </a:p>
          <a:p>
            <a:pPr indent="-311150" lvl="0" marL="457200" marR="0" rtl="0" algn="l">
              <a:lnSpc>
                <a:spcPct val="115000"/>
              </a:lnSpc>
              <a:spcBef>
                <a:spcPts val="0"/>
              </a:spcBef>
              <a:spcAft>
                <a:spcPts val="0"/>
              </a:spcAft>
              <a:buSzPts val="1300"/>
              <a:buChar char="-"/>
            </a:pPr>
            <a:r>
              <a:rPr lang="en"/>
              <a:t>Structs, associative arrays,</a:t>
            </a:r>
          </a:p>
          <a:p>
            <a:pPr indent="-311150" lvl="0" marL="457200" marR="0" rtl="0" algn="l">
              <a:lnSpc>
                <a:spcPct val="115000"/>
              </a:lnSpc>
              <a:spcBef>
                <a:spcPts val="0"/>
              </a:spcBef>
              <a:spcAft>
                <a:spcPts val="0"/>
              </a:spcAft>
              <a:buSzPts val="1300"/>
              <a:buChar char="-"/>
            </a:pPr>
            <a:r>
              <a:rPr lang="en"/>
              <a:t>Unique case</a:t>
            </a:r>
          </a:p>
          <a:p>
            <a:pPr indent="-311150" lvl="0" marL="457200" marR="0" rtl="0" algn="l">
              <a:lnSpc>
                <a:spcPct val="115000"/>
              </a:lnSpc>
              <a:spcBef>
                <a:spcPts val="0"/>
              </a:spcBef>
              <a:spcAft>
                <a:spcPts val="1600"/>
              </a:spcAft>
              <a:buSzPts val="1300"/>
              <a:buChar char="-"/>
            </a:pPr>
            <a:r>
              <a:rPr lang="en"/>
              <a:t>Program Blocks</a:t>
            </a:r>
          </a:p>
          <a:p>
            <a:pPr indent="0" lvl="0" marL="0" marR="0" rtl="0" algn="l">
              <a:lnSpc>
                <a:spcPct val="115000"/>
              </a:lnSpc>
              <a:spcBef>
                <a:spcPts val="0"/>
              </a:spcBef>
              <a:spcAft>
                <a:spcPts val="1600"/>
              </a:spcAft>
              <a:buNone/>
            </a:pPr>
            <a:r>
              <a:rPr lang="en"/>
              <a:t>Will have:</a:t>
            </a:r>
          </a:p>
          <a:p>
            <a:pPr indent="-311150" lvl="0" marL="457200" marR="0" rtl="0" algn="l">
              <a:lnSpc>
                <a:spcPct val="115000"/>
              </a:lnSpc>
              <a:spcBef>
                <a:spcPts val="0"/>
              </a:spcBef>
              <a:spcAft>
                <a:spcPts val="1600"/>
              </a:spcAft>
              <a:buSzPts val="1300"/>
              <a:buChar char="-"/>
            </a:pPr>
            <a:r>
              <a:rPr lang="en"/>
              <a:t>Constrained randomization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Custom Build Script</a:t>
            </a:r>
          </a:p>
        </p:txBody>
      </p:sp>
      <p:sp>
        <p:nvSpPr>
          <p:cNvPr id="288" name="Shape 288"/>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Bash script was created to replace the sample makefile</a:t>
            </a:r>
          </a:p>
          <a:p>
            <a:pPr indent="-311150" lvl="0" marL="457200" rtl="0">
              <a:spcBef>
                <a:spcPts val="0"/>
              </a:spcBef>
              <a:spcAft>
                <a:spcPts val="0"/>
              </a:spcAft>
              <a:buSzPts val="1300"/>
              <a:buChar char="-"/>
            </a:pPr>
            <a:r>
              <a:rPr lang="en"/>
              <a:t>Limitations of makefile</a:t>
            </a:r>
          </a:p>
          <a:p>
            <a:pPr indent="-298450" lvl="1" marL="914400" rtl="0">
              <a:spcBef>
                <a:spcPts val="0"/>
              </a:spcBef>
              <a:spcAft>
                <a:spcPts val="0"/>
              </a:spcAft>
              <a:buSzPts val="1100"/>
              <a:buChar char="-"/>
            </a:pPr>
            <a:r>
              <a:rPr lang="en"/>
              <a:t>Use model better suited for C/C++</a:t>
            </a:r>
          </a:p>
          <a:p>
            <a:pPr indent="-298450" lvl="1" marL="914400" rtl="0">
              <a:spcBef>
                <a:spcPts val="0"/>
              </a:spcBef>
              <a:spcAft>
                <a:spcPts val="0"/>
              </a:spcAft>
              <a:buSzPts val="1100"/>
              <a:buChar char="-"/>
            </a:pPr>
            <a:r>
              <a:rPr lang="en"/>
              <a:t>Example is using a makefile like a script, might as well turn it into a script</a:t>
            </a:r>
          </a:p>
          <a:p>
            <a:pPr indent="-298450" lvl="1" marL="914400" rtl="0">
              <a:spcBef>
                <a:spcPts val="0"/>
              </a:spcBef>
              <a:spcAft>
                <a:spcPts val="0"/>
              </a:spcAft>
              <a:buSzPts val="1100"/>
              <a:buChar char="-"/>
            </a:pPr>
            <a:r>
              <a:rPr lang="en"/>
              <a:t>Not easy to modify for  new code, too much copy-pasting</a:t>
            </a:r>
          </a:p>
          <a:p>
            <a:pPr indent="-311150" lvl="0" marL="457200" rtl="0">
              <a:spcBef>
                <a:spcPts val="0"/>
              </a:spcBef>
              <a:spcAft>
                <a:spcPts val="0"/>
              </a:spcAft>
              <a:buSzPts val="1300"/>
              <a:buChar char="-"/>
            </a:pPr>
            <a:r>
              <a:rPr lang="en"/>
              <a:t>Benefits of bash script</a:t>
            </a:r>
          </a:p>
          <a:p>
            <a:pPr indent="-298450" lvl="1" marL="914400" rtl="0">
              <a:spcBef>
                <a:spcPts val="0"/>
              </a:spcBef>
              <a:spcAft>
                <a:spcPts val="0"/>
              </a:spcAft>
              <a:buSzPts val="1100"/>
              <a:buChar char="-"/>
            </a:pPr>
            <a:r>
              <a:rPr lang="en"/>
              <a:t>More modular and readable</a:t>
            </a:r>
          </a:p>
          <a:p>
            <a:pPr indent="-298450" lvl="1" marL="914400" rtl="0">
              <a:spcBef>
                <a:spcPts val="0"/>
              </a:spcBef>
              <a:spcAft>
                <a:spcPts val="0"/>
              </a:spcAft>
              <a:buSzPts val="1100"/>
              <a:buChar char="-"/>
            </a:pPr>
            <a:r>
              <a:rPr lang="en"/>
              <a:t>Only need to update a couple variables to change what gets compiled, simulated, and run on emulator</a:t>
            </a:r>
          </a:p>
          <a:p>
            <a:pPr indent="-298450" lvl="1" marL="914400" rtl="0">
              <a:spcBef>
                <a:spcPts val="0"/>
              </a:spcBef>
              <a:spcAft>
                <a:spcPts val="0"/>
              </a:spcAft>
              <a:buSzPts val="1100"/>
              <a:buChar char="-"/>
            </a:pPr>
            <a:r>
              <a:rPr lang="en"/>
              <a:t>Exits on first failure</a:t>
            </a:r>
          </a:p>
          <a:p>
            <a:pPr indent="-298450" lvl="1" marL="914400">
              <a:spcBef>
                <a:spcPts val="0"/>
              </a:spcBef>
              <a:buSzPts val="1100"/>
              <a:buChar char="-"/>
            </a:pPr>
            <a:r>
              <a:rPr lang="en"/>
              <a:t>Custom command line interface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Remaining Work</a:t>
            </a:r>
          </a:p>
        </p:txBody>
      </p:sp>
      <p:sp>
        <p:nvSpPr>
          <p:cNvPr id="294" name="Shape 294"/>
          <p:cNvSpPr txBox="1"/>
          <p:nvPr>
            <p:ph idx="1" type="body"/>
          </p:nvPr>
        </p:nvSpPr>
        <p:spPr>
          <a:xfrm>
            <a:off x="1297500" y="1368450"/>
            <a:ext cx="7038900" cy="29112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Integrate all modules into top level module</a:t>
            </a:r>
          </a:p>
          <a:p>
            <a:pPr indent="-330200" lvl="0" marL="457200" rtl="0">
              <a:spcBef>
                <a:spcPts val="0"/>
              </a:spcBef>
              <a:spcAft>
                <a:spcPts val="0"/>
              </a:spcAft>
              <a:buSzPts val="1600"/>
              <a:buChar char="-"/>
            </a:pPr>
            <a:r>
              <a:rPr lang="en" sz="1600"/>
              <a:t>Get basic top level testbench working</a:t>
            </a:r>
          </a:p>
          <a:p>
            <a:pPr indent="-330200" lvl="0" marL="457200" rtl="0">
              <a:spcBef>
                <a:spcPts val="0"/>
              </a:spcBef>
              <a:spcAft>
                <a:spcPts val="0"/>
              </a:spcAft>
              <a:buSzPts val="1600"/>
              <a:buChar char="-"/>
            </a:pPr>
            <a:r>
              <a:rPr lang="en" sz="1600"/>
              <a:t>Plan for testing error term feedback loop</a:t>
            </a:r>
          </a:p>
          <a:p>
            <a:pPr indent="-330200" lvl="0" marL="457200" rtl="0">
              <a:spcBef>
                <a:spcPts val="0"/>
              </a:spcBef>
              <a:buSzPts val="1600"/>
              <a:buChar char="-"/>
            </a:pPr>
            <a:r>
              <a:rPr lang="en" sz="1600"/>
              <a:t>Get top level testbench running on emulator</a:t>
            </a:r>
          </a:p>
          <a:p>
            <a:pPr indent="0" lvl="0" marL="0" rtl="0">
              <a:spcBef>
                <a:spcPts val="0"/>
              </a:spcBef>
              <a:buNone/>
            </a:pPr>
            <a:r>
              <a:rPr lang="en" sz="1600"/>
              <a:t>Stretch goals:</a:t>
            </a:r>
          </a:p>
          <a:p>
            <a:pPr indent="-330200" lvl="0" marL="457200">
              <a:spcBef>
                <a:spcPts val="0"/>
              </a:spcBef>
              <a:buSzPts val="1600"/>
              <a:buChar char="-"/>
            </a:pPr>
            <a:r>
              <a:rPr lang="en" sz="1600"/>
              <a:t>Incorporate RPM-&gt;PWM signal translation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Questions?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823850" y="2053000"/>
            <a:ext cx="4587000" cy="1148700"/>
          </a:xfrm>
          <a:prstGeom prst="rect">
            <a:avLst/>
          </a:prstGeom>
        </p:spPr>
        <p:txBody>
          <a:bodyPr anchorCtr="0" anchor="ctr" bIns="91425" lIns="91425" rIns="91425" wrap="square" tIns="91425">
            <a:noAutofit/>
          </a:bodyPr>
          <a:lstStyle/>
          <a:p>
            <a:pPr indent="0" lvl="0" marL="0">
              <a:spcBef>
                <a:spcPts val="0"/>
              </a:spcBef>
              <a:buNone/>
            </a:pPr>
            <a:r>
              <a:rPr lang="en"/>
              <a:t>Backup</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Flight FAQs</a:t>
            </a:r>
          </a:p>
        </p:txBody>
      </p:sp>
      <p:sp>
        <p:nvSpPr>
          <p:cNvPr id="310" name="Shape 310"/>
          <p:cNvSpPr txBox="1"/>
          <p:nvPr>
            <p:ph idx="1" type="body"/>
          </p:nvPr>
        </p:nvSpPr>
        <p:spPr>
          <a:xfrm>
            <a:off x="276250" y="1399400"/>
            <a:ext cx="8525100" cy="3148200"/>
          </a:xfrm>
          <a:prstGeom prst="rect">
            <a:avLst/>
          </a:prstGeom>
        </p:spPr>
        <p:txBody>
          <a:bodyPr anchorCtr="0" anchor="t" bIns="91425" lIns="91425" rIns="91425" wrap="square" tIns="91425">
            <a:noAutofit/>
          </a:bodyPr>
          <a:lstStyle/>
          <a:p>
            <a:pPr indent="-311150" lvl="0" marL="457200" marR="0" rtl="0" algn="l">
              <a:lnSpc>
                <a:spcPct val="115000"/>
              </a:lnSpc>
              <a:spcBef>
                <a:spcPts val="0"/>
              </a:spcBef>
              <a:spcAft>
                <a:spcPts val="0"/>
              </a:spcAft>
              <a:buClr>
                <a:schemeClr val="lt1"/>
              </a:buClr>
              <a:buSzPts val="1300"/>
              <a:buFont typeface="Lato"/>
              <a:buChar char="●"/>
            </a:pPr>
            <a:r>
              <a:rPr lang="en" sz="1800"/>
              <a:t>Weight of Drone: 4.1kg</a:t>
            </a:r>
          </a:p>
          <a:p>
            <a:pPr indent="-342900" lvl="0" marL="457200" rtl="0">
              <a:spcBef>
                <a:spcPts val="0"/>
              </a:spcBef>
              <a:spcAft>
                <a:spcPts val="0"/>
              </a:spcAft>
              <a:buSzPts val="1800"/>
              <a:buChar char="●"/>
            </a:pPr>
            <a:r>
              <a:rPr lang="en" sz="1800"/>
              <a:t>Thrust of each Motor Prop: 0 to 35N</a:t>
            </a:r>
          </a:p>
          <a:p>
            <a:pPr indent="-342900" lvl="0" marL="457200" rtl="0">
              <a:spcBef>
                <a:spcPts val="0"/>
              </a:spcBef>
              <a:spcAft>
                <a:spcPts val="0"/>
              </a:spcAft>
              <a:buSzPts val="1800"/>
              <a:buChar char="●"/>
            </a:pPr>
            <a:r>
              <a:rPr lang="en" sz="1800"/>
              <a:t>Want a 3:1 ratio of Thrust to Weight</a:t>
            </a:r>
          </a:p>
          <a:p>
            <a:pPr indent="-342900" lvl="0" marL="457200" rtl="0">
              <a:spcBef>
                <a:spcPts val="0"/>
              </a:spcBef>
              <a:spcAft>
                <a:spcPts val="0"/>
              </a:spcAft>
              <a:buSzPts val="1800"/>
              <a:buChar char="●"/>
            </a:pPr>
            <a:r>
              <a:rPr lang="en" sz="1800"/>
              <a:t>Nominal 35N Thrust per motor. 4 motors=140N</a:t>
            </a:r>
          </a:p>
          <a:p>
            <a:pPr indent="-342900" lvl="0" marL="457200" rtl="0">
              <a:spcBef>
                <a:spcPts val="0"/>
              </a:spcBef>
              <a:spcAft>
                <a:spcPts val="0"/>
              </a:spcAft>
              <a:buSzPts val="1800"/>
              <a:buChar char="●"/>
            </a:pPr>
            <a:r>
              <a:rPr lang="en" sz="1800"/>
              <a:t>Fgravity = 4.1kg*9.8m/s2~40N All props must generate a combine thrust of 40N to be neutral buoyant.</a:t>
            </a:r>
          </a:p>
          <a:p>
            <a:pPr indent="-342900" lvl="0" marL="457200" rtl="0">
              <a:spcBef>
                <a:spcPts val="0"/>
              </a:spcBef>
              <a:spcAft>
                <a:spcPts val="0"/>
              </a:spcAft>
              <a:buSzPts val="1800"/>
              <a:buChar char="●"/>
            </a:pPr>
            <a:r>
              <a:rPr lang="en" sz="1800"/>
              <a:t>Desired acceleration of 5 m/s2 ~20.5N</a:t>
            </a:r>
          </a:p>
          <a:p>
            <a:pPr indent="-342900" lvl="0" marL="457200" rtl="0">
              <a:spcBef>
                <a:spcPts val="0"/>
              </a:spcBef>
              <a:buSzPts val="1800"/>
              <a:buChar char="●"/>
            </a:pPr>
            <a:r>
              <a:rPr lang="en" sz="1800"/>
              <a:t>Total thrust for 5m/ s2 vertical climb: 40N +20.5N = 60.5N</a:t>
            </a:r>
          </a:p>
          <a:p>
            <a:pPr indent="0" lvl="0" marL="457200" rtl="0">
              <a:spcBef>
                <a:spcPts val="0"/>
              </a:spcBef>
              <a:buNone/>
            </a:pPr>
            <a:br>
              <a:rPr lang="en"/>
            </a:br>
            <a:br>
              <a:rPr lang="en"/>
            </a:br>
            <a:br>
              <a:rPr lang="en"/>
            </a:br>
            <a:br>
              <a:rPr lang="en"/>
            </a:br>
          </a:p>
          <a:p>
            <a:pPr indent="-311150" lvl="0" marL="457200">
              <a:spcBef>
                <a:spcPts val="0"/>
              </a:spcBef>
              <a:buSzPts val="1300"/>
              <a:buChar char="●"/>
            </a:pPr>
            <a:br>
              <a:rPr lang="en"/>
            </a:br>
            <a:br>
              <a:rPr lang="en"/>
            </a:br>
            <a:br>
              <a:rPr lang="en"/>
            </a:br>
            <a:br>
              <a:rPr lang="en"/>
            </a:b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1267625" y="177250"/>
            <a:ext cx="7038900" cy="512400"/>
          </a:xfrm>
          <a:prstGeom prst="rect">
            <a:avLst/>
          </a:prstGeom>
        </p:spPr>
        <p:txBody>
          <a:bodyPr anchorCtr="0" anchor="t" bIns="91425" lIns="91425" rIns="91425" wrap="square" tIns="91425">
            <a:noAutofit/>
          </a:bodyPr>
          <a:lstStyle/>
          <a:p>
            <a:pPr indent="0" lvl="0" marL="0">
              <a:spcBef>
                <a:spcPts val="0"/>
              </a:spcBef>
              <a:buNone/>
            </a:pPr>
            <a:r>
              <a:rPr lang="en"/>
              <a:t>Quantized results</a:t>
            </a:r>
          </a:p>
        </p:txBody>
      </p:sp>
      <p:sp>
        <p:nvSpPr>
          <p:cNvPr id="316" name="Shape 31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317" name="Shape 317"/>
          <p:cNvPicPr preferRelativeResize="0"/>
          <p:nvPr/>
        </p:nvPicPr>
        <p:blipFill>
          <a:blip r:embed="rId3">
            <a:alphaModFix/>
          </a:blip>
          <a:stretch>
            <a:fillRect/>
          </a:stretch>
        </p:blipFill>
        <p:spPr>
          <a:xfrm>
            <a:off x="4533830" y="839425"/>
            <a:ext cx="4480267" cy="3075300"/>
          </a:xfrm>
          <a:prstGeom prst="rect">
            <a:avLst/>
          </a:prstGeom>
          <a:noFill/>
          <a:ln>
            <a:noFill/>
          </a:ln>
        </p:spPr>
      </p:pic>
      <p:pic>
        <p:nvPicPr>
          <p:cNvPr id="318" name="Shape 318"/>
          <p:cNvPicPr preferRelativeResize="0"/>
          <p:nvPr/>
        </p:nvPicPr>
        <p:blipFill>
          <a:blip r:embed="rId4">
            <a:alphaModFix/>
          </a:blip>
          <a:stretch>
            <a:fillRect/>
          </a:stretch>
        </p:blipFill>
        <p:spPr>
          <a:xfrm>
            <a:off x="99200" y="839425"/>
            <a:ext cx="4434624" cy="3075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Project Overview</a:t>
            </a:r>
          </a:p>
        </p:txBody>
      </p:sp>
      <p:pic>
        <p:nvPicPr>
          <p:cNvPr id="147" name="Shape 147"/>
          <p:cNvPicPr preferRelativeResize="0"/>
          <p:nvPr/>
        </p:nvPicPr>
        <p:blipFill>
          <a:blip r:embed="rId3">
            <a:alphaModFix/>
          </a:blip>
          <a:stretch>
            <a:fillRect/>
          </a:stretch>
        </p:blipFill>
        <p:spPr>
          <a:xfrm>
            <a:off x="3211525" y="906275"/>
            <a:ext cx="5807213" cy="4162575"/>
          </a:xfrm>
          <a:prstGeom prst="rect">
            <a:avLst/>
          </a:prstGeom>
          <a:noFill/>
          <a:ln>
            <a:noFill/>
          </a:ln>
        </p:spPr>
      </p:pic>
      <p:sp>
        <p:nvSpPr>
          <p:cNvPr id="148" name="Shape 148"/>
          <p:cNvSpPr txBox="1"/>
          <p:nvPr/>
        </p:nvSpPr>
        <p:spPr>
          <a:xfrm>
            <a:off x="111975" y="1510950"/>
            <a:ext cx="2971200" cy="32622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chemeClr val="lt1"/>
                </a:solidFill>
              </a:rPr>
              <a:t>Receiver demodulates signal from transmitter and sends Drone controller command data.</a:t>
            </a:r>
          </a:p>
          <a:p>
            <a:pPr indent="0" lvl="0" marL="0">
              <a:spcBef>
                <a:spcPts val="0"/>
              </a:spcBef>
              <a:buNone/>
            </a:pPr>
            <a:r>
              <a:rPr lang="en">
                <a:solidFill>
                  <a:schemeClr val="lt1"/>
                </a:solidFill>
              </a:rPr>
              <a:t>Data are sent in parallel to Drone controller.</a:t>
            </a:r>
          </a:p>
          <a:p>
            <a:pPr indent="0" lvl="0" marL="0">
              <a:spcBef>
                <a:spcPts val="0"/>
              </a:spcBef>
              <a:buNone/>
            </a:pPr>
            <a:r>
              <a:rPr lang="en">
                <a:solidFill>
                  <a:schemeClr val="lt1"/>
                </a:solidFill>
              </a:rPr>
              <a:t>Receiver sends to Drone controller data every clock cycle regardless if command data has changed.</a:t>
            </a:r>
          </a:p>
          <a:p>
            <a:pPr indent="0" lvl="0" marL="0">
              <a:spcBef>
                <a:spcPts val="0"/>
              </a:spcBef>
              <a:buNone/>
            </a:pPr>
            <a:r>
              <a:rPr lang="en">
                <a:solidFill>
                  <a:schemeClr val="lt1"/>
                </a:solidFill>
              </a:rPr>
              <a:t>Receiver generates resetn at power on. </a:t>
            </a:r>
          </a:p>
          <a:p>
            <a:pPr indent="0" lvl="0" marL="0">
              <a:spcBef>
                <a:spcPts val="0"/>
              </a:spcBef>
              <a:buNone/>
            </a:pPr>
            <a:r>
              <a:rPr lang="en">
                <a:solidFill>
                  <a:schemeClr val="lt1"/>
                </a:solidFill>
              </a:rPr>
              <a:t>Receiver generates 40kHz clock. </a:t>
            </a:r>
          </a:p>
          <a:p>
            <a:pPr indent="0" lvl="0" marL="0">
              <a:spcBef>
                <a:spcPts val="0"/>
              </a:spcBef>
              <a:buNone/>
            </a:pPr>
            <a:r>
              <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1297500" y="393750"/>
            <a:ext cx="7038900" cy="540900"/>
          </a:xfrm>
          <a:prstGeom prst="rect">
            <a:avLst/>
          </a:prstGeom>
        </p:spPr>
        <p:txBody>
          <a:bodyPr anchorCtr="0" anchor="t" bIns="91425" lIns="91425" rIns="91425" wrap="square" tIns="91425">
            <a:noAutofit/>
          </a:bodyPr>
          <a:lstStyle/>
          <a:p>
            <a:pPr indent="0" lvl="0" marL="0">
              <a:spcBef>
                <a:spcPts val="0"/>
              </a:spcBef>
              <a:buNone/>
            </a:pPr>
            <a:r>
              <a:rPr lang="en"/>
              <a:t>Unstable</a:t>
            </a:r>
            <a:r>
              <a:rPr lang="en"/>
              <a:t> system</a:t>
            </a:r>
          </a:p>
        </p:txBody>
      </p:sp>
      <p:sp>
        <p:nvSpPr>
          <p:cNvPr id="324" name="Shape 324"/>
          <p:cNvSpPr txBox="1"/>
          <p:nvPr>
            <p:ph idx="1" type="body"/>
          </p:nvPr>
        </p:nvSpPr>
        <p:spPr>
          <a:xfrm>
            <a:off x="58275" y="1567550"/>
            <a:ext cx="2562000" cy="29112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100">
                <a:latin typeface="Calibri"/>
                <a:ea typeface="Calibri"/>
                <a:cs typeface="Calibri"/>
                <a:sym typeface="Calibri"/>
              </a:rPr>
              <a:t>err[1] = err[0];</a:t>
            </a:r>
          </a:p>
          <a:p>
            <a:pPr indent="0" lvl="0" marL="0">
              <a:lnSpc>
                <a:spcPct val="100000"/>
              </a:lnSpc>
              <a:spcBef>
                <a:spcPts val="0"/>
              </a:spcBef>
              <a:spcAft>
                <a:spcPts val="0"/>
              </a:spcAft>
              <a:buNone/>
            </a:pPr>
            <a:r>
              <a:rPr lang="en" sz="1100">
                <a:latin typeface="Calibri"/>
                <a:ea typeface="Calibri"/>
                <a:cs typeface="Calibri"/>
                <a:sym typeface="Calibri"/>
              </a:rPr>
              <a:t>err[0] = rpm_set-rpm_sense;</a:t>
            </a:r>
          </a:p>
          <a:p>
            <a:pPr indent="0" lvl="0" marL="0">
              <a:lnSpc>
                <a:spcPct val="100000"/>
              </a:lnSpc>
              <a:spcBef>
                <a:spcPts val="0"/>
              </a:spcBef>
              <a:spcAft>
                <a:spcPts val="0"/>
              </a:spcAft>
              <a:buNone/>
            </a:pPr>
            <a:r>
              <a:rPr lang="en" sz="1100">
                <a:latin typeface="Calibri"/>
                <a:ea typeface="Calibri"/>
                <a:cs typeface="Calibri"/>
                <a:sym typeface="Calibri"/>
              </a:rPr>
              <a:t>xt[1] = xt[0]&gt;&gt;&gt;0;</a:t>
            </a:r>
          </a:p>
          <a:p>
            <a:pPr indent="0" lvl="0" marL="0">
              <a:lnSpc>
                <a:spcPct val="100000"/>
              </a:lnSpc>
              <a:spcBef>
                <a:spcPts val="0"/>
              </a:spcBef>
              <a:spcAft>
                <a:spcPts val="0"/>
              </a:spcAft>
              <a:buNone/>
            </a:pPr>
            <a:r>
              <a:rPr lang="en" sz="1100">
                <a:latin typeface="Calibri"/>
                <a:ea typeface="Calibri"/>
                <a:cs typeface="Calibri"/>
                <a:sym typeface="Calibri"/>
              </a:rPr>
              <a:t>xt[0] = err[1] + xt[1];</a:t>
            </a:r>
          </a:p>
          <a:p>
            <a:pPr indent="0" lvl="0" marL="0">
              <a:lnSpc>
                <a:spcPct val="100000"/>
              </a:lnSpc>
              <a:spcBef>
                <a:spcPts val="0"/>
              </a:spcBef>
              <a:spcAft>
                <a:spcPts val="0"/>
              </a:spcAft>
              <a:buNone/>
            </a:pPr>
            <a:r>
              <a:t/>
            </a:r>
            <a:endParaRPr/>
          </a:p>
          <a:p>
            <a:pPr indent="0" lvl="0" marL="0">
              <a:lnSpc>
                <a:spcPct val="100000"/>
              </a:lnSpc>
              <a:spcBef>
                <a:spcPts val="0"/>
              </a:spcBef>
              <a:spcAft>
                <a:spcPts val="0"/>
              </a:spcAft>
              <a:buNone/>
            </a:pPr>
            <a:r>
              <a:t/>
            </a:r>
            <a:endParaRPr/>
          </a:p>
        </p:txBody>
      </p:sp>
      <p:pic>
        <p:nvPicPr>
          <p:cNvPr id="325" name="Shape 325"/>
          <p:cNvPicPr preferRelativeResize="0"/>
          <p:nvPr/>
        </p:nvPicPr>
        <p:blipFill>
          <a:blip r:embed="rId3">
            <a:alphaModFix/>
          </a:blip>
          <a:stretch>
            <a:fillRect/>
          </a:stretch>
        </p:blipFill>
        <p:spPr>
          <a:xfrm>
            <a:off x="2687448" y="997900"/>
            <a:ext cx="6348050" cy="4050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1297500" y="381700"/>
            <a:ext cx="7038900" cy="914100"/>
          </a:xfrm>
          <a:prstGeom prst="rect">
            <a:avLst/>
          </a:prstGeom>
        </p:spPr>
        <p:txBody>
          <a:bodyPr anchorCtr="0" anchor="t" bIns="91425" lIns="91425" rIns="91425" wrap="square" tIns="91425">
            <a:noAutofit/>
          </a:bodyPr>
          <a:lstStyle/>
          <a:p>
            <a:pPr indent="0" lvl="0" marL="0">
              <a:spcBef>
                <a:spcPts val="0"/>
              </a:spcBef>
              <a:buNone/>
            </a:pPr>
            <a:r>
              <a:rPr lang="en"/>
              <a:t>Improvement Ideas</a:t>
            </a:r>
          </a:p>
        </p:txBody>
      </p:sp>
      <p:sp>
        <p:nvSpPr>
          <p:cNvPr id="331" name="Shape 33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Look at bash script for automating build</a:t>
            </a:r>
          </a:p>
          <a:p>
            <a:pPr indent="-298450" lvl="1" marL="914400" rtl="0">
              <a:spcBef>
                <a:spcPts val="0"/>
              </a:spcBef>
              <a:spcAft>
                <a:spcPts val="0"/>
              </a:spcAft>
              <a:buSzPts val="1100"/>
              <a:buChar char="-"/>
            </a:pPr>
            <a:r>
              <a:rPr lang="en"/>
              <a:t>Future plans for running multiple testbenches in the single script</a:t>
            </a:r>
          </a:p>
          <a:p>
            <a:pPr indent="-298450" lvl="1" marL="914400" rtl="0">
              <a:spcBef>
                <a:spcPts val="0"/>
              </a:spcBef>
              <a:spcAft>
                <a:spcPts val="0"/>
              </a:spcAft>
              <a:buSzPts val="1100"/>
              <a:buChar char="-"/>
            </a:pPr>
            <a:r>
              <a:rPr lang="en"/>
              <a:t>Collecting results in a result summary file</a:t>
            </a:r>
          </a:p>
          <a:p>
            <a:pPr indent="-311150" lvl="0" marL="457200">
              <a:spcBef>
                <a:spcPts val="0"/>
              </a:spcBef>
              <a:buSzPts val="1300"/>
              <a:buChar char="-"/>
            </a:pPr>
            <a:r>
              <a:rPr lang="en"/>
              <a:t>Ideas for increasing emulation speedup</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Generating Parallel DUTs with concurrent assertions - Clock Divider</a:t>
            </a:r>
          </a:p>
        </p:txBody>
      </p:sp>
      <p:sp>
        <p:nvSpPr>
          <p:cNvPr id="337" name="Shape 33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338" name="Shape 338"/>
          <p:cNvPicPr preferRelativeResize="0"/>
          <p:nvPr/>
        </p:nvPicPr>
        <p:blipFill>
          <a:blip r:embed="rId3">
            <a:alphaModFix/>
          </a:blip>
          <a:stretch>
            <a:fillRect/>
          </a:stretch>
        </p:blipFill>
        <p:spPr>
          <a:xfrm>
            <a:off x="626271" y="1708075"/>
            <a:ext cx="8262979" cy="2911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Stimulus</a:t>
            </a:r>
          </a:p>
        </p:txBody>
      </p:sp>
      <p:sp>
        <p:nvSpPr>
          <p:cNvPr id="344" name="Shape 34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345" name="Shape 345"/>
          <p:cNvPicPr preferRelativeResize="0"/>
          <p:nvPr/>
        </p:nvPicPr>
        <p:blipFill>
          <a:blip r:embed="rId3">
            <a:alphaModFix/>
          </a:blip>
          <a:stretch>
            <a:fillRect/>
          </a:stretch>
        </p:blipFill>
        <p:spPr>
          <a:xfrm>
            <a:off x="1103899" y="1702513"/>
            <a:ext cx="7559001" cy="173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393750"/>
            <a:ext cx="7038900" cy="534900"/>
          </a:xfrm>
          <a:prstGeom prst="rect">
            <a:avLst/>
          </a:prstGeom>
        </p:spPr>
        <p:txBody>
          <a:bodyPr anchorCtr="0" anchor="t" bIns="91425" lIns="91425" rIns="91425" wrap="square" tIns="91425">
            <a:noAutofit/>
          </a:bodyPr>
          <a:lstStyle/>
          <a:p>
            <a:pPr indent="0" lvl="0" marL="0">
              <a:spcBef>
                <a:spcPts val="0"/>
              </a:spcBef>
              <a:buNone/>
            </a:pPr>
            <a:r>
              <a:rPr lang="en"/>
              <a:t>Assumptions, design choices</a:t>
            </a:r>
          </a:p>
        </p:txBody>
      </p:sp>
      <p:sp>
        <p:nvSpPr>
          <p:cNvPr id="154" name="Shape 154"/>
          <p:cNvSpPr txBox="1"/>
          <p:nvPr>
            <p:ph idx="1" type="body"/>
          </p:nvPr>
        </p:nvSpPr>
        <p:spPr>
          <a:xfrm>
            <a:off x="1297500" y="1082300"/>
            <a:ext cx="7038900" cy="3661200"/>
          </a:xfrm>
          <a:prstGeom prst="rect">
            <a:avLst/>
          </a:prstGeom>
        </p:spPr>
        <p:txBody>
          <a:bodyPr anchorCtr="0" anchor="t" bIns="91425" lIns="91425" rIns="91425" wrap="square" tIns="91425">
            <a:noAutofit/>
          </a:bodyPr>
          <a:lstStyle/>
          <a:p>
            <a:pPr indent="0" lvl="0" marL="0">
              <a:spcBef>
                <a:spcPts val="0"/>
              </a:spcBef>
              <a:buNone/>
            </a:pPr>
            <a:r>
              <a:rPr lang="en"/>
              <a:t>Altitude Control is based on a neutral </a:t>
            </a:r>
            <a:r>
              <a:rPr lang="en"/>
              <a:t>buoyancy</a:t>
            </a:r>
            <a:r>
              <a:rPr lang="en"/>
              <a:t> of the drone.  Neutral </a:t>
            </a:r>
            <a:r>
              <a:rPr lang="en"/>
              <a:t>buoyancy</a:t>
            </a:r>
            <a:r>
              <a:rPr lang="en"/>
              <a:t> is achieved when the force of thrust equals force of gravity.  Motor speed faster than 3000 rpm makes the drone climb in altitude  and slower motor rpm will make the drone lose altitude.  </a:t>
            </a:r>
          </a:p>
          <a:p>
            <a:pPr indent="0" lvl="0" marL="0">
              <a:spcBef>
                <a:spcPts val="0"/>
              </a:spcBef>
              <a:buNone/>
            </a:pPr>
            <a:r>
              <a:rPr lang="en"/>
              <a:t>Receiver will not issue a resetn other than at power on (POR). </a:t>
            </a:r>
          </a:p>
          <a:p>
            <a:pPr indent="0" lvl="0" marL="0">
              <a:spcBef>
                <a:spcPts val="0"/>
              </a:spcBef>
              <a:buNone/>
            </a:pPr>
            <a:r>
              <a:rPr lang="en"/>
              <a:t>Motor Model: “A Transfer Function Model of Thrust Dynamics for Multi-Rotor Helicopters”, Myunggon Yoon, International Journal of Engineering Research &amp; Technology, Vol. 5, Issue 01, January-2016</a:t>
            </a:r>
          </a:p>
          <a:p>
            <a:pPr indent="0" lvl="0" marL="0">
              <a:spcBef>
                <a:spcPts val="0"/>
              </a:spcBef>
              <a:buNone/>
            </a:pPr>
            <a:r>
              <a:rPr lang="en"/>
              <a:t>Graphs Thrust vs RPM, and Transfer Function for the motor</a:t>
            </a:r>
          </a:p>
          <a:p>
            <a:pPr indent="0" lvl="0" marL="0">
              <a:spcBef>
                <a:spcPts val="0"/>
              </a:spcBef>
              <a:buNone/>
            </a:pPr>
            <a:r>
              <a:rPr lang="en"/>
              <a:t>Note: Propeller diameter was 18”. </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948750" y="393750"/>
            <a:ext cx="7387800" cy="549600"/>
          </a:xfrm>
          <a:prstGeom prst="rect">
            <a:avLst/>
          </a:prstGeom>
        </p:spPr>
        <p:txBody>
          <a:bodyPr anchorCtr="0" anchor="t" bIns="91425" lIns="91425" rIns="91425" wrap="square" tIns="91425">
            <a:noAutofit/>
          </a:bodyPr>
          <a:lstStyle/>
          <a:p>
            <a:pPr indent="0" lvl="0" marL="0">
              <a:spcBef>
                <a:spcPts val="0"/>
              </a:spcBef>
              <a:buNone/>
            </a:pPr>
            <a:r>
              <a:rPr lang="en"/>
              <a:t>Drone Flight Basics</a:t>
            </a:r>
          </a:p>
        </p:txBody>
      </p:sp>
      <p:pic>
        <p:nvPicPr>
          <p:cNvPr id="160" name="Shape 160"/>
          <p:cNvPicPr preferRelativeResize="0"/>
          <p:nvPr/>
        </p:nvPicPr>
        <p:blipFill>
          <a:blip r:embed="rId3">
            <a:alphaModFix/>
          </a:blip>
          <a:stretch>
            <a:fillRect/>
          </a:stretch>
        </p:blipFill>
        <p:spPr>
          <a:xfrm>
            <a:off x="948750" y="891350"/>
            <a:ext cx="7418700" cy="4173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72750"/>
            <a:ext cx="7038900" cy="699000"/>
          </a:xfrm>
          <a:prstGeom prst="rect">
            <a:avLst/>
          </a:prstGeom>
        </p:spPr>
        <p:txBody>
          <a:bodyPr anchorCtr="0" anchor="t" bIns="91425" lIns="91425" rIns="91425" wrap="square" tIns="91425">
            <a:noAutofit/>
          </a:bodyPr>
          <a:lstStyle/>
          <a:p>
            <a:pPr indent="0" lvl="0" marL="0">
              <a:spcBef>
                <a:spcPts val="0"/>
              </a:spcBef>
              <a:buNone/>
            </a:pPr>
            <a:r>
              <a:rPr lang="en"/>
              <a:t>Top Level Module Architecture</a:t>
            </a:r>
          </a:p>
        </p:txBody>
      </p:sp>
      <p:pic>
        <p:nvPicPr>
          <p:cNvPr id="166" name="Shape 166"/>
          <p:cNvPicPr preferRelativeResize="0"/>
          <p:nvPr/>
        </p:nvPicPr>
        <p:blipFill>
          <a:blip r:embed="rId3">
            <a:alphaModFix/>
          </a:blip>
          <a:stretch>
            <a:fillRect/>
          </a:stretch>
        </p:blipFill>
        <p:spPr>
          <a:xfrm>
            <a:off x="371475" y="898775"/>
            <a:ext cx="8193650" cy="416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679350" y="137150"/>
            <a:ext cx="7038900" cy="914100"/>
          </a:xfrm>
          <a:prstGeom prst="rect">
            <a:avLst/>
          </a:prstGeom>
        </p:spPr>
        <p:txBody>
          <a:bodyPr anchorCtr="0" anchor="t" bIns="91425" lIns="91425" rIns="91425" wrap="square" tIns="91425">
            <a:noAutofit/>
          </a:bodyPr>
          <a:lstStyle/>
          <a:p>
            <a:pPr indent="0" lvl="0" marL="0">
              <a:spcBef>
                <a:spcPts val="0"/>
              </a:spcBef>
              <a:buNone/>
            </a:pPr>
            <a:r>
              <a:rPr lang="en"/>
              <a:t>dirctrl</a:t>
            </a:r>
          </a:p>
        </p:txBody>
      </p:sp>
      <p:sp>
        <p:nvSpPr>
          <p:cNvPr id="172" name="Shape 172"/>
          <p:cNvSpPr txBox="1"/>
          <p:nvPr>
            <p:ph idx="1" type="body"/>
          </p:nvPr>
        </p:nvSpPr>
        <p:spPr>
          <a:xfrm>
            <a:off x="1201900" y="601550"/>
            <a:ext cx="7466400" cy="573600"/>
          </a:xfrm>
          <a:prstGeom prst="rect">
            <a:avLst/>
          </a:prstGeom>
        </p:spPr>
        <p:txBody>
          <a:bodyPr anchorCtr="0" anchor="t" bIns="91425" lIns="91425" rIns="91425" wrap="square" tIns="91425">
            <a:noAutofit/>
          </a:bodyPr>
          <a:lstStyle/>
          <a:p>
            <a:pPr indent="0" lvl="0" marL="0">
              <a:spcBef>
                <a:spcPts val="0"/>
              </a:spcBef>
              <a:buNone/>
            </a:pPr>
            <a:r>
              <a:rPr lang="en"/>
              <a:t>The dirctrl (direction_controller) gets a 3 bit input command from the controller to decide the rpm with which the motor spins. The lookup table gives the respective rpm to the left and right motors.</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graphicFrame>
        <p:nvGraphicFramePr>
          <p:cNvPr id="173" name="Shape 173"/>
          <p:cNvGraphicFramePr/>
          <p:nvPr/>
        </p:nvGraphicFramePr>
        <p:xfrm>
          <a:off x="4725350" y="1235575"/>
          <a:ext cx="3000000" cy="3000000"/>
        </p:xfrm>
        <a:graphic>
          <a:graphicData uri="http://schemas.openxmlformats.org/drawingml/2006/table">
            <a:tbl>
              <a:tblPr>
                <a:noFill/>
                <a:tableStyleId>{C6F4BFD2-CB1A-4F78-B9F0-5D5D90A46A1F}</a:tableStyleId>
              </a:tblPr>
              <a:tblGrid>
                <a:gridCol w="1430825"/>
                <a:gridCol w="1430825"/>
                <a:gridCol w="1430825"/>
              </a:tblGrid>
              <a:tr h="256000">
                <a:tc>
                  <a:txBody>
                    <a:bodyPr>
                      <a:noAutofit/>
                    </a:bodyPr>
                    <a:lstStyle/>
                    <a:p>
                      <a:pPr indent="0" lvl="0" marL="88900" marR="88900" rtl="0">
                        <a:lnSpc>
                          <a:spcPct val="115000"/>
                        </a:lnSpc>
                        <a:spcBef>
                          <a:spcPts val="0"/>
                        </a:spcBef>
                        <a:buNone/>
                      </a:pPr>
                      <a:r>
                        <a:rPr b="1" lang="en" sz="1100">
                          <a:solidFill>
                            <a:srgbClr val="FF0000"/>
                          </a:solidFill>
                        </a:rPr>
                        <a:t>Inputs</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b="1" lang="en" sz="1100">
                          <a:solidFill>
                            <a:srgbClr val="FF0000"/>
                          </a:solidFill>
                        </a:rPr>
                        <a:t>Left_forward</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b="1" lang="en" sz="1100">
                          <a:solidFill>
                            <a:srgbClr val="FF0000"/>
                          </a:solidFill>
                        </a:rPr>
                        <a:t>Right_backward</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89275">
                <a:tc>
                  <a:txBody>
                    <a:bodyPr>
                      <a:noAutofit/>
                    </a:bodyPr>
                    <a:lstStyle/>
                    <a:p>
                      <a:pPr indent="0" lvl="0" marL="88900" marR="88900" rtl="0">
                        <a:lnSpc>
                          <a:spcPct val="115000"/>
                        </a:lnSpc>
                        <a:spcBef>
                          <a:spcPts val="0"/>
                        </a:spcBef>
                        <a:buNone/>
                      </a:pPr>
                      <a:r>
                        <a:rPr lang="en">
                          <a:solidFill>
                            <a:srgbClr val="F3F3F3"/>
                          </a:solidFill>
                        </a:rPr>
                        <a:t>000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89275">
                <a:tc>
                  <a:txBody>
                    <a:bodyPr>
                      <a:noAutofit/>
                    </a:bodyPr>
                    <a:lstStyle/>
                    <a:p>
                      <a:pPr indent="0" lvl="0" marL="88900" marR="88900" rtl="0">
                        <a:lnSpc>
                          <a:spcPct val="115000"/>
                        </a:lnSpc>
                        <a:spcBef>
                          <a:spcPts val="0"/>
                        </a:spcBef>
                        <a:buNone/>
                      </a:pPr>
                      <a:r>
                        <a:rPr lang="en">
                          <a:solidFill>
                            <a:srgbClr val="F3F3F3"/>
                          </a:solidFill>
                        </a:rPr>
                        <a:t>001</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-102</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102</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89275">
                <a:tc>
                  <a:txBody>
                    <a:bodyPr>
                      <a:noAutofit/>
                    </a:bodyPr>
                    <a:lstStyle/>
                    <a:p>
                      <a:pPr indent="0" lvl="0" marL="88900" marR="88900" rtl="0">
                        <a:lnSpc>
                          <a:spcPct val="115000"/>
                        </a:lnSpc>
                        <a:spcBef>
                          <a:spcPts val="0"/>
                        </a:spcBef>
                        <a:buNone/>
                      </a:pPr>
                      <a:r>
                        <a:rPr lang="en">
                          <a:solidFill>
                            <a:srgbClr val="F3F3F3"/>
                          </a:solidFill>
                        </a:rPr>
                        <a:t>010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-218</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218</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89275">
                <a:tc>
                  <a:txBody>
                    <a:bodyPr>
                      <a:noAutofit/>
                    </a:bodyPr>
                    <a:lstStyle/>
                    <a:p>
                      <a:pPr indent="0" lvl="0" marL="88900" marR="88900" rtl="0">
                        <a:lnSpc>
                          <a:spcPct val="115000"/>
                        </a:lnSpc>
                        <a:spcBef>
                          <a:spcPts val="0"/>
                        </a:spcBef>
                        <a:buNone/>
                      </a:pPr>
                      <a:r>
                        <a:rPr lang="en">
                          <a:solidFill>
                            <a:srgbClr val="F3F3F3"/>
                          </a:solidFill>
                        </a:rPr>
                        <a:t>011</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-402</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402</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89275">
                <a:tc>
                  <a:txBody>
                    <a:bodyPr>
                      <a:noAutofit/>
                    </a:bodyPr>
                    <a:lstStyle/>
                    <a:p>
                      <a:pPr indent="0" lvl="0" marL="88900" marR="88900" rtl="0">
                        <a:lnSpc>
                          <a:spcPct val="115000"/>
                        </a:lnSpc>
                        <a:spcBef>
                          <a:spcPts val="0"/>
                        </a:spcBef>
                        <a:buNone/>
                      </a:pPr>
                      <a:r>
                        <a:rPr lang="en">
                          <a:solidFill>
                            <a:srgbClr val="F3F3F3"/>
                          </a:solidFill>
                        </a:rPr>
                        <a:t>100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89275">
                <a:tc>
                  <a:txBody>
                    <a:bodyPr>
                      <a:noAutofit/>
                    </a:bodyPr>
                    <a:lstStyle/>
                    <a:p>
                      <a:pPr indent="0" lvl="0" marL="88900" marR="88900" rtl="0">
                        <a:lnSpc>
                          <a:spcPct val="115000"/>
                        </a:lnSpc>
                        <a:spcBef>
                          <a:spcPts val="0"/>
                        </a:spcBef>
                        <a:buNone/>
                      </a:pPr>
                      <a:r>
                        <a:rPr lang="en">
                          <a:solidFill>
                            <a:srgbClr val="F3F3F3"/>
                          </a:solidFill>
                        </a:rPr>
                        <a:t>101</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102</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-102</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89275">
                <a:tc>
                  <a:txBody>
                    <a:bodyPr>
                      <a:noAutofit/>
                    </a:bodyPr>
                    <a:lstStyle/>
                    <a:p>
                      <a:pPr indent="0" lvl="0" marL="88900" marR="88900" rtl="0">
                        <a:lnSpc>
                          <a:spcPct val="115000"/>
                        </a:lnSpc>
                        <a:spcBef>
                          <a:spcPts val="0"/>
                        </a:spcBef>
                        <a:buNone/>
                      </a:pPr>
                      <a:r>
                        <a:rPr lang="en">
                          <a:solidFill>
                            <a:srgbClr val="F3F3F3"/>
                          </a:solidFill>
                        </a:rPr>
                        <a:t>110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218</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-218</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89275">
                <a:tc>
                  <a:txBody>
                    <a:bodyPr>
                      <a:noAutofit/>
                    </a:bodyPr>
                    <a:lstStyle/>
                    <a:p>
                      <a:pPr indent="0" lvl="0" marL="88900" marR="88900" rtl="0">
                        <a:lnSpc>
                          <a:spcPct val="115000"/>
                        </a:lnSpc>
                        <a:spcBef>
                          <a:spcPts val="0"/>
                        </a:spcBef>
                        <a:buNone/>
                      </a:pPr>
                      <a:r>
                        <a:rPr lang="en">
                          <a:solidFill>
                            <a:srgbClr val="F3F3F3"/>
                          </a:solidFill>
                        </a:rPr>
                        <a:t>111</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402</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88900" marR="88900" rtl="0">
                        <a:lnSpc>
                          <a:spcPct val="115000"/>
                        </a:lnSpc>
                        <a:spcBef>
                          <a:spcPts val="0"/>
                        </a:spcBef>
                        <a:buNone/>
                      </a:pPr>
                      <a:r>
                        <a:rPr lang="en">
                          <a:solidFill>
                            <a:srgbClr val="F3F3F3"/>
                          </a:solidFill>
                        </a:rPr>
                        <a:t>-402</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bl>
          </a:graphicData>
        </a:graphic>
      </p:graphicFrame>
      <p:pic>
        <p:nvPicPr>
          <p:cNvPr id="174" name="Shape 174"/>
          <p:cNvPicPr preferRelativeResize="0"/>
          <p:nvPr/>
        </p:nvPicPr>
        <p:blipFill>
          <a:blip r:embed="rId3">
            <a:alphaModFix/>
          </a:blip>
          <a:stretch>
            <a:fillRect/>
          </a:stretch>
        </p:blipFill>
        <p:spPr>
          <a:xfrm>
            <a:off x="174925" y="1768275"/>
            <a:ext cx="4420549" cy="24236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Calculations for the motor rpm</a:t>
            </a:r>
          </a:p>
        </p:txBody>
      </p:sp>
      <p:sp>
        <p:nvSpPr>
          <p:cNvPr id="180" name="Shape 180"/>
          <p:cNvSpPr txBox="1"/>
          <p:nvPr>
            <p:ph idx="1" type="body"/>
          </p:nvPr>
        </p:nvSpPr>
        <p:spPr>
          <a:xfrm>
            <a:off x="1051875" y="914400"/>
            <a:ext cx="7881600" cy="3937500"/>
          </a:xfrm>
          <a:prstGeom prst="rect">
            <a:avLst/>
          </a:prstGeom>
        </p:spPr>
        <p:txBody>
          <a:bodyPr anchorCtr="0" anchor="t" bIns="91425" lIns="91425" rIns="91425" wrap="square" tIns="91425">
            <a:noAutofit/>
          </a:bodyPr>
          <a:lstStyle/>
          <a:p>
            <a:pPr indent="0" lvl="0" marL="0">
              <a:spcBef>
                <a:spcPts val="0"/>
              </a:spcBef>
              <a:buNone/>
            </a:pPr>
            <a:r>
              <a:rPr lang="en" sz="1800"/>
              <a:t>One motor =  nominal rpm  *  (1 - cosine (angle))</a:t>
            </a:r>
          </a:p>
          <a:p>
            <a:pPr indent="0" lvl="0" marL="0">
              <a:spcBef>
                <a:spcPts val="0"/>
              </a:spcBef>
              <a:buNone/>
            </a:pPr>
            <a:r>
              <a:rPr lang="en" sz="1800"/>
              <a:t>Eg:  3000 * (1 - cosine (15)) = 102</a:t>
            </a:r>
          </a:p>
          <a:p>
            <a:pPr indent="0" lvl="0" marL="0">
              <a:spcBef>
                <a:spcPts val="0"/>
              </a:spcBef>
              <a:buNone/>
            </a:pPr>
            <a:r>
              <a:rPr lang="en" sz="1800"/>
              <a:t>Other motor =  {- </a:t>
            </a:r>
            <a:r>
              <a:rPr lang="en" sz="1800"/>
              <a:t>nominal rpm  *  (1 - cosine (angle))}</a:t>
            </a:r>
          </a:p>
          <a:p>
            <a:pPr indent="0" lvl="0" marL="0">
              <a:spcBef>
                <a:spcPts val="0"/>
              </a:spcBef>
              <a:buNone/>
            </a:pPr>
            <a:r>
              <a:rPr lang="en" sz="1800"/>
              <a:t>Eg :   - 3000 * (1 - cosine (15)) =  - 102</a:t>
            </a:r>
          </a:p>
          <a:p>
            <a:pPr indent="0" lvl="0" marL="0">
              <a:spcBef>
                <a:spcPts val="0"/>
              </a:spcBef>
              <a:buNone/>
            </a:pPr>
            <a:r>
              <a:rPr lang="en" sz="1400">
                <a:latin typeface="Arial"/>
                <a:ea typeface="Arial"/>
                <a:cs typeface="Arial"/>
                <a:sym typeface="Arial"/>
              </a:rPr>
              <a:t>With the two sets of rotors rotating in opposite directions, </a:t>
            </a:r>
          </a:p>
          <a:p>
            <a:pPr indent="0" lvl="0" marL="0">
              <a:spcBef>
                <a:spcPts val="0"/>
              </a:spcBef>
              <a:buNone/>
            </a:pPr>
            <a:r>
              <a:rPr lang="en" sz="1400">
                <a:latin typeface="Arial"/>
                <a:ea typeface="Arial"/>
                <a:cs typeface="Arial"/>
                <a:sym typeface="Arial"/>
              </a:rPr>
              <a:t>the total angular momentum is zero</a:t>
            </a:r>
          </a:p>
          <a:p>
            <a:pPr indent="0" lvl="0" marL="0">
              <a:spcBef>
                <a:spcPts val="0"/>
              </a:spcBef>
              <a:buNone/>
            </a:pPr>
            <a:r>
              <a:t/>
            </a:r>
            <a:endParaRPr/>
          </a:p>
        </p:txBody>
      </p:sp>
      <p:pic>
        <p:nvPicPr>
          <p:cNvPr id="181" name="Shape 181"/>
          <p:cNvPicPr preferRelativeResize="0"/>
          <p:nvPr/>
        </p:nvPicPr>
        <p:blipFill>
          <a:blip r:embed="rId3">
            <a:alphaModFix/>
          </a:blip>
          <a:stretch>
            <a:fillRect/>
          </a:stretch>
        </p:blipFill>
        <p:spPr>
          <a:xfrm>
            <a:off x="6323625" y="2432550"/>
            <a:ext cx="2609850" cy="241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297500" y="311650"/>
            <a:ext cx="7038900" cy="646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300">
                <a:latin typeface="Lato"/>
                <a:ea typeface="Lato"/>
                <a:cs typeface="Lato"/>
                <a:sym typeface="Lato"/>
              </a:rPr>
              <a:t>Altctrl</a:t>
            </a:r>
          </a:p>
          <a:p>
            <a:pPr indent="0" lvl="0" marL="0" rtl="0">
              <a:lnSpc>
                <a:spcPct val="115000"/>
              </a:lnSpc>
              <a:spcBef>
                <a:spcPts val="0"/>
              </a:spcBef>
              <a:spcAft>
                <a:spcPts val="1600"/>
              </a:spcAft>
              <a:buNone/>
            </a:pPr>
            <a:r>
              <a:rPr lang="en" sz="1300">
                <a:latin typeface="Lato"/>
                <a:ea typeface="Lato"/>
                <a:cs typeface="Lato"/>
                <a:sym typeface="Lato"/>
              </a:rPr>
              <a:t>The nominal rpm in our project is set to be 3000. With the help of lookup table the altitude is decided for every 3bit input to the altitude controller.</a:t>
            </a:r>
          </a:p>
        </p:txBody>
      </p:sp>
      <p:graphicFrame>
        <p:nvGraphicFramePr>
          <p:cNvPr id="187" name="Shape 187"/>
          <p:cNvGraphicFramePr/>
          <p:nvPr/>
        </p:nvGraphicFramePr>
        <p:xfrm>
          <a:off x="6301325" y="1184450"/>
          <a:ext cx="3000000" cy="3000000"/>
        </p:xfrm>
        <a:graphic>
          <a:graphicData uri="http://schemas.openxmlformats.org/drawingml/2006/table">
            <a:tbl>
              <a:tblPr>
                <a:noFill/>
                <a:tableStyleId>{C6F4BFD2-CB1A-4F78-B9F0-5D5D90A46A1F}</a:tableStyleId>
              </a:tblPr>
              <a:tblGrid>
                <a:gridCol w="1254900"/>
                <a:gridCol w="1254900"/>
              </a:tblGrid>
              <a:tr h="412950">
                <a:tc>
                  <a:txBody>
                    <a:bodyPr>
                      <a:noAutofit/>
                    </a:bodyPr>
                    <a:lstStyle/>
                    <a:p>
                      <a:pPr indent="0" lvl="0" marL="0" rtl="0">
                        <a:lnSpc>
                          <a:spcPct val="115000"/>
                        </a:lnSpc>
                        <a:spcBef>
                          <a:spcPts val="0"/>
                        </a:spcBef>
                        <a:buNone/>
                      </a:pPr>
                      <a:r>
                        <a:rPr b="1" lang="en" sz="1100">
                          <a:solidFill>
                            <a:srgbClr val="FF0000"/>
                          </a:solidFill>
                        </a:rPr>
                        <a:t>Inputs</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solidFill>
                            <a:srgbClr val="FF0000"/>
                          </a:solidFill>
                        </a:rPr>
                        <a:t>Value</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81175">
                <a:tc>
                  <a:txBody>
                    <a:bodyPr>
                      <a:noAutofit/>
                    </a:bodyPr>
                    <a:lstStyle/>
                    <a:p>
                      <a:pPr indent="0" lvl="0" marL="0" rtl="0">
                        <a:lnSpc>
                          <a:spcPct val="115000"/>
                        </a:lnSpc>
                        <a:spcBef>
                          <a:spcPts val="0"/>
                        </a:spcBef>
                        <a:buNone/>
                      </a:pPr>
                      <a:r>
                        <a:rPr lang="en">
                          <a:solidFill>
                            <a:srgbClr val="EFEFEF"/>
                          </a:solidFill>
                        </a:rPr>
                        <a:t>000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EFEFEF"/>
                          </a:solidFill>
                        </a:rPr>
                        <a:t>3000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81175">
                <a:tc>
                  <a:txBody>
                    <a:bodyPr>
                      <a:noAutofit/>
                    </a:bodyPr>
                    <a:lstStyle/>
                    <a:p>
                      <a:pPr indent="0" lvl="0" marL="0" rtl="0">
                        <a:lnSpc>
                          <a:spcPct val="115000"/>
                        </a:lnSpc>
                        <a:spcBef>
                          <a:spcPts val="0"/>
                        </a:spcBef>
                        <a:buNone/>
                      </a:pPr>
                      <a:r>
                        <a:rPr lang="en">
                          <a:solidFill>
                            <a:srgbClr val="EFEFEF"/>
                          </a:solidFill>
                        </a:rPr>
                        <a:t>001</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EFEFEF"/>
                          </a:solidFill>
                        </a:rPr>
                        <a:t>3300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55925">
                <a:tc>
                  <a:txBody>
                    <a:bodyPr>
                      <a:noAutofit/>
                    </a:bodyPr>
                    <a:lstStyle/>
                    <a:p>
                      <a:pPr indent="0" lvl="0" marL="0" rtl="0">
                        <a:lnSpc>
                          <a:spcPct val="115000"/>
                        </a:lnSpc>
                        <a:spcBef>
                          <a:spcPts val="0"/>
                        </a:spcBef>
                        <a:buNone/>
                      </a:pPr>
                      <a:r>
                        <a:rPr lang="en">
                          <a:solidFill>
                            <a:srgbClr val="EFEFEF"/>
                          </a:solidFill>
                        </a:rPr>
                        <a:t>010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EFEFEF"/>
                          </a:solidFill>
                        </a:rPr>
                        <a:t>3600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55925">
                <a:tc>
                  <a:txBody>
                    <a:bodyPr>
                      <a:noAutofit/>
                    </a:bodyPr>
                    <a:lstStyle/>
                    <a:p>
                      <a:pPr indent="0" lvl="0" marL="0" rtl="0">
                        <a:lnSpc>
                          <a:spcPct val="115000"/>
                        </a:lnSpc>
                        <a:spcBef>
                          <a:spcPts val="0"/>
                        </a:spcBef>
                        <a:buNone/>
                      </a:pPr>
                      <a:r>
                        <a:rPr lang="en">
                          <a:solidFill>
                            <a:srgbClr val="EFEFEF"/>
                          </a:solidFill>
                        </a:rPr>
                        <a:t>011</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EFEFEF"/>
                          </a:solidFill>
                        </a:rPr>
                        <a:t>3900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55925">
                <a:tc>
                  <a:txBody>
                    <a:bodyPr>
                      <a:noAutofit/>
                    </a:bodyPr>
                    <a:lstStyle/>
                    <a:p>
                      <a:pPr indent="0" lvl="0" marL="0" rtl="0">
                        <a:lnSpc>
                          <a:spcPct val="115000"/>
                        </a:lnSpc>
                        <a:spcBef>
                          <a:spcPts val="0"/>
                        </a:spcBef>
                        <a:buNone/>
                      </a:pPr>
                      <a:r>
                        <a:rPr lang="en">
                          <a:solidFill>
                            <a:srgbClr val="EFEFEF"/>
                          </a:solidFill>
                        </a:rPr>
                        <a:t>100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EFEFEF"/>
                          </a:solidFill>
                        </a:rPr>
                        <a:t>3000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55925">
                <a:tc>
                  <a:txBody>
                    <a:bodyPr>
                      <a:noAutofit/>
                    </a:bodyPr>
                    <a:lstStyle/>
                    <a:p>
                      <a:pPr indent="0" lvl="0" marL="0" rtl="0">
                        <a:lnSpc>
                          <a:spcPct val="115000"/>
                        </a:lnSpc>
                        <a:spcBef>
                          <a:spcPts val="0"/>
                        </a:spcBef>
                        <a:buNone/>
                      </a:pPr>
                      <a:r>
                        <a:rPr lang="en">
                          <a:solidFill>
                            <a:srgbClr val="EFEFEF"/>
                          </a:solidFill>
                        </a:rPr>
                        <a:t>101</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EFEFEF"/>
                          </a:solidFill>
                        </a:rPr>
                        <a:t>2700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55925">
                <a:tc>
                  <a:txBody>
                    <a:bodyPr>
                      <a:noAutofit/>
                    </a:bodyPr>
                    <a:lstStyle/>
                    <a:p>
                      <a:pPr indent="0" lvl="0" marL="0" rtl="0">
                        <a:lnSpc>
                          <a:spcPct val="115000"/>
                        </a:lnSpc>
                        <a:spcBef>
                          <a:spcPts val="0"/>
                        </a:spcBef>
                        <a:buNone/>
                      </a:pPr>
                      <a:r>
                        <a:rPr lang="en">
                          <a:solidFill>
                            <a:srgbClr val="EFEFEF"/>
                          </a:solidFill>
                        </a:rPr>
                        <a:t>110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EFEFEF"/>
                          </a:solidFill>
                        </a:rPr>
                        <a:t>2400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r h="255925">
                <a:tc>
                  <a:txBody>
                    <a:bodyPr>
                      <a:noAutofit/>
                    </a:bodyPr>
                    <a:lstStyle/>
                    <a:p>
                      <a:pPr indent="0" lvl="0" marL="0" rtl="0">
                        <a:lnSpc>
                          <a:spcPct val="115000"/>
                        </a:lnSpc>
                        <a:spcBef>
                          <a:spcPts val="0"/>
                        </a:spcBef>
                        <a:buNone/>
                      </a:pPr>
                      <a:r>
                        <a:rPr lang="en">
                          <a:solidFill>
                            <a:srgbClr val="EFEFEF"/>
                          </a:solidFill>
                        </a:rPr>
                        <a:t>111</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a:solidFill>
                            <a:srgbClr val="EFEFEF"/>
                          </a:solidFill>
                        </a:rPr>
                        <a:t>2100</a:t>
                      </a:r>
                    </a:p>
                  </a:txBody>
                  <a:tcPr marT="91425" marB="91425" marR="68575" marL="68575">
                    <a:lnL cap="flat" cmpd="sng" w="12650">
                      <a:solidFill>
                        <a:srgbClr val="000000"/>
                      </a:solidFill>
                      <a:prstDash val="solid"/>
                      <a:round/>
                      <a:headEnd len="med" w="med" type="none"/>
                      <a:tailEnd len="med" w="med" type="none"/>
                    </a:lnL>
                    <a:lnR cap="flat" cmpd="sng" w="12650">
                      <a:solidFill>
                        <a:srgbClr val="000000"/>
                      </a:solidFill>
                      <a:prstDash val="solid"/>
                      <a:round/>
                      <a:headEnd len="med" w="med" type="none"/>
                      <a:tailEnd len="med" w="med" type="none"/>
                    </a:lnR>
                    <a:lnT cap="flat" cmpd="sng" w="12650">
                      <a:solidFill>
                        <a:srgbClr val="000000"/>
                      </a:solidFill>
                      <a:prstDash val="solid"/>
                      <a:round/>
                      <a:headEnd len="med" w="med" type="none"/>
                      <a:tailEnd len="med" w="med" type="none"/>
                    </a:lnT>
                    <a:lnB cap="flat" cmpd="sng" w="12650">
                      <a:solidFill>
                        <a:srgbClr val="000000"/>
                      </a:solidFill>
                      <a:prstDash val="solid"/>
                      <a:round/>
                      <a:headEnd len="med" w="med" type="none"/>
                      <a:tailEnd len="med" w="med" type="none"/>
                    </a:lnB>
                  </a:tcPr>
                </a:tc>
              </a:tr>
            </a:tbl>
          </a:graphicData>
        </a:graphic>
      </p:graphicFrame>
      <p:pic>
        <p:nvPicPr>
          <p:cNvPr id="188" name="Shape 188"/>
          <p:cNvPicPr preferRelativeResize="0"/>
          <p:nvPr/>
        </p:nvPicPr>
        <p:blipFill>
          <a:blip r:embed="rId3">
            <a:alphaModFix/>
          </a:blip>
          <a:stretch>
            <a:fillRect/>
          </a:stretch>
        </p:blipFill>
        <p:spPr>
          <a:xfrm>
            <a:off x="809300" y="1871325"/>
            <a:ext cx="4239800" cy="24831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