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72" r:id="rId1"/>
  </p:sldMasterIdLst>
  <p:sldIdLst>
    <p:sldId id="420" r:id="rId2"/>
    <p:sldId id="449" r:id="rId3"/>
    <p:sldId id="421" r:id="rId4"/>
    <p:sldId id="422" r:id="rId5"/>
    <p:sldId id="423" r:id="rId6"/>
    <p:sldId id="424" r:id="rId7"/>
    <p:sldId id="425" r:id="rId8"/>
    <p:sldId id="426" r:id="rId9"/>
    <p:sldId id="427" r:id="rId10"/>
    <p:sldId id="428" r:id="rId11"/>
    <p:sldId id="429" r:id="rId12"/>
    <p:sldId id="430" r:id="rId13"/>
    <p:sldId id="567" r:id="rId14"/>
    <p:sldId id="431" r:id="rId15"/>
    <p:sldId id="432" r:id="rId16"/>
    <p:sldId id="433" r:id="rId17"/>
    <p:sldId id="434" r:id="rId18"/>
    <p:sldId id="435" r:id="rId19"/>
    <p:sldId id="436" r:id="rId20"/>
    <p:sldId id="437" r:id="rId21"/>
    <p:sldId id="438" r:id="rId22"/>
    <p:sldId id="439" r:id="rId23"/>
    <p:sldId id="570" r:id="rId24"/>
    <p:sldId id="574" r:id="rId25"/>
    <p:sldId id="580" r:id="rId26"/>
    <p:sldId id="442" r:id="rId27"/>
    <p:sldId id="571" r:id="rId28"/>
    <p:sldId id="443" r:id="rId29"/>
    <p:sldId id="444" r:id="rId30"/>
    <p:sldId id="445" r:id="rId31"/>
    <p:sldId id="578" r:id="rId32"/>
    <p:sldId id="579" r:id="rId33"/>
    <p:sldId id="469"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34" y="-96"/>
      </p:cViewPr>
      <p:guideLst>
        <p:guide orient="horz" pos="2160"/>
        <p:guide pos="2880"/>
      </p:guideLst>
    </p:cSldViewPr>
  </p:slid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685800"/>
            <a:ext cx="7772400" cy="2127250"/>
          </a:xfrm>
        </p:spPr>
        <p:txBody>
          <a:bodyPr/>
          <a:lstStyle>
            <a:lvl1pPr algn="ctr">
              <a:defRPr sz="4985"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323" b="1">
                <a:latin typeface="黑体" pitchFamily="2" charset="-122"/>
                <a:ea typeface="黑体" pitchFamily="2" charset="-122"/>
              </a:defRPr>
            </a:lvl1pPr>
          </a:lstStyle>
          <a:p>
            <a:pPr lvl="0"/>
            <a:r>
              <a:rPr lang="zh-CN" altLang="en-US" noProof="0" smtClean="0"/>
              <a:t>单击以编辑母版副标题样式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fld id="{530820CF-B880-4189-942D-D702A7CBA730}" type="datetimeFigureOut">
              <a:rPr lang="zh-CN" altLang="en-US" smtClean="0"/>
              <a:t>2021/4/22</a:t>
            </a:fld>
            <a:endParaRPr lang="zh-CN" altLang="en-US"/>
          </a:p>
        </p:txBody>
      </p:sp>
      <p:sp>
        <p:nvSpPr>
          <p:cNvPr id="16389" name="Rectangle 5"/>
          <p:cNvSpPr>
            <a:spLocks noGrp="1" noChangeArrowheads="1"/>
          </p:cNvSpPr>
          <p:nvPr>
            <p:ph type="ftr" sz="quarter" idx="3"/>
          </p:nvPr>
        </p:nvSpPr>
        <p:spPr/>
        <p:txBody>
          <a:bodyPr/>
          <a:lstStyle>
            <a:lvl1pPr>
              <a:defRPr/>
            </a:lvl1pPr>
          </a:lstStyle>
          <a:p>
            <a:endParaRPr lang="zh-CN" altLang="en-US"/>
          </a:p>
        </p:txBody>
      </p:sp>
      <p:sp>
        <p:nvSpPr>
          <p:cNvPr id="16390" name="Rectangle 6"/>
          <p:cNvSpPr>
            <a:spLocks noGrp="1" noChangeArrowheads="1"/>
          </p:cNvSpPr>
          <p:nvPr>
            <p:ph type="sldNum" sz="quarter" idx="4"/>
          </p:nvPr>
        </p:nvSpPr>
        <p:spPr/>
        <p:txBody>
          <a:bodyPr/>
          <a:lstStyle>
            <a:lvl1pPr>
              <a:defRPr/>
            </a:lvl1pPr>
          </a:lstStyle>
          <a:p>
            <a:fld id="{0C913308-F349-4B6D-A68A-DD1791B4A57B}" type="slidenum">
              <a:rPr lang="zh-CN" altLang="en-US" smtClean="0"/>
              <a:t>‹#›</a:t>
            </a:fld>
            <a:endParaRPr lang="zh-CN" altLang="en-US"/>
          </a:p>
        </p:txBody>
      </p:sp>
      <p:sp>
        <p:nvSpPr>
          <p:cNvPr id="16392" name="Rectangle 8" descr="Gold bar"/>
          <p:cNvSpPr>
            <a:spLocks noChangeArrowheads="1"/>
          </p:cNvSpPr>
          <p:nvPr/>
        </p:nvSpPr>
        <p:spPr bwMode="auto">
          <a:xfrm>
            <a:off x="228600" y="2889251"/>
            <a:ext cx="2870689"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sp>
        <p:nvSpPr>
          <p:cNvPr id="16393" name="Rectangle 9" descr="Orange bar"/>
          <p:cNvSpPr>
            <a:spLocks noChangeArrowheads="1"/>
          </p:cNvSpPr>
          <p:nvPr/>
        </p:nvSpPr>
        <p:spPr bwMode="auto">
          <a:xfrm>
            <a:off x="3099289" y="2889251"/>
            <a:ext cx="2869223"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sp>
        <p:nvSpPr>
          <p:cNvPr id="16394" name="Rectangle 10" descr="Slate bar"/>
          <p:cNvSpPr>
            <a:spLocks noChangeArrowheads="1"/>
          </p:cNvSpPr>
          <p:nvPr/>
        </p:nvSpPr>
        <p:spPr bwMode="auto">
          <a:xfrm>
            <a:off x="5968512" y="2889251"/>
            <a:ext cx="2870688" cy="201613"/>
          </a:xfrm>
          <a:prstGeom prst="rect">
            <a:avLst/>
          </a:prstGeom>
          <a:solidFill>
            <a:srgbClr val="333399"/>
          </a:solidFill>
          <a:ln>
            <a:noFill/>
          </a:ln>
          <a:effectLst/>
        </p:spPr>
        <p:txBody>
          <a:bodyPr wrap="none" anchor="ctr"/>
          <a:lstStyle/>
          <a:p>
            <a:endParaRPr lang="zh-CN" altLang="en-US" sz="1662">
              <a:solidFill>
                <a:srgbClr val="333399"/>
              </a:solidFill>
            </a:endParaRPr>
          </a:p>
        </p:txBody>
      </p:sp>
    </p:spTree>
    <p:extLst>
      <p:ext uri="{BB962C8B-B14F-4D97-AF65-F5344CB8AC3E}">
        <p14:creationId xmlns:p14="http://schemas.microsoft.com/office/powerpoint/2010/main" val="1089085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
        <p:nvSpPr>
          <p:cNvPr id="7"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Tree>
    <p:extLst>
      <p:ext uri="{BB962C8B-B14F-4D97-AF65-F5344CB8AC3E}">
        <p14:creationId xmlns:p14="http://schemas.microsoft.com/office/powerpoint/2010/main" val="15640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196611"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31523" cy="585311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8668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0927" y="188640"/>
            <a:ext cx="82296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96753"/>
            <a:ext cx="4044462" cy="49341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4642338" y="1196753"/>
            <a:ext cx="4044462" cy="23765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4642338" y="3754339"/>
            <a:ext cx="4044462" cy="237658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8400"/>
            <a:ext cx="2133600" cy="457200"/>
          </a:xfrm>
        </p:spPr>
        <p:txBody>
          <a:bodyPr/>
          <a:lstStyle>
            <a:lvl1pPr>
              <a:defRPr/>
            </a:lvl1pPr>
          </a:lstStyle>
          <a:p>
            <a:fld id="{530820CF-B880-4189-942D-D702A7CBA730}" type="datetimeFigureOut">
              <a:rPr lang="zh-CN" altLang="en-US" smtClean="0"/>
              <a:t>2021/4/22</a:t>
            </a:fld>
            <a:endParaRPr lang="zh-CN" altLang="en-US"/>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8" name="灯片编号占位符 7"/>
          <p:cNvSpPr>
            <a:spLocks noGrp="1"/>
          </p:cNvSpPr>
          <p:nvPr>
            <p:ph type="sldNum" sz="quarter" idx="12"/>
          </p:nvPr>
        </p:nvSpPr>
        <p:spPr>
          <a:xfrm>
            <a:off x="6553200" y="6248400"/>
            <a:ext cx="2133600" cy="457200"/>
          </a:xfrm>
        </p:spPr>
        <p:txBody>
          <a:bodyPr/>
          <a:lstStyle>
            <a:lvl1pPr>
              <a:defRPr/>
            </a:lvl1pPr>
          </a:lstStyle>
          <a:p>
            <a:fld id="{0C913308-F349-4B6D-A68A-DD1791B4A57B}" type="slidenum">
              <a:rPr lang="zh-CN" altLang="en-US" smtClean="0"/>
              <a:t>‹#›</a:t>
            </a:fld>
            <a:endParaRPr lang="zh-CN" altLang="en-US"/>
          </a:p>
        </p:txBody>
      </p:sp>
      <p:sp>
        <p:nvSpPr>
          <p:cNvPr id="9"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Tree>
    <p:extLst>
      <p:ext uri="{BB962C8B-B14F-4D97-AF65-F5344CB8AC3E}">
        <p14:creationId xmlns:p14="http://schemas.microsoft.com/office/powerpoint/2010/main" val="3315738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2"/>
            <a:ext cx="82296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96753"/>
            <a:ext cx="4044462" cy="49341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4642338" y="1196753"/>
            <a:ext cx="4044462" cy="4934173"/>
          </a:xfrm>
        </p:spPr>
        <p:txBody>
          <a:bodyPr/>
          <a:lstStyle/>
          <a:p>
            <a:r>
              <a:rPr lang="zh-CN" altLang="en-US" smtClean="0"/>
              <a:t>单击图标添加联机映像</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fld id="{530820CF-B880-4189-942D-D702A7CBA730}" type="datetimeFigureOut">
              <a:rPr lang="zh-CN" altLang="en-US" smtClean="0"/>
              <a:t>2021/4/22</a:t>
            </a:fld>
            <a:endParaRPr lang="zh-CN" altLang="en-US"/>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0C913308-F349-4B6D-A68A-DD1791B4A57B}" type="slidenum">
              <a:rPr lang="zh-CN" altLang="en-US" smtClean="0"/>
              <a:t>‹#›</a:t>
            </a:fld>
            <a:endParaRPr lang="zh-CN" altLang="en-US"/>
          </a:p>
        </p:txBody>
      </p:sp>
      <p:sp>
        <p:nvSpPr>
          <p:cNvPr id="8"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Tree>
    <p:extLst>
      <p:ext uri="{BB962C8B-B14F-4D97-AF65-F5344CB8AC3E}">
        <p14:creationId xmlns:p14="http://schemas.microsoft.com/office/powerpoint/2010/main" val="155168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368811"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196753"/>
            <a:ext cx="8368811" cy="4934173"/>
          </a:xfrm>
        </p:spPr>
        <p:txBody>
          <a:bodyPr/>
          <a:lstStyle>
            <a:lvl1pPr>
              <a:defRPr sz="2954" b="1">
                <a:solidFill>
                  <a:schemeClr val="tx1"/>
                </a:solidFill>
                <a:latin typeface="+mn-lt"/>
                <a:ea typeface="黑体" pitchFamily="2" charset="-122"/>
              </a:defRPr>
            </a:lvl1pPr>
            <a:lvl2pPr>
              <a:defRPr sz="2585" b="1">
                <a:solidFill>
                  <a:schemeClr val="tx1"/>
                </a:solidFill>
                <a:latin typeface="+mn-lt"/>
                <a:ea typeface="黑体" pitchFamily="2" charset="-122"/>
              </a:defRPr>
            </a:lvl2pPr>
            <a:lvl3pPr>
              <a:defRPr sz="2215" b="1">
                <a:solidFill>
                  <a:schemeClr val="tx1"/>
                </a:solidFill>
                <a:latin typeface="+mn-lt"/>
                <a:ea typeface="黑体" pitchFamily="2" charset="-122"/>
              </a:defRPr>
            </a:lvl3pPr>
            <a:lvl4pPr>
              <a:defRPr sz="1846" b="1">
                <a:solidFill>
                  <a:schemeClr val="tx1"/>
                </a:solidFill>
                <a:latin typeface="+mn-lt"/>
                <a:ea typeface="黑体" pitchFamily="2" charset="-122"/>
              </a:defRPr>
            </a:lvl4pPr>
            <a:lvl5pPr>
              <a:defRPr sz="1846" b="1">
                <a:solidFill>
                  <a:schemeClr val="tx1"/>
                </a:solidFill>
                <a:latin typeface="+mn-lt"/>
                <a:ea typeface="黑体" pitchFamily="2"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
        <p:nvSpPr>
          <p:cNvPr id="7"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Tree>
    <p:extLst>
      <p:ext uri="{BB962C8B-B14F-4D97-AF65-F5344CB8AC3E}">
        <p14:creationId xmlns:p14="http://schemas.microsoft.com/office/powerpoint/2010/main" val="427321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970638" cy="1362075"/>
          </a:xfrm>
        </p:spPr>
        <p:txBody>
          <a:bodyPr anchor="t"/>
          <a:lstStyle>
            <a:lvl1pPr algn="l">
              <a:defRPr sz="4062"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435" y="2906713"/>
            <a:ext cx="7970638"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3542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368811"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6753"/>
            <a:ext cx="4117204" cy="4934173"/>
          </a:xfrm>
        </p:spPr>
        <p:txBody>
          <a:bodyPr/>
          <a:lstStyle>
            <a:lvl1pPr>
              <a:defRPr sz="2954" b="1">
                <a:solidFill>
                  <a:schemeClr val="tx1"/>
                </a:solidFill>
                <a:latin typeface="+mn-lt"/>
                <a:ea typeface="黑体" pitchFamily="2" charset="-122"/>
              </a:defRPr>
            </a:lvl1pPr>
            <a:lvl2pPr>
              <a:buClr>
                <a:schemeClr val="accent2"/>
              </a:buClr>
              <a:defRPr sz="2585" b="1">
                <a:solidFill>
                  <a:schemeClr val="tx1"/>
                </a:solidFill>
                <a:latin typeface="+mn-lt"/>
                <a:ea typeface="黑体" pitchFamily="2" charset="-122"/>
              </a:defRPr>
            </a:lvl2pPr>
            <a:lvl3pPr>
              <a:defRPr sz="2215" b="1">
                <a:solidFill>
                  <a:schemeClr val="tx1"/>
                </a:solidFill>
                <a:latin typeface="+mn-lt"/>
                <a:ea typeface="黑体" pitchFamily="2" charset="-122"/>
              </a:defRPr>
            </a:lvl3pPr>
            <a:lvl4pPr>
              <a:defRPr sz="1846" b="1">
                <a:solidFill>
                  <a:schemeClr val="tx1"/>
                </a:solidFill>
                <a:latin typeface="+mn-lt"/>
                <a:ea typeface="黑体" pitchFamily="2" charset="-122"/>
              </a:defRPr>
            </a:lvl4pPr>
            <a:lvl5pPr>
              <a:buClr>
                <a:srgbClr val="333399"/>
              </a:buClr>
              <a:defRPr sz="1846" b="1">
                <a:solidFill>
                  <a:schemeClr val="tx1"/>
                </a:solidFill>
                <a:latin typeface="+mn-lt"/>
                <a:ea typeface="黑体" pitchFamily="2" charset="-122"/>
              </a:defRPr>
            </a:lvl5pPr>
            <a:lvl6pPr>
              <a:defRPr sz="1662"/>
            </a:lvl6pPr>
            <a:lvl7pPr>
              <a:defRPr sz="1662"/>
            </a:lvl7pPr>
            <a:lvl8pPr>
              <a:defRPr sz="1662"/>
            </a:lvl8pPr>
            <a:lvl9pPr>
              <a:defRPr sz="1662"/>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708807" y="1196753"/>
            <a:ext cx="4117204" cy="4934173"/>
          </a:xfrm>
        </p:spPr>
        <p:txBody>
          <a:bodyPr/>
          <a:lstStyle>
            <a:lvl1pPr>
              <a:defRPr sz="2954" b="1">
                <a:solidFill>
                  <a:schemeClr val="tx1"/>
                </a:solidFill>
                <a:latin typeface="+mn-lt"/>
                <a:ea typeface="黑体" pitchFamily="2" charset="-122"/>
              </a:defRPr>
            </a:lvl1pPr>
            <a:lvl2pPr>
              <a:buClr>
                <a:schemeClr val="accent2"/>
              </a:buClr>
              <a:defRPr sz="2585" b="1">
                <a:solidFill>
                  <a:schemeClr val="tx1"/>
                </a:solidFill>
                <a:latin typeface="+mn-lt"/>
                <a:ea typeface="黑体" pitchFamily="2" charset="-122"/>
              </a:defRPr>
            </a:lvl2pPr>
            <a:lvl3pPr>
              <a:defRPr sz="2215" b="1">
                <a:solidFill>
                  <a:schemeClr val="tx1"/>
                </a:solidFill>
                <a:latin typeface="+mn-lt"/>
                <a:ea typeface="黑体" pitchFamily="2" charset="-122"/>
              </a:defRPr>
            </a:lvl3pPr>
            <a:lvl4pPr>
              <a:defRPr sz="1846" b="1">
                <a:solidFill>
                  <a:schemeClr val="tx1"/>
                </a:solidFill>
                <a:latin typeface="+mn-lt"/>
                <a:ea typeface="黑体" pitchFamily="2" charset="-122"/>
              </a:defRPr>
            </a:lvl4pPr>
            <a:lvl5pPr>
              <a:buClr>
                <a:srgbClr val="333399"/>
              </a:buClr>
              <a:defRPr sz="1846" b="1">
                <a:solidFill>
                  <a:schemeClr val="tx1"/>
                </a:solidFill>
                <a:latin typeface="+mn-lt"/>
                <a:ea typeface="黑体" pitchFamily="2" charset="-122"/>
              </a:defRPr>
            </a:lvl5pPr>
            <a:lvl6pPr>
              <a:defRPr sz="1662"/>
            </a:lvl6pPr>
            <a:lvl7pPr>
              <a:defRPr sz="1662"/>
            </a:lvl7pPr>
            <a:lvl8pPr>
              <a:defRPr sz="1662"/>
            </a:lvl8pPr>
            <a:lvl9pPr>
              <a:defRPr sz="1662"/>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t>2021/4/22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
        <p:nvSpPr>
          <p:cNvPr id="8"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Tree>
    <p:extLst>
      <p:ext uri="{BB962C8B-B14F-4D97-AF65-F5344CB8AC3E}">
        <p14:creationId xmlns:p14="http://schemas.microsoft.com/office/powerpoint/2010/main" val="31524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368811"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207874"/>
            <a:ext cx="4112781" cy="639762"/>
          </a:xfrm>
        </p:spPr>
        <p:txBody>
          <a:bodyPr anchor="b"/>
          <a:lstStyle>
            <a:lvl1pPr marL="0" indent="0">
              <a:buNone/>
              <a:defRPr sz="2954" b="1">
                <a:latin typeface="+mn-lt"/>
                <a:ea typeface="黑体" pitchFamily="2" charset="-122"/>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smtClean="0"/>
              <a:t>编辑母版文本样式</a:t>
            </a:r>
          </a:p>
        </p:txBody>
      </p:sp>
      <p:sp>
        <p:nvSpPr>
          <p:cNvPr id="4" name="内容占位符 3"/>
          <p:cNvSpPr>
            <a:spLocks noGrp="1"/>
          </p:cNvSpPr>
          <p:nvPr>
            <p:ph sz="half" idx="2"/>
          </p:nvPr>
        </p:nvSpPr>
        <p:spPr>
          <a:xfrm>
            <a:off x="457200" y="1872534"/>
            <a:ext cx="4112781" cy="4292770"/>
          </a:xfrm>
        </p:spPr>
        <p:txBody>
          <a:bodyPr/>
          <a:lstStyle>
            <a:lvl1pPr>
              <a:defRPr sz="2954" b="1">
                <a:solidFill>
                  <a:schemeClr val="tx1"/>
                </a:solidFill>
                <a:latin typeface="+mn-lt"/>
                <a:ea typeface="黑体" pitchFamily="2" charset="-122"/>
              </a:defRPr>
            </a:lvl1pPr>
            <a:lvl2pPr>
              <a:defRPr sz="2585" b="1">
                <a:solidFill>
                  <a:schemeClr val="tx1"/>
                </a:solidFill>
                <a:latin typeface="+mn-lt"/>
                <a:ea typeface="黑体" pitchFamily="2" charset="-122"/>
              </a:defRPr>
            </a:lvl2pPr>
            <a:lvl3pPr>
              <a:defRPr sz="2215" b="1">
                <a:solidFill>
                  <a:schemeClr val="tx1"/>
                </a:solidFill>
                <a:latin typeface="+mn-lt"/>
                <a:ea typeface="黑体" pitchFamily="2" charset="-122"/>
              </a:defRPr>
            </a:lvl3pPr>
            <a:lvl4pPr>
              <a:defRPr sz="1846" b="1">
                <a:solidFill>
                  <a:schemeClr val="tx1"/>
                </a:solidFill>
                <a:latin typeface="+mn-lt"/>
                <a:ea typeface="黑体" pitchFamily="2" charset="-122"/>
              </a:defRPr>
            </a:lvl4pPr>
            <a:lvl5pPr>
              <a:defRPr sz="1846" b="1">
                <a:solidFill>
                  <a:schemeClr val="tx1"/>
                </a:solidFill>
                <a:latin typeface="+mn-lt"/>
                <a:ea typeface="黑体" pitchFamily="2" charset="-122"/>
              </a:defRPr>
            </a:lvl5pPr>
            <a:lvl6pPr>
              <a:defRPr sz="1477"/>
            </a:lvl6pPr>
            <a:lvl7pPr>
              <a:defRPr sz="1477"/>
            </a:lvl7pPr>
            <a:lvl8pPr>
              <a:defRPr sz="1477"/>
            </a:lvl8pPr>
            <a:lvl9pPr>
              <a:defRPr sz="1477"/>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711739" y="1207874"/>
            <a:ext cx="4114273" cy="639762"/>
          </a:xfrm>
        </p:spPr>
        <p:txBody>
          <a:bodyPr anchor="b"/>
          <a:lstStyle>
            <a:lvl1pPr marL="0" indent="0">
              <a:buNone/>
              <a:defRPr sz="2954" b="1">
                <a:latin typeface="+mn-lt"/>
                <a:ea typeface="黑体" pitchFamily="2" charset="-122"/>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smtClean="0"/>
              <a:t>编辑母版文本样式</a:t>
            </a:r>
          </a:p>
        </p:txBody>
      </p:sp>
      <p:sp>
        <p:nvSpPr>
          <p:cNvPr id="6" name="内容占位符 5"/>
          <p:cNvSpPr>
            <a:spLocks noGrp="1"/>
          </p:cNvSpPr>
          <p:nvPr>
            <p:ph sz="quarter" idx="4"/>
          </p:nvPr>
        </p:nvSpPr>
        <p:spPr>
          <a:xfrm>
            <a:off x="4711739" y="1872534"/>
            <a:ext cx="4114273" cy="4292770"/>
          </a:xfrm>
        </p:spPr>
        <p:txBody>
          <a:bodyPr/>
          <a:lstStyle>
            <a:lvl1pPr>
              <a:defRPr sz="2954" b="1">
                <a:solidFill>
                  <a:schemeClr val="tx1"/>
                </a:solidFill>
                <a:latin typeface="+mn-lt"/>
                <a:ea typeface="黑体" pitchFamily="2" charset="-122"/>
              </a:defRPr>
            </a:lvl1pPr>
            <a:lvl2pPr>
              <a:defRPr sz="2585" b="1">
                <a:solidFill>
                  <a:schemeClr val="tx1"/>
                </a:solidFill>
                <a:latin typeface="+mn-lt"/>
                <a:ea typeface="黑体" pitchFamily="2" charset="-122"/>
              </a:defRPr>
            </a:lvl2pPr>
            <a:lvl3pPr>
              <a:defRPr sz="2215" b="1">
                <a:solidFill>
                  <a:schemeClr val="tx1"/>
                </a:solidFill>
                <a:latin typeface="+mn-lt"/>
                <a:ea typeface="黑体" pitchFamily="2" charset="-122"/>
              </a:defRPr>
            </a:lvl3pPr>
            <a:lvl4pPr>
              <a:defRPr sz="1846" b="1">
                <a:solidFill>
                  <a:schemeClr val="tx1"/>
                </a:solidFill>
                <a:latin typeface="+mn-lt"/>
                <a:ea typeface="黑体" pitchFamily="2" charset="-122"/>
              </a:defRPr>
            </a:lvl4pPr>
            <a:lvl5pPr>
              <a:defRPr sz="1846" b="1">
                <a:solidFill>
                  <a:schemeClr val="tx1"/>
                </a:solidFill>
                <a:latin typeface="+mn-lt"/>
                <a:ea typeface="黑体" pitchFamily="2" charset="-122"/>
              </a:defRPr>
            </a:lvl5pPr>
            <a:lvl6pPr>
              <a:defRPr sz="1477"/>
            </a:lvl6pPr>
            <a:lvl7pPr>
              <a:defRPr sz="1477"/>
            </a:lvl7pPr>
            <a:lvl8pPr>
              <a:defRPr sz="1477"/>
            </a:lvl8pPr>
            <a:lvl9pPr>
              <a:defRPr sz="1477"/>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t>2021/4/22</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
        <p:nvSpPr>
          <p:cNvPr id="10"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Tree>
    <p:extLst>
      <p:ext uri="{BB962C8B-B14F-4D97-AF65-F5344CB8AC3E}">
        <p14:creationId xmlns:p14="http://schemas.microsoft.com/office/powerpoint/2010/main" val="78094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t>2021/4/22</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
        <p:nvSpPr>
          <p:cNvPr id="6"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Tree>
    <p:extLst>
      <p:ext uri="{BB962C8B-B14F-4D97-AF65-F5344CB8AC3E}">
        <p14:creationId xmlns:p14="http://schemas.microsoft.com/office/powerpoint/2010/main" val="320819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t>2021/4/22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3419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lstStyle>
            <a:lvl1pPr algn="l">
              <a:defRPr sz="184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1"/>
            <a:ext cx="5250473"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t>2021/4/22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5582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lstStyle>
            <a:lvl1pPr algn="l">
              <a:defRPr sz="184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t>2021/4/22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2176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188640"/>
            <a:ext cx="83688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57200" y="1196753"/>
            <a:ext cx="8368811"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57200" y="6356176"/>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923">
                <a:ea typeface="宋体" pitchFamily="2" charset="-122"/>
              </a:defRPr>
            </a:lvl1pPr>
          </a:lstStyle>
          <a:p>
            <a:fld id="{530820CF-B880-4189-942D-D702A7CBA730}" type="datetimeFigureOut">
              <a:rPr lang="zh-CN" altLang="en-US" smtClean="0"/>
              <a:t>2021/4/22</a:t>
            </a:fld>
            <a:endParaRPr lang="zh-CN" altLang="en-US"/>
          </a:p>
        </p:txBody>
      </p:sp>
      <p:sp>
        <p:nvSpPr>
          <p:cNvPr id="15365" name="Rectangle 5"/>
          <p:cNvSpPr>
            <a:spLocks noGrp="1" noChangeArrowheads="1"/>
          </p:cNvSpPr>
          <p:nvPr>
            <p:ph type="ftr" sz="quarter" idx="3"/>
          </p:nvPr>
        </p:nvSpPr>
        <p:spPr bwMode="auto">
          <a:xfrm>
            <a:off x="3124200" y="635617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923">
                <a:ea typeface="宋体" pitchFamily="2" charset="-122"/>
              </a:defRPr>
            </a:lvl1pPr>
          </a:lstStyle>
          <a:p>
            <a:endParaRPr lang="zh-CN" altLang="en-US"/>
          </a:p>
        </p:txBody>
      </p:sp>
      <p:sp>
        <p:nvSpPr>
          <p:cNvPr id="15366" name="Rectangle 6"/>
          <p:cNvSpPr>
            <a:spLocks noGrp="1" noChangeArrowheads="1"/>
          </p:cNvSpPr>
          <p:nvPr>
            <p:ph type="sldNum" sz="quarter" idx="4"/>
          </p:nvPr>
        </p:nvSpPr>
        <p:spPr bwMode="auto">
          <a:xfrm>
            <a:off x="6553200" y="6356176"/>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923">
                <a:ea typeface="宋体" pitchFamily="2" charset="-122"/>
              </a:defRPr>
            </a:lvl1pPr>
          </a:lstStyle>
          <a:p>
            <a:fld id="{0C913308-F349-4B6D-A68A-DD1791B4A57B}" type="slidenum">
              <a:rPr lang="zh-CN" altLang="en-US" smtClean="0"/>
              <a:t>‹#›</a:t>
            </a:fld>
            <a:endParaRPr lang="zh-CN" altLang="en-US"/>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215">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215">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28600" cy="2286000"/>
          </a:xfrm>
          <a:prstGeom prst="rect">
            <a:avLst/>
          </a:prstGeom>
          <a:solidFill>
            <a:srgbClr val="333399"/>
          </a:solidFill>
          <a:ln>
            <a:noFill/>
          </a:ln>
          <a:effectLst/>
        </p:spPr>
        <p:txBody>
          <a:bodyPr wrap="none" anchor="ctr"/>
          <a:lstStyle/>
          <a:p>
            <a:pPr algn="ctr" eaLnBrk="1" hangingPunct="1"/>
            <a:endParaRPr lang="zh-CN" altLang="en-US" sz="2215">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94853" y="188641"/>
            <a:ext cx="1038402" cy="812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171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iming>
    <p:tnLst>
      <p:par>
        <p:cTn id="1" dur="indefinite" restart="never" nodeType="tmRoot"/>
      </p:par>
    </p:tnLst>
  </p:timing>
  <p:txStyles>
    <p:titleStyle>
      <a:lvl1pPr algn="l" rtl="0" eaLnBrk="1" fontAlgn="base" hangingPunct="1">
        <a:spcBef>
          <a:spcPct val="0"/>
        </a:spcBef>
        <a:spcAft>
          <a:spcPct val="0"/>
        </a:spcAft>
        <a:defRPr sz="4062" b="1">
          <a:solidFill>
            <a:srgbClr val="333399"/>
          </a:solidFill>
          <a:latin typeface="+mn-lt"/>
          <a:ea typeface="黑体" pitchFamily="2" charset="-122"/>
          <a:cs typeface="+mj-cs"/>
        </a:defRPr>
      </a:lvl1pPr>
      <a:lvl2pPr algn="l" rtl="0" eaLnBrk="1" fontAlgn="base" hangingPunct="1">
        <a:spcBef>
          <a:spcPct val="0"/>
        </a:spcBef>
        <a:spcAft>
          <a:spcPct val="0"/>
        </a:spcAft>
        <a:defRPr sz="4062">
          <a:solidFill>
            <a:schemeClr val="tx2"/>
          </a:solidFill>
          <a:latin typeface="Times New Roman" pitchFamily="18" charset="0"/>
        </a:defRPr>
      </a:lvl2pPr>
      <a:lvl3pPr algn="l" rtl="0" eaLnBrk="1" fontAlgn="base" hangingPunct="1">
        <a:spcBef>
          <a:spcPct val="0"/>
        </a:spcBef>
        <a:spcAft>
          <a:spcPct val="0"/>
        </a:spcAft>
        <a:defRPr sz="4062">
          <a:solidFill>
            <a:schemeClr val="tx2"/>
          </a:solidFill>
          <a:latin typeface="Times New Roman" pitchFamily="18" charset="0"/>
        </a:defRPr>
      </a:lvl3pPr>
      <a:lvl4pPr algn="l" rtl="0" eaLnBrk="1" fontAlgn="base" hangingPunct="1">
        <a:spcBef>
          <a:spcPct val="0"/>
        </a:spcBef>
        <a:spcAft>
          <a:spcPct val="0"/>
        </a:spcAft>
        <a:defRPr sz="4062">
          <a:solidFill>
            <a:schemeClr val="tx2"/>
          </a:solidFill>
          <a:latin typeface="Times New Roman" pitchFamily="18" charset="0"/>
        </a:defRPr>
      </a:lvl4pPr>
      <a:lvl5pPr algn="l" rtl="0" eaLnBrk="1" fontAlgn="base" hangingPunct="1">
        <a:spcBef>
          <a:spcPct val="0"/>
        </a:spcBef>
        <a:spcAft>
          <a:spcPct val="0"/>
        </a:spcAft>
        <a:defRPr sz="4062">
          <a:solidFill>
            <a:schemeClr val="tx2"/>
          </a:solidFill>
          <a:latin typeface="Times New Roman" pitchFamily="18" charset="0"/>
        </a:defRPr>
      </a:lvl5pPr>
      <a:lvl6pPr marL="422041" algn="l" rtl="0" eaLnBrk="1" fontAlgn="base" hangingPunct="1">
        <a:spcBef>
          <a:spcPct val="0"/>
        </a:spcBef>
        <a:spcAft>
          <a:spcPct val="0"/>
        </a:spcAft>
        <a:defRPr sz="4062">
          <a:solidFill>
            <a:schemeClr val="tx2"/>
          </a:solidFill>
          <a:latin typeface="Times New Roman" pitchFamily="18" charset="0"/>
        </a:defRPr>
      </a:lvl6pPr>
      <a:lvl7pPr marL="844083" algn="l" rtl="0" eaLnBrk="1" fontAlgn="base" hangingPunct="1">
        <a:spcBef>
          <a:spcPct val="0"/>
        </a:spcBef>
        <a:spcAft>
          <a:spcPct val="0"/>
        </a:spcAft>
        <a:defRPr sz="4062">
          <a:solidFill>
            <a:schemeClr val="tx2"/>
          </a:solidFill>
          <a:latin typeface="Times New Roman" pitchFamily="18" charset="0"/>
        </a:defRPr>
      </a:lvl7pPr>
      <a:lvl8pPr marL="1266124" algn="l" rtl="0" eaLnBrk="1" fontAlgn="base" hangingPunct="1">
        <a:spcBef>
          <a:spcPct val="0"/>
        </a:spcBef>
        <a:spcAft>
          <a:spcPct val="0"/>
        </a:spcAft>
        <a:defRPr sz="4062">
          <a:solidFill>
            <a:schemeClr val="tx2"/>
          </a:solidFill>
          <a:latin typeface="Times New Roman" pitchFamily="18" charset="0"/>
        </a:defRPr>
      </a:lvl8pPr>
      <a:lvl9pPr marL="1688165" algn="l" rtl="0" eaLnBrk="1" fontAlgn="base" hangingPunct="1">
        <a:spcBef>
          <a:spcPct val="0"/>
        </a:spcBef>
        <a:spcAft>
          <a:spcPct val="0"/>
        </a:spcAft>
        <a:defRPr sz="4062">
          <a:solidFill>
            <a:schemeClr val="tx2"/>
          </a:solidFill>
          <a:latin typeface="Times New Roman" pitchFamily="18" charset="0"/>
        </a:defRPr>
      </a:lvl9pPr>
    </p:titleStyle>
    <p:bodyStyle>
      <a:lvl1pPr marL="316531" indent="-316531" algn="l" rtl="0" eaLnBrk="1" fontAlgn="base" hangingPunct="1">
        <a:lnSpc>
          <a:spcPct val="110000"/>
        </a:lnSpc>
        <a:spcBef>
          <a:spcPts val="554"/>
        </a:spcBef>
        <a:spcAft>
          <a:spcPct val="0"/>
        </a:spcAft>
        <a:buClr>
          <a:srgbClr val="333399"/>
        </a:buClr>
        <a:buSzPct val="75000"/>
        <a:buFont typeface="Wingdings" pitchFamily="2" charset="2"/>
        <a:buChar char="n"/>
        <a:defRPr sz="2954" b="1">
          <a:solidFill>
            <a:schemeClr val="tx1"/>
          </a:solidFill>
          <a:latin typeface="+mn-lt"/>
          <a:ea typeface="黑体" pitchFamily="2" charset="-122"/>
          <a:cs typeface="+mn-cs"/>
        </a:defRPr>
      </a:lvl1pPr>
      <a:lvl2pPr marL="685817" indent="-263776" algn="l" rtl="0" eaLnBrk="1" fontAlgn="base" hangingPunct="1">
        <a:lnSpc>
          <a:spcPct val="110000"/>
        </a:lnSpc>
        <a:spcBef>
          <a:spcPts val="554"/>
        </a:spcBef>
        <a:spcAft>
          <a:spcPct val="0"/>
        </a:spcAft>
        <a:buClr>
          <a:schemeClr val="accent2"/>
        </a:buClr>
        <a:buSzPct val="70000"/>
        <a:buFont typeface="Wingdings" pitchFamily="2" charset="2"/>
        <a:buChar char="n"/>
        <a:defRPr sz="2585" b="1">
          <a:solidFill>
            <a:schemeClr val="tx1"/>
          </a:solidFill>
          <a:latin typeface="+mn-lt"/>
          <a:ea typeface="黑体" pitchFamily="2" charset="-122"/>
        </a:defRPr>
      </a:lvl2pPr>
      <a:lvl3pPr marL="1055103" indent="-211021" algn="l" rtl="0" eaLnBrk="1" fontAlgn="base" hangingPunct="1">
        <a:lnSpc>
          <a:spcPct val="110000"/>
        </a:lnSpc>
        <a:spcBef>
          <a:spcPts val="554"/>
        </a:spcBef>
        <a:spcAft>
          <a:spcPct val="0"/>
        </a:spcAft>
        <a:buClr>
          <a:srgbClr val="333399"/>
        </a:buClr>
        <a:buSzPct val="65000"/>
        <a:buFont typeface="Wingdings" pitchFamily="2" charset="2"/>
        <a:buChar char="p"/>
        <a:defRPr sz="2215" b="1">
          <a:solidFill>
            <a:schemeClr val="tx1"/>
          </a:solidFill>
          <a:latin typeface="+mn-lt"/>
          <a:ea typeface="黑体" pitchFamily="2" charset="-122"/>
        </a:defRPr>
      </a:lvl3pPr>
      <a:lvl4pPr marL="1477145" indent="-211021" algn="l" rtl="0" eaLnBrk="1" fontAlgn="base" hangingPunct="1">
        <a:lnSpc>
          <a:spcPct val="110000"/>
        </a:lnSpc>
        <a:spcBef>
          <a:spcPts val="554"/>
        </a:spcBef>
        <a:spcAft>
          <a:spcPct val="0"/>
        </a:spcAft>
        <a:buClr>
          <a:schemeClr val="bg2"/>
        </a:buClr>
        <a:buSzPct val="65000"/>
        <a:buFont typeface="Wingdings" pitchFamily="2" charset="2"/>
        <a:buChar char="n"/>
        <a:defRPr sz="1846" b="1">
          <a:solidFill>
            <a:schemeClr val="tx1"/>
          </a:solidFill>
          <a:latin typeface="+mn-lt"/>
          <a:ea typeface="黑体" pitchFamily="2" charset="-122"/>
        </a:defRPr>
      </a:lvl4pPr>
      <a:lvl5pPr marL="1899186" indent="-211021" algn="l" rtl="0" eaLnBrk="1" fontAlgn="base" hangingPunct="1">
        <a:lnSpc>
          <a:spcPct val="110000"/>
        </a:lnSpc>
        <a:spcBef>
          <a:spcPts val="554"/>
        </a:spcBef>
        <a:spcAft>
          <a:spcPct val="0"/>
        </a:spcAft>
        <a:buClr>
          <a:srgbClr val="333399"/>
        </a:buClr>
        <a:buSzPct val="60000"/>
        <a:buFont typeface="Wingdings" pitchFamily="2" charset="2"/>
        <a:buChar char="n"/>
        <a:defRPr sz="1846" b="1">
          <a:solidFill>
            <a:schemeClr val="tx1"/>
          </a:solidFill>
          <a:latin typeface="+mn-lt"/>
          <a:ea typeface="黑体" pitchFamily="2" charset="-122"/>
        </a:defRPr>
      </a:lvl5pPr>
      <a:lvl6pPr marL="2321227" indent="-211021"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743269" indent="-211021"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165310" indent="-211021"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587351" indent="-211021"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708920"/>
            <a:ext cx="8964488" cy="584775"/>
          </a:xfrm>
          <a:prstGeom prst="rect">
            <a:avLst/>
          </a:prstGeom>
        </p:spPr>
        <p:txBody>
          <a:bodyPr wrap="square">
            <a:spAutoFit/>
          </a:bodyPr>
          <a:lstStyle/>
          <a:p>
            <a:pPr algn="ctr"/>
            <a:r>
              <a:rPr lang="zh-CN" altLang="zh-CN" sz="3200" b="1" dirty="0" smtClean="0"/>
              <a:t> </a:t>
            </a:r>
            <a:r>
              <a:rPr lang="zh-CN" altLang="zh-CN" sz="3200" b="1" dirty="0"/>
              <a:t>访问控制列表（</a:t>
            </a:r>
            <a:r>
              <a:rPr lang="en-US" altLang="zh-CN" sz="3200" b="1" dirty="0"/>
              <a:t>ACL</a:t>
            </a:r>
            <a:r>
              <a:rPr lang="zh-CN" altLang="zh-CN" sz="3200" b="1" dirty="0" smtClean="0"/>
              <a:t>）</a:t>
            </a:r>
            <a:endParaRPr lang="zh-CN" altLang="zh-CN" sz="3200" b="1" dirty="0"/>
          </a:p>
        </p:txBody>
      </p:sp>
    </p:spTree>
    <p:extLst>
      <p:ext uri="{BB962C8B-B14F-4D97-AF65-F5344CB8AC3E}">
        <p14:creationId xmlns:p14="http://schemas.microsoft.com/office/powerpoint/2010/main" val="428875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988840"/>
            <a:ext cx="8474104" cy="3416320"/>
          </a:xfrm>
          <a:prstGeom prst="rect">
            <a:avLst/>
          </a:prstGeom>
        </p:spPr>
        <p:txBody>
          <a:bodyPr wrap="square">
            <a:spAutoFit/>
          </a:bodyPr>
          <a:lstStyle/>
          <a:p>
            <a:pPr>
              <a:lnSpc>
                <a:spcPct val="150000"/>
              </a:lnSpc>
            </a:pPr>
            <a:r>
              <a:rPr lang="en-US" altLang="zh-CN" sz="2400" b="1" dirty="0"/>
              <a:t>1</a:t>
            </a:r>
            <a:r>
              <a:rPr lang="zh-CN" altLang="zh-CN" sz="2400" b="1" dirty="0"/>
              <a:t>．语句排序</a:t>
            </a:r>
            <a:endParaRPr lang="zh-CN" altLang="zh-CN" sz="2400" dirty="0"/>
          </a:p>
          <a:p>
            <a:pPr>
              <a:lnSpc>
                <a:spcPct val="150000"/>
              </a:lnSpc>
            </a:pPr>
            <a:r>
              <a:rPr lang="zh-CN" altLang="zh-CN" sz="2400" dirty="0"/>
              <a:t>一旦某条语句匹配，后续语句就不再处理。因此，</a:t>
            </a:r>
            <a:r>
              <a:rPr lang="en-US" altLang="zh-CN" sz="2400" dirty="0"/>
              <a:t>ACL</a:t>
            </a:r>
            <a:r>
              <a:rPr lang="zh-CN" altLang="zh-CN" sz="2400" dirty="0"/>
              <a:t>中语句的顺序非常重要。假设有两条语句，一条拒绝一台主机而另一条允许同一主机，不管哪一条，只要先在列表中出现就先被执行，而另外一条被忽略。因此通常总是把最详尽的</a:t>
            </a:r>
            <a:r>
              <a:rPr lang="en-US" altLang="zh-CN" sz="2400" dirty="0"/>
              <a:t>ACL</a:t>
            </a:r>
            <a:r>
              <a:rPr lang="zh-CN" altLang="zh-CN" sz="2400" dirty="0"/>
              <a:t>语句放在列表顶部，把最不详尽的放在列表的底部。</a:t>
            </a:r>
          </a:p>
        </p:txBody>
      </p:sp>
    </p:spTree>
    <p:extLst>
      <p:ext uri="{BB962C8B-B14F-4D97-AF65-F5344CB8AC3E}">
        <p14:creationId xmlns:p14="http://schemas.microsoft.com/office/powerpoint/2010/main" val="9805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196752"/>
            <a:ext cx="8208912" cy="5078313"/>
          </a:xfrm>
          <a:prstGeom prst="rect">
            <a:avLst/>
          </a:prstGeom>
        </p:spPr>
        <p:txBody>
          <a:bodyPr wrap="square">
            <a:spAutoFit/>
          </a:bodyPr>
          <a:lstStyle/>
          <a:p>
            <a:pPr>
              <a:lnSpc>
                <a:spcPct val="150000"/>
              </a:lnSpc>
            </a:pPr>
            <a:r>
              <a:rPr lang="zh-CN" altLang="zh-CN" sz="2400" dirty="0"/>
              <a:t>下面举例说明访问控制列表匹配规则的过程，有两条规则如</a:t>
            </a:r>
            <a:r>
              <a:rPr lang="zh-CN" altLang="zh-CN" sz="2400" dirty="0" smtClean="0"/>
              <a:t>下</a:t>
            </a:r>
            <a:endParaRPr lang="zh-CN" altLang="zh-CN" sz="2400" dirty="0"/>
          </a:p>
          <a:p>
            <a:pPr>
              <a:lnSpc>
                <a:spcPct val="150000"/>
              </a:lnSpc>
            </a:pPr>
            <a:r>
              <a:rPr lang="zh-CN" altLang="zh-CN" sz="2400" dirty="0"/>
              <a:t>⑴允许来自子网</a:t>
            </a:r>
            <a:r>
              <a:rPr lang="en-US" altLang="zh-CN" sz="2400" dirty="0"/>
              <a:t>172.16.0.0/16</a:t>
            </a:r>
            <a:r>
              <a:rPr lang="zh-CN" altLang="zh-CN" sz="2400" dirty="0"/>
              <a:t>的流量</a:t>
            </a:r>
          </a:p>
          <a:p>
            <a:pPr>
              <a:lnSpc>
                <a:spcPct val="150000"/>
              </a:lnSpc>
            </a:pPr>
            <a:r>
              <a:rPr lang="zh-CN" altLang="zh-CN" sz="2400" dirty="0"/>
              <a:t>⑵拒绝来自主机</a:t>
            </a:r>
            <a:r>
              <a:rPr lang="en-US" altLang="zh-CN" sz="2400" dirty="0"/>
              <a:t>172.16.1.1/32</a:t>
            </a:r>
            <a:r>
              <a:rPr lang="zh-CN" altLang="zh-CN" sz="2400" dirty="0"/>
              <a:t>的流量</a:t>
            </a:r>
          </a:p>
          <a:p>
            <a:pPr>
              <a:lnSpc>
                <a:spcPct val="150000"/>
              </a:lnSpc>
            </a:pPr>
            <a:r>
              <a:rPr lang="zh-CN" altLang="zh-CN" sz="2400" dirty="0"/>
              <a:t>路由器是通过自上而下的顺序进行匹配的，假设路由器收到一个源</a:t>
            </a:r>
            <a:r>
              <a:rPr lang="en-US" altLang="zh-CN" sz="2400" dirty="0"/>
              <a:t>IP</a:t>
            </a:r>
            <a:r>
              <a:rPr lang="zh-CN" altLang="zh-CN" sz="2400" dirty="0"/>
              <a:t>地址是</a:t>
            </a:r>
            <a:r>
              <a:rPr lang="en-US" altLang="zh-CN" sz="2400" dirty="0"/>
              <a:t>172.16.1.1</a:t>
            </a:r>
            <a:r>
              <a:rPr lang="zh-CN" altLang="zh-CN" sz="2400" dirty="0"/>
              <a:t>的分组。根据匹配规则首先和第一条规则进行匹配，由于</a:t>
            </a:r>
            <a:r>
              <a:rPr lang="en-US" altLang="zh-CN" sz="2400" dirty="0"/>
              <a:t>172.16.1.1</a:t>
            </a:r>
            <a:r>
              <a:rPr lang="zh-CN" altLang="zh-CN" sz="2400" dirty="0"/>
              <a:t>属于网络</a:t>
            </a:r>
            <a:r>
              <a:rPr lang="en-US" altLang="zh-CN" sz="2400" dirty="0"/>
              <a:t>172.16.0.0</a:t>
            </a:r>
            <a:r>
              <a:rPr lang="zh-CN" altLang="zh-CN" sz="2400" dirty="0"/>
              <a:t>，所以匹配成功。最终允许分组通过。由于分组和第一条语句已经匹配成功，所以第二条语句不会被处理。</a:t>
            </a:r>
          </a:p>
        </p:txBody>
      </p:sp>
    </p:spTree>
    <p:extLst>
      <p:ext uri="{BB962C8B-B14F-4D97-AF65-F5344CB8AC3E}">
        <p14:creationId xmlns:p14="http://schemas.microsoft.com/office/powerpoint/2010/main" val="417331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412776"/>
            <a:ext cx="8280920" cy="3970318"/>
          </a:xfrm>
          <a:prstGeom prst="rect">
            <a:avLst/>
          </a:prstGeom>
        </p:spPr>
        <p:txBody>
          <a:bodyPr wrap="square">
            <a:spAutoFit/>
          </a:bodyPr>
          <a:lstStyle/>
          <a:p>
            <a:pPr>
              <a:lnSpc>
                <a:spcPct val="150000"/>
              </a:lnSpc>
            </a:pPr>
            <a:r>
              <a:rPr lang="zh-CN" altLang="zh-CN" sz="2400" dirty="0"/>
              <a:t>如果将</a:t>
            </a:r>
            <a:r>
              <a:rPr lang="en-US" altLang="zh-CN" sz="2400" dirty="0"/>
              <a:t>ACL</a:t>
            </a:r>
            <a:r>
              <a:rPr lang="zh-CN" altLang="zh-CN" sz="2400" dirty="0"/>
              <a:t>中的两条语句颠倒顺序，具体如下：</a:t>
            </a:r>
          </a:p>
          <a:p>
            <a:pPr>
              <a:lnSpc>
                <a:spcPct val="150000"/>
              </a:lnSpc>
            </a:pPr>
            <a:r>
              <a:rPr lang="zh-CN" altLang="zh-CN" sz="2400" dirty="0"/>
              <a:t>⑴拒绝来自主机</a:t>
            </a:r>
            <a:r>
              <a:rPr lang="en-US" altLang="zh-CN" sz="2400" dirty="0"/>
              <a:t>172.16.1.1</a:t>
            </a:r>
            <a:r>
              <a:rPr lang="zh-CN" altLang="zh-CN" sz="2400" dirty="0"/>
              <a:t>的流量</a:t>
            </a:r>
          </a:p>
          <a:p>
            <a:pPr>
              <a:lnSpc>
                <a:spcPct val="150000"/>
              </a:lnSpc>
            </a:pPr>
            <a:r>
              <a:rPr lang="zh-CN" altLang="zh-CN" sz="2400" dirty="0"/>
              <a:t>⑵允许来自子网</a:t>
            </a:r>
            <a:r>
              <a:rPr lang="en-US" altLang="zh-CN" sz="2400" dirty="0"/>
              <a:t>172.16.0.0/16</a:t>
            </a:r>
            <a:r>
              <a:rPr lang="zh-CN" altLang="zh-CN" sz="2400" dirty="0"/>
              <a:t>的流量</a:t>
            </a:r>
          </a:p>
          <a:p>
            <a:pPr>
              <a:lnSpc>
                <a:spcPct val="150000"/>
              </a:lnSpc>
            </a:pPr>
            <a:r>
              <a:rPr lang="zh-CN" altLang="zh-CN" sz="2400" dirty="0"/>
              <a:t>同样如果主机</a:t>
            </a:r>
            <a:r>
              <a:rPr lang="en-US" altLang="zh-CN" sz="2400" dirty="0"/>
              <a:t>172.16.1.1</a:t>
            </a:r>
            <a:r>
              <a:rPr lang="zh-CN" altLang="zh-CN" sz="2400" dirty="0"/>
              <a:t>向路由器发送分组，分析分组匹配情况如下：首先将分组和第一条</a:t>
            </a:r>
            <a:r>
              <a:rPr lang="en-US" altLang="zh-CN" sz="2400" dirty="0"/>
              <a:t>ACL</a:t>
            </a:r>
            <a:r>
              <a:rPr lang="zh-CN" altLang="zh-CN" sz="2400" dirty="0"/>
              <a:t>语句进行匹配。由于源地址</a:t>
            </a:r>
            <a:r>
              <a:rPr lang="en-US" altLang="zh-CN" sz="2400" dirty="0"/>
              <a:t>172.16.1.1</a:t>
            </a:r>
            <a:r>
              <a:rPr lang="zh-CN" altLang="zh-CN" sz="2400" dirty="0"/>
              <a:t>和第一条规则匹配，所以路由器将丢弃此分组并停止处理</a:t>
            </a:r>
            <a:r>
              <a:rPr lang="en-US" altLang="zh-CN" sz="2400" dirty="0"/>
              <a:t>ACL</a:t>
            </a:r>
            <a:r>
              <a:rPr lang="zh-CN" altLang="zh-CN" sz="2400" dirty="0"/>
              <a:t>中的语句</a:t>
            </a:r>
            <a:r>
              <a:rPr lang="zh-CN" altLang="zh-CN" sz="2400" dirty="0" smtClean="0"/>
              <a:t>。</a:t>
            </a:r>
            <a:endParaRPr lang="zh-CN" altLang="zh-CN" sz="2400" dirty="0"/>
          </a:p>
        </p:txBody>
      </p:sp>
    </p:spTree>
    <p:extLst>
      <p:ext uri="{BB962C8B-B14F-4D97-AF65-F5344CB8AC3E}">
        <p14:creationId xmlns:p14="http://schemas.microsoft.com/office/powerpoint/2010/main" val="283615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305342"/>
            <a:ext cx="8496944" cy="3970318"/>
          </a:xfrm>
          <a:prstGeom prst="rect">
            <a:avLst/>
          </a:prstGeom>
        </p:spPr>
        <p:txBody>
          <a:bodyPr wrap="square">
            <a:spAutoFit/>
          </a:bodyPr>
          <a:lstStyle/>
          <a:p>
            <a:pPr>
              <a:lnSpc>
                <a:spcPct val="150000"/>
              </a:lnSpc>
            </a:pPr>
            <a:r>
              <a:rPr lang="en-US" altLang="zh-CN" sz="2400" dirty="0" smtClean="0"/>
              <a:t>      </a:t>
            </a:r>
            <a:r>
              <a:rPr lang="zh-CN" altLang="zh-CN" sz="2400" dirty="0" smtClean="0"/>
              <a:t>如</a:t>
            </a:r>
            <a:r>
              <a:rPr lang="zh-CN" altLang="zh-CN" sz="2400" dirty="0"/>
              <a:t>果另外一台</a:t>
            </a:r>
            <a:r>
              <a:rPr lang="en-US" altLang="zh-CN" sz="2400" dirty="0"/>
              <a:t>IP</a:t>
            </a:r>
            <a:r>
              <a:rPr lang="zh-CN" altLang="zh-CN" sz="2400" dirty="0"/>
              <a:t>地址为</a:t>
            </a:r>
            <a:r>
              <a:rPr lang="en-US" altLang="zh-CN" sz="2400" dirty="0"/>
              <a:t>172.16.1.2</a:t>
            </a:r>
            <a:r>
              <a:rPr lang="zh-CN" altLang="zh-CN" sz="2400" dirty="0"/>
              <a:t>的主机发送流量到路由器，则路由器匹配过程如下：首先和第一条</a:t>
            </a:r>
            <a:r>
              <a:rPr lang="en-US" altLang="zh-CN" sz="2400" dirty="0"/>
              <a:t>ACL</a:t>
            </a:r>
            <a:r>
              <a:rPr lang="zh-CN" altLang="zh-CN" sz="2400" dirty="0"/>
              <a:t>语句进行匹配，由于第一条</a:t>
            </a:r>
            <a:r>
              <a:rPr lang="en-US" altLang="zh-CN" sz="2400" dirty="0"/>
              <a:t>ACL</a:t>
            </a:r>
            <a:r>
              <a:rPr lang="zh-CN" altLang="zh-CN" sz="2400" dirty="0"/>
              <a:t>语句是对主机</a:t>
            </a:r>
            <a:r>
              <a:rPr lang="en-US" altLang="zh-CN" sz="2400" dirty="0"/>
              <a:t>IP</a:t>
            </a:r>
            <a:r>
              <a:rPr lang="zh-CN" altLang="zh-CN" sz="2400" dirty="0"/>
              <a:t>地址为</a:t>
            </a:r>
            <a:r>
              <a:rPr lang="en-US" altLang="zh-CN" sz="2400" dirty="0"/>
              <a:t>172.16.1.1</a:t>
            </a:r>
            <a:r>
              <a:rPr lang="zh-CN" altLang="zh-CN" sz="2400" dirty="0"/>
              <a:t>进行匹配，而发送流量主机的</a:t>
            </a:r>
            <a:r>
              <a:rPr lang="en-US" altLang="zh-CN" sz="2400" dirty="0"/>
              <a:t>IP</a:t>
            </a:r>
            <a:r>
              <a:rPr lang="zh-CN" altLang="zh-CN" sz="2400" dirty="0"/>
              <a:t>地址为</a:t>
            </a:r>
            <a:r>
              <a:rPr lang="en-US" altLang="zh-CN" sz="2400" dirty="0"/>
              <a:t>192.168.1.2</a:t>
            </a:r>
            <a:r>
              <a:rPr lang="zh-CN" altLang="zh-CN" sz="2400" dirty="0"/>
              <a:t>，两者不相符，所以匹配不成功。接下来匹配</a:t>
            </a:r>
            <a:r>
              <a:rPr lang="en-US" altLang="zh-CN" sz="2400" dirty="0"/>
              <a:t>ACL</a:t>
            </a:r>
            <a:r>
              <a:rPr lang="zh-CN" altLang="zh-CN" sz="2400" dirty="0"/>
              <a:t>访问控制列表中的第二条语句，由于主机</a:t>
            </a:r>
            <a:r>
              <a:rPr lang="en-US" altLang="zh-CN" sz="2400" dirty="0"/>
              <a:t>172.16.1.2</a:t>
            </a:r>
            <a:r>
              <a:rPr lang="zh-CN" altLang="zh-CN" sz="2400" dirty="0"/>
              <a:t>属于子网</a:t>
            </a:r>
            <a:r>
              <a:rPr lang="en-US" altLang="zh-CN" sz="2400" dirty="0"/>
              <a:t>172.16.0.0</a:t>
            </a:r>
            <a:r>
              <a:rPr lang="zh-CN" altLang="zh-CN" sz="2400" dirty="0"/>
              <a:t>，所以匹配成功。结果是路由器允许来自主机</a:t>
            </a:r>
            <a:r>
              <a:rPr lang="en-US" altLang="zh-CN" sz="2400" dirty="0"/>
              <a:t>172.16.1.2</a:t>
            </a:r>
            <a:r>
              <a:rPr lang="zh-CN" altLang="zh-CN" sz="2400" dirty="0"/>
              <a:t>的分组通过。</a:t>
            </a:r>
          </a:p>
        </p:txBody>
      </p:sp>
    </p:spTree>
    <p:extLst>
      <p:ext uri="{BB962C8B-B14F-4D97-AF65-F5344CB8AC3E}">
        <p14:creationId xmlns:p14="http://schemas.microsoft.com/office/powerpoint/2010/main" val="238871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268760"/>
            <a:ext cx="8098824" cy="5078313"/>
          </a:xfrm>
          <a:prstGeom prst="rect">
            <a:avLst/>
          </a:prstGeom>
        </p:spPr>
        <p:txBody>
          <a:bodyPr wrap="square">
            <a:spAutoFit/>
          </a:bodyPr>
          <a:lstStyle/>
          <a:p>
            <a:pPr>
              <a:lnSpc>
                <a:spcPct val="150000"/>
              </a:lnSpc>
            </a:pPr>
            <a:r>
              <a:rPr lang="en-US" altLang="zh-CN" sz="2400" b="1" dirty="0"/>
              <a:t>2</a:t>
            </a:r>
            <a:r>
              <a:rPr lang="zh-CN" altLang="zh-CN" sz="2400" b="1" dirty="0"/>
              <a:t>．隐含拒绝</a:t>
            </a:r>
            <a:endParaRPr lang="zh-CN" altLang="zh-CN" sz="2400" dirty="0"/>
          </a:p>
          <a:p>
            <a:pPr>
              <a:lnSpc>
                <a:spcPct val="150000"/>
              </a:lnSpc>
            </a:pPr>
            <a:r>
              <a:rPr lang="en-US" altLang="zh-CN" sz="2400" dirty="0" smtClean="0"/>
              <a:t>      </a:t>
            </a:r>
            <a:r>
              <a:rPr lang="zh-CN" altLang="zh-CN" sz="2400" dirty="0" smtClean="0"/>
              <a:t>每</a:t>
            </a:r>
            <a:r>
              <a:rPr lang="zh-CN" altLang="zh-CN" sz="2400" dirty="0"/>
              <a:t>个访问控制列表中，在定义的规则列表的最后都有一条隐含的</a:t>
            </a:r>
            <a:r>
              <a:rPr lang="en-US" altLang="zh-CN" sz="2400" dirty="0"/>
              <a:t>deny</a:t>
            </a:r>
            <a:r>
              <a:rPr lang="zh-CN" altLang="zh-CN" sz="2400" dirty="0"/>
              <a:t>语句。该语句隐含阻止所有流量，以防不受欢迎的流量意外进入网络。在</a:t>
            </a:r>
            <a:r>
              <a:rPr lang="en-US" altLang="zh-CN" sz="2400" dirty="0"/>
              <a:t>ACL</a:t>
            </a:r>
            <a:r>
              <a:rPr lang="zh-CN" altLang="zh-CN" sz="2400" dirty="0"/>
              <a:t>中看不到这条语句，它是默认存在的。</a:t>
            </a:r>
          </a:p>
          <a:p>
            <a:pPr>
              <a:lnSpc>
                <a:spcPct val="150000"/>
              </a:lnSpc>
            </a:pPr>
            <a:r>
              <a:rPr lang="en-US" altLang="zh-CN" sz="2400" dirty="0" smtClean="0"/>
              <a:t>      ACL</a:t>
            </a:r>
            <a:r>
              <a:rPr lang="zh-CN" altLang="zh-CN" sz="2400" dirty="0"/>
              <a:t>执行的操作是允许或拒绝，语句自上而下执行。如果没有匹配成功，则按照末尾默认的拒绝所有进行处理。因此一个</a:t>
            </a:r>
            <a:r>
              <a:rPr lang="en-US" altLang="zh-CN" sz="2400" dirty="0"/>
              <a:t>ACL</a:t>
            </a:r>
            <a:r>
              <a:rPr lang="zh-CN" altLang="zh-CN" sz="2400" dirty="0"/>
              <a:t>语句列表至少应该有一条</a:t>
            </a:r>
            <a:r>
              <a:rPr lang="en-US" altLang="zh-CN" sz="2400" dirty="0"/>
              <a:t>permit</a:t>
            </a:r>
            <a:r>
              <a:rPr lang="zh-CN" altLang="zh-CN" sz="2400" dirty="0"/>
              <a:t>语句，否则所有流量都将丢弃，该列表也就显得毫无意义了。</a:t>
            </a:r>
          </a:p>
        </p:txBody>
      </p:sp>
    </p:spTree>
    <p:extLst>
      <p:ext uri="{BB962C8B-B14F-4D97-AF65-F5344CB8AC3E}">
        <p14:creationId xmlns:p14="http://schemas.microsoft.com/office/powerpoint/2010/main" val="4405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96752"/>
            <a:ext cx="8280920" cy="1754326"/>
          </a:xfrm>
          <a:prstGeom prst="rect">
            <a:avLst/>
          </a:prstGeom>
        </p:spPr>
        <p:txBody>
          <a:bodyPr wrap="square">
            <a:spAutoFit/>
          </a:bodyPr>
          <a:lstStyle/>
          <a:p>
            <a:pPr>
              <a:lnSpc>
                <a:spcPct val="150000"/>
              </a:lnSpc>
            </a:pPr>
            <a:r>
              <a:rPr lang="en-US" altLang="zh-CN" sz="2400" b="1" dirty="0"/>
              <a:t>3</a:t>
            </a:r>
            <a:r>
              <a:rPr lang="zh-CN" altLang="zh-CN" sz="2400" b="1" dirty="0"/>
              <a:t>．规则必须应用才能生效</a:t>
            </a:r>
            <a:endParaRPr lang="zh-CN" altLang="zh-CN" sz="2400" dirty="0"/>
          </a:p>
          <a:p>
            <a:pPr>
              <a:lnSpc>
                <a:spcPct val="150000"/>
              </a:lnSpc>
            </a:pPr>
            <a:r>
              <a:rPr lang="en-US" altLang="zh-CN" sz="2400" dirty="0" smtClean="0"/>
              <a:t>      </a:t>
            </a:r>
            <a:r>
              <a:rPr lang="zh-CN" altLang="zh-CN" sz="2400" dirty="0" smtClean="0"/>
              <a:t>在</a:t>
            </a:r>
            <a:r>
              <a:rPr lang="zh-CN" altLang="zh-CN" sz="2400" dirty="0"/>
              <a:t>创建访问控制列表之后，必须将其应用到某个接口才开始生效。</a:t>
            </a:r>
            <a:r>
              <a:rPr lang="en-US" altLang="zh-CN" sz="2400" dirty="0"/>
              <a:t>ACL</a:t>
            </a:r>
            <a:r>
              <a:rPr lang="zh-CN" altLang="zh-CN" sz="2400" dirty="0"/>
              <a:t>控制的对象是进出接口的流量。</a:t>
            </a:r>
          </a:p>
        </p:txBody>
      </p:sp>
    </p:spTree>
    <p:extLst>
      <p:ext uri="{BB962C8B-B14F-4D97-AF65-F5344CB8AC3E}">
        <p14:creationId xmlns:p14="http://schemas.microsoft.com/office/powerpoint/2010/main" val="38839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96752"/>
            <a:ext cx="8424936" cy="1754326"/>
          </a:xfrm>
          <a:prstGeom prst="rect">
            <a:avLst/>
          </a:prstGeom>
        </p:spPr>
        <p:txBody>
          <a:bodyPr wrap="square">
            <a:spAutoFit/>
          </a:bodyPr>
          <a:lstStyle/>
          <a:p>
            <a:pPr>
              <a:lnSpc>
                <a:spcPct val="150000"/>
              </a:lnSpc>
            </a:pPr>
            <a:r>
              <a:rPr lang="en-US" altLang="zh-CN" sz="2400" b="1" dirty="0" smtClean="0"/>
              <a:t>ACL </a:t>
            </a:r>
            <a:r>
              <a:rPr lang="zh-CN" altLang="zh-CN" sz="2400" b="1" dirty="0"/>
              <a:t>基本配置</a:t>
            </a:r>
          </a:p>
          <a:p>
            <a:pPr>
              <a:lnSpc>
                <a:spcPct val="150000"/>
              </a:lnSpc>
            </a:pPr>
            <a:r>
              <a:rPr lang="en-US" altLang="zh-CN" sz="2400" dirty="0" smtClean="0"/>
              <a:t>      ACL </a:t>
            </a:r>
            <a:r>
              <a:rPr lang="zh-CN" altLang="zh-CN" sz="2400" dirty="0"/>
              <a:t>基本配置包括定义规则和应用规则两个步骤。另外</a:t>
            </a:r>
            <a:r>
              <a:rPr lang="en-US" altLang="zh-CN" sz="2400" dirty="0"/>
              <a:t>ACL</a:t>
            </a:r>
            <a:r>
              <a:rPr lang="zh-CN" altLang="zh-CN" sz="2400" dirty="0"/>
              <a:t>配置分为编号</a:t>
            </a:r>
            <a:r>
              <a:rPr lang="en-US" altLang="zh-CN" sz="2400" dirty="0"/>
              <a:t>ACL</a:t>
            </a:r>
            <a:r>
              <a:rPr lang="zh-CN" altLang="zh-CN" sz="2400" dirty="0"/>
              <a:t>和命名</a:t>
            </a:r>
            <a:r>
              <a:rPr lang="en-US" altLang="zh-CN" sz="2400" dirty="0"/>
              <a:t>ACL</a:t>
            </a:r>
            <a:r>
              <a:rPr lang="zh-CN" altLang="zh-CN" sz="2400" dirty="0"/>
              <a:t>；或标准</a:t>
            </a:r>
            <a:r>
              <a:rPr lang="en-US" altLang="zh-CN" sz="2400" dirty="0"/>
              <a:t>ACL</a:t>
            </a:r>
            <a:r>
              <a:rPr lang="zh-CN" altLang="zh-CN" sz="2400" dirty="0"/>
              <a:t>和扩展</a:t>
            </a:r>
            <a:r>
              <a:rPr lang="en-US" altLang="zh-CN" sz="2400" dirty="0"/>
              <a:t>ACL</a:t>
            </a:r>
            <a:r>
              <a:rPr lang="zh-CN" altLang="zh-CN" sz="2400" dirty="0"/>
              <a:t>。</a:t>
            </a:r>
          </a:p>
        </p:txBody>
      </p:sp>
    </p:spTree>
    <p:extLst>
      <p:ext uri="{BB962C8B-B14F-4D97-AF65-F5344CB8AC3E}">
        <p14:creationId xmlns:p14="http://schemas.microsoft.com/office/powerpoint/2010/main" val="480199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700808"/>
            <a:ext cx="7920880" cy="3416320"/>
          </a:xfrm>
          <a:prstGeom prst="rect">
            <a:avLst/>
          </a:prstGeom>
        </p:spPr>
        <p:txBody>
          <a:bodyPr wrap="square">
            <a:spAutoFit/>
          </a:bodyPr>
          <a:lstStyle/>
          <a:p>
            <a:pPr>
              <a:lnSpc>
                <a:spcPct val="150000"/>
              </a:lnSpc>
            </a:pPr>
            <a:r>
              <a:rPr lang="zh-CN" altLang="zh-CN" sz="2400" b="1" dirty="0" smtClean="0"/>
              <a:t>定</a:t>
            </a:r>
            <a:r>
              <a:rPr lang="zh-CN" altLang="zh-CN" sz="2400" b="1" dirty="0"/>
              <a:t>义规则</a:t>
            </a:r>
          </a:p>
          <a:p>
            <a:pPr>
              <a:lnSpc>
                <a:spcPct val="150000"/>
              </a:lnSpc>
            </a:pPr>
            <a:r>
              <a:rPr lang="en-US" altLang="zh-CN" sz="2400" dirty="0" smtClean="0"/>
              <a:t>      </a:t>
            </a:r>
            <a:r>
              <a:rPr lang="zh-CN" altLang="zh-CN" sz="2400" dirty="0" smtClean="0"/>
              <a:t>要</a:t>
            </a:r>
            <a:r>
              <a:rPr lang="zh-CN" altLang="zh-CN" sz="2400" dirty="0"/>
              <a:t>创建</a:t>
            </a:r>
            <a:r>
              <a:rPr lang="en-US" altLang="zh-CN" sz="2400" dirty="0"/>
              <a:t>ACL</a:t>
            </a:r>
            <a:r>
              <a:rPr lang="zh-CN" altLang="zh-CN" sz="2400" dirty="0"/>
              <a:t>首先要定义规则，编号</a:t>
            </a:r>
            <a:r>
              <a:rPr lang="en-US" altLang="zh-CN" sz="2400" dirty="0"/>
              <a:t>ACL</a:t>
            </a:r>
            <a:r>
              <a:rPr lang="zh-CN" altLang="zh-CN" sz="2400" dirty="0"/>
              <a:t>定义规则命令如下：</a:t>
            </a:r>
          </a:p>
          <a:p>
            <a:pPr>
              <a:lnSpc>
                <a:spcPct val="150000"/>
              </a:lnSpc>
            </a:pPr>
            <a:r>
              <a:rPr lang="en-US" altLang="zh-CN" sz="2400" dirty="0"/>
              <a:t>Router(</a:t>
            </a:r>
            <a:r>
              <a:rPr lang="en-US" altLang="zh-CN" sz="2400" dirty="0" err="1"/>
              <a:t>config</a:t>
            </a:r>
            <a:r>
              <a:rPr lang="en-US" altLang="zh-CN" sz="2400" dirty="0"/>
              <a:t>)#access-list ACL_#  </a:t>
            </a:r>
            <a:r>
              <a:rPr lang="en-US" altLang="zh-CN" sz="2400" dirty="0" err="1"/>
              <a:t>permit|deny</a:t>
            </a:r>
            <a:r>
              <a:rPr lang="en-US" altLang="zh-CN" sz="2400" dirty="0"/>
              <a:t> conditions</a:t>
            </a:r>
            <a:endParaRPr lang="zh-CN" altLang="zh-CN" sz="2400" dirty="0"/>
          </a:p>
          <a:p>
            <a:pPr>
              <a:lnSpc>
                <a:spcPct val="150000"/>
              </a:lnSpc>
            </a:pPr>
            <a:r>
              <a:rPr lang="en-US" altLang="zh-CN" sz="2400" dirty="0"/>
              <a:t>ACL_#</a:t>
            </a:r>
            <a:r>
              <a:rPr lang="zh-CN" altLang="zh-CN" sz="2400" dirty="0"/>
              <a:t>为</a:t>
            </a:r>
            <a:r>
              <a:rPr lang="en-US" altLang="zh-CN" sz="2400" dirty="0"/>
              <a:t>ACL</a:t>
            </a:r>
            <a:r>
              <a:rPr lang="zh-CN" altLang="zh-CN" sz="2400" dirty="0"/>
              <a:t>编号，编号的选择不是随意的。</a:t>
            </a:r>
            <a:endParaRPr lang="zh-CN" altLang="en-US" sz="2400" dirty="0"/>
          </a:p>
        </p:txBody>
      </p:sp>
    </p:spTree>
    <p:extLst>
      <p:ext uri="{BB962C8B-B14F-4D97-AF65-F5344CB8AC3E}">
        <p14:creationId xmlns:p14="http://schemas.microsoft.com/office/powerpoint/2010/main" val="57270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544134378"/>
              </p:ext>
            </p:extLst>
          </p:nvPr>
        </p:nvGraphicFramePr>
        <p:xfrm>
          <a:off x="323528" y="1556792"/>
          <a:ext cx="8352928" cy="3476748"/>
        </p:xfrm>
        <a:graphic>
          <a:graphicData uri="http://schemas.openxmlformats.org/drawingml/2006/table">
            <a:tbl>
              <a:tblPr firstRow="1" firstCol="1" bandRow="1">
                <a:tableStyleId>{5C22544A-7EE6-4342-B048-85BDC9FD1C3A}</a:tableStyleId>
              </a:tblPr>
              <a:tblGrid>
                <a:gridCol w="4076276">
                  <a:extLst>
                    <a:ext uri="{9D8B030D-6E8A-4147-A177-3AD203B41FA5}">
                      <a16:colId xmlns:a16="http://schemas.microsoft.com/office/drawing/2014/main" xmlns="" val="20000"/>
                    </a:ext>
                  </a:extLst>
                </a:gridCol>
                <a:gridCol w="4276652">
                  <a:extLst>
                    <a:ext uri="{9D8B030D-6E8A-4147-A177-3AD203B41FA5}">
                      <a16:colId xmlns:a16="http://schemas.microsoft.com/office/drawing/2014/main" xmlns="" val="20001"/>
                    </a:ext>
                  </a:extLst>
                </a:gridCol>
              </a:tblGrid>
              <a:tr h="823368">
                <a:tc>
                  <a:txBody>
                    <a:bodyPr/>
                    <a:lstStyle/>
                    <a:p>
                      <a:pPr algn="ctr">
                        <a:lnSpc>
                          <a:spcPct val="150000"/>
                        </a:lnSpc>
                        <a:spcAft>
                          <a:spcPts val="0"/>
                        </a:spcAft>
                      </a:pPr>
                      <a:r>
                        <a:rPr lang="en-US" sz="2400" kern="100" dirty="0">
                          <a:effectLst/>
                        </a:rPr>
                        <a:t>ACL</a:t>
                      </a:r>
                      <a:r>
                        <a:rPr lang="zh-CN" sz="2400" kern="100" dirty="0">
                          <a:effectLst/>
                        </a:rPr>
                        <a:t>类型</a:t>
                      </a:r>
                      <a:endParaRPr lang="zh-CN" sz="24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en-US" sz="2400" kern="100" dirty="0">
                          <a:effectLst/>
                        </a:rPr>
                        <a:t>ACL</a:t>
                      </a:r>
                      <a:r>
                        <a:rPr lang="zh-CN" sz="2400" kern="100" dirty="0">
                          <a:effectLst/>
                        </a:rPr>
                        <a:t>编号</a:t>
                      </a:r>
                      <a:endParaRPr lang="zh-CN" sz="2400" kern="100" dirty="0">
                        <a:effectLst/>
                        <a:latin typeface="Calibri"/>
                        <a:ea typeface="宋体"/>
                        <a:cs typeface="Times New Roman"/>
                      </a:endParaRPr>
                    </a:p>
                  </a:txBody>
                  <a:tcPr marL="68580" marR="68580" marT="0" marB="0">
                    <a:solidFill>
                      <a:srgbClr val="00B0F0"/>
                    </a:solidFill>
                  </a:tcPr>
                </a:tc>
                <a:extLst>
                  <a:ext uri="{0D108BD9-81ED-4DB2-BD59-A6C34878D82A}">
                    <a16:rowId xmlns:a16="http://schemas.microsoft.com/office/drawing/2014/main" xmlns="" val="10000"/>
                  </a:ext>
                </a:extLst>
              </a:tr>
              <a:tr h="904824">
                <a:tc>
                  <a:txBody>
                    <a:bodyPr/>
                    <a:lstStyle/>
                    <a:p>
                      <a:pPr algn="ctr">
                        <a:lnSpc>
                          <a:spcPct val="150000"/>
                        </a:lnSpc>
                        <a:spcAft>
                          <a:spcPts val="0"/>
                        </a:spcAft>
                      </a:pPr>
                      <a:r>
                        <a:rPr lang="zh-CN" sz="2400" kern="100" dirty="0">
                          <a:effectLst/>
                        </a:rPr>
                        <a:t>标准</a:t>
                      </a:r>
                      <a:endParaRPr lang="zh-CN" sz="24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en-US" sz="2400" kern="100">
                          <a:effectLst/>
                        </a:rPr>
                        <a:t>1~99</a:t>
                      </a:r>
                      <a:r>
                        <a:rPr lang="zh-CN" sz="2400" kern="100">
                          <a:effectLst/>
                        </a:rPr>
                        <a:t>，</a:t>
                      </a:r>
                      <a:r>
                        <a:rPr lang="en-US" sz="2400" kern="100">
                          <a:effectLst/>
                        </a:rPr>
                        <a:t>1300~1999</a:t>
                      </a:r>
                      <a:endParaRPr lang="zh-CN" sz="24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1"/>
                  </a:ext>
                </a:extLst>
              </a:tr>
              <a:tr h="1748556">
                <a:tc>
                  <a:txBody>
                    <a:bodyPr/>
                    <a:lstStyle/>
                    <a:p>
                      <a:pPr algn="ctr">
                        <a:lnSpc>
                          <a:spcPct val="150000"/>
                        </a:lnSpc>
                        <a:spcAft>
                          <a:spcPts val="0"/>
                        </a:spcAft>
                      </a:pPr>
                      <a:r>
                        <a:rPr lang="zh-CN" sz="2400" kern="100" dirty="0">
                          <a:effectLst/>
                        </a:rPr>
                        <a:t>扩展</a:t>
                      </a:r>
                      <a:endParaRPr lang="zh-CN" sz="24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en-US" sz="2400" kern="100" dirty="0">
                          <a:effectLst/>
                        </a:rPr>
                        <a:t>100~199</a:t>
                      </a:r>
                      <a:r>
                        <a:rPr lang="zh-CN" sz="2400" kern="100" dirty="0">
                          <a:effectLst/>
                        </a:rPr>
                        <a:t>，</a:t>
                      </a:r>
                      <a:r>
                        <a:rPr lang="en-US" sz="2400" kern="100" dirty="0">
                          <a:effectLst/>
                        </a:rPr>
                        <a:t>2000~2699</a:t>
                      </a:r>
                      <a:endParaRPr lang="zh-CN" sz="24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81619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340768"/>
            <a:ext cx="5184576" cy="1754326"/>
          </a:xfrm>
          <a:prstGeom prst="rect">
            <a:avLst/>
          </a:prstGeom>
        </p:spPr>
        <p:txBody>
          <a:bodyPr wrap="square">
            <a:spAutoFit/>
          </a:bodyPr>
          <a:lstStyle/>
          <a:p>
            <a:pPr>
              <a:lnSpc>
                <a:spcPct val="150000"/>
              </a:lnSpc>
            </a:pPr>
            <a:r>
              <a:rPr lang="zh-CN" altLang="zh-CN" sz="2400" dirty="0"/>
              <a:t>⑴地址匹配：通配符掩</a:t>
            </a:r>
            <a:r>
              <a:rPr lang="zh-CN" altLang="zh-CN" sz="2400" dirty="0" smtClean="0"/>
              <a:t>码</a:t>
            </a:r>
            <a:endParaRPr lang="en-US" altLang="zh-CN" sz="2400" dirty="0" smtClean="0"/>
          </a:p>
          <a:p>
            <a:pPr>
              <a:lnSpc>
                <a:spcPct val="150000"/>
              </a:lnSpc>
            </a:pPr>
            <a:r>
              <a:rPr lang="zh-CN" altLang="zh-CN" sz="2400" dirty="0"/>
              <a:t>⑵特殊通配符掩</a:t>
            </a:r>
            <a:r>
              <a:rPr lang="zh-CN" altLang="zh-CN" sz="2400" dirty="0" smtClean="0"/>
              <a:t>码</a:t>
            </a:r>
            <a:endParaRPr lang="en-US" altLang="zh-CN" sz="2400" dirty="0" smtClean="0"/>
          </a:p>
          <a:p>
            <a:pPr>
              <a:lnSpc>
                <a:spcPct val="150000"/>
              </a:lnSpc>
            </a:pPr>
            <a:r>
              <a:rPr lang="zh-CN" altLang="zh-CN" sz="2400" dirty="0"/>
              <a:t>⑶通配符掩码实例见</a:t>
            </a:r>
            <a:r>
              <a:rPr lang="zh-CN" altLang="zh-CN" sz="2400" dirty="0" smtClean="0"/>
              <a:t>表所示</a:t>
            </a:r>
            <a:endParaRPr lang="zh-CN" altLang="zh-CN" sz="2400" dirty="0"/>
          </a:p>
        </p:txBody>
      </p:sp>
    </p:spTree>
    <p:extLst>
      <p:ext uri="{BB962C8B-B14F-4D97-AF65-F5344CB8AC3E}">
        <p14:creationId xmlns:p14="http://schemas.microsoft.com/office/powerpoint/2010/main" val="219450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1412776"/>
            <a:ext cx="6912768" cy="3416320"/>
          </a:xfrm>
          <a:prstGeom prst="rect">
            <a:avLst/>
          </a:prstGeom>
        </p:spPr>
        <p:txBody>
          <a:bodyPr wrap="square">
            <a:spAutoFit/>
          </a:bodyPr>
          <a:lstStyle/>
          <a:p>
            <a:pPr>
              <a:lnSpc>
                <a:spcPct val="150000"/>
              </a:lnSpc>
            </a:pPr>
            <a:r>
              <a:rPr lang="zh-CN" altLang="zh-CN" sz="2400" dirty="0"/>
              <a:t>本章学习目标</a:t>
            </a:r>
          </a:p>
          <a:p>
            <a:pPr marL="285750" lvl="0" indent="-285750">
              <a:lnSpc>
                <a:spcPct val="150000"/>
              </a:lnSpc>
              <a:buFont typeface="Arial" panose="020B0604020202020204" pitchFamily="34" charset="0"/>
              <a:buChar char="•"/>
            </a:pPr>
            <a:r>
              <a:rPr lang="zh-CN" altLang="zh-CN" sz="2400" dirty="0"/>
              <a:t>掌握访问控制列表基本概念</a:t>
            </a:r>
          </a:p>
          <a:p>
            <a:pPr marL="285750" lvl="0" indent="-285750">
              <a:lnSpc>
                <a:spcPct val="150000"/>
              </a:lnSpc>
              <a:buFont typeface="Arial" panose="020B0604020202020204" pitchFamily="34" charset="0"/>
              <a:buChar char="•"/>
            </a:pPr>
            <a:r>
              <a:rPr lang="zh-CN" altLang="zh-CN" sz="2400" dirty="0"/>
              <a:t>掌握访问控制列表分类</a:t>
            </a:r>
          </a:p>
          <a:p>
            <a:pPr marL="285750" lvl="0" indent="-285750">
              <a:lnSpc>
                <a:spcPct val="150000"/>
              </a:lnSpc>
              <a:buFont typeface="Arial" panose="020B0604020202020204" pitchFamily="34" charset="0"/>
              <a:buChar char="•"/>
            </a:pPr>
            <a:r>
              <a:rPr lang="zh-CN" altLang="zh-CN" sz="2400" dirty="0"/>
              <a:t>掌握访问控制列表工作原理</a:t>
            </a:r>
          </a:p>
          <a:p>
            <a:pPr marL="285750" lvl="0" indent="-285750">
              <a:lnSpc>
                <a:spcPct val="150000"/>
              </a:lnSpc>
              <a:buFont typeface="Arial" panose="020B0604020202020204" pitchFamily="34" charset="0"/>
              <a:buChar char="•"/>
            </a:pPr>
            <a:r>
              <a:rPr lang="zh-CN" altLang="zh-CN" sz="2400" dirty="0"/>
              <a:t>掌握标准编号访问控制列表配置过程</a:t>
            </a:r>
          </a:p>
          <a:p>
            <a:pPr marL="285750" lvl="0" indent="-285750">
              <a:lnSpc>
                <a:spcPct val="150000"/>
              </a:lnSpc>
              <a:buFont typeface="Arial" panose="020B0604020202020204" pitchFamily="34" charset="0"/>
              <a:buChar char="•"/>
            </a:pPr>
            <a:r>
              <a:rPr lang="zh-CN" altLang="zh-CN" sz="2400" dirty="0"/>
              <a:t>掌握扩展编号访问控制列表配置过</a:t>
            </a:r>
            <a:r>
              <a:rPr lang="zh-CN" altLang="zh-CN" sz="2400" dirty="0" smtClean="0"/>
              <a:t>程</a:t>
            </a:r>
            <a:endParaRPr lang="zh-CN" altLang="zh-CN" sz="2400" dirty="0"/>
          </a:p>
        </p:txBody>
      </p:sp>
    </p:spTree>
    <p:extLst>
      <p:ext uri="{BB962C8B-B14F-4D97-AF65-F5344CB8AC3E}">
        <p14:creationId xmlns:p14="http://schemas.microsoft.com/office/powerpoint/2010/main" val="3221455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404926681"/>
              </p:ext>
            </p:extLst>
          </p:nvPr>
        </p:nvGraphicFramePr>
        <p:xfrm>
          <a:off x="539552" y="1268760"/>
          <a:ext cx="8496944" cy="4665712"/>
        </p:xfrm>
        <a:graphic>
          <a:graphicData uri="http://schemas.openxmlformats.org/drawingml/2006/table">
            <a:tbl>
              <a:tblPr firstRow="1" firstCol="1" bandRow="1">
                <a:tableStyleId>{5C22544A-7EE6-4342-B048-85BDC9FD1C3A}</a:tableStyleId>
              </a:tblPr>
              <a:tblGrid>
                <a:gridCol w="1699389">
                  <a:extLst>
                    <a:ext uri="{9D8B030D-6E8A-4147-A177-3AD203B41FA5}">
                      <a16:colId xmlns:a16="http://schemas.microsoft.com/office/drawing/2014/main" xmlns="" val="20000"/>
                    </a:ext>
                  </a:extLst>
                </a:gridCol>
                <a:gridCol w="2265851">
                  <a:extLst>
                    <a:ext uri="{9D8B030D-6E8A-4147-A177-3AD203B41FA5}">
                      <a16:colId xmlns:a16="http://schemas.microsoft.com/office/drawing/2014/main" xmlns="" val="20001"/>
                    </a:ext>
                  </a:extLst>
                </a:gridCol>
                <a:gridCol w="4531704">
                  <a:extLst>
                    <a:ext uri="{9D8B030D-6E8A-4147-A177-3AD203B41FA5}">
                      <a16:colId xmlns:a16="http://schemas.microsoft.com/office/drawing/2014/main" xmlns="" val="20002"/>
                    </a:ext>
                  </a:extLst>
                </a:gridCol>
              </a:tblGrid>
              <a:tr h="373182">
                <a:tc>
                  <a:txBody>
                    <a:bodyPr/>
                    <a:lstStyle/>
                    <a:p>
                      <a:pPr algn="ctr">
                        <a:lnSpc>
                          <a:spcPct val="150000"/>
                        </a:lnSpc>
                        <a:spcAft>
                          <a:spcPts val="0"/>
                        </a:spcAft>
                      </a:pPr>
                      <a:r>
                        <a:rPr lang="en-US" sz="2000" kern="100" dirty="0">
                          <a:effectLst/>
                        </a:rPr>
                        <a:t>IP</a:t>
                      </a:r>
                      <a:r>
                        <a:rPr lang="zh-CN" sz="2000" kern="100" dirty="0">
                          <a:effectLst/>
                        </a:rPr>
                        <a:t>地址</a:t>
                      </a:r>
                      <a:endParaRPr lang="zh-CN" sz="2000" kern="100" dirty="0">
                        <a:effectLst/>
                        <a:latin typeface="Calibri"/>
                        <a:ea typeface="宋体"/>
                        <a:cs typeface="Times New Roman"/>
                      </a:endParaRPr>
                    </a:p>
                  </a:txBody>
                  <a:tcPr marL="68580" marR="68580" marT="0" marB="0">
                    <a:solidFill>
                      <a:srgbClr val="00B0F0"/>
                    </a:solidFill>
                  </a:tcPr>
                </a:tc>
                <a:tc>
                  <a:txBody>
                    <a:bodyPr/>
                    <a:lstStyle/>
                    <a:p>
                      <a:pPr algn="ctr">
                        <a:lnSpc>
                          <a:spcPct val="150000"/>
                        </a:lnSpc>
                        <a:spcAft>
                          <a:spcPts val="0"/>
                        </a:spcAft>
                      </a:pPr>
                      <a:r>
                        <a:rPr lang="zh-CN" sz="2000" kern="100" dirty="0">
                          <a:effectLst/>
                        </a:rPr>
                        <a:t>通配符掩码</a:t>
                      </a:r>
                      <a:endParaRPr lang="zh-CN" sz="2000" kern="100" dirty="0">
                        <a:effectLst/>
                        <a:latin typeface="Calibri"/>
                        <a:ea typeface="宋体"/>
                        <a:cs typeface="Times New Roman"/>
                      </a:endParaRPr>
                    </a:p>
                  </a:txBody>
                  <a:tcPr marL="68580" marR="68580" marT="0" marB="0">
                    <a:solidFill>
                      <a:srgbClr val="92D050"/>
                    </a:solidFill>
                  </a:tcPr>
                </a:tc>
                <a:tc>
                  <a:txBody>
                    <a:bodyPr/>
                    <a:lstStyle/>
                    <a:p>
                      <a:pPr algn="ctr">
                        <a:lnSpc>
                          <a:spcPct val="150000"/>
                        </a:lnSpc>
                        <a:spcAft>
                          <a:spcPts val="0"/>
                        </a:spcAft>
                      </a:pPr>
                      <a:r>
                        <a:rPr lang="zh-CN" sz="2000" kern="100" dirty="0">
                          <a:effectLst/>
                        </a:rPr>
                        <a:t>匹配内容</a:t>
                      </a:r>
                      <a:endParaRPr lang="zh-CN" sz="2000" kern="100" dirty="0">
                        <a:effectLst/>
                        <a:latin typeface="Calibri"/>
                        <a:ea typeface="宋体"/>
                        <a:cs typeface="Times New Roman"/>
                      </a:endParaRPr>
                    </a:p>
                  </a:txBody>
                  <a:tcPr marL="68580" marR="68580" marT="0" marB="0">
                    <a:solidFill>
                      <a:srgbClr val="92D050"/>
                    </a:solidFill>
                  </a:tcPr>
                </a:tc>
                <a:extLst>
                  <a:ext uri="{0D108BD9-81ED-4DB2-BD59-A6C34878D82A}">
                    <a16:rowId xmlns:a16="http://schemas.microsoft.com/office/drawing/2014/main" xmlns="" val="10000"/>
                  </a:ext>
                </a:extLst>
              </a:tr>
              <a:tr h="550912">
                <a:tc>
                  <a:txBody>
                    <a:bodyPr/>
                    <a:lstStyle/>
                    <a:p>
                      <a:pPr algn="l">
                        <a:lnSpc>
                          <a:spcPct val="150000"/>
                        </a:lnSpc>
                        <a:spcAft>
                          <a:spcPts val="0"/>
                        </a:spcAft>
                      </a:pPr>
                      <a:r>
                        <a:rPr lang="en-US" sz="2000" kern="100" dirty="0">
                          <a:effectLst/>
                        </a:rPr>
                        <a:t>0.0.0.0</a:t>
                      </a:r>
                      <a:endParaRPr lang="zh-CN" sz="2000" kern="100" dirty="0">
                        <a:effectLst/>
                        <a:latin typeface="Calibri"/>
                        <a:ea typeface="宋体"/>
                        <a:cs typeface="Times New Roman"/>
                      </a:endParaRPr>
                    </a:p>
                  </a:txBody>
                  <a:tcPr marL="68580" marR="68580" marT="0" marB="0">
                    <a:solidFill>
                      <a:srgbClr val="00B0F0"/>
                    </a:solidFill>
                  </a:tcPr>
                </a:tc>
                <a:tc>
                  <a:txBody>
                    <a:bodyPr/>
                    <a:lstStyle/>
                    <a:p>
                      <a:pPr algn="l">
                        <a:lnSpc>
                          <a:spcPct val="150000"/>
                        </a:lnSpc>
                        <a:spcAft>
                          <a:spcPts val="0"/>
                        </a:spcAft>
                      </a:pPr>
                      <a:r>
                        <a:rPr lang="en-US" sz="2000" kern="100">
                          <a:effectLst/>
                        </a:rPr>
                        <a:t>255.255.255.255</a:t>
                      </a:r>
                      <a:endParaRPr lang="zh-CN" sz="20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000" kern="100" dirty="0">
                          <a:effectLst/>
                        </a:rPr>
                        <a:t>匹配任何地址（</a:t>
                      </a:r>
                      <a:r>
                        <a:rPr lang="en-US" sz="2000" kern="100" dirty="0">
                          <a:effectLst/>
                        </a:rPr>
                        <a:t>ACL</a:t>
                      </a:r>
                      <a:r>
                        <a:rPr lang="zh-CN" sz="2000" kern="100" dirty="0">
                          <a:effectLst/>
                        </a:rPr>
                        <a:t>关键字中的</a:t>
                      </a:r>
                      <a:r>
                        <a:rPr lang="en-US" sz="2000" kern="100" dirty="0">
                          <a:effectLst/>
                        </a:rPr>
                        <a:t>any</a:t>
                      </a:r>
                      <a:r>
                        <a:rPr lang="zh-CN" sz="2000" kern="100" dirty="0">
                          <a:effectLst/>
                        </a:rPr>
                        <a:t>）</a:t>
                      </a:r>
                      <a:endParaRPr lang="zh-CN" sz="20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1"/>
                  </a:ext>
                </a:extLst>
              </a:tr>
              <a:tr h="789460">
                <a:tc>
                  <a:txBody>
                    <a:bodyPr/>
                    <a:lstStyle/>
                    <a:p>
                      <a:pPr algn="l">
                        <a:lnSpc>
                          <a:spcPct val="150000"/>
                        </a:lnSpc>
                        <a:spcAft>
                          <a:spcPts val="0"/>
                        </a:spcAft>
                      </a:pPr>
                      <a:r>
                        <a:rPr lang="en-US" sz="2000" kern="100" dirty="0">
                          <a:effectLst/>
                        </a:rPr>
                        <a:t>172.16.1.1</a:t>
                      </a:r>
                      <a:endParaRPr lang="zh-CN" sz="2000" kern="100" dirty="0">
                        <a:effectLst/>
                        <a:latin typeface="Calibri"/>
                        <a:ea typeface="宋体"/>
                        <a:cs typeface="Times New Roman"/>
                      </a:endParaRPr>
                    </a:p>
                  </a:txBody>
                  <a:tcPr marL="68580" marR="68580" marT="0" marB="0">
                    <a:solidFill>
                      <a:srgbClr val="00B0F0"/>
                    </a:solidFill>
                  </a:tcPr>
                </a:tc>
                <a:tc>
                  <a:txBody>
                    <a:bodyPr/>
                    <a:lstStyle/>
                    <a:p>
                      <a:pPr algn="l">
                        <a:lnSpc>
                          <a:spcPct val="150000"/>
                        </a:lnSpc>
                        <a:spcAft>
                          <a:spcPts val="0"/>
                        </a:spcAft>
                      </a:pPr>
                      <a:r>
                        <a:rPr lang="en-US" sz="2000" kern="100">
                          <a:effectLst/>
                        </a:rPr>
                        <a:t>0.0.0.0</a:t>
                      </a:r>
                      <a:endParaRPr lang="zh-CN" sz="20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000" kern="100" dirty="0">
                          <a:effectLst/>
                        </a:rPr>
                        <a:t>仅匹配地址</a:t>
                      </a:r>
                      <a:r>
                        <a:rPr lang="en-US" sz="2000" kern="100" dirty="0">
                          <a:effectLst/>
                        </a:rPr>
                        <a:t>172.16.1.1</a:t>
                      </a:r>
                      <a:r>
                        <a:rPr lang="zh-CN" sz="2000" kern="100" dirty="0">
                          <a:effectLst/>
                        </a:rPr>
                        <a:t>（前置关键字</a:t>
                      </a:r>
                      <a:r>
                        <a:rPr lang="en-US" sz="2000" kern="100" dirty="0">
                          <a:effectLst/>
                        </a:rPr>
                        <a:t>host</a:t>
                      </a:r>
                      <a:r>
                        <a:rPr lang="zh-CN" sz="2000" kern="100" dirty="0">
                          <a:effectLst/>
                        </a:rPr>
                        <a:t>）</a:t>
                      </a:r>
                      <a:endParaRPr lang="zh-CN" sz="20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2"/>
                  </a:ext>
                </a:extLst>
              </a:tr>
              <a:tr h="789460">
                <a:tc>
                  <a:txBody>
                    <a:bodyPr/>
                    <a:lstStyle/>
                    <a:p>
                      <a:pPr algn="l">
                        <a:lnSpc>
                          <a:spcPct val="150000"/>
                        </a:lnSpc>
                        <a:spcAft>
                          <a:spcPts val="0"/>
                        </a:spcAft>
                      </a:pPr>
                      <a:r>
                        <a:rPr lang="en-US" sz="2000" kern="100" dirty="0">
                          <a:effectLst/>
                        </a:rPr>
                        <a:t>172.16.1.0</a:t>
                      </a:r>
                      <a:endParaRPr lang="zh-CN" sz="2000" kern="100" dirty="0">
                        <a:effectLst/>
                        <a:latin typeface="Calibri"/>
                        <a:ea typeface="宋体"/>
                        <a:cs typeface="Times New Roman"/>
                      </a:endParaRPr>
                    </a:p>
                  </a:txBody>
                  <a:tcPr marL="68580" marR="68580" marT="0" marB="0">
                    <a:solidFill>
                      <a:srgbClr val="00B0F0"/>
                    </a:solidFill>
                  </a:tcPr>
                </a:tc>
                <a:tc>
                  <a:txBody>
                    <a:bodyPr/>
                    <a:lstStyle/>
                    <a:p>
                      <a:pPr algn="l">
                        <a:lnSpc>
                          <a:spcPct val="150000"/>
                        </a:lnSpc>
                        <a:spcAft>
                          <a:spcPts val="0"/>
                        </a:spcAft>
                      </a:pPr>
                      <a:r>
                        <a:rPr lang="en-US" sz="2000" kern="100">
                          <a:effectLst/>
                        </a:rPr>
                        <a:t>0.0.0.255</a:t>
                      </a:r>
                      <a:endParaRPr lang="zh-CN" sz="20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000" kern="100" dirty="0">
                          <a:effectLst/>
                        </a:rPr>
                        <a:t>匹配网络</a:t>
                      </a:r>
                      <a:r>
                        <a:rPr lang="en-US" sz="2000" kern="100" dirty="0">
                          <a:effectLst/>
                        </a:rPr>
                        <a:t>172.16.1.0/24</a:t>
                      </a:r>
                      <a:r>
                        <a:rPr lang="zh-CN" sz="2000" kern="100" dirty="0">
                          <a:effectLst/>
                        </a:rPr>
                        <a:t>中的分组（</a:t>
                      </a:r>
                      <a:r>
                        <a:rPr lang="en-US" sz="2000" kern="100" dirty="0">
                          <a:effectLst/>
                        </a:rPr>
                        <a:t>172.16.1.0~172.16.1.255</a:t>
                      </a:r>
                      <a:r>
                        <a:rPr lang="zh-CN" sz="2000" kern="100" dirty="0">
                          <a:effectLst/>
                        </a:rPr>
                        <a:t>）</a:t>
                      </a:r>
                      <a:endParaRPr lang="zh-CN" sz="20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3"/>
                  </a:ext>
                </a:extLst>
              </a:tr>
              <a:tr h="789460">
                <a:tc>
                  <a:txBody>
                    <a:bodyPr/>
                    <a:lstStyle/>
                    <a:p>
                      <a:pPr algn="l">
                        <a:lnSpc>
                          <a:spcPct val="150000"/>
                        </a:lnSpc>
                        <a:spcAft>
                          <a:spcPts val="0"/>
                        </a:spcAft>
                      </a:pPr>
                      <a:r>
                        <a:rPr lang="en-US" sz="2000" kern="100" dirty="0">
                          <a:effectLst/>
                        </a:rPr>
                        <a:t>172.16.2.0</a:t>
                      </a:r>
                      <a:endParaRPr lang="zh-CN" sz="2000" kern="100" dirty="0">
                        <a:effectLst/>
                        <a:latin typeface="Calibri"/>
                        <a:ea typeface="宋体"/>
                        <a:cs typeface="Times New Roman"/>
                      </a:endParaRPr>
                    </a:p>
                  </a:txBody>
                  <a:tcPr marL="68580" marR="68580" marT="0" marB="0">
                    <a:solidFill>
                      <a:srgbClr val="00B0F0"/>
                    </a:solidFill>
                  </a:tcPr>
                </a:tc>
                <a:tc>
                  <a:txBody>
                    <a:bodyPr/>
                    <a:lstStyle/>
                    <a:p>
                      <a:pPr algn="l">
                        <a:lnSpc>
                          <a:spcPct val="150000"/>
                        </a:lnSpc>
                        <a:spcAft>
                          <a:spcPts val="0"/>
                        </a:spcAft>
                      </a:pPr>
                      <a:r>
                        <a:rPr lang="en-US" sz="2000" kern="100">
                          <a:effectLst/>
                        </a:rPr>
                        <a:t>0.0.1.255</a:t>
                      </a:r>
                      <a:endParaRPr lang="zh-CN" sz="20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000" kern="100" dirty="0">
                          <a:effectLst/>
                        </a:rPr>
                        <a:t>匹配网络</a:t>
                      </a:r>
                      <a:r>
                        <a:rPr lang="en-US" sz="2000" kern="100" dirty="0">
                          <a:effectLst/>
                        </a:rPr>
                        <a:t>172.16.2.0/23</a:t>
                      </a:r>
                      <a:r>
                        <a:rPr lang="zh-CN" sz="2000" kern="100" dirty="0">
                          <a:effectLst/>
                        </a:rPr>
                        <a:t>中的分组（</a:t>
                      </a:r>
                      <a:r>
                        <a:rPr lang="en-US" sz="2000" kern="100" dirty="0">
                          <a:effectLst/>
                        </a:rPr>
                        <a:t>172.16.2.0~172.16.3.255</a:t>
                      </a:r>
                      <a:r>
                        <a:rPr lang="zh-CN" sz="2000" kern="100" dirty="0">
                          <a:effectLst/>
                        </a:rPr>
                        <a:t>）</a:t>
                      </a:r>
                      <a:endParaRPr lang="zh-CN" sz="20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4"/>
                  </a:ext>
                </a:extLst>
              </a:tr>
              <a:tr h="789460">
                <a:tc>
                  <a:txBody>
                    <a:bodyPr/>
                    <a:lstStyle/>
                    <a:p>
                      <a:pPr algn="l">
                        <a:lnSpc>
                          <a:spcPct val="150000"/>
                        </a:lnSpc>
                        <a:spcAft>
                          <a:spcPts val="0"/>
                        </a:spcAft>
                      </a:pPr>
                      <a:r>
                        <a:rPr lang="en-US" sz="2000" kern="100" dirty="0">
                          <a:effectLst/>
                        </a:rPr>
                        <a:t>172.16.0.0</a:t>
                      </a:r>
                      <a:endParaRPr lang="zh-CN" sz="2000" kern="100" dirty="0">
                        <a:effectLst/>
                        <a:latin typeface="Calibri"/>
                        <a:ea typeface="宋体"/>
                        <a:cs typeface="Times New Roman"/>
                      </a:endParaRPr>
                    </a:p>
                  </a:txBody>
                  <a:tcPr marL="68580" marR="68580" marT="0" marB="0">
                    <a:solidFill>
                      <a:srgbClr val="00B0F0"/>
                    </a:solidFill>
                  </a:tcPr>
                </a:tc>
                <a:tc>
                  <a:txBody>
                    <a:bodyPr/>
                    <a:lstStyle/>
                    <a:p>
                      <a:pPr algn="l">
                        <a:lnSpc>
                          <a:spcPct val="150000"/>
                        </a:lnSpc>
                        <a:spcAft>
                          <a:spcPts val="0"/>
                        </a:spcAft>
                      </a:pPr>
                      <a:r>
                        <a:rPr lang="en-US" sz="2000" kern="100">
                          <a:effectLst/>
                        </a:rPr>
                        <a:t>0.0.255.255</a:t>
                      </a:r>
                      <a:endParaRPr lang="zh-CN" sz="20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000" kern="100" dirty="0">
                          <a:effectLst/>
                        </a:rPr>
                        <a:t>匹配网络</a:t>
                      </a:r>
                      <a:r>
                        <a:rPr lang="en-US" sz="2000" kern="100" dirty="0">
                          <a:effectLst/>
                        </a:rPr>
                        <a:t>172.16.0.0/16</a:t>
                      </a:r>
                      <a:r>
                        <a:rPr lang="zh-CN" sz="2000" kern="100" dirty="0">
                          <a:effectLst/>
                        </a:rPr>
                        <a:t>中的分组（</a:t>
                      </a:r>
                      <a:r>
                        <a:rPr lang="en-US" sz="2000" kern="100" dirty="0">
                          <a:effectLst/>
                        </a:rPr>
                        <a:t>172.16.0.0~172.16.255.255</a:t>
                      </a:r>
                      <a:r>
                        <a:rPr lang="zh-CN" sz="2000" kern="100" dirty="0">
                          <a:effectLst/>
                        </a:rPr>
                        <a:t>）</a:t>
                      </a:r>
                      <a:endParaRPr lang="zh-CN" sz="20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360117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3088" y="1412776"/>
            <a:ext cx="7848872" cy="1687257"/>
          </a:xfrm>
          <a:prstGeom prst="rect">
            <a:avLst/>
          </a:prstGeom>
        </p:spPr>
        <p:txBody>
          <a:bodyPr wrap="square">
            <a:spAutoFit/>
          </a:bodyPr>
          <a:lstStyle/>
          <a:p>
            <a:pPr>
              <a:lnSpc>
                <a:spcPct val="150000"/>
              </a:lnSpc>
            </a:pPr>
            <a:r>
              <a:rPr lang="en-US" altLang="zh-CN" sz="2400" b="1" dirty="0"/>
              <a:t>8.4.2</a:t>
            </a:r>
            <a:r>
              <a:rPr lang="zh-CN" altLang="zh-CN" sz="2400" b="1" dirty="0"/>
              <a:t>应用规则</a:t>
            </a:r>
          </a:p>
          <a:p>
            <a:pPr>
              <a:lnSpc>
                <a:spcPct val="150000"/>
              </a:lnSpc>
            </a:pPr>
            <a:r>
              <a:rPr lang="zh-CN" altLang="zh-CN" sz="2400" dirty="0"/>
              <a:t>规则创建好之后，如果不把规则应用到某个接口，则该规则将不起任何作用。在接口中启动</a:t>
            </a:r>
            <a:r>
              <a:rPr lang="en-US" altLang="zh-CN" sz="2400" dirty="0"/>
              <a:t>ACL</a:t>
            </a:r>
            <a:r>
              <a:rPr lang="zh-CN" altLang="zh-CN" sz="2400" dirty="0"/>
              <a:t>的命令如下：</a:t>
            </a:r>
          </a:p>
        </p:txBody>
      </p:sp>
      <p:sp>
        <p:nvSpPr>
          <p:cNvPr id="3" name="矩形 2"/>
          <p:cNvSpPr/>
          <p:nvPr/>
        </p:nvSpPr>
        <p:spPr>
          <a:xfrm>
            <a:off x="323528" y="3284984"/>
            <a:ext cx="8568952" cy="1687257"/>
          </a:xfrm>
          <a:prstGeom prst="rect">
            <a:avLst/>
          </a:prstGeom>
        </p:spPr>
        <p:txBody>
          <a:bodyPr wrap="square">
            <a:spAutoFit/>
          </a:bodyPr>
          <a:lstStyle/>
          <a:p>
            <a:pPr>
              <a:lnSpc>
                <a:spcPct val="150000"/>
              </a:lnSpc>
            </a:pPr>
            <a:r>
              <a:rPr lang="en-US" altLang="zh-CN" sz="2400" dirty="0"/>
              <a:t>Router</a:t>
            </a:r>
            <a:r>
              <a:rPr lang="zh-CN" altLang="zh-CN" sz="2400" dirty="0"/>
              <a:t>（</a:t>
            </a:r>
            <a:r>
              <a:rPr lang="en-US" altLang="zh-CN" sz="2400" dirty="0" err="1"/>
              <a:t>config</a:t>
            </a:r>
            <a:r>
              <a:rPr lang="zh-CN" altLang="zh-CN" sz="2400" dirty="0"/>
              <a:t>）</a:t>
            </a:r>
            <a:r>
              <a:rPr lang="en-US" altLang="zh-CN" sz="2400" dirty="0"/>
              <a:t>#interface type [slot_#] port_#</a:t>
            </a:r>
            <a:endParaRPr lang="zh-CN" altLang="zh-CN" sz="2400" dirty="0"/>
          </a:p>
          <a:p>
            <a:pPr>
              <a:lnSpc>
                <a:spcPct val="150000"/>
              </a:lnSpc>
            </a:pPr>
            <a:r>
              <a:rPr lang="en-US" altLang="zh-CN" sz="2400" dirty="0"/>
              <a:t>Router(</a:t>
            </a:r>
            <a:r>
              <a:rPr lang="en-US" altLang="zh-CN" sz="2400" dirty="0" err="1"/>
              <a:t>config</a:t>
            </a:r>
            <a:r>
              <a:rPr lang="en-US" altLang="zh-CN" sz="2400" dirty="0"/>
              <a:t>-if)#</a:t>
            </a:r>
            <a:r>
              <a:rPr lang="en-US" altLang="zh-CN" sz="2400" dirty="0" err="1"/>
              <a:t>ip</a:t>
            </a:r>
            <a:r>
              <a:rPr lang="en-US" altLang="zh-CN" sz="2400" dirty="0"/>
              <a:t> access-group  ACL_#  in | out</a:t>
            </a:r>
            <a:endParaRPr lang="zh-CN" altLang="zh-CN" sz="2400" dirty="0"/>
          </a:p>
          <a:p>
            <a:pPr>
              <a:lnSpc>
                <a:spcPct val="150000"/>
              </a:lnSpc>
            </a:pPr>
            <a:r>
              <a:rPr lang="zh-CN" altLang="zh-CN" sz="2400" dirty="0"/>
              <a:t>在</a:t>
            </a:r>
            <a:r>
              <a:rPr lang="en-US" altLang="zh-CN" sz="2400" dirty="0"/>
              <a:t>IP access-group </a:t>
            </a:r>
            <a:r>
              <a:rPr lang="zh-CN" altLang="zh-CN" sz="2400" dirty="0"/>
              <a:t>命令的末尾，必须指定应用规则的方向。</a:t>
            </a:r>
          </a:p>
        </p:txBody>
      </p:sp>
    </p:spTree>
    <p:extLst>
      <p:ext uri="{BB962C8B-B14F-4D97-AF65-F5344CB8AC3E}">
        <p14:creationId xmlns:p14="http://schemas.microsoft.com/office/powerpoint/2010/main" val="2008706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484784"/>
            <a:ext cx="7668344" cy="1754326"/>
          </a:xfrm>
          <a:prstGeom prst="rect">
            <a:avLst/>
          </a:prstGeom>
        </p:spPr>
        <p:txBody>
          <a:bodyPr wrap="square">
            <a:spAutoFit/>
          </a:bodyPr>
          <a:lstStyle/>
          <a:p>
            <a:pPr>
              <a:lnSpc>
                <a:spcPct val="150000"/>
              </a:lnSpc>
            </a:pPr>
            <a:r>
              <a:rPr lang="zh-CN" altLang="zh-CN" sz="2400" b="1" dirty="0" smtClean="0"/>
              <a:t>各</a:t>
            </a:r>
            <a:r>
              <a:rPr lang="zh-CN" altLang="zh-CN" sz="2400" b="1" dirty="0"/>
              <a:t>类</a:t>
            </a:r>
            <a:r>
              <a:rPr lang="en-US" altLang="zh-CN" sz="2400" b="1" dirty="0"/>
              <a:t>ACL</a:t>
            </a:r>
            <a:r>
              <a:rPr lang="zh-CN" altLang="zh-CN" sz="2400" b="1" dirty="0"/>
              <a:t>配置过程</a:t>
            </a:r>
          </a:p>
          <a:p>
            <a:pPr>
              <a:lnSpc>
                <a:spcPct val="150000"/>
              </a:lnSpc>
            </a:pPr>
            <a:r>
              <a:rPr lang="zh-CN" altLang="zh-CN" sz="2400" dirty="0"/>
              <a:t>具体</a:t>
            </a:r>
            <a:r>
              <a:rPr lang="en-US" altLang="zh-CN" sz="2400" dirty="0"/>
              <a:t>ACL</a:t>
            </a:r>
            <a:r>
              <a:rPr lang="zh-CN" altLang="zh-CN" sz="2400" dirty="0"/>
              <a:t>配置时通常将其分为</a:t>
            </a:r>
            <a:r>
              <a:rPr lang="en-US" altLang="zh-CN" sz="2400" dirty="0"/>
              <a:t>3</a:t>
            </a:r>
            <a:r>
              <a:rPr lang="zh-CN" altLang="zh-CN" sz="2400" dirty="0"/>
              <a:t>种配置类型，分别为：标准编号</a:t>
            </a:r>
            <a:r>
              <a:rPr lang="en-US" altLang="zh-CN" sz="2400" dirty="0"/>
              <a:t>ACL</a:t>
            </a:r>
            <a:r>
              <a:rPr lang="zh-CN" altLang="zh-CN" sz="2400" dirty="0"/>
              <a:t>、扩展编号</a:t>
            </a:r>
            <a:r>
              <a:rPr lang="en-US" altLang="zh-CN" sz="2400" dirty="0" smtClean="0"/>
              <a:t>ACL</a:t>
            </a:r>
            <a:r>
              <a:rPr lang="zh-CN" altLang="zh-CN" sz="2400" dirty="0" smtClean="0"/>
              <a:t>。</a:t>
            </a:r>
            <a:endParaRPr lang="zh-CN" altLang="zh-CN" sz="2400" dirty="0"/>
          </a:p>
        </p:txBody>
      </p:sp>
    </p:spTree>
    <p:extLst>
      <p:ext uri="{BB962C8B-B14F-4D97-AF65-F5344CB8AC3E}">
        <p14:creationId xmlns:p14="http://schemas.microsoft.com/office/powerpoint/2010/main" val="1162666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48680"/>
            <a:ext cx="8496944" cy="5632311"/>
          </a:xfrm>
          <a:prstGeom prst="rect">
            <a:avLst/>
          </a:prstGeom>
        </p:spPr>
        <p:txBody>
          <a:bodyPr wrap="square">
            <a:spAutoFit/>
          </a:bodyPr>
          <a:lstStyle/>
          <a:p>
            <a:pPr>
              <a:lnSpc>
                <a:spcPct val="150000"/>
              </a:lnSpc>
            </a:pPr>
            <a:r>
              <a:rPr lang="zh-CN" altLang="zh-CN" sz="2400" b="1" dirty="0" smtClean="0"/>
              <a:t>标</a:t>
            </a:r>
            <a:r>
              <a:rPr lang="zh-CN" altLang="zh-CN" sz="2400" b="1" dirty="0"/>
              <a:t>准编号</a:t>
            </a:r>
            <a:r>
              <a:rPr lang="en-US" altLang="zh-CN" sz="2400" b="1" dirty="0"/>
              <a:t>ACL</a:t>
            </a:r>
            <a:endParaRPr lang="zh-CN" altLang="zh-CN" sz="2400" b="1" dirty="0"/>
          </a:p>
          <a:p>
            <a:pPr>
              <a:lnSpc>
                <a:spcPct val="150000"/>
              </a:lnSpc>
            </a:pPr>
            <a:r>
              <a:rPr lang="zh-CN" altLang="zh-CN" sz="2400" dirty="0"/>
              <a:t>标准编号</a:t>
            </a:r>
            <a:r>
              <a:rPr lang="en-US" altLang="zh-CN" sz="2400" dirty="0"/>
              <a:t>ACL</a:t>
            </a:r>
            <a:r>
              <a:rPr lang="zh-CN" altLang="zh-CN" sz="2400" dirty="0"/>
              <a:t>简单而且易于配置。标准编号</a:t>
            </a:r>
            <a:r>
              <a:rPr lang="en-US" altLang="zh-CN" sz="2400" dirty="0"/>
              <a:t>ACL</a:t>
            </a:r>
            <a:r>
              <a:rPr lang="zh-CN" altLang="zh-CN" sz="2400" dirty="0"/>
              <a:t>仅针对</a:t>
            </a:r>
            <a:r>
              <a:rPr lang="en-US" altLang="zh-CN" sz="2400" dirty="0"/>
              <a:t>IP</a:t>
            </a:r>
            <a:r>
              <a:rPr lang="zh-CN" altLang="zh-CN" sz="2400" dirty="0"/>
              <a:t>分组中的源</a:t>
            </a:r>
            <a:r>
              <a:rPr lang="en-US" altLang="zh-CN" sz="2400" dirty="0"/>
              <a:t>IP</a:t>
            </a:r>
            <a:r>
              <a:rPr lang="zh-CN" altLang="zh-CN" sz="2400" dirty="0"/>
              <a:t>地址部分进行过滤。具体命令如下：</a:t>
            </a:r>
          </a:p>
          <a:p>
            <a:pPr>
              <a:lnSpc>
                <a:spcPct val="150000"/>
              </a:lnSpc>
            </a:pPr>
            <a:r>
              <a:rPr lang="en-US" altLang="zh-CN" sz="2400" dirty="0"/>
              <a:t>Router</a:t>
            </a:r>
            <a:r>
              <a:rPr lang="zh-CN" altLang="zh-CN" sz="2400" dirty="0"/>
              <a:t>（</a:t>
            </a:r>
            <a:r>
              <a:rPr lang="en-US" altLang="zh-CN" sz="2400" dirty="0" err="1"/>
              <a:t>config</a:t>
            </a:r>
            <a:r>
              <a:rPr lang="zh-CN" altLang="zh-CN" sz="2400" dirty="0"/>
              <a:t>）</a:t>
            </a:r>
            <a:r>
              <a:rPr lang="en-US" altLang="zh-CN" sz="2400" dirty="0"/>
              <a:t>#access-list 1-99(1300-1999)  </a:t>
            </a:r>
            <a:r>
              <a:rPr lang="en-US" altLang="zh-CN" sz="2400" dirty="0" err="1"/>
              <a:t>permit|deny</a:t>
            </a:r>
            <a:r>
              <a:rPr lang="en-US" altLang="zh-CN" sz="2400" dirty="0"/>
              <a:t> </a:t>
            </a:r>
            <a:r>
              <a:rPr lang="en-US" altLang="zh-CN" sz="2400" dirty="0" err="1"/>
              <a:t>source_IP_address</a:t>
            </a:r>
            <a:r>
              <a:rPr lang="en-US" altLang="zh-CN" sz="2400" dirty="0"/>
              <a:t> [</a:t>
            </a:r>
            <a:r>
              <a:rPr lang="en-US" altLang="zh-CN" sz="2400" dirty="0" err="1"/>
              <a:t>wildcard_mask</a:t>
            </a:r>
            <a:r>
              <a:rPr lang="en-US" altLang="zh-CN" sz="2400" dirty="0"/>
              <a:t>] [log]</a:t>
            </a:r>
            <a:endParaRPr lang="zh-CN" altLang="zh-CN" sz="2400" dirty="0"/>
          </a:p>
          <a:p>
            <a:pPr>
              <a:lnSpc>
                <a:spcPct val="150000"/>
              </a:lnSpc>
            </a:pPr>
            <a:r>
              <a:rPr lang="zh-CN" altLang="zh-CN" sz="2400" dirty="0"/>
              <a:t>对于标准的编号访问控制列表，可以使用</a:t>
            </a:r>
            <a:r>
              <a:rPr lang="en-US" altLang="zh-CN" sz="2400" dirty="0"/>
              <a:t>1~99</a:t>
            </a:r>
            <a:r>
              <a:rPr lang="zh-CN" altLang="zh-CN" sz="2400" dirty="0"/>
              <a:t>和</a:t>
            </a:r>
            <a:r>
              <a:rPr lang="en-US" altLang="zh-CN" sz="2400" dirty="0"/>
              <a:t>1300~1999</a:t>
            </a:r>
            <a:r>
              <a:rPr lang="zh-CN" altLang="zh-CN" sz="2400" dirty="0"/>
              <a:t>作为列表的编号，紧随其后是条件匹配时路由器所采取的操作。此条件只是基于源</a:t>
            </a:r>
            <a:r>
              <a:rPr lang="en-US" altLang="zh-CN" sz="2400" dirty="0"/>
              <a:t>IP</a:t>
            </a:r>
            <a:r>
              <a:rPr lang="zh-CN" altLang="zh-CN" sz="2400" dirty="0"/>
              <a:t>地址。然后输入的是一个可选的通配符掩码。如果省略通配符掩码，则默认为</a:t>
            </a:r>
            <a:r>
              <a:rPr lang="en-US" altLang="zh-CN" sz="2400" dirty="0"/>
              <a:t>0.0.0.0</a:t>
            </a:r>
            <a:r>
              <a:rPr lang="zh-CN" altLang="zh-CN" sz="2400" dirty="0"/>
              <a:t>——这样需要完全匹配才能执行相应操作。</a:t>
            </a:r>
          </a:p>
        </p:txBody>
      </p:sp>
    </p:spTree>
    <p:extLst>
      <p:ext uri="{BB962C8B-B14F-4D97-AF65-F5344CB8AC3E}">
        <p14:creationId xmlns:p14="http://schemas.microsoft.com/office/powerpoint/2010/main" val="2878388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a:t>
            </a:r>
            <a:r>
              <a:rPr lang="en-US" altLang="zh-CN" dirty="0" smtClean="0"/>
              <a:t>ACL </a:t>
            </a:r>
            <a:r>
              <a:rPr lang="zh-CN" altLang="en-US" dirty="0" smtClean="0"/>
              <a:t>示例</a:t>
            </a:r>
            <a:endParaRPr lang="zh-CN" altLang="en-US" dirty="0"/>
          </a:p>
        </p:txBody>
      </p:sp>
      <p:sp>
        <p:nvSpPr>
          <p:cNvPr id="3" name="内容占位符 2"/>
          <p:cNvSpPr>
            <a:spLocks noGrp="1"/>
          </p:cNvSpPr>
          <p:nvPr>
            <p:ph idx="1"/>
          </p:nvPr>
        </p:nvSpPr>
        <p:spPr/>
        <p:txBody>
          <a:bodyPr/>
          <a:lstStyle/>
          <a:p>
            <a:r>
              <a:rPr lang="en-US" altLang="zh-CN" dirty="0" smtClean="0"/>
              <a:t>#access-list 1 deny 192.168.1.0   0.0.0.255</a:t>
            </a:r>
          </a:p>
          <a:p>
            <a:r>
              <a:rPr lang="en-US" altLang="zh-CN" dirty="0"/>
              <a:t> </a:t>
            </a:r>
            <a:r>
              <a:rPr lang="en-US" altLang="zh-CN" dirty="0" smtClean="0"/>
              <a:t>   //</a:t>
            </a:r>
            <a:r>
              <a:rPr lang="zh-CN" altLang="en-US" dirty="0" smtClean="0"/>
              <a:t>拒绝</a:t>
            </a:r>
            <a:r>
              <a:rPr lang="en-US" altLang="zh-CN" dirty="0" smtClean="0"/>
              <a:t>192.168.1.0 </a:t>
            </a:r>
            <a:r>
              <a:rPr lang="zh-CN" altLang="en-US" dirty="0" smtClean="0"/>
              <a:t>的</a:t>
            </a:r>
            <a:r>
              <a:rPr lang="zh-CN" altLang="en-US" dirty="0"/>
              <a:t>网</a:t>
            </a:r>
            <a:r>
              <a:rPr lang="zh-CN" altLang="en-US" dirty="0" smtClean="0"/>
              <a:t>段</a:t>
            </a:r>
            <a:endParaRPr lang="en-US" altLang="zh-CN" dirty="0" smtClean="0"/>
          </a:p>
          <a:p>
            <a:r>
              <a:rPr lang="en-US" altLang="zh-CN" dirty="0" smtClean="0"/>
              <a:t>#access-list 1 permit any</a:t>
            </a:r>
          </a:p>
          <a:p>
            <a:r>
              <a:rPr lang="en-US" altLang="zh-CN" dirty="0"/>
              <a:t> </a:t>
            </a:r>
            <a:r>
              <a:rPr lang="en-US" altLang="zh-CN" dirty="0" smtClean="0"/>
              <a:t>   // </a:t>
            </a:r>
            <a:r>
              <a:rPr lang="zh-CN" altLang="en-US" dirty="0" smtClean="0"/>
              <a:t>这两个访问控制列表依次使用，允许其他所有的</a:t>
            </a:r>
            <a:r>
              <a:rPr lang="en-US" altLang="zh-CN" dirty="0" smtClean="0"/>
              <a:t>IP</a:t>
            </a:r>
            <a:r>
              <a:rPr lang="zh-CN" altLang="en-US" dirty="0" smtClean="0"/>
              <a:t>地址，除了上面的</a:t>
            </a:r>
            <a:r>
              <a:rPr lang="en-US" altLang="zh-CN" dirty="0" smtClean="0"/>
              <a:t>192.168.1.0</a:t>
            </a:r>
            <a:r>
              <a:rPr lang="zh-CN" altLang="en-US" dirty="0" smtClean="0"/>
              <a:t>网段。</a:t>
            </a:r>
            <a:endParaRPr lang="zh-CN" altLang="en-US" dirty="0"/>
          </a:p>
        </p:txBody>
      </p:sp>
    </p:spTree>
    <p:extLst>
      <p:ext uri="{BB962C8B-B14F-4D97-AF65-F5344CB8AC3E}">
        <p14:creationId xmlns:p14="http://schemas.microsoft.com/office/powerpoint/2010/main" val="426835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r>
              <a:rPr lang="en-US" altLang="zh-CN" dirty="0" smtClean="0"/>
              <a:t>ACL</a:t>
            </a:r>
            <a:endParaRPr lang="zh-CN" altLang="en-US" dirty="0"/>
          </a:p>
        </p:txBody>
      </p:sp>
      <p:sp>
        <p:nvSpPr>
          <p:cNvPr id="3" name="内容占位符 2"/>
          <p:cNvSpPr>
            <a:spLocks noGrp="1"/>
          </p:cNvSpPr>
          <p:nvPr>
            <p:ph idx="1"/>
          </p:nvPr>
        </p:nvSpPr>
        <p:spPr/>
        <p:txBody>
          <a:bodyPr/>
          <a:lstStyle/>
          <a:p>
            <a:r>
              <a:rPr lang="en-US" altLang="zh-CN" dirty="0" smtClean="0"/>
              <a:t># </a:t>
            </a:r>
            <a:r>
              <a:rPr lang="en-US" altLang="zh-CN" dirty="0" err="1" smtClean="0"/>
              <a:t>int</a:t>
            </a:r>
            <a:r>
              <a:rPr lang="en-US" altLang="zh-CN" dirty="0" smtClean="0"/>
              <a:t>  S1/0</a:t>
            </a:r>
          </a:p>
          <a:p>
            <a:r>
              <a:rPr lang="en-US" altLang="zh-CN" dirty="0" smtClean="0"/>
              <a:t># </a:t>
            </a:r>
            <a:r>
              <a:rPr lang="en-US" altLang="zh-CN" dirty="0" err="1" smtClean="0"/>
              <a:t>ip</a:t>
            </a:r>
            <a:r>
              <a:rPr lang="en-US" altLang="zh-CN" dirty="0" smtClean="0"/>
              <a:t>  access-group  1 in  </a:t>
            </a:r>
          </a:p>
          <a:p>
            <a:r>
              <a:rPr lang="en-US" altLang="zh-CN" dirty="0" smtClean="0"/>
              <a:t>//  </a:t>
            </a:r>
            <a:r>
              <a:rPr lang="zh-CN" altLang="en-US" dirty="0" smtClean="0"/>
              <a:t>在</a:t>
            </a:r>
            <a:r>
              <a:rPr lang="en-US" altLang="zh-CN" dirty="0" smtClean="0"/>
              <a:t>S1/0</a:t>
            </a:r>
            <a:r>
              <a:rPr lang="zh-CN" altLang="en-US" dirty="0" smtClean="0"/>
              <a:t>接口下调用访问控制列表</a:t>
            </a:r>
            <a:r>
              <a:rPr lang="en-US" altLang="zh-CN" dirty="0" smtClean="0"/>
              <a:t>1</a:t>
            </a:r>
            <a:r>
              <a:rPr lang="zh-CN" altLang="en-US" dirty="0" smtClean="0"/>
              <a:t>，并应用到从</a:t>
            </a:r>
            <a:r>
              <a:rPr lang="en-US" altLang="zh-CN" dirty="0" smtClean="0"/>
              <a:t>S1/0</a:t>
            </a:r>
            <a:r>
              <a:rPr lang="zh-CN" altLang="en-US" dirty="0" smtClean="0"/>
              <a:t>接口进入路由器的流量。</a:t>
            </a:r>
            <a:endParaRPr lang="en-US" altLang="zh-CN" dirty="0" smtClean="0"/>
          </a:p>
          <a:p>
            <a:endParaRPr lang="zh-CN" altLang="en-US" dirty="0"/>
          </a:p>
        </p:txBody>
      </p:sp>
    </p:spTree>
    <p:extLst>
      <p:ext uri="{BB962C8B-B14F-4D97-AF65-F5344CB8AC3E}">
        <p14:creationId xmlns:p14="http://schemas.microsoft.com/office/powerpoint/2010/main" val="343170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620688"/>
            <a:ext cx="3740126" cy="461665"/>
          </a:xfrm>
          <a:prstGeom prst="rect">
            <a:avLst/>
          </a:prstGeom>
        </p:spPr>
        <p:txBody>
          <a:bodyPr wrap="none">
            <a:spAutoFit/>
          </a:bodyPr>
          <a:lstStyle/>
          <a:p>
            <a:r>
              <a:rPr lang="zh-CN" altLang="en-US" sz="2400" b="1" dirty="0" smtClean="0"/>
              <a:t>二</a:t>
            </a:r>
            <a:r>
              <a:rPr lang="en-US" altLang="zh-CN" sz="2400" b="1" dirty="0" smtClean="0"/>
              <a:t>. </a:t>
            </a:r>
            <a:r>
              <a:rPr lang="zh-CN" altLang="zh-CN" sz="2400" b="1" dirty="0"/>
              <a:t>扩展编号访问控制列表</a:t>
            </a:r>
          </a:p>
        </p:txBody>
      </p:sp>
      <p:sp>
        <p:nvSpPr>
          <p:cNvPr id="3" name="矩形 2"/>
          <p:cNvSpPr/>
          <p:nvPr/>
        </p:nvSpPr>
        <p:spPr>
          <a:xfrm>
            <a:off x="523038" y="1268760"/>
            <a:ext cx="8424936" cy="2862322"/>
          </a:xfrm>
          <a:prstGeom prst="rect">
            <a:avLst/>
          </a:prstGeom>
        </p:spPr>
        <p:txBody>
          <a:bodyPr wrap="square">
            <a:spAutoFit/>
          </a:bodyPr>
          <a:lstStyle/>
          <a:p>
            <a:pPr>
              <a:lnSpc>
                <a:spcPct val="150000"/>
              </a:lnSpc>
            </a:pPr>
            <a:r>
              <a:rPr lang="en-US" altLang="zh-CN" sz="2400" dirty="0" smtClean="0"/>
              <a:t>   </a:t>
            </a:r>
            <a:r>
              <a:rPr lang="zh-CN" altLang="zh-CN" sz="2400" dirty="0" smtClean="0"/>
              <a:t>扩</a:t>
            </a:r>
            <a:r>
              <a:rPr lang="zh-CN" altLang="zh-CN" sz="2400" dirty="0"/>
              <a:t>展编号</a:t>
            </a:r>
            <a:r>
              <a:rPr lang="en-US" altLang="zh-CN" sz="2400" dirty="0"/>
              <a:t>ACL</a:t>
            </a:r>
            <a:r>
              <a:rPr lang="zh-CN" altLang="zh-CN" sz="2400" dirty="0"/>
              <a:t>提供更广泛的控制范围，可以匹配的信息如</a:t>
            </a:r>
            <a:r>
              <a:rPr lang="zh-CN" altLang="zh-CN" sz="2400" dirty="0" smtClean="0"/>
              <a:t>下</a:t>
            </a:r>
            <a:endParaRPr lang="zh-CN" altLang="zh-CN" sz="2400" dirty="0"/>
          </a:p>
          <a:p>
            <a:pPr lvl="0">
              <a:lnSpc>
                <a:spcPct val="150000"/>
              </a:lnSpc>
            </a:pPr>
            <a:r>
              <a:rPr lang="zh-CN" altLang="zh-CN" sz="2400" dirty="0" smtClean="0"/>
              <a:t>源</a:t>
            </a:r>
            <a:r>
              <a:rPr lang="en-US" altLang="zh-CN" sz="2400" dirty="0"/>
              <a:t>IP</a:t>
            </a:r>
            <a:r>
              <a:rPr lang="zh-CN" altLang="zh-CN" sz="2400" dirty="0"/>
              <a:t>地址和目的</a:t>
            </a:r>
            <a:r>
              <a:rPr lang="en-US" altLang="zh-CN" sz="2400" dirty="0"/>
              <a:t>IP</a:t>
            </a:r>
            <a:r>
              <a:rPr lang="zh-CN" altLang="zh-CN" sz="2400" dirty="0"/>
              <a:t>地址</a:t>
            </a:r>
          </a:p>
          <a:p>
            <a:pPr lvl="0">
              <a:lnSpc>
                <a:spcPct val="150000"/>
              </a:lnSpc>
            </a:pPr>
            <a:r>
              <a:rPr lang="en-US" altLang="zh-CN" sz="2400" dirty="0" smtClean="0"/>
              <a:t>TCP/IP</a:t>
            </a:r>
            <a:r>
              <a:rPr lang="zh-CN" altLang="zh-CN" sz="2400" dirty="0"/>
              <a:t>协议（</a:t>
            </a:r>
            <a:r>
              <a:rPr lang="en-US" altLang="zh-CN" sz="2400" dirty="0"/>
              <a:t>IP</a:t>
            </a:r>
            <a:r>
              <a:rPr lang="zh-CN" altLang="zh-CN" sz="2400" dirty="0"/>
              <a:t>、</a:t>
            </a:r>
            <a:r>
              <a:rPr lang="en-US" altLang="zh-CN" sz="2400" dirty="0"/>
              <a:t>TCP</a:t>
            </a:r>
            <a:r>
              <a:rPr lang="zh-CN" altLang="zh-CN" sz="2400" dirty="0"/>
              <a:t>、</a:t>
            </a:r>
            <a:r>
              <a:rPr lang="en-US" altLang="zh-CN" sz="2400" dirty="0"/>
              <a:t>UDP</a:t>
            </a:r>
            <a:r>
              <a:rPr lang="zh-CN" altLang="zh-CN" sz="2400" dirty="0"/>
              <a:t>、</a:t>
            </a:r>
            <a:r>
              <a:rPr lang="en-US" altLang="zh-CN" sz="2400" dirty="0"/>
              <a:t>ICMP</a:t>
            </a:r>
            <a:r>
              <a:rPr lang="zh-CN" altLang="zh-CN" sz="2400" dirty="0"/>
              <a:t>等）</a:t>
            </a:r>
          </a:p>
          <a:p>
            <a:pPr lvl="0">
              <a:lnSpc>
                <a:spcPct val="150000"/>
              </a:lnSpc>
            </a:pPr>
            <a:r>
              <a:rPr lang="zh-CN" altLang="zh-CN" sz="2400" dirty="0"/>
              <a:t>协议信息，如</a:t>
            </a:r>
            <a:r>
              <a:rPr lang="en-US" altLang="zh-CN" sz="2400" dirty="0"/>
              <a:t>TCP</a:t>
            </a:r>
            <a:r>
              <a:rPr lang="zh-CN" altLang="zh-CN" sz="2400" dirty="0"/>
              <a:t>和</a:t>
            </a:r>
            <a:r>
              <a:rPr lang="en-US" altLang="zh-CN" sz="2400" dirty="0"/>
              <a:t>UDP</a:t>
            </a:r>
            <a:r>
              <a:rPr lang="zh-CN" altLang="zh-CN" sz="2400" dirty="0"/>
              <a:t>的端口号，或者</a:t>
            </a:r>
            <a:r>
              <a:rPr lang="en-US" altLang="zh-CN" sz="2400" dirty="0"/>
              <a:t>ICMP</a:t>
            </a:r>
            <a:r>
              <a:rPr lang="zh-CN" altLang="zh-CN" sz="2400" dirty="0"/>
              <a:t>的消息类型</a:t>
            </a:r>
          </a:p>
          <a:p>
            <a:pPr>
              <a:lnSpc>
                <a:spcPct val="150000"/>
              </a:lnSpc>
            </a:pPr>
            <a:r>
              <a:rPr lang="zh-CN" altLang="zh-CN" sz="2400" dirty="0"/>
              <a:t>命令语法如下</a:t>
            </a:r>
            <a:r>
              <a:rPr lang="zh-CN" altLang="zh-CN" sz="2400" dirty="0" smtClean="0"/>
              <a:t>：</a:t>
            </a:r>
            <a:endParaRPr lang="zh-CN" altLang="zh-CN" sz="2400" dirty="0"/>
          </a:p>
        </p:txBody>
      </p:sp>
    </p:spTree>
    <p:extLst>
      <p:ext uri="{BB962C8B-B14F-4D97-AF65-F5344CB8AC3E}">
        <p14:creationId xmlns:p14="http://schemas.microsoft.com/office/powerpoint/2010/main" val="282076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720840"/>
            <a:ext cx="8064896" cy="2862322"/>
          </a:xfrm>
          <a:prstGeom prst="rect">
            <a:avLst/>
          </a:prstGeom>
        </p:spPr>
        <p:txBody>
          <a:bodyPr wrap="square">
            <a:spAutoFit/>
          </a:bodyPr>
          <a:lstStyle/>
          <a:p>
            <a:pPr>
              <a:lnSpc>
                <a:spcPct val="150000"/>
              </a:lnSpc>
            </a:pPr>
            <a:r>
              <a:rPr lang="en-US" altLang="zh-CN" sz="2400" dirty="0"/>
              <a:t>Router</a:t>
            </a:r>
            <a:r>
              <a:rPr lang="zh-CN" altLang="zh-CN" sz="2400" dirty="0"/>
              <a:t>（</a:t>
            </a:r>
            <a:r>
              <a:rPr lang="en-US" altLang="zh-CN" sz="2400" dirty="0" err="1"/>
              <a:t>config</a:t>
            </a:r>
            <a:r>
              <a:rPr lang="zh-CN" altLang="zh-CN" sz="2400" dirty="0"/>
              <a:t>）</a:t>
            </a:r>
            <a:r>
              <a:rPr lang="en-US" altLang="zh-CN" sz="2400" dirty="0"/>
              <a:t>#access-list 100~199|2000~2699 </a:t>
            </a:r>
            <a:r>
              <a:rPr lang="en-US" altLang="zh-CN" sz="2400" dirty="0" err="1" smtClean="0"/>
              <a:t>permit|deny</a:t>
            </a:r>
            <a:r>
              <a:rPr lang="en-US" altLang="zh-CN" sz="2400" dirty="0" smtClean="0"/>
              <a:t>   </a:t>
            </a:r>
            <a:r>
              <a:rPr lang="en-US" altLang="zh-CN" sz="2400" dirty="0" err="1"/>
              <a:t>IP_protocol</a:t>
            </a:r>
            <a:r>
              <a:rPr lang="en-US" altLang="zh-CN" sz="2400" dirty="0"/>
              <a:t> </a:t>
            </a:r>
            <a:r>
              <a:rPr lang="en-US" altLang="zh-CN" sz="2400" dirty="0" smtClean="0"/>
              <a:t>    </a:t>
            </a:r>
            <a:r>
              <a:rPr lang="en-US" altLang="zh-CN" sz="2400" dirty="0" err="1" smtClean="0"/>
              <a:t>source_address</a:t>
            </a:r>
            <a:r>
              <a:rPr lang="en-US" altLang="zh-CN" sz="2400" dirty="0" smtClean="0"/>
              <a:t> </a:t>
            </a:r>
            <a:r>
              <a:rPr lang="en-US" altLang="zh-CN" sz="2400" dirty="0" err="1"/>
              <a:t>source_wildcard_mask</a:t>
            </a:r>
            <a:r>
              <a:rPr lang="en-US" altLang="zh-CN" sz="2400" dirty="0"/>
              <a:t> [</a:t>
            </a:r>
            <a:r>
              <a:rPr lang="en-US" altLang="zh-CN" sz="2400" dirty="0" err="1"/>
              <a:t>protocol_information</a:t>
            </a:r>
            <a:r>
              <a:rPr lang="en-US" altLang="zh-CN" sz="2400" dirty="0"/>
              <a:t>] </a:t>
            </a:r>
            <a:r>
              <a:rPr lang="en-US" altLang="zh-CN" sz="2400" dirty="0" err="1"/>
              <a:t>destination_address</a:t>
            </a:r>
            <a:r>
              <a:rPr lang="en-US" altLang="zh-CN" sz="2400" dirty="0"/>
              <a:t> </a:t>
            </a:r>
            <a:r>
              <a:rPr lang="en-US" altLang="zh-CN" sz="2400" dirty="0" err="1"/>
              <a:t>destination_wildcard_mask</a:t>
            </a:r>
            <a:r>
              <a:rPr lang="en-US" altLang="zh-CN" sz="2400" dirty="0"/>
              <a:t>  [</a:t>
            </a:r>
            <a:r>
              <a:rPr lang="en-US" altLang="zh-CN" sz="2400" dirty="0" err="1"/>
              <a:t>protocol_information</a:t>
            </a:r>
            <a:r>
              <a:rPr lang="en-US" altLang="zh-CN" sz="2400" dirty="0"/>
              <a:t>]  [log]</a:t>
            </a:r>
            <a:endParaRPr lang="zh-CN" altLang="zh-CN" sz="2400" dirty="0"/>
          </a:p>
        </p:txBody>
      </p:sp>
    </p:spTree>
    <p:extLst>
      <p:ext uri="{BB962C8B-B14F-4D97-AF65-F5344CB8AC3E}">
        <p14:creationId xmlns:p14="http://schemas.microsoft.com/office/powerpoint/2010/main" val="3108626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575760663"/>
              </p:ext>
            </p:extLst>
          </p:nvPr>
        </p:nvGraphicFramePr>
        <p:xfrm>
          <a:off x="539552" y="1052736"/>
          <a:ext cx="7416824" cy="4536504"/>
        </p:xfrm>
        <a:graphic>
          <a:graphicData uri="http://schemas.openxmlformats.org/drawingml/2006/table">
            <a:tbl>
              <a:tblPr firstRow="1" firstCol="1" bandRow="1">
                <a:tableStyleId>{5C22544A-7EE6-4342-B048-85BDC9FD1C3A}</a:tableStyleId>
              </a:tblPr>
              <a:tblGrid>
                <a:gridCol w="3707478">
                  <a:extLst>
                    <a:ext uri="{9D8B030D-6E8A-4147-A177-3AD203B41FA5}">
                      <a16:colId xmlns:a16="http://schemas.microsoft.com/office/drawing/2014/main" xmlns="" val="20000"/>
                    </a:ext>
                  </a:extLst>
                </a:gridCol>
                <a:gridCol w="3709346">
                  <a:extLst>
                    <a:ext uri="{9D8B030D-6E8A-4147-A177-3AD203B41FA5}">
                      <a16:colId xmlns:a16="http://schemas.microsoft.com/office/drawing/2014/main" xmlns="" val="20001"/>
                    </a:ext>
                  </a:extLst>
                </a:gridCol>
              </a:tblGrid>
              <a:tr h="756084">
                <a:tc>
                  <a:txBody>
                    <a:bodyPr/>
                    <a:lstStyle/>
                    <a:p>
                      <a:pPr algn="ctr">
                        <a:lnSpc>
                          <a:spcPct val="150000"/>
                        </a:lnSpc>
                        <a:spcAft>
                          <a:spcPts val="0"/>
                        </a:spcAft>
                      </a:pPr>
                      <a:r>
                        <a:rPr lang="zh-CN" sz="2800" kern="100" dirty="0">
                          <a:effectLst/>
                        </a:rPr>
                        <a:t>操作符</a:t>
                      </a:r>
                      <a:endParaRPr lang="zh-CN" sz="28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zh-CN" sz="2800" kern="100" dirty="0">
                          <a:effectLst/>
                        </a:rPr>
                        <a:t>说明</a:t>
                      </a:r>
                      <a:endParaRPr lang="zh-CN" sz="2800" kern="100" dirty="0">
                        <a:effectLst/>
                        <a:latin typeface="Calibri"/>
                        <a:ea typeface="宋体"/>
                        <a:cs typeface="Times New Roman"/>
                      </a:endParaRPr>
                    </a:p>
                  </a:txBody>
                  <a:tcPr marL="68580" marR="68580" marT="0" marB="0">
                    <a:solidFill>
                      <a:srgbClr val="00B0F0"/>
                    </a:solidFill>
                  </a:tcPr>
                </a:tc>
                <a:extLst>
                  <a:ext uri="{0D108BD9-81ED-4DB2-BD59-A6C34878D82A}">
                    <a16:rowId xmlns:a16="http://schemas.microsoft.com/office/drawing/2014/main" xmlns="" val="10000"/>
                  </a:ext>
                </a:extLst>
              </a:tr>
              <a:tr h="756084">
                <a:tc>
                  <a:txBody>
                    <a:bodyPr/>
                    <a:lstStyle/>
                    <a:p>
                      <a:pPr algn="ctr">
                        <a:lnSpc>
                          <a:spcPct val="150000"/>
                        </a:lnSpc>
                        <a:spcAft>
                          <a:spcPts val="0"/>
                        </a:spcAft>
                      </a:pPr>
                      <a:r>
                        <a:rPr lang="en-US" sz="2800" kern="100">
                          <a:effectLst/>
                        </a:rPr>
                        <a:t>it</a:t>
                      </a:r>
                      <a:endParaRPr lang="zh-CN" sz="2800" kern="10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zh-CN" sz="2800" kern="100">
                          <a:effectLst/>
                        </a:rPr>
                        <a:t>小于</a:t>
                      </a:r>
                      <a:endParaRPr lang="zh-CN" sz="28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1"/>
                  </a:ext>
                </a:extLst>
              </a:tr>
              <a:tr h="756084">
                <a:tc>
                  <a:txBody>
                    <a:bodyPr/>
                    <a:lstStyle/>
                    <a:p>
                      <a:pPr algn="ctr">
                        <a:lnSpc>
                          <a:spcPct val="150000"/>
                        </a:lnSpc>
                        <a:spcAft>
                          <a:spcPts val="0"/>
                        </a:spcAft>
                      </a:pPr>
                      <a:r>
                        <a:rPr lang="en-US" sz="2800" kern="100" dirty="0" err="1">
                          <a:effectLst/>
                        </a:rPr>
                        <a:t>gt</a:t>
                      </a:r>
                      <a:endParaRPr lang="zh-CN" sz="28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zh-CN" sz="2800" kern="100" dirty="0">
                          <a:effectLst/>
                        </a:rPr>
                        <a:t>大于</a:t>
                      </a:r>
                      <a:endParaRPr lang="zh-CN" sz="28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2"/>
                  </a:ext>
                </a:extLst>
              </a:tr>
              <a:tr h="756084">
                <a:tc>
                  <a:txBody>
                    <a:bodyPr/>
                    <a:lstStyle/>
                    <a:p>
                      <a:pPr algn="ctr">
                        <a:lnSpc>
                          <a:spcPct val="150000"/>
                        </a:lnSpc>
                        <a:spcAft>
                          <a:spcPts val="0"/>
                        </a:spcAft>
                      </a:pPr>
                      <a:r>
                        <a:rPr lang="en-US" sz="2800" kern="100" dirty="0" err="1">
                          <a:effectLst/>
                        </a:rPr>
                        <a:t>neq</a:t>
                      </a:r>
                      <a:endParaRPr lang="zh-CN" sz="28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zh-CN" sz="2800" kern="100">
                          <a:effectLst/>
                        </a:rPr>
                        <a:t>不等于</a:t>
                      </a:r>
                      <a:endParaRPr lang="zh-CN" sz="28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3"/>
                  </a:ext>
                </a:extLst>
              </a:tr>
              <a:tr h="756084">
                <a:tc>
                  <a:txBody>
                    <a:bodyPr/>
                    <a:lstStyle/>
                    <a:p>
                      <a:pPr algn="ctr">
                        <a:lnSpc>
                          <a:spcPct val="150000"/>
                        </a:lnSpc>
                        <a:spcAft>
                          <a:spcPts val="0"/>
                        </a:spcAft>
                      </a:pPr>
                      <a:r>
                        <a:rPr lang="en-US" sz="2800" kern="100" dirty="0" err="1">
                          <a:effectLst/>
                        </a:rPr>
                        <a:t>eq</a:t>
                      </a:r>
                      <a:endParaRPr lang="zh-CN" sz="28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zh-CN" sz="2800" kern="100">
                          <a:effectLst/>
                        </a:rPr>
                        <a:t>等于</a:t>
                      </a:r>
                      <a:endParaRPr lang="zh-CN" sz="28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4"/>
                  </a:ext>
                </a:extLst>
              </a:tr>
              <a:tr h="756084">
                <a:tc>
                  <a:txBody>
                    <a:bodyPr/>
                    <a:lstStyle/>
                    <a:p>
                      <a:pPr algn="ctr">
                        <a:lnSpc>
                          <a:spcPct val="150000"/>
                        </a:lnSpc>
                        <a:spcAft>
                          <a:spcPts val="0"/>
                        </a:spcAft>
                      </a:pPr>
                      <a:r>
                        <a:rPr lang="en-US" sz="2800" kern="100" dirty="0">
                          <a:effectLst/>
                        </a:rPr>
                        <a:t>range</a:t>
                      </a:r>
                      <a:endParaRPr lang="zh-CN" sz="28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zh-CN" sz="2800" kern="100" dirty="0">
                          <a:effectLst/>
                        </a:rPr>
                        <a:t>端口号范围</a:t>
                      </a:r>
                      <a:endParaRPr lang="zh-CN" sz="28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977196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186180743"/>
              </p:ext>
            </p:extLst>
          </p:nvPr>
        </p:nvGraphicFramePr>
        <p:xfrm>
          <a:off x="395536" y="476672"/>
          <a:ext cx="8136904" cy="5760638"/>
        </p:xfrm>
        <a:graphic>
          <a:graphicData uri="http://schemas.openxmlformats.org/drawingml/2006/table">
            <a:tbl>
              <a:tblPr firstRow="1" firstCol="1" bandRow="1">
                <a:tableStyleId>{5C22544A-7EE6-4342-B048-85BDC9FD1C3A}</a:tableStyleId>
              </a:tblPr>
              <a:tblGrid>
                <a:gridCol w="3049971">
                  <a:extLst>
                    <a:ext uri="{9D8B030D-6E8A-4147-A177-3AD203B41FA5}">
                      <a16:colId xmlns:a16="http://schemas.microsoft.com/office/drawing/2014/main" xmlns="" val="20000"/>
                    </a:ext>
                  </a:extLst>
                </a:gridCol>
                <a:gridCol w="2649770">
                  <a:extLst>
                    <a:ext uri="{9D8B030D-6E8A-4147-A177-3AD203B41FA5}">
                      <a16:colId xmlns:a16="http://schemas.microsoft.com/office/drawing/2014/main" xmlns="" val="20001"/>
                    </a:ext>
                  </a:extLst>
                </a:gridCol>
                <a:gridCol w="2437163">
                  <a:extLst>
                    <a:ext uri="{9D8B030D-6E8A-4147-A177-3AD203B41FA5}">
                      <a16:colId xmlns:a16="http://schemas.microsoft.com/office/drawing/2014/main" xmlns="" val="20002"/>
                    </a:ext>
                  </a:extLst>
                </a:gridCol>
              </a:tblGrid>
              <a:tr h="825674">
                <a:tc>
                  <a:txBody>
                    <a:bodyPr/>
                    <a:lstStyle/>
                    <a:p>
                      <a:pPr algn="ctr">
                        <a:lnSpc>
                          <a:spcPct val="150000"/>
                        </a:lnSpc>
                        <a:spcAft>
                          <a:spcPts val="0"/>
                        </a:spcAft>
                      </a:pPr>
                      <a:r>
                        <a:rPr lang="zh-CN" sz="2400" kern="100" dirty="0">
                          <a:effectLst/>
                        </a:rPr>
                        <a:t>端口名称</a:t>
                      </a:r>
                      <a:endParaRPr lang="zh-CN" sz="24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zh-CN" sz="2400" kern="100" dirty="0">
                          <a:effectLst/>
                        </a:rPr>
                        <a:t>命令参数</a:t>
                      </a:r>
                      <a:endParaRPr lang="zh-CN" sz="2400" kern="100" dirty="0">
                        <a:effectLst/>
                        <a:latin typeface="Calibri"/>
                        <a:ea typeface="宋体"/>
                        <a:cs typeface="Times New Roman"/>
                      </a:endParaRPr>
                    </a:p>
                  </a:txBody>
                  <a:tcPr marL="68580" marR="68580" marT="0" marB="0">
                    <a:solidFill>
                      <a:srgbClr val="002060"/>
                    </a:solidFill>
                  </a:tcPr>
                </a:tc>
                <a:tc>
                  <a:txBody>
                    <a:bodyPr/>
                    <a:lstStyle/>
                    <a:p>
                      <a:pPr algn="ctr">
                        <a:lnSpc>
                          <a:spcPct val="150000"/>
                        </a:lnSpc>
                        <a:spcAft>
                          <a:spcPts val="0"/>
                        </a:spcAft>
                      </a:pPr>
                      <a:r>
                        <a:rPr lang="zh-CN" sz="2400" kern="100" dirty="0">
                          <a:effectLst/>
                        </a:rPr>
                        <a:t>端口号</a:t>
                      </a:r>
                      <a:endParaRPr lang="zh-CN" sz="2400" kern="100" dirty="0">
                        <a:effectLst/>
                        <a:latin typeface="Calibri"/>
                        <a:ea typeface="宋体"/>
                        <a:cs typeface="Times New Roman"/>
                      </a:endParaRPr>
                    </a:p>
                  </a:txBody>
                  <a:tcPr marL="68580" marR="68580" marT="0" marB="0">
                    <a:solidFill>
                      <a:srgbClr val="002060"/>
                    </a:solidFill>
                  </a:tcPr>
                </a:tc>
                <a:extLst>
                  <a:ext uri="{0D108BD9-81ED-4DB2-BD59-A6C34878D82A}">
                    <a16:rowId xmlns:a16="http://schemas.microsoft.com/office/drawing/2014/main" xmlns="" val="10000"/>
                  </a:ext>
                </a:extLst>
              </a:tr>
              <a:tr h="822494">
                <a:tc>
                  <a:txBody>
                    <a:bodyPr/>
                    <a:lstStyle/>
                    <a:p>
                      <a:pPr algn="ctr">
                        <a:lnSpc>
                          <a:spcPct val="150000"/>
                        </a:lnSpc>
                        <a:spcAft>
                          <a:spcPts val="0"/>
                        </a:spcAft>
                      </a:pPr>
                      <a:r>
                        <a:rPr lang="en-US" sz="2400" kern="100">
                          <a:effectLst/>
                        </a:rPr>
                        <a:t>FTP</a:t>
                      </a:r>
                      <a:r>
                        <a:rPr lang="zh-CN" sz="2400" kern="100">
                          <a:effectLst/>
                        </a:rPr>
                        <a:t>数据端口</a:t>
                      </a:r>
                      <a:endParaRPr lang="zh-CN" sz="2400" kern="10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en-US" sz="2400" kern="100">
                          <a:effectLst/>
                        </a:rPr>
                        <a:t>ftp-data</a:t>
                      </a:r>
                      <a:endParaRPr lang="zh-CN" sz="240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en-US" sz="2400" kern="100">
                          <a:effectLst/>
                        </a:rPr>
                        <a:t>20</a:t>
                      </a:r>
                      <a:endParaRPr lang="zh-CN" sz="24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1"/>
                  </a:ext>
                </a:extLst>
              </a:tr>
              <a:tr h="822494">
                <a:tc>
                  <a:txBody>
                    <a:bodyPr/>
                    <a:lstStyle/>
                    <a:p>
                      <a:pPr algn="ctr">
                        <a:lnSpc>
                          <a:spcPct val="150000"/>
                        </a:lnSpc>
                        <a:spcAft>
                          <a:spcPts val="0"/>
                        </a:spcAft>
                      </a:pPr>
                      <a:r>
                        <a:rPr lang="en-US" sz="2400" kern="100">
                          <a:effectLst/>
                        </a:rPr>
                        <a:t>FTP</a:t>
                      </a:r>
                      <a:r>
                        <a:rPr lang="zh-CN" sz="2400" kern="100">
                          <a:effectLst/>
                        </a:rPr>
                        <a:t>控制端口</a:t>
                      </a:r>
                      <a:endParaRPr lang="zh-CN" sz="2400" kern="10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en-US" sz="2400" kern="100">
                          <a:effectLst/>
                        </a:rPr>
                        <a:t>ftp</a:t>
                      </a:r>
                      <a:endParaRPr lang="zh-CN" sz="240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en-US" sz="2400" kern="100">
                          <a:effectLst/>
                        </a:rPr>
                        <a:t>21</a:t>
                      </a:r>
                      <a:endParaRPr lang="zh-CN" sz="24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2"/>
                  </a:ext>
                </a:extLst>
              </a:tr>
              <a:tr h="822494">
                <a:tc>
                  <a:txBody>
                    <a:bodyPr/>
                    <a:lstStyle/>
                    <a:p>
                      <a:pPr marL="266700" indent="-266700" algn="ctr">
                        <a:lnSpc>
                          <a:spcPct val="150000"/>
                        </a:lnSpc>
                        <a:spcAft>
                          <a:spcPts val="0"/>
                        </a:spcAft>
                      </a:pPr>
                      <a:r>
                        <a:rPr lang="en-US" sz="2400" kern="100" dirty="0">
                          <a:effectLst/>
                        </a:rPr>
                        <a:t>Telnet</a:t>
                      </a:r>
                      <a:endParaRPr lang="zh-CN" sz="24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en-US" sz="2400" kern="100">
                          <a:effectLst/>
                        </a:rPr>
                        <a:t>telnet</a:t>
                      </a:r>
                      <a:endParaRPr lang="zh-CN" sz="240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en-US" sz="2400" kern="100">
                          <a:effectLst/>
                        </a:rPr>
                        <a:t>23</a:t>
                      </a:r>
                      <a:endParaRPr lang="zh-CN" sz="24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3"/>
                  </a:ext>
                </a:extLst>
              </a:tr>
              <a:tr h="822494">
                <a:tc>
                  <a:txBody>
                    <a:bodyPr/>
                    <a:lstStyle/>
                    <a:p>
                      <a:pPr algn="ctr">
                        <a:lnSpc>
                          <a:spcPct val="150000"/>
                        </a:lnSpc>
                        <a:spcAft>
                          <a:spcPts val="0"/>
                        </a:spcAft>
                      </a:pPr>
                      <a:r>
                        <a:rPr lang="en-US" sz="2400" kern="100" dirty="0">
                          <a:effectLst/>
                        </a:rPr>
                        <a:t>SMTP</a:t>
                      </a:r>
                      <a:endParaRPr lang="zh-CN" sz="24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en-US" sz="2400" kern="100">
                          <a:effectLst/>
                        </a:rPr>
                        <a:t>smtp</a:t>
                      </a:r>
                      <a:endParaRPr lang="zh-CN" sz="240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en-US" sz="2400" kern="100" dirty="0">
                          <a:effectLst/>
                        </a:rPr>
                        <a:t>25</a:t>
                      </a:r>
                      <a:endParaRPr lang="zh-CN" sz="24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4"/>
                  </a:ext>
                </a:extLst>
              </a:tr>
              <a:tr h="822494">
                <a:tc>
                  <a:txBody>
                    <a:bodyPr/>
                    <a:lstStyle/>
                    <a:p>
                      <a:pPr algn="ctr">
                        <a:lnSpc>
                          <a:spcPct val="150000"/>
                        </a:lnSpc>
                        <a:spcAft>
                          <a:spcPts val="0"/>
                        </a:spcAft>
                      </a:pPr>
                      <a:r>
                        <a:rPr lang="en-US" sz="2400" kern="100" dirty="0">
                          <a:effectLst/>
                        </a:rPr>
                        <a:t>WWW</a:t>
                      </a:r>
                      <a:endParaRPr lang="zh-CN" sz="24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en-US" sz="2400" kern="100">
                          <a:effectLst/>
                        </a:rPr>
                        <a:t>www</a:t>
                      </a:r>
                      <a:endParaRPr lang="zh-CN" sz="240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en-US" sz="2400" kern="100">
                          <a:effectLst/>
                        </a:rPr>
                        <a:t>80</a:t>
                      </a:r>
                      <a:endParaRPr lang="zh-CN" sz="24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5"/>
                  </a:ext>
                </a:extLst>
              </a:tr>
              <a:tr h="822494">
                <a:tc>
                  <a:txBody>
                    <a:bodyPr/>
                    <a:lstStyle/>
                    <a:p>
                      <a:pPr algn="ctr">
                        <a:lnSpc>
                          <a:spcPct val="150000"/>
                        </a:lnSpc>
                        <a:spcAft>
                          <a:spcPts val="0"/>
                        </a:spcAft>
                      </a:pPr>
                      <a:r>
                        <a:rPr lang="en-US" sz="2400" kern="100" dirty="0">
                          <a:effectLst/>
                        </a:rPr>
                        <a:t>POP3</a:t>
                      </a:r>
                      <a:endParaRPr lang="zh-CN" sz="2400" kern="100" dirty="0">
                        <a:effectLst/>
                        <a:latin typeface="Calibri"/>
                        <a:ea typeface="宋体"/>
                        <a:cs typeface="Times New Roman"/>
                      </a:endParaRPr>
                    </a:p>
                  </a:txBody>
                  <a:tcPr marL="68580" marR="68580" marT="0" marB="0">
                    <a:solidFill>
                      <a:srgbClr val="0070C0"/>
                    </a:solidFill>
                  </a:tcPr>
                </a:tc>
                <a:tc>
                  <a:txBody>
                    <a:bodyPr/>
                    <a:lstStyle/>
                    <a:p>
                      <a:pPr algn="ctr">
                        <a:lnSpc>
                          <a:spcPct val="150000"/>
                        </a:lnSpc>
                        <a:spcAft>
                          <a:spcPts val="0"/>
                        </a:spcAft>
                      </a:pPr>
                      <a:r>
                        <a:rPr lang="en-US" sz="2400" kern="100">
                          <a:effectLst/>
                        </a:rPr>
                        <a:t>pop3</a:t>
                      </a:r>
                      <a:endParaRPr lang="zh-CN" sz="240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en-US" sz="2400" kern="100" dirty="0">
                          <a:effectLst/>
                        </a:rPr>
                        <a:t>110</a:t>
                      </a:r>
                      <a:endParaRPr lang="zh-CN" sz="24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50744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476672"/>
            <a:ext cx="2762295" cy="584775"/>
          </a:xfrm>
          <a:prstGeom prst="rect">
            <a:avLst/>
          </a:prstGeom>
        </p:spPr>
        <p:txBody>
          <a:bodyPr wrap="none">
            <a:spAutoFit/>
          </a:bodyPr>
          <a:lstStyle/>
          <a:p>
            <a:r>
              <a:rPr lang="en-US" altLang="zh-CN" sz="3200" dirty="0"/>
              <a:t>8.1 ACL </a:t>
            </a:r>
            <a:r>
              <a:rPr lang="zh-CN" altLang="zh-CN" sz="3200" dirty="0"/>
              <a:t>概述</a:t>
            </a:r>
            <a:endParaRPr lang="zh-CN" altLang="en-US" sz="3200" dirty="0"/>
          </a:p>
        </p:txBody>
      </p:sp>
      <p:sp>
        <p:nvSpPr>
          <p:cNvPr id="3" name="矩形 2"/>
          <p:cNvSpPr/>
          <p:nvPr/>
        </p:nvSpPr>
        <p:spPr>
          <a:xfrm>
            <a:off x="251520" y="2136339"/>
            <a:ext cx="8712968" cy="3416320"/>
          </a:xfrm>
          <a:prstGeom prst="rect">
            <a:avLst/>
          </a:prstGeom>
        </p:spPr>
        <p:txBody>
          <a:bodyPr wrap="square">
            <a:spAutoFit/>
          </a:bodyPr>
          <a:lstStyle/>
          <a:p>
            <a:pPr>
              <a:lnSpc>
                <a:spcPct val="150000"/>
              </a:lnSpc>
            </a:pPr>
            <a:r>
              <a:rPr lang="en-US" altLang="zh-CN" sz="2400" dirty="0" smtClean="0"/>
              <a:t>      </a:t>
            </a:r>
            <a:r>
              <a:rPr lang="zh-CN" altLang="zh-CN" sz="2400" dirty="0" smtClean="0"/>
              <a:t>访</a:t>
            </a:r>
            <a:r>
              <a:rPr lang="zh-CN" altLang="zh-CN" sz="2400" dirty="0"/>
              <a:t>问控制是网络安全防范和保护的主要策略，它的主要任务是保证网络资源不被非法使用和访问。是保证网络安全最重要的核心策略之一。访问控制列表是应用在路由器接口的指令列表。这些指令列表告诉路由器哪些数据包可以收，哪些数据包需要拒绝。至于数据包是被接收还是被拒绝，可以由类似于源地址、目的地址、端口号等的特定指示条件来决定。</a:t>
            </a:r>
          </a:p>
        </p:txBody>
      </p:sp>
    </p:spTree>
    <p:extLst>
      <p:ext uri="{BB962C8B-B14F-4D97-AF65-F5344CB8AC3E}">
        <p14:creationId xmlns:p14="http://schemas.microsoft.com/office/powerpoint/2010/main" val="2698393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642582870"/>
              </p:ext>
            </p:extLst>
          </p:nvPr>
        </p:nvGraphicFramePr>
        <p:xfrm>
          <a:off x="611560" y="692696"/>
          <a:ext cx="7632848" cy="5256582"/>
        </p:xfrm>
        <a:graphic>
          <a:graphicData uri="http://schemas.openxmlformats.org/drawingml/2006/table">
            <a:tbl>
              <a:tblPr firstRow="1" firstCol="1" bandRow="1">
                <a:tableStyleId>{5C22544A-7EE6-4342-B048-85BDC9FD1C3A}</a:tableStyleId>
              </a:tblPr>
              <a:tblGrid>
                <a:gridCol w="2418026">
                  <a:extLst>
                    <a:ext uri="{9D8B030D-6E8A-4147-A177-3AD203B41FA5}">
                      <a16:colId xmlns:a16="http://schemas.microsoft.com/office/drawing/2014/main" xmlns="" val="20000"/>
                    </a:ext>
                  </a:extLst>
                </a:gridCol>
                <a:gridCol w="2416231">
                  <a:extLst>
                    <a:ext uri="{9D8B030D-6E8A-4147-A177-3AD203B41FA5}">
                      <a16:colId xmlns:a16="http://schemas.microsoft.com/office/drawing/2014/main" xmlns="" val="20001"/>
                    </a:ext>
                  </a:extLst>
                </a:gridCol>
                <a:gridCol w="2798591">
                  <a:extLst>
                    <a:ext uri="{9D8B030D-6E8A-4147-A177-3AD203B41FA5}">
                      <a16:colId xmlns:a16="http://schemas.microsoft.com/office/drawing/2014/main" xmlns="" val="20002"/>
                    </a:ext>
                  </a:extLst>
                </a:gridCol>
              </a:tblGrid>
              <a:tr h="1054566">
                <a:tc>
                  <a:txBody>
                    <a:bodyPr/>
                    <a:lstStyle/>
                    <a:p>
                      <a:pPr algn="just">
                        <a:lnSpc>
                          <a:spcPct val="150000"/>
                        </a:lnSpc>
                        <a:spcAft>
                          <a:spcPts val="0"/>
                        </a:spcAft>
                      </a:pPr>
                      <a:r>
                        <a:rPr lang="zh-CN" sz="2800" kern="100" dirty="0">
                          <a:effectLst/>
                        </a:rPr>
                        <a:t>端口名称</a:t>
                      </a:r>
                      <a:endParaRPr lang="zh-CN" sz="2800" kern="100" dirty="0">
                        <a:effectLst/>
                        <a:latin typeface="Calibri"/>
                        <a:ea typeface="宋体"/>
                        <a:cs typeface="Times New Roman"/>
                      </a:endParaRPr>
                    </a:p>
                  </a:txBody>
                  <a:tcPr marL="68580" marR="68580" marT="0" marB="0">
                    <a:solidFill>
                      <a:srgbClr val="0070C0"/>
                    </a:solidFill>
                  </a:tcPr>
                </a:tc>
                <a:tc>
                  <a:txBody>
                    <a:bodyPr/>
                    <a:lstStyle/>
                    <a:p>
                      <a:pPr algn="just">
                        <a:lnSpc>
                          <a:spcPct val="150000"/>
                        </a:lnSpc>
                        <a:spcAft>
                          <a:spcPts val="0"/>
                        </a:spcAft>
                      </a:pPr>
                      <a:r>
                        <a:rPr lang="zh-CN" sz="2800" kern="100" dirty="0">
                          <a:effectLst/>
                        </a:rPr>
                        <a:t>命令参数</a:t>
                      </a:r>
                      <a:endParaRPr lang="zh-CN" sz="2800" kern="100" dirty="0">
                        <a:effectLst/>
                        <a:latin typeface="Calibri"/>
                        <a:ea typeface="宋体"/>
                        <a:cs typeface="Times New Roman"/>
                      </a:endParaRPr>
                    </a:p>
                  </a:txBody>
                  <a:tcPr marL="68580" marR="68580" marT="0" marB="0">
                    <a:solidFill>
                      <a:srgbClr val="0070C0"/>
                    </a:solidFill>
                  </a:tcPr>
                </a:tc>
                <a:tc>
                  <a:txBody>
                    <a:bodyPr/>
                    <a:lstStyle/>
                    <a:p>
                      <a:pPr algn="just">
                        <a:lnSpc>
                          <a:spcPct val="150000"/>
                        </a:lnSpc>
                        <a:spcAft>
                          <a:spcPts val="0"/>
                        </a:spcAft>
                      </a:pPr>
                      <a:r>
                        <a:rPr lang="zh-CN" sz="2800" kern="100" dirty="0">
                          <a:effectLst/>
                        </a:rPr>
                        <a:t>端口号</a:t>
                      </a:r>
                      <a:endParaRPr lang="zh-CN" sz="2800" kern="100" dirty="0">
                        <a:effectLst/>
                        <a:latin typeface="Calibri"/>
                        <a:ea typeface="宋体"/>
                        <a:cs typeface="Times New Roman"/>
                      </a:endParaRPr>
                    </a:p>
                  </a:txBody>
                  <a:tcPr marL="68580" marR="68580" marT="0" marB="0">
                    <a:solidFill>
                      <a:srgbClr val="0070C0"/>
                    </a:solidFill>
                  </a:tcPr>
                </a:tc>
                <a:extLst>
                  <a:ext uri="{0D108BD9-81ED-4DB2-BD59-A6C34878D82A}">
                    <a16:rowId xmlns:a16="http://schemas.microsoft.com/office/drawing/2014/main" xmlns="" val="10000"/>
                  </a:ext>
                </a:extLst>
              </a:tr>
              <a:tr h="1050504">
                <a:tc>
                  <a:txBody>
                    <a:bodyPr/>
                    <a:lstStyle/>
                    <a:p>
                      <a:pPr algn="just">
                        <a:lnSpc>
                          <a:spcPct val="150000"/>
                        </a:lnSpc>
                        <a:spcAft>
                          <a:spcPts val="0"/>
                        </a:spcAft>
                      </a:pPr>
                      <a:r>
                        <a:rPr lang="en-US" sz="2800" kern="100" dirty="0">
                          <a:effectLst/>
                        </a:rPr>
                        <a:t>DNS</a:t>
                      </a:r>
                      <a:r>
                        <a:rPr lang="zh-CN" sz="2800" kern="100" dirty="0">
                          <a:effectLst/>
                        </a:rPr>
                        <a:t>请求</a:t>
                      </a:r>
                      <a:endParaRPr lang="zh-CN" sz="2800" kern="100" dirty="0">
                        <a:effectLst/>
                        <a:latin typeface="Calibri"/>
                        <a:ea typeface="宋体"/>
                        <a:cs typeface="Times New Roman"/>
                      </a:endParaRPr>
                    </a:p>
                  </a:txBody>
                  <a:tcPr marL="68580" marR="68580" marT="0" marB="0">
                    <a:solidFill>
                      <a:srgbClr val="00B0F0"/>
                    </a:solidFill>
                  </a:tcPr>
                </a:tc>
                <a:tc>
                  <a:txBody>
                    <a:bodyPr/>
                    <a:lstStyle/>
                    <a:p>
                      <a:pPr algn="just">
                        <a:lnSpc>
                          <a:spcPct val="150000"/>
                        </a:lnSpc>
                        <a:spcAft>
                          <a:spcPts val="0"/>
                        </a:spcAft>
                      </a:pPr>
                      <a:r>
                        <a:rPr lang="en-US" sz="2800" kern="100">
                          <a:effectLst/>
                        </a:rPr>
                        <a:t>dns</a:t>
                      </a:r>
                      <a:endParaRPr lang="zh-CN" sz="2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2800" kern="100">
                          <a:effectLst/>
                        </a:rPr>
                        <a:t>53</a:t>
                      </a:r>
                      <a:endParaRPr lang="zh-CN" sz="28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1"/>
                  </a:ext>
                </a:extLst>
              </a:tr>
              <a:tr h="1050504">
                <a:tc>
                  <a:txBody>
                    <a:bodyPr/>
                    <a:lstStyle/>
                    <a:p>
                      <a:pPr algn="just">
                        <a:lnSpc>
                          <a:spcPct val="150000"/>
                        </a:lnSpc>
                        <a:spcAft>
                          <a:spcPts val="0"/>
                        </a:spcAft>
                      </a:pPr>
                      <a:r>
                        <a:rPr lang="en-US" sz="2800" kern="100" dirty="0">
                          <a:effectLst/>
                        </a:rPr>
                        <a:t>TFTP </a:t>
                      </a:r>
                      <a:endParaRPr lang="zh-CN" sz="2800" kern="100" dirty="0">
                        <a:effectLst/>
                        <a:latin typeface="Calibri"/>
                        <a:ea typeface="宋体"/>
                        <a:cs typeface="Times New Roman"/>
                      </a:endParaRPr>
                    </a:p>
                  </a:txBody>
                  <a:tcPr marL="68580" marR="68580" marT="0" marB="0">
                    <a:solidFill>
                      <a:srgbClr val="00B0F0"/>
                    </a:solidFill>
                  </a:tcPr>
                </a:tc>
                <a:tc>
                  <a:txBody>
                    <a:bodyPr/>
                    <a:lstStyle/>
                    <a:p>
                      <a:pPr algn="just">
                        <a:lnSpc>
                          <a:spcPct val="150000"/>
                        </a:lnSpc>
                        <a:spcAft>
                          <a:spcPts val="0"/>
                        </a:spcAft>
                      </a:pPr>
                      <a:r>
                        <a:rPr lang="en-US" sz="2800" kern="100">
                          <a:effectLst/>
                        </a:rPr>
                        <a:t>tftp</a:t>
                      </a:r>
                      <a:endParaRPr lang="zh-CN" sz="2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2800" kern="100">
                          <a:effectLst/>
                        </a:rPr>
                        <a:t>69</a:t>
                      </a:r>
                      <a:endParaRPr lang="zh-CN" sz="28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2"/>
                  </a:ext>
                </a:extLst>
              </a:tr>
              <a:tr h="1050504">
                <a:tc>
                  <a:txBody>
                    <a:bodyPr/>
                    <a:lstStyle/>
                    <a:p>
                      <a:pPr marL="266700" indent="-266700" algn="just">
                        <a:lnSpc>
                          <a:spcPct val="150000"/>
                        </a:lnSpc>
                        <a:spcAft>
                          <a:spcPts val="0"/>
                        </a:spcAft>
                      </a:pPr>
                      <a:r>
                        <a:rPr lang="en-US" sz="2800" kern="100" dirty="0">
                          <a:effectLst/>
                        </a:rPr>
                        <a:t>SNMP</a:t>
                      </a:r>
                      <a:endParaRPr lang="zh-CN" sz="2800" kern="100" dirty="0">
                        <a:effectLst/>
                        <a:latin typeface="Calibri"/>
                        <a:ea typeface="宋体"/>
                        <a:cs typeface="Times New Roman"/>
                      </a:endParaRPr>
                    </a:p>
                  </a:txBody>
                  <a:tcPr marL="68580" marR="68580" marT="0" marB="0">
                    <a:solidFill>
                      <a:srgbClr val="00B0F0"/>
                    </a:solidFill>
                  </a:tcPr>
                </a:tc>
                <a:tc>
                  <a:txBody>
                    <a:bodyPr/>
                    <a:lstStyle/>
                    <a:p>
                      <a:pPr algn="just">
                        <a:lnSpc>
                          <a:spcPct val="150000"/>
                        </a:lnSpc>
                        <a:spcAft>
                          <a:spcPts val="0"/>
                        </a:spcAft>
                      </a:pPr>
                      <a:r>
                        <a:rPr lang="en-US" sz="2800" kern="100">
                          <a:effectLst/>
                        </a:rPr>
                        <a:t>Snmp</a:t>
                      </a:r>
                      <a:endParaRPr lang="zh-CN" sz="2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2800" kern="100">
                          <a:effectLst/>
                        </a:rPr>
                        <a:t>161</a:t>
                      </a:r>
                      <a:endParaRPr lang="zh-CN" sz="28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3"/>
                  </a:ext>
                </a:extLst>
              </a:tr>
              <a:tr h="1050504">
                <a:tc>
                  <a:txBody>
                    <a:bodyPr/>
                    <a:lstStyle/>
                    <a:p>
                      <a:pPr algn="just">
                        <a:lnSpc>
                          <a:spcPct val="150000"/>
                        </a:lnSpc>
                        <a:spcAft>
                          <a:spcPts val="0"/>
                        </a:spcAft>
                      </a:pPr>
                      <a:r>
                        <a:rPr lang="en-US" sz="2800" kern="100" dirty="0">
                          <a:effectLst/>
                        </a:rPr>
                        <a:t>RIP </a:t>
                      </a:r>
                      <a:endParaRPr lang="zh-CN" sz="2800" kern="100" dirty="0">
                        <a:effectLst/>
                        <a:latin typeface="Calibri"/>
                        <a:ea typeface="宋体"/>
                        <a:cs typeface="Times New Roman"/>
                      </a:endParaRPr>
                    </a:p>
                  </a:txBody>
                  <a:tcPr marL="68580" marR="68580" marT="0" marB="0">
                    <a:solidFill>
                      <a:srgbClr val="00B0F0"/>
                    </a:solidFill>
                  </a:tcPr>
                </a:tc>
                <a:tc>
                  <a:txBody>
                    <a:bodyPr/>
                    <a:lstStyle/>
                    <a:p>
                      <a:pPr algn="just">
                        <a:lnSpc>
                          <a:spcPct val="150000"/>
                        </a:lnSpc>
                        <a:spcAft>
                          <a:spcPts val="0"/>
                        </a:spcAft>
                      </a:pPr>
                      <a:r>
                        <a:rPr lang="en-US" sz="2800" kern="100">
                          <a:effectLst/>
                        </a:rPr>
                        <a:t>rip</a:t>
                      </a:r>
                      <a:endParaRPr lang="zh-CN" sz="2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2800" kern="100" dirty="0">
                          <a:effectLst/>
                        </a:rPr>
                        <a:t>520</a:t>
                      </a:r>
                      <a:endParaRPr lang="zh-CN" sz="28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142399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smtClean="0"/>
              <a:t>ACL </a:t>
            </a:r>
            <a:r>
              <a:rPr lang="zh-CN" altLang="en-US" dirty="0" smtClean="0"/>
              <a:t>示例</a:t>
            </a:r>
            <a:endParaRPr lang="zh-CN" altLang="en-US" dirty="0"/>
          </a:p>
        </p:txBody>
      </p:sp>
      <p:sp>
        <p:nvSpPr>
          <p:cNvPr id="3" name="内容占位符 2"/>
          <p:cNvSpPr>
            <a:spLocks noGrp="1"/>
          </p:cNvSpPr>
          <p:nvPr>
            <p:ph idx="1"/>
          </p:nvPr>
        </p:nvSpPr>
        <p:spPr/>
        <p:txBody>
          <a:bodyPr/>
          <a:lstStyle/>
          <a:p>
            <a:r>
              <a:rPr lang="en-US" altLang="zh-CN" dirty="0" smtClean="0"/>
              <a:t> # access list 101 deny </a:t>
            </a:r>
            <a:r>
              <a:rPr lang="en-US" altLang="zh-CN" dirty="0" err="1" smtClean="0"/>
              <a:t>tcp</a:t>
            </a:r>
            <a:r>
              <a:rPr lang="en-US" altLang="zh-CN" dirty="0" smtClean="0"/>
              <a:t> 20.1.1.0    0.0.0.255   10.1.1.0    0.0.0.255    </a:t>
            </a:r>
            <a:r>
              <a:rPr lang="en-US" altLang="zh-CN" dirty="0" err="1" smtClean="0"/>
              <a:t>eq</a:t>
            </a:r>
            <a:r>
              <a:rPr lang="en-US" altLang="zh-CN" dirty="0" smtClean="0"/>
              <a:t>  telnet </a:t>
            </a:r>
          </a:p>
          <a:p>
            <a:r>
              <a:rPr lang="en-US" altLang="zh-CN" dirty="0" smtClean="0"/>
              <a:t>  //</a:t>
            </a:r>
            <a:r>
              <a:rPr lang="zh-CN" altLang="en-US" dirty="0" smtClean="0"/>
              <a:t>拒绝</a:t>
            </a:r>
            <a:r>
              <a:rPr lang="en-US" altLang="zh-CN" dirty="0" smtClean="0"/>
              <a:t>20.1.1.0  </a:t>
            </a:r>
            <a:r>
              <a:rPr lang="zh-CN" altLang="en-US" dirty="0" smtClean="0"/>
              <a:t>网段远程登录</a:t>
            </a:r>
            <a:r>
              <a:rPr lang="en-US" altLang="zh-CN" dirty="0" smtClean="0"/>
              <a:t>(telnet) </a:t>
            </a:r>
            <a:r>
              <a:rPr lang="zh-CN" altLang="en-US" dirty="0" smtClean="0"/>
              <a:t>到 </a:t>
            </a:r>
            <a:r>
              <a:rPr lang="en-US" altLang="zh-CN" dirty="0" smtClean="0"/>
              <a:t>10.1.1.0 </a:t>
            </a:r>
            <a:r>
              <a:rPr lang="zh-CN" altLang="en-US" dirty="0" smtClean="0"/>
              <a:t>网段</a:t>
            </a:r>
            <a:r>
              <a:rPr lang="en-US" altLang="zh-CN" dirty="0" smtClean="0"/>
              <a:t>;</a:t>
            </a:r>
          </a:p>
          <a:p>
            <a:r>
              <a:rPr lang="en-US" altLang="zh-CN" dirty="0"/>
              <a:t> </a:t>
            </a:r>
            <a:r>
              <a:rPr lang="en-US" altLang="zh-CN" dirty="0" smtClean="0"/>
              <a:t>   </a:t>
            </a:r>
          </a:p>
          <a:p>
            <a:r>
              <a:rPr lang="en-US" altLang="zh-CN" dirty="0" smtClean="0"/>
              <a:t># access  list 101 permit </a:t>
            </a:r>
            <a:r>
              <a:rPr lang="en-US" altLang="zh-CN" dirty="0" err="1" smtClean="0"/>
              <a:t>ip</a:t>
            </a:r>
            <a:r>
              <a:rPr lang="en-US" altLang="zh-CN" dirty="0" smtClean="0"/>
              <a:t> any </a:t>
            </a:r>
            <a:r>
              <a:rPr lang="en-US" altLang="zh-CN" dirty="0" err="1" smtClean="0"/>
              <a:t>any</a:t>
            </a:r>
            <a:r>
              <a:rPr lang="en-US" altLang="zh-CN" dirty="0" smtClean="0"/>
              <a:t>  </a:t>
            </a:r>
          </a:p>
          <a:p>
            <a:r>
              <a:rPr lang="en-US" altLang="zh-CN" dirty="0" smtClean="0"/>
              <a:t>//  </a:t>
            </a:r>
            <a:r>
              <a:rPr lang="zh-CN" altLang="en-US" dirty="0" smtClean="0"/>
              <a:t>允许其他所有网段的</a:t>
            </a:r>
            <a:r>
              <a:rPr lang="en-US" altLang="zh-CN" dirty="0" smtClean="0"/>
              <a:t>IP</a:t>
            </a:r>
            <a:r>
              <a:rPr lang="zh-CN" altLang="en-US" dirty="0" smtClean="0"/>
              <a:t>流量通过（默认是拒绝所有）</a:t>
            </a:r>
            <a:endParaRPr lang="zh-CN" altLang="en-US" dirty="0"/>
          </a:p>
        </p:txBody>
      </p:sp>
    </p:spTree>
    <p:extLst>
      <p:ext uri="{BB962C8B-B14F-4D97-AF65-F5344CB8AC3E}">
        <p14:creationId xmlns:p14="http://schemas.microsoft.com/office/powerpoint/2010/main" val="30432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 </a:t>
            </a:r>
            <a:r>
              <a:rPr lang="en-US" altLang="zh-CN" dirty="0" smtClean="0"/>
              <a:t>ACL </a:t>
            </a:r>
            <a:endParaRPr lang="zh-CN" altLang="en-US" dirty="0"/>
          </a:p>
        </p:txBody>
      </p:sp>
      <p:sp>
        <p:nvSpPr>
          <p:cNvPr id="3" name="内容占位符 2"/>
          <p:cNvSpPr>
            <a:spLocks noGrp="1"/>
          </p:cNvSpPr>
          <p:nvPr>
            <p:ph idx="1"/>
          </p:nvPr>
        </p:nvSpPr>
        <p:spPr/>
        <p:txBody>
          <a:bodyPr/>
          <a:lstStyle/>
          <a:p>
            <a:r>
              <a:rPr lang="en-US" altLang="zh-CN" dirty="0" smtClean="0"/>
              <a:t>Router</a:t>
            </a:r>
            <a:r>
              <a:rPr lang="zh-CN" altLang="en-US" dirty="0" smtClean="0"/>
              <a:t>（</a:t>
            </a:r>
            <a:r>
              <a:rPr lang="en-US" altLang="zh-CN" dirty="0" err="1" smtClean="0"/>
              <a:t>config</a:t>
            </a:r>
            <a:r>
              <a:rPr lang="zh-CN" altLang="en-US" dirty="0" smtClean="0"/>
              <a:t>）</a:t>
            </a:r>
            <a:r>
              <a:rPr lang="en-US" altLang="zh-CN" dirty="0" smtClean="0"/>
              <a:t>#</a:t>
            </a:r>
            <a:r>
              <a:rPr lang="en-US" altLang="zh-CN" dirty="0" err="1" smtClean="0"/>
              <a:t>int</a:t>
            </a:r>
            <a:r>
              <a:rPr lang="en-US" altLang="zh-CN" dirty="0" smtClean="0"/>
              <a:t> f0/1</a:t>
            </a:r>
          </a:p>
          <a:p>
            <a:r>
              <a:rPr lang="en-US" altLang="zh-CN" dirty="0"/>
              <a:t>Router</a:t>
            </a:r>
            <a:r>
              <a:rPr lang="zh-CN" altLang="en-US" dirty="0"/>
              <a:t>（</a:t>
            </a:r>
            <a:r>
              <a:rPr lang="en-US" altLang="zh-CN" dirty="0" err="1" smtClean="0"/>
              <a:t>config</a:t>
            </a:r>
            <a:r>
              <a:rPr lang="en-US" altLang="zh-CN" dirty="0" smtClean="0"/>
              <a:t>-if</a:t>
            </a:r>
            <a:r>
              <a:rPr lang="zh-CN" altLang="en-US" dirty="0" smtClean="0"/>
              <a:t>）</a:t>
            </a:r>
            <a:r>
              <a:rPr lang="en-US" altLang="zh-CN" dirty="0" smtClean="0"/>
              <a:t>IP  access-</a:t>
            </a:r>
            <a:r>
              <a:rPr lang="en-US" altLang="zh-CN" dirty="0" err="1" smtClean="0"/>
              <a:t>goup</a:t>
            </a:r>
            <a:r>
              <a:rPr lang="en-US" altLang="zh-CN" dirty="0" smtClean="0"/>
              <a:t>  101  out </a:t>
            </a:r>
          </a:p>
          <a:p>
            <a:r>
              <a:rPr lang="en-US" altLang="zh-CN" sz="2400" dirty="0" smtClean="0"/>
              <a:t>//</a:t>
            </a:r>
            <a:r>
              <a:rPr lang="zh-CN" altLang="en-US" sz="2400" dirty="0" smtClean="0"/>
              <a:t>在该接口下调用访问控制列表</a:t>
            </a:r>
            <a:r>
              <a:rPr lang="en-US" altLang="zh-CN" sz="2400" dirty="0" smtClean="0"/>
              <a:t>101</a:t>
            </a:r>
            <a:r>
              <a:rPr lang="zh-CN" altLang="en-US" sz="2400" dirty="0" smtClean="0"/>
              <a:t>，并应用到从路由器</a:t>
            </a:r>
            <a:r>
              <a:rPr lang="en-US" altLang="zh-CN" sz="2400" dirty="0" smtClean="0"/>
              <a:t>F0/1</a:t>
            </a:r>
            <a:r>
              <a:rPr lang="zh-CN" altLang="en-US" sz="2400" dirty="0" smtClean="0"/>
              <a:t>接口发出的流量。</a:t>
            </a:r>
            <a:endParaRPr lang="en-US" altLang="zh-CN" sz="2400" dirty="0" smtClean="0"/>
          </a:p>
          <a:p>
            <a:endParaRPr lang="en-US" altLang="zh-CN" dirty="0" smtClean="0"/>
          </a:p>
          <a:p>
            <a:endParaRPr lang="zh-CN" altLang="en-US" dirty="0"/>
          </a:p>
        </p:txBody>
      </p:sp>
    </p:spTree>
    <p:extLst>
      <p:ext uri="{BB962C8B-B14F-4D97-AF65-F5344CB8AC3E}">
        <p14:creationId xmlns:p14="http://schemas.microsoft.com/office/powerpoint/2010/main" val="843747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404664"/>
            <a:ext cx="8283232" cy="3416320"/>
          </a:xfrm>
          <a:prstGeom prst="rect">
            <a:avLst/>
          </a:prstGeom>
        </p:spPr>
        <p:txBody>
          <a:bodyPr wrap="square">
            <a:spAutoFit/>
          </a:bodyPr>
          <a:lstStyle/>
          <a:p>
            <a:pPr>
              <a:lnSpc>
                <a:spcPct val="150000"/>
              </a:lnSpc>
            </a:pPr>
            <a:r>
              <a:rPr lang="zh-CN" altLang="zh-CN" sz="2400" b="1" dirty="0" smtClean="0"/>
              <a:t>小</a:t>
            </a:r>
            <a:r>
              <a:rPr lang="zh-CN" altLang="zh-CN" sz="2400" b="1" dirty="0"/>
              <a:t>结</a:t>
            </a:r>
          </a:p>
          <a:p>
            <a:pPr>
              <a:lnSpc>
                <a:spcPct val="150000"/>
              </a:lnSpc>
            </a:pPr>
            <a:r>
              <a:rPr lang="en-US" altLang="zh-CN" sz="2400" dirty="0"/>
              <a:t> </a:t>
            </a:r>
            <a:r>
              <a:rPr lang="en-US" altLang="zh-CN" sz="2400" dirty="0" smtClean="0"/>
              <a:t>     </a:t>
            </a:r>
            <a:r>
              <a:rPr lang="zh-CN" altLang="zh-CN" sz="2400" dirty="0" smtClean="0"/>
              <a:t>本</a:t>
            </a:r>
            <a:r>
              <a:rPr lang="zh-CN" altLang="zh-CN" sz="2400" dirty="0"/>
              <a:t>章首先介绍了访问控制列表基本概念，分析了访问控制列表具体分类，分为编号访问控制列表和命名访问控制列表或者标准访问控制列表和扩展访问控制列表。接着分析了访问控制列表工作原理</a:t>
            </a:r>
            <a:r>
              <a:rPr lang="zh-CN" altLang="zh-CN" sz="2400" dirty="0" smtClean="0"/>
              <a:t>。本章探</a:t>
            </a:r>
            <a:r>
              <a:rPr lang="zh-CN" altLang="zh-CN" sz="2400" dirty="0"/>
              <a:t>讨了基于路由器的标</a:t>
            </a:r>
            <a:r>
              <a:rPr lang="zh-CN" altLang="zh-CN" sz="2400" dirty="0" smtClean="0"/>
              <a:t>准访</a:t>
            </a:r>
            <a:r>
              <a:rPr lang="zh-CN" altLang="zh-CN" sz="2400" dirty="0"/>
              <a:t>问控制列表配置过程，以及扩展编号访问控制列表配置过</a:t>
            </a:r>
            <a:r>
              <a:rPr lang="zh-CN" altLang="zh-CN" sz="2400" dirty="0" smtClean="0"/>
              <a:t>程</a:t>
            </a:r>
            <a:r>
              <a:rPr lang="zh-CN" altLang="en-US" sz="2400" dirty="0"/>
              <a:t>。</a:t>
            </a:r>
            <a:endParaRPr lang="zh-CN" altLang="zh-CN" sz="2400" dirty="0"/>
          </a:p>
        </p:txBody>
      </p:sp>
    </p:spTree>
    <p:extLst>
      <p:ext uri="{BB962C8B-B14F-4D97-AF65-F5344CB8AC3E}">
        <p14:creationId xmlns:p14="http://schemas.microsoft.com/office/powerpoint/2010/main" val="221561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3440" y="1844824"/>
            <a:ext cx="8424936" cy="3416320"/>
          </a:xfrm>
          <a:prstGeom prst="rect">
            <a:avLst/>
          </a:prstGeom>
        </p:spPr>
        <p:txBody>
          <a:bodyPr wrap="square">
            <a:spAutoFit/>
          </a:bodyPr>
          <a:lstStyle/>
          <a:p>
            <a:pPr>
              <a:lnSpc>
                <a:spcPct val="150000"/>
              </a:lnSpc>
            </a:pPr>
            <a:r>
              <a:rPr lang="en-US" altLang="zh-CN" sz="2400" dirty="0" smtClean="0"/>
              <a:t>      </a:t>
            </a:r>
            <a:r>
              <a:rPr lang="zh-CN" altLang="zh-CN" sz="2400" dirty="0" smtClean="0"/>
              <a:t>访</a:t>
            </a:r>
            <a:r>
              <a:rPr lang="zh-CN" altLang="zh-CN" sz="2400" dirty="0"/>
              <a:t>问控制列表不但可以起到控制网络流量、流向的作用，而且在很大程度上起到保护网络设备、服务器的关键作用。作为外网进入企业内网的第一道关卡，路由器上的访问控制列表成为保护内网安全的有效手段。此外，在路由器的许多其他配置任务中都需要使用访问控制列表，如网络地址转换（</a:t>
            </a:r>
            <a:r>
              <a:rPr lang="en-US" altLang="zh-CN" sz="2400" dirty="0"/>
              <a:t>NAT</a:t>
            </a:r>
            <a:r>
              <a:rPr lang="zh-CN" altLang="zh-CN" sz="2400" dirty="0"/>
              <a:t>）、路由重分布等。</a:t>
            </a:r>
          </a:p>
        </p:txBody>
      </p:sp>
    </p:spTree>
    <p:extLst>
      <p:ext uri="{BB962C8B-B14F-4D97-AF65-F5344CB8AC3E}">
        <p14:creationId xmlns:p14="http://schemas.microsoft.com/office/powerpoint/2010/main" val="112159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548680"/>
            <a:ext cx="2618024" cy="584775"/>
          </a:xfrm>
          <a:prstGeom prst="rect">
            <a:avLst/>
          </a:prstGeom>
        </p:spPr>
        <p:txBody>
          <a:bodyPr wrap="none">
            <a:spAutoFit/>
          </a:bodyPr>
          <a:lstStyle/>
          <a:p>
            <a:r>
              <a:rPr lang="en-US" altLang="zh-CN" sz="3200" dirty="0"/>
              <a:t>8.2 ACL</a:t>
            </a:r>
            <a:r>
              <a:rPr lang="zh-CN" altLang="zh-CN" sz="3200" dirty="0"/>
              <a:t>分类</a:t>
            </a:r>
            <a:endParaRPr lang="zh-CN" altLang="en-US" sz="3200" dirty="0"/>
          </a:p>
        </p:txBody>
      </p:sp>
      <p:sp>
        <p:nvSpPr>
          <p:cNvPr id="4" name="矩形 3"/>
          <p:cNvSpPr/>
          <p:nvPr/>
        </p:nvSpPr>
        <p:spPr>
          <a:xfrm>
            <a:off x="323528" y="1412776"/>
            <a:ext cx="8638296" cy="1200329"/>
          </a:xfrm>
          <a:prstGeom prst="rect">
            <a:avLst/>
          </a:prstGeom>
        </p:spPr>
        <p:txBody>
          <a:bodyPr wrap="square">
            <a:spAutoFit/>
          </a:bodyPr>
          <a:lstStyle/>
          <a:p>
            <a:pPr lvl="0">
              <a:lnSpc>
                <a:spcPct val="150000"/>
              </a:lnSpc>
            </a:pPr>
            <a:r>
              <a:rPr lang="en-US" altLang="zh-CN" sz="2400" dirty="0">
                <a:solidFill>
                  <a:prstClr val="black"/>
                </a:solidFill>
              </a:rPr>
              <a:t> </a:t>
            </a:r>
            <a:r>
              <a:rPr lang="en-US" altLang="zh-CN" sz="2400" dirty="0" smtClean="0">
                <a:solidFill>
                  <a:prstClr val="black"/>
                </a:solidFill>
              </a:rPr>
              <a:t>    ACL</a:t>
            </a:r>
            <a:r>
              <a:rPr lang="zh-CN" altLang="zh-CN" sz="2400" dirty="0">
                <a:solidFill>
                  <a:prstClr val="black"/>
                </a:solidFill>
              </a:rPr>
              <a:t>从两个不同的角度各分为两种类型：编号</a:t>
            </a:r>
            <a:r>
              <a:rPr lang="en-US" altLang="zh-CN" sz="2400" dirty="0">
                <a:solidFill>
                  <a:prstClr val="black"/>
                </a:solidFill>
              </a:rPr>
              <a:t>ACL</a:t>
            </a:r>
            <a:r>
              <a:rPr lang="zh-CN" altLang="zh-CN" sz="2400" dirty="0">
                <a:solidFill>
                  <a:prstClr val="black"/>
                </a:solidFill>
              </a:rPr>
              <a:t>和命名</a:t>
            </a:r>
            <a:r>
              <a:rPr lang="en-US" altLang="zh-CN" sz="2400" dirty="0">
                <a:solidFill>
                  <a:prstClr val="black"/>
                </a:solidFill>
              </a:rPr>
              <a:t>ACL</a:t>
            </a:r>
            <a:r>
              <a:rPr lang="zh-CN" altLang="zh-CN" sz="2400" dirty="0">
                <a:solidFill>
                  <a:prstClr val="black"/>
                </a:solidFill>
              </a:rPr>
              <a:t>或者标准</a:t>
            </a:r>
            <a:r>
              <a:rPr lang="en-US" altLang="zh-CN" sz="2400" dirty="0">
                <a:solidFill>
                  <a:prstClr val="black"/>
                </a:solidFill>
              </a:rPr>
              <a:t>ACL</a:t>
            </a:r>
            <a:r>
              <a:rPr lang="zh-CN" altLang="zh-CN" sz="2400" dirty="0">
                <a:solidFill>
                  <a:prstClr val="black"/>
                </a:solidFill>
              </a:rPr>
              <a:t>和扩展</a:t>
            </a:r>
            <a:r>
              <a:rPr lang="en-US" altLang="zh-CN" sz="2400" dirty="0">
                <a:solidFill>
                  <a:prstClr val="black"/>
                </a:solidFill>
              </a:rPr>
              <a:t>ACL</a:t>
            </a:r>
            <a:endParaRPr lang="zh-CN" altLang="zh-CN" sz="2400" dirty="0">
              <a:solidFill>
                <a:prstClr val="black"/>
              </a:solidFill>
            </a:endParaRPr>
          </a:p>
        </p:txBody>
      </p:sp>
    </p:spTree>
    <p:extLst>
      <p:ext uri="{BB962C8B-B14F-4D97-AF65-F5344CB8AC3E}">
        <p14:creationId xmlns:p14="http://schemas.microsoft.com/office/powerpoint/2010/main" val="291445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9640" y="1844824"/>
            <a:ext cx="8712968" cy="3970318"/>
          </a:xfrm>
          <a:prstGeom prst="rect">
            <a:avLst/>
          </a:prstGeom>
        </p:spPr>
        <p:txBody>
          <a:bodyPr wrap="square">
            <a:spAutoFit/>
          </a:bodyPr>
          <a:lstStyle/>
          <a:p>
            <a:pPr>
              <a:lnSpc>
                <a:spcPct val="150000"/>
              </a:lnSpc>
            </a:pPr>
            <a:r>
              <a:rPr lang="en-US" altLang="zh-CN" sz="2400" dirty="0" smtClean="0"/>
              <a:t>      </a:t>
            </a:r>
            <a:r>
              <a:rPr lang="zh-CN" altLang="zh-CN" sz="2400" dirty="0" smtClean="0"/>
              <a:t>标</a:t>
            </a:r>
            <a:r>
              <a:rPr lang="zh-CN" altLang="zh-CN" sz="2400" dirty="0"/>
              <a:t>准</a:t>
            </a:r>
            <a:r>
              <a:rPr lang="en-US" altLang="zh-CN" sz="2400" dirty="0"/>
              <a:t>IP</a:t>
            </a:r>
            <a:r>
              <a:rPr lang="zh-CN" altLang="zh-CN" sz="2400" dirty="0"/>
              <a:t>访问控制列表匹配</a:t>
            </a:r>
            <a:r>
              <a:rPr lang="en-US" altLang="zh-CN" sz="2400" dirty="0"/>
              <a:t>IP</a:t>
            </a:r>
            <a:r>
              <a:rPr lang="zh-CN" altLang="zh-CN" sz="2400" dirty="0"/>
              <a:t>包中的源地址或源地址中的一部分，可对匹配的包采取拒绝或允许两个操作。编号范围从</a:t>
            </a:r>
            <a:r>
              <a:rPr lang="en-US" altLang="zh-CN" sz="2400" dirty="0"/>
              <a:t>1</a:t>
            </a:r>
            <a:r>
              <a:rPr lang="zh-CN" altLang="zh-CN" sz="2400" dirty="0"/>
              <a:t>到</a:t>
            </a:r>
            <a:r>
              <a:rPr lang="en-US" altLang="zh-CN" sz="2400" dirty="0"/>
              <a:t>99</a:t>
            </a:r>
            <a:r>
              <a:rPr lang="zh-CN" altLang="zh-CN" sz="2400" dirty="0"/>
              <a:t>的访问控制列表是标准</a:t>
            </a:r>
            <a:r>
              <a:rPr lang="en-US" altLang="zh-CN" sz="2400" dirty="0"/>
              <a:t>IP</a:t>
            </a:r>
            <a:r>
              <a:rPr lang="zh-CN" altLang="zh-CN" sz="2400" dirty="0"/>
              <a:t>访问控制列表。</a:t>
            </a:r>
          </a:p>
          <a:p>
            <a:pPr>
              <a:lnSpc>
                <a:spcPct val="150000"/>
              </a:lnSpc>
            </a:pPr>
            <a:r>
              <a:rPr lang="en-US" altLang="zh-CN" sz="2400" dirty="0" smtClean="0"/>
              <a:t>      </a:t>
            </a:r>
            <a:r>
              <a:rPr lang="zh-CN" altLang="zh-CN" sz="2400" dirty="0" smtClean="0"/>
              <a:t>扩</a:t>
            </a:r>
            <a:r>
              <a:rPr lang="zh-CN" altLang="zh-CN" sz="2400" dirty="0"/>
              <a:t>展</a:t>
            </a:r>
            <a:r>
              <a:rPr lang="en-US" altLang="zh-CN" sz="2400" dirty="0"/>
              <a:t>IP</a:t>
            </a:r>
            <a:r>
              <a:rPr lang="zh-CN" altLang="zh-CN" sz="2400" dirty="0"/>
              <a:t>访问控制列表比标准</a:t>
            </a:r>
            <a:r>
              <a:rPr lang="en-US" altLang="zh-CN" sz="2400" dirty="0"/>
              <a:t>IP</a:t>
            </a:r>
            <a:r>
              <a:rPr lang="zh-CN" altLang="zh-CN" sz="2400" dirty="0"/>
              <a:t>访问控制列表具有更多的匹配项，包括协议类型、源地址、目的地址、源端口、目的端口等。编号范围从</a:t>
            </a:r>
            <a:r>
              <a:rPr lang="en-US" altLang="zh-CN" sz="2400" dirty="0"/>
              <a:t>100</a:t>
            </a:r>
            <a:r>
              <a:rPr lang="zh-CN" altLang="zh-CN" sz="2400" dirty="0"/>
              <a:t>到</a:t>
            </a:r>
            <a:r>
              <a:rPr lang="en-US" altLang="zh-CN" sz="2400" dirty="0"/>
              <a:t>199</a:t>
            </a:r>
            <a:r>
              <a:rPr lang="zh-CN" altLang="zh-CN" sz="2400" dirty="0"/>
              <a:t>的访问控制列表是扩展</a:t>
            </a:r>
            <a:r>
              <a:rPr lang="en-US" altLang="zh-CN" sz="2400" dirty="0"/>
              <a:t>IP</a:t>
            </a:r>
            <a:r>
              <a:rPr lang="zh-CN" altLang="zh-CN" sz="2400" dirty="0"/>
              <a:t>访问控制列表。</a:t>
            </a:r>
            <a:endParaRPr lang="zh-CN" altLang="en-US" sz="2400" dirty="0"/>
          </a:p>
        </p:txBody>
      </p:sp>
    </p:spTree>
    <p:extLst>
      <p:ext uri="{BB962C8B-B14F-4D97-AF65-F5344CB8AC3E}">
        <p14:creationId xmlns:p14="http://schemas.microsoft.com/office/powerpoint/2010/main" val="343427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627656366"/>
              </p:ext>
            </p:extLst>
          </p:nvPr>
        </p:nvGraphicFramePr>
        <p:xfrm>
          <a:off x="1187624" y="1124744"/>
          <a:ext cx="7344815" cy="5089281"/>
        </p:xfrm>
        <a:graphic>
          <a:graphicData uri="http://schemas.openxmlformats.org/drawingml/2006/table">
            <a:tbl>
              <a:tblPr firstRow="1" firstCol="1" bandRow="1">
                <a:tableStyleId>{5C22544A-7EE6-4342-B048-85BDC9FD1C3A}</a:tableStyleId>
              </a:tblPr>
              <a:tblGrid>
                <a:gridCol w="2405309">
                  <a:extLst>
                    <a:ext uri="{9D8B030D-6E8A-4147-A177-3AD203B41FA5}">
                      <a16:colId xmlns:a16="http://schemas.microsoft.com/office/drawing/2014/main" xmlns="" val="20000"/>
                    </a:ext>
                  </a:extLst>
                </a:gridCol>
                <a:gridCol w="2469753">
                  <a:extLst>
                    <a:ext uri="{9D8B030D-6E8A-4147-A177-3AD203B41FA5}">
                      <a16:colId xmlns:a16="http://schemas.microsoft.com/office/drawing/2014/main" xmlns="" val="20001"/>
                    </a:ext>
                  </a:extLst>
                </a:gridCol>
                <a:gridCol w="2469753">
                  <a:extLst>
                    <a:ext uri="{9D8B030D-6E8A-4147-A177-3AD203B41FA5}">
                      <a16:colId xmlns:a16="http://schemas.microsoft.com/office/drawing/2014/main" xmlns="" val="20002"/>
                    </a:ext>
                  </a:extLst>
                </a:gridCol>
              </a:tblGrid>
              <a:tr h="964907">
                <a:tc>
                  <a:txBody>
                    <a:bodyPr/>
                    <a:lstStyle/>
                    <a:p>
                      <a:pPr algn="just">
                        <a:lnSpc>
                          <a:spcPct val="150000"/>
                        </a:lnSpc>
                        <a:spcAft>
                          <a:spcPts val="0"/>
                        </a:spcAft>
                      </a:pPr>
                      <a:r>
                        <a:rPr lang="zh-CN" sz="2400" kern="100" dirty="0">
                          <a:effectLst/>
                        </a:rPr>
                        <a:t>可过滤的信息</a:t>
                      </a:r>
                      <a:endParaRPr lang="zh-CN" sz="2400" kern="100" dirty="0">
                        <a:effectLst/>
                        <a:latin typeface="Calibri"/>
                        <a:ea typeface="宋体"/>
                        <a:cs typeface="Times New Roman"/>
                      </a:endParaRPr>
                    </a:p>
                  </a:txBody>
                  <a:tcPr marL="68580" marR="68580" marT="0" marB="0">
                    <a:solidFill>
                      <a:srgbClr val="00B0F0"/>
                    </a:solidFill>
                  </a:tcPr>
                </a:tc>
                <a:tc>
                  <a:txBody>
                    <a:bodyPr/>
                    <a:lstStyle/>
                    <a:p>
                      <a:pPr algn="just">
                        <a:lnSpc>
                          <a:spcPct val="150000"/>
                        </a:lnSpc>
                        <a:spcAft>
                          <a:spcPts val="0"/>
                        </a:spcAft>
                      </a:pPr>
                      <a:r>
                        <a:rPr lang="zh-CN" sz="2400" kern="100" dirty="0">
                          <a:effectLst/>
                        </a:rPr>
                        <a:t>标准</a:t>
                      </a:r>
                      <a:r>
                        <a:rPr lang="en-US" sz="2400" kern="100" dirty="0">
                          <a:effectLst/>
                        </a:rPr>
                        <a:t>IP ACL</a:t>
                      </a:r>
                      <a:endParaRPr lang="zh-CN" sz="24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400" kern="100">
                          <a:effectLst/>
                        </a:rPr>
                        <a:t>扩展</a:t>
                      </a:r>
                      <a:r>
                        <a:rPr lang="en-US" sz="2400" kern="100">
                          <a:effectLst/>
                        </a:rPr>
                        <a:t>IP ACL</a:t>
                      </a:r>
                      <a:endParaRPr lang="zh-CN" sz="24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0"/>
                  </a:ext>
                </a:extLst>
              </a:tr>
              <a:tr h="964907">
                <a:tc>
                  <a:txBody>
                    <a:bodyPr/>
                    <a:lstStyle/>
                    <a:p>
                      <a:pPr algn="just">
                        <a:lnSpc>
                          <a:spcPct val="150000"/>
                        </a:lnSpc>
                        <a:spcAft>
                          <a:spcPts val="0"/>
                        </a:spcAft>
                      </a:pPr>
                      <a:r>
                        <a:rPr lang="zh-CN" sz="2400" kern="100" dirty="0">
                          <a:effectLst/>
                        </a:rPr>
                        <a:t>源地址</a:t>
                      </a:r>
                      <a:endParaRPr lang="zh-CN" sz="2400" kern="100" dirty="0">
                        <a:effectLst/>
                        <a:latin typeface="Calibri"/>
                        <a:ea typeface="宋体"/>
                        <a:cs typeface="Times New Roman"/>
                      </a:endParaRPr>
                    </a:p>
                  </a:txBody>
                  <a:tcPr marL="68580" marR="68580" marT="0" marB="0">
                    <a:solidFill>
                      <a:srgbClr val="00B0F0"/>
                    </a:solidFill>
                  </a:tcPr>
                </a:tc>
                <a:tc>
                  <a:txBody>
                    <a:bodyPr/>
                    <a:lstStyle/>
                    <a:p>
                      <a:pPr algn="just">
                        <a:lnSpc>
                          <a:spcPct val="150000"/>
                        </a:lnSpc>
                        <a:spcAft>
                          <a:spcPts val="0"/>
                        </a:spcAft>
                      </a:pPr>
                      <a:r>
                        <a:rPr lang="zh-CN" sz="2400" kern="100" dirty="0">
                          <a:effectLst/>
                        </a:rPr>
                        <a:t>是</a:t>
                      </a:r>
                      <a:endParaRPr lang="zh-CN" sz="24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400" kern="100">
                          <a:effectLst/>
                        </a:rPr>
                        <a:t>是</a:t>
                      </a:r>
                      <a:endParaRPr lang="zh-CN" sz="24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1"/>
                  </a:ext>
                </a:extLst>
              </a:tr>
              <a:tr h="964907">
                <a:tc>
                  <a:txBody>
                    <a:bodyPr/>
                    <a:lstStyle/>
                    <a:p>
                      <a:pPr algn="just">
                        <a:lnSpc>
                          <a:spcPct val="150000"/>
                        </a:lnSpc>
                        <a:spcAft>
                          <a:spcPts val="0"/>
                        </a:spcAft>
                      </a:pPr>
                      <a:r>
                        <a:rPr lang="zh-CN" sz="2400" kern="100" dirty="0">
                          <a:effectLst/>
                        </a:rPr>
                        <a:t>目的地址</a:t>
                      </a:r>
                      <a:endParaRPr lang="zh-CN" sz="2400" kern="100" dirty="0">
                        <a:effectLst/>
                        <a:latin typeface="Calibri"/>
                        <a:ea typeface="宋体"/>
                        <a:cs typeface="Times New Roman"/>
                      </a:endParaRPr>
                    </a:p>
                  </a:txBody>
                  <a:tcPr marL="68580" marR="68580" marT="0" marB="0">
                    <a:solidFill>
                      <a:srgbClr val="00B0F0"/>
                    </a:solidFill>
                  </a:tcPr>
                </a:tc>
                <a:tc>
                  <a:txBody>
                    <a:bodyPr/>
                    <a:lstStyle/>
                    <a:p>
                      <a:pPr algn="just">
                        <a:lnSpc>
                          <a:spcPct val="150000"/>
                        </a:lnSpc>
                        <a:spcAft>
                          <a:spcPts val="0"/>
                        </a:spcAft>
                      </a:pPr>
                      <a:r>
                        <a:rPr lang="zh-CN" sz="2400" kern="100" dirty="0">
                          <a:effectLst/>
                        </a:rPr>
                        <a:t>否</a:t>
                      </a:r>
                      <a:endParaRPr lang="zh-CN" sz="24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400" kern="100" dirty="0">
                          <a:effectLst/>
                        </a:rPr>
                        <a:t>是</a:t>
                      </a:r>
                      <a:endParaRPr lang="zh-CN" sz="24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2"/>
                  </a:ext>
                </a:extLst>
              </a:tr>
              <a:tr h="964907">
                <a:tc>
                  <a:txBody>
                    <a:bodyPr/>
                    <a:lstStyle/>
                    <a:p>
                      <a:pPr algn="just">
                        <a:lnSpc>
                          <a:spcPct val="150000"/>
                        </a:lnSpc>
                        <a:spcAft>
                          <a:spcPts val="0"/>
                        </a:spcAft>
                      </a:pPr>
                      <a:r>
                        <a:rPr lang="en-US" sz="2400" kern="100" dirty="0">
                          <a:effectLst/>
                        </a:rPr>
                        <a:t>IP</a:t>
                      </a:r>
                      <a:r>
                        <a:rPr lang="zh-CN" sz="2400" kern="100" dirty="0">
                          <a:effectLst/>
                        </a:rPr>
                        <a:t>协议（</a:t>
                      </a:r>
                      <a:r>
                        <a:rPr lang="en-US" sz="2400" kern="100" dirty="0">
                          <a:effectLst/>
                        </a:rPr>
                        <a:t>TCP</a:t>
                      </a:r>
                      <a:r>
                        <a:rPr lang="zh-CN" sz="2400" kern="100" dirty="0">
                          <a:effectLst/>
                        </a:rPr>
                        <a:t>或</a:t>
                      </a:r>
                      <a:r>
                        <a:rPr lang="en-US" sz="2400" kern="100" dirty="0">
                          <a:effectLst/>
                        </a:rPr>
                        <a:t>UDP</a:t>
                      </a:r>
                      <a:r>
                        <a:rPr lang="zh-CN" sz="2400" kern="100" dirty="0">
                          <a:effectLst/>
                        </a:rPr>
                        <a:t>）</a:t>
                      </a:r>
                      <a:endParaRPr lang="zh-CN" sz="2400" kern="100" dirty="0">
                        <a:effectLst/>
                        <a:latin typeface="Calibri"/>
                        <a:ea typeface="宋体"/>
                        <a:cs typeface="Times New Roman"/>
                      </a:endParaRPr>
                    </a:p>
                  </a:txBody>
                  <a:tcPr marL="68580" marR="68580" marT="0" marB="0">
                    <a:solidFill>
                      <a:srgbClr val="00B0F0"/>
                    </a:solidFill>
                  </a:tcPr>
                </a:tc>
                <a:tc>
                  <a:txBody>
                    <a:bodyPr/>
                    <a:lstStyle/>
                    <a:p>
                      <a:pPr algn="just">
                        <a:lnSpc>
                          <a:spcPct val="150000"/>
                        </a:lnSpc>
                        <a:spcAft>
                          <a:spcPts val="0"/>
                        </a:spcAft>
                      </a:pPr>
                      <a:r>
                        <a:rPr lang="zh-CN" sz="2400" kern="100" dirty="0">
                          <a:effectLst/>
                        </a:rPr>
                        <a:t>否</a:t>
                      </a:r>
                      <a:endParaRPr lang="zh-CN" sz="24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400" kern="100">
                          <a:effectLst/>
                        </a:rPr>
                        <a:t>是</a:t>
                      </a:r>
                      <a:endParaRPr lang="zh-CN" sz="2400" kern="100">
                        <a:effectLst/>
                        <a:latin typeface="Calibri"/>
                        <a:ea typeface="宋体"/>
                        <a:cs typeface="Times New Roman"/>
                      </a:endParaRPr>
                    </a:p>
                  </a:txBody>
                  <a:tcPr marL="68580" marR="68580" marT="0" marB="0"/>
                </a:tc>
                <a:extLst>
                  <a:ext uri="{0D108BD9-81ED-4DB2-BD59-A6C34878D82A}">
                    <a16:rowId xmlns:a16="http://schemas.microsoft.com/office/drawing/2014/main" xmlns="" val="10003"/>
                  </a:ext>
                </a:extLst>
              </a:tr>
              <a:tr h="964907">
                <a:tc>
                  <a:txBody>
                    <a:bodyPr/>
                    <a:lstStyle/>
                    <a:p>
                      <a:pPr algn="just">
                        <a:lnSpc>
                          <a:spcPct val="150000"/>
                        </a:lnSpc>
                        <a:spcAft>
                          <a:spcPts val="0"/>
                        </a:spcAft>
                      </a:pPr>
                      <a:r>
                        <a:rPr lang="zh-CN" sz="2400" kern="100" dirty="0">
                          <a:effectLst/>
                        </a:rPr>
                        <a:t>协议信息（如端口号）</a:t>
                      </a:r>
                      <a:endParaRPr lang="zh-CN" sz="2400" kern="100" dirty="0">
                        <a:effectLst/>
                        <a:latin typeface="Calibri"/>
                        <a:ea typeface="宋体"/>
                        <a:cs typeface="Times New Roman"/>
                      </a:endParaRPr>
                    </a:p>
                  </a:txBody>
                  <a:tcPr marL="68580" marR="68580" marT="0" marB="0">
                    <a:solidFill>
                      <a:srgbClr val="00B0F0"/>
                    </a:solidFill>
                  </a:tcPr>
                </a:tc>
                <a:tc>
                  <a:txBody>
                    <a:bodyPr/>
                    <a:lstStyle/>
                    <a:p>
                      <a:pPr algn="just">
                        <a:lnSpc>
                          <a:spcPct val="150000"/>
                        </a:lnSpc>
                        <a:spcAft>
                          <a:spcPts val="0"/>
                        </a:spcAft>
                      </a:pPr>
                      <a:r>
                        <a:rPr lang="zh-CN" sz="2400" kern="100">
                          <a:effectLst/>
                        </a:rPr>
                        <a:t>否</a:t>
                      </a:r>
                      <a:endParaRPr lang="zh-CN" sz="2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400" kern="100" dirty="0">
                          <a:effectLst/>
                        </a:rPr>
                        <a:t>是</a:t>
                      </a:r>
                      <a:endParaRPr lang="zh-CN" sz="2400" kern="100" dirty="0">
                        <a:effectLst/>
                        <a:latin typeface="Calibri"/>
                        <a:ea typeface="宋体"/>
                        <a:cs typeface="Times New Roman"/>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19851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12" y="548680"/>
            <a:ext cx="8712968" cy="5632311"/>
          </a:xfrm>
          <a:prstGeom prst="rect">
            <a:avLst/>
          </a:prstGeom>
        </p:spPr>
        <p:txBody>
          <a:bodyPr wrap="square">
            <a:spAutoFit/>
          </a:bodyPr>
          <a:lstStyle/>
          <a:p>
            <a:pPr>
              <a:lnSpc>
                <a:spcPct val="150000"/>
              </a:lnSpc>
            </a:pPr>
            <a:r>
              <a:rPr lang="en-US" altLang="zh-CN" sz="2400" b="1" dirty="0"/>
              <a:t>8.3 ACL</a:t>
            </a:r>
            <a:r>
              <a:rPr lang="zh-CN" altLang="zh-CN" sz="2400" b="1" dirty="0"/>
              <a:t>处理过程</a:t>
            </a:r>
          </a:p>
          <a:p>
            <a:pPr>
              <a:lnSpc>
                <a:spcPct val="150000"/>
              </a:lnSpc>
            </a:pPr>
            <a:r>
              <a:rPr lang="en-US" altLang="zh-CN" sz="2400" dirty="0" smtClean="0"/>
              <a:t>      ACL</a:t>
            </a:r>
            <a:r>
              <a:rPr lang="zh-CN" altLang="zh-CN" sz="2400" dirty="0"/>
              <a:t>本质上是定义的一组规则，分组在具体接口进行规则匹配时通过自上而下进行，分组首先和</a:t>
            </a:r>
            <a:r>
              <a:rPr lang="en-US" altLang="zh-CN" sz="2400" dirty="0"/>
              <a:t>ACL</a:t>
            </a:r>
            <a:r>
              <a:rPr lang="zh-CN" altLang="zh-CN" sz="2400" dirty="0"/>
              <a:t>中的第一条规则进行匹配，如果匹配成功，路由器将执行语句中包含的两个动作中的一个：允许或拒绝。</a:t>
            </a:r>
          </a:p>
          <a:p>
            <a:pPr>
              <a:lnSpc>
                <a:spcPct val="150000"/>
              </a:lnSpc>
            </a:pPr>
            <a:r>
              <a:rPr lang="en-US" altLang="zh-CN" sz="2400" dirty="0" smtClean="0"/>
              <a:t>      </a:t>
            </a:r>
            <a:r>
              <a:rPr lang="zh-CN" altLang="zh-CN" sz="2400" dirty="0" smtClean="0"/>
              <a:t>如</a:t>
            </a:r>
            <a:r>
              <a:rPr lang="zh-CN" altLang="zh-CN" sz="2400" dirty="0"/>
              <a:t>果第一条语句不匹配，路由器将匹配列表中的下一条语句，再次重复相同的匹配过程。如果第二条语句匹配。路由器将执行其中的一个动作。如果此语句还不匹配，将继续查询其余的列表直到找到匹配项。如果整个访问控制列表都没有在</a:t>
            </a:r>
            <a:r>
              <a:rPr lang="en-US" altLang="zh-CN" sz="2400" dirty="0"/>
              <a:t>ACL</a:t>
            </a:r>
            <a:r>
              <a:rPr lang="zh-CN" altLang="zh-CN" sz="2400" dirty="0"/>
              <a:t>语句中找到匹配项，路由器将丢失该分组。</a:t>
            </a:r>
            <a:endParaRPr lang="zh-CN" altLang="en-US" sz="2400" dirty="0"/>
          </a:p>
        </p:txBody>
      </p:sp>
    </p:spTree>
    <p:extLst>
      <p:ext uri="{BB962C8B-B14F-4D97-AF65-F5344CB8AC3E}">
        <p14:creationId xmlns:p14="http://schemas.microsoft.com/office/powerpoint/2010/main" val="231477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916832"/>
            <a:ext cx="8407816" cy="3416320"/>
          </a:xfrm>
          <a:prstGeom prst="rect">
            <a:avLst/>
          </a:prstGeom>
        </p:spPr>
        <p:txBody>
          <a:bodyPr wrap="square">
            <a:spAutoFit/>
          </a:bodyPr>
          <a:lstStyle/>
          <a:p>
            <a:pPr>
              <a:lnSpc>
                <a:spcPct val="150000"/>
              </a:lnSpc>
            </a:pPr>
            <a:r>
              <a:rPr lang="en-US" altLang="zh-CN" sz="2400" dirty="0"/>
              <a:t>ACL</a:t>
            </a:r>
            <a:r>
              <a:rPr lang="zh-CN" altLang="zh-CN" sz="2400" dirty="0"/>
              <a:t>自上而下处理过程有以下几个要点</a:t>
            </a:r>
          </a:p>
          <a:p>
            <a:pPr>
              <a:lnSpc>
                <a:spcPct val="150000"/>
              </a:lnSpc>
            </a:pPr>
            <a:r>
              <a:rPr lang="zh-CN" altLang="zh-CN" sz="2400" dirty="0"/>
              <a:t>⑴一旦找到匹配项，列表中的后续语句就不再处理</a:t>
            </a:r>
          </a:p>
          <a:p>
            <a:pPr>
              <a:lnSpc>
                <a:spcPct val="150000"/>
              </a:lnSpc>
            </a:pPr>
            <a:r>
              <a:rPr lang="zh-CN" altLang="zh-CN" sz="2400" dirty="0"/>
              <a:t>⑵语句之间的排列顺序很重要，因为第一次匹配后，剩下的语句就不再处理</a:t>
            </a:r>
          </a:p>
          <a:p>
            <a:pPr>
              <a:lnSpc>
                <a:spcPct val="150000"/>
              </a:lnSpc>
            </a:pPr>
            <a:r>
              <a:rPr lang="zh-CN" altLang="zh-CN" sz="2400" dirty="0"/>
              <a:t>⑶如果列表中没有匹配项，将丢弃分组</a:t>
            </a:r>
          </a:p>
          <a:p>
            <a:pPr>
              <a:lnSpc>
                <a:spcPct val="150000"/>
              </a:lnSpc>
            </a:pPr>
            <a:r>
              <a:rPr lang="zh-CN" altLang="zh-CN" sz="2400" dirty="0"/>
              <a:t>充分认识</a:t>
            </a:r>
            <a:r>
              <a:rPr lang="en-US" altLang="zh-CN" sz="2400" dirty="0"/>
              <a:t>ACL</a:t>
            </a:r>
            <a:r>
              <a:rPr lang="zh-CN" altLang="zh-CN" sz="2400" dirty="0"/>
              <a:t>还需要清楚以下</a:t>
            </a:r>
            <a:r>
              <a:rPr lang="en-US" altLang="zh-CN" sz="2400" dirty="0"/>
              <a:t>3</a:t>
            </a:r>
            <a:r>
              <a:rPr lang="zh-CN" altLang="zh-CN" sz="2400" dirty="0"/>
              <a:t>个方面知识点：</a:t>
            </a:r>
          </a:p>
        </p:txBody>
      </p:sp>
    </p:spTree>
    <p:extLst>
      <p:ext uri="{BB962C8B-B14F-4D97-AF65-F5344CB8AC3E}">
        <p14:creationId xmlns:p14="http://schemas.microsoft.com/office/powerpoint/2010/main" val="1074441976"/>
      </p:ext>
    </p:extLst>
  </p:cSld>
  <p:clrMapOvr>
    <a:masterClrMapping/>
  </p:clrMapOvr>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计算机网络第7版课件-第4章 网络层2019上</Template>
  <TotalTime>577</TotalTime>
  <Words>1809</Words>
  <Application>Microsoft Office PowerPoint</Application>
  <PresentationFormat>全屏显示(4:3)</PresentationFormat>
  <Paragraphs>173</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CN(myzh)Icon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标准ACL 示例</vt:lpstr>
      <vt:lpstr>应用ACL</vt:lpstr>
      <vt:lpstr>PowerPoint 演示文稿</vt:lpstr>
      <vt:lpstr>PowerPoint 演示文稿</vt:lpstr>
      <vt:lpstr>PowerPoint 演示文稿</vt:lpstr>
      <vt:lpstr>PowerPoint 演示文稿</vt:lpstr>
      <vt:lpstr>PowerPoint 演示文稿</vt:lpstr>
      <vt:lpstr>扩展ACL 示例</vt:lpstr>
      <vt:lpstr>应用 ACL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tdp</dc:creator>
  <cp:lastModifiedBy>BJXY</cp:lastModifiedBy>
  <cp:revision>124</cp:revision>
  <dcterms:created xsi:type="dcterms:W3CDTF">2018-11-13T00:41:43Z</dcterms:created>
  <dcterms:modified xsi:type="dcterms:W3CDTF">2021-04-22T00:39:34Z</dcterms:modified>
</cp:coreProperties>
</file>