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72" r:id="rId1"/>
  </p:sldMasterIdLst>
  <p:sldIdLst>
    <p:sldId id="420" r:id="rId2"/>
    <p:sldId id="449" r:id="rId3"/>
    <p:sldId id="421" r:id="rId4"/>
    <p:sldId id="422" r:id="rId5"/>
    <p:sldId id="423" r:id="rId6"/>
    <p:sldId id="424" r:id="rId7"/>
    <p:sldId id="534" r:id="rId8"/>
    <p:sldId id="425" r:id="rId9"/>
    <p:sldId id="426" r:id="rId10"/>
    <p:sldId id="427" r:id="rId11"/>
    <p:sldId id="537" r:id="rId12"/>
    <p:sldId id="428" r:id="rId13"/>
    <p:sldId id="429" r:id="rId14"/>
    <p:sldId id="430" r:id="rId15"/>
    <p:sldId id="431" r:id="rId16"/>
    <p:sldId id="432" r:id="rId17"/>
    <p:sldId id="435" r:id="rId18"/>
    <p:sldId id="436" r:id="rId19"/>
    <p:sldId id="535" r:id="rId20"/>
    <p:sldId id="438" r:id="rId21"/>
    <p:sldId id="439" r:id="rId22"/>
    <p:sldId id="440" r:id="rId23"/>
    <p:sldId id="536" r:id="rId24"/>
    <p:sldId id="441" r:id="rId25"/>
    <p:sldId id="44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985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23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1"/>
            <a:ext cx="2870689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2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9289" y="2889251"/>
            <a:ext cx="2869223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2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8512" y="2889251"/>
            <a:ext cx="2870688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62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8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/>
          </a:p>
        </p:txBody>
      </p:sp>
    </p:spTree>
    <p:extLst>
      <p:ext uri="{BB962C8B-B14F-4D97-AF65-F5344CB8AC3E}">
        <p14:creationId xmlns:p14="http://schemas.microsoft.com/office/powerpoint/2010/main" val="346933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196611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31523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0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927" y="188640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8" y="1196753"/>
            <a:ext cx="4044462" cy="23765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8" y="3754339"/>
            <a:ext cx="4044462" cy="23765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/>
          </a:p>
        </p:txBody>
      </p:sp>
    </p:spTree>
    <p:extLst>
      <p:ext uri="{BB962C8B-B14F-4D97-AF65-F5344CB8AC3E}">
        <p14:creationId xmlns:p14="http://schemas.microsoft.com/office/powerpoint/2010/main" val="400386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smtClean="0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/>
          </a:p>
        </p:txBody>
      </p:sp>
    </p:spTree>
    <p:extLst>
      <p:ext uri="{BB962C8B-B14F-4D97-AF65-F5344CB8AC3E}">
        <p14:creationId xmlns:p14="http://schemas.microsoft.com/office/powerpoint/2010/main" val="13085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368811" cy="4934173"/>
          </a:xfrm>
        </p:spPr>
        <p:txBody>
          <a:bodyPr/>
          <a:lstStyle>
            <a:lvl1pPr>
              <a:defRPr sz="2954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585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215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/>
          </a:p>
        </p:txBody>
      </p:sp>
    </p:spTree>
    <p:extLst>
      <p:ext uri="{BB962C8B-B14F-4D97-AF65-F5344CB8AC3E}">
        <p14:creationId xmlns:p14="http://schemas.microsoft.com/office/powerpoint/2010/main" val="97993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970638" cy="1362075"/>
          </a:xfrm>
        </p:spPr>
        <p:txBody>
          <a:bodyPr anchor="t"/>
          <a:lstStyle>
            <a:lvl1pPr algn="l">
              <a:defRPr sz="4062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970638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9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3"/>
            <a:ext cx="4117204" cy="4934173"/>
          </a:xfrm>
        </p:spPr>
        <p:txBody>
          <a:bodyPr/>
          <a:lstStyle>
            <a:lvl1pPr>
              <a:defRPr sz="2954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585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215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8807" y="1196753"/>
            <a:ext cx="4117204" cy="4934173"/>
          </a:xfrm>
        </p:spPr>
        <p:txBody>
          <a:bodyPr/>
          <a:lstStyle>
            <a:lvl1pPr>
              <a:defRPr sz="2954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585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215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/>
          </a:p>
        </p:txBody>
      </p:sp>
    </p:spTree>
    <p:extLst>
      <p:ext uri="{BB962C8B-B14F-4D97-AF65-F5344CB8AC3E}">
        <p14:creationId xmlns:p14="http://schemas.microsoft.com/office/powerpoint/2010/main" val="36083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7874"/>
            <a:ext cx="4112781" cy="639762"/>
          </a:xfrm>
        </p:spPr>
        <p:txBody>
          <a:bodyPr anchor="b"/>
          <a:lstStyle>
            <a:lvl1pPr marL="0" indent="0">
              <a:buNone/>
              <a:defRPr sz="2954" b="1">
                <a:latin typeface="+mn-lt"/>
                <a:ea typeface="黑体" pitchFamily="2" charset="-122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72534"/>
            <a:ext cx="4112781" cy="4292770"/>
          </a:xfrm>
        </p:spPr>
        <p:txBody>
          <a:bodyPr/>
          <a:lstStyle>
            <a:lvl1pPr>
              <a:defRPr sz="2954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585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215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1739" y="1207874"/>
            <a:ext cx="4114273" cy="639762"/>
          </a:xfrm>
        </p:spPr>
        <p:txBody>
          <a:bodyPr anchor="b"/>
          <a:lstStyle>
            <a:lvl1pPr marL="0" indent="0">
              <a:buNone/>
              <a:defRPr sz="2954" b="1">
                <a:latin typeface="+mn-lt"/>
                <a:ea typeface="黑体" pitchFamily="2" charset="-122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1739" y="1872534"/>
            <a:ext cx="4114273" cy="4292770"/>
          </a:xfrm>
        </p:spPr>
        <p:txBody>
          <a:bodyPr/>
          <a:lstStyle>
            <a:lvl1pPr>
              <a:defRPr sz="2954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585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215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46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/>
          </a:p>
        </p:txBody>
      </p:sp>
    </p:spTree>
    <p:extLst>
      <p:ext uri="{BB962C8B-B14F-4D97-AF65-F5344CB8AC3E}">
        <p14:creationId xmlns:p14="http://schemas.microsoft.com/office/powerpoint/2010/main" val="7635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2"/>
          </a:p>
        </p:txBody>
      </p:sp>
    </p:spTree>
    <p:extLst>
      <p:ext uri="{BB962C8B-B14F-4D97-AF65-F5344CB8AC3E}">
        <p14:creationId xmlns:p14="http://schemas.microsoft.com/office/powerpoint/2010/main" val="13447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1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250473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1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36881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3"/>
            <a:ext cx="8368811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23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23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23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215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215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215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3" y="188641"/>
            <a:ext cx="1038402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62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imes New Roman" pitchFamily="18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imes New Roman" pitchFamily="18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imes New Roman" pitchFamily="18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imes New Roman" pitchFamily="18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imes New Roman" pitchFamily="18" charset="0"/>
        </a:defRPr>
      </a:lvl9pPr>
    </p:titleStyle>
    <p:bodyStyle>
      <a:lvl1pPr marL="316531" indent="-316531" algn="l" rtl="0" eaLnBrk="1" fontAlgn="base" hangingPunct="1">
        <a:lnSpc>
          <a:spcPct val="110000"/>
        </a:lnSpc>
        <a:spcBef>
          <a:spcPts val="554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2954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685817" indent="-263776" algn="l" rtl="0" eaLnBrk="1" fontAlgn="base" hangingPunct="1">
        <a:lnSpc>
          <a:spcPct val="110000"/>
        </a:lnSpc>
        <a:spcBef>
          <a:spcPts val="554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585" b="1">
          <a:solidFill>
            <a:schemeClr val="tx1"/>
          </a:solidFill>
          <a:latin typeface="+mn-lt"/>
          <a:ea typeface="黑体" pitchFamily="2" charset="-122"/>
        </a:defRPr>
      </a:lvl2pPr>
      <a:lvl3pPr marL="1055103" indent="-211021" algn="l" rtl="0" eaLnBrk="1" fontAlgn="base" hangingPunct="1">
        <a:lnSpc>
          <a:spcPct val="110000"/>
        </a:lnSpc>
        <a:spcBef>
          <a:spcPts val="554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215" b="1">
          <a:solidFill>
            <a:schemeClr val="tx1"/>
          </a:solidFill>
          <a:latin typeface="+mn-lt"/>
          <a:ea typeface="黑体" pitchFamily="2" charset="-122"/>
        </a:defRPr>
      </a:lvl3pPr>
      <a:lvl4pPr marL="1477145" indent="-211021" algn="l" rtl="0" eaLnBrk="1" fontAlgn="base" hangingPunct="1">
        <a:lnSpc>
          <a:spcPct val="110000"/>
        </a:lnSpc>
        <a:spcBef>
          <a:spcPts val="554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846" b="1">
          <a:solidFill>
            <a:schemeClr val="tx1"/>
          </a:solidFill>
          <a:latin typeface="+mn-lt"/>
          <a:ea typeface="黑体" pitchFamily="2" charset="-122"/>
        </a:defRPr>
      </a:lvl4pPr>
      <a:lvl5pPr marL="1899186" indent="-211021" algn="l" rtl="0" eaLnBrk="1" fontAlgn="base" hangingPunct="1">
        <a:lnSpc>
          <a:spcPct val="110000"/>
        </a:lnSpc>
        <a:spcBef>
          <a:spcPts val="554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1846" b="1">
          <a:solidFill>
            <a:schemeClr val="tx1"/>
          </a:solidFill>
          <a:latin typeface="+mn-lt"/>
          <a:ea typeface="黑体" pitchFamily="2" charset="-122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IP%E5%9C%B0%E5%9D%80%E8%BD%AC%E6%8D%A2&amp;tn=SE_PcZhidaonwhc_ngpagmjz&amp;rsv_dl=gh_pc_zhida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2951946"/>
            <a:ext cx="6607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第九章 网络地址转换（</a:t>
            </a:r>
            <a:r>
              <a:rPr lang="en-US" altLang="zh-CN" sz="3200" b="1" dirty="0"/>
              <a:t>NAT</a:t>
            </a:r>
            <a:r>
              <a:rPr lang="zh-CN" altLang="zh-CN" sz="3200" b="1" dirty="0"/>
              <a:t>）技术</a:t>
            </a:r>
          </a:p>
        </p:txBody>
      </p:sp>
    </p:spTree>
    <p:extLst>
      <p:ext uri="{BB962C8B-B14F-4D97-AF65-F5344CB8AC3E}">
        <p14:creationId xmlns:p14="http://schemas.microsoft.com/office/powerpoint/2010/main" val="428875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928" y="1891128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 smtClean="0"/>
              <a:t>地</a:t>
            </a:r>
            <a:r>
              <a:rPr lang="zh-CN" altLang="zh-CN" sz="2400" b="1" dirty="0"/>
              <a:t>址转</a:t>
            </a:r>
            <a:r>
              <a:rPr lang="zh-CN" altLang="zh-CN" sz="2400" b="1" dirty="0" smtClean="0"/>
              <a:t>换概</a:t>
            </a:r>
            <a:r>
              <a:rPr lang="zh-CN" altLang="zh-CN" sz="2400" b="1" dirty="0"/>
              <a:t>述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由</a:t>
            </a:r>
            <a:r>
              <a:rPr lang="zh-CN" altLang="zh-CN" sz="2400" dirty="0"/>
              <a:t>于私有地址不可以在</a:t>
            </a:r>
            <a:r>
              <a:rPr lang="en-US" altLang="zh-CN" sz="2400" dirty="0"/>
              <a:t>Internet</a:t>
            </a:r>
            <a:r>
              <a:rPr lang="zh-CN" altLang="zh-CN" sz="2400" dirty="0"/>
              <a:t>上路由，拥有私有地址电脑向</a:t>
            </a:r>
            <a:r>
              <a:rPr lang="en-US" altLang="zh-CN" sz="2400" dirty="0"/>
              <a:t>ISP</a:t>
            </a:r>
            <a:r>
              <a:rPr lang="zh-CN" altLang="zh-CN" sz="2400" dirty="0"/>
              <a:t>发送访问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网络请求时，</a:t>
            </a:r>
            <a:r>
              <a:rPr lang="en-US" altLang="zh-CN" sz="2400" dirty="0"/>
              <a:t>ISP</a:t>
            </a:r>
            <a:r>
              <a:rPr lang="zh-CN" altLang="zh-CN" sz="2400" dirty="0"/>
              <a:t>将会过滤它们。为了解决拥有私有地址电脑访问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网络的问题，采用网络地址转换技术</a:t>
            </a:r>
            <a:r>
              <a:rPr lang="zh-CN" altLang="zh-CN" sz="2400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744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988840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标</a:t>
            </a:r>
            <a:r>
              <a:rPr lang="zh-CN" altLang="zh-CN" sz="2400" dirty="0"/>
              <a:t>准</a:t>
            </a:r>
            <a:r>
              <a:rPr lang="en-US" altLang="zh-CN" sz="2400" dirty="0"/>
              <a:t>RFC 1631</a:t>
            </a:r>
            <a:r>
              <a:rPr lang="zh-CN" altLang="zh-CN" sz="2400" dirty="0"/>
              <a:t>就是为了解决该问题而提出的，它定义一个称为网络地址转换的过程，允许将分组中的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地址转换成一个不同的地址。由于公网</a:t>
            </a:r>
            <a:r>
              <a:rPr lang="en-US" altLang="zh-CN" sz="2400" dirty="0"/>
              <a:t>IP</a:t>
            </a:r>
            <a:r>
              <a:rPr lang="zh-CN" altLang="zh-CN" sz="2400" dirty="0"/>
              <a:t>地址才可以在</a:t>
            </a:r>
            <a:r>
              <a:rPr lang="en-US" altLang="zh-CN" sz="2400" dirty="0"/>
              <a:t>Internet</a:t>
            </a:r>
            <a:r>
              <a:rPr lang="zh-CN" altLang="zh-CN" sz="2400" dirty="0"/>
              <a:t>上路由，才可以访问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网络，因此电脑访问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网络需要使用公网地址。网络地址转换能够实现将内部的私有地址转换成公网地址在</a:t>
            </a:r>
            <a:r>
              <a:rPr lang="en-US" altLang="zh-CN" sz="2400" dirty="0"/>
              <a:t>Internet</a:t>
            </a:r>
            <a:r>
              <a:rPr lang="zh-CN" altLang="zh-CN" sz="2400" dirty="0"/>
              <a:t>上路由，从而达到访问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的目的。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0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008" y="170080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9.2.2 </a:t>
            </a:r>
            <a:r>
              <a:rPr lang="zh-CN" altLang="zh-CN" sz="2400" b="1" dirty="0"/>
              <a:t>网络地址转换类型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常</a:t>
            </a:r>
            <a:r>
              <a:rPr lang="zh-CN" altLang="zh-CN" sz="2400" dirty="0"/>
              <a:t>见的网络地址转换类型有</a:t>
            </a:r>
            <a:r>
              <a:rPr lang="en-US" altLang="zh-CN" sz="2400" dirty="0"/>
              <a:t>NAT </a:t>
            </a:r>
            <a:r>
              <a:rPr lang="zh-CN" altLang="zh-CN" sz="2400" dirty="0"/>
              <a:t>和</a:t>
            </a:r>
            <a:r>
              <a:rPr lang="en-US" altLang="zh-CN" sz="2400" dirty="0"/>
              <a:t>PAT</a:t>
            </a:r>
            <a:r>
              <a:rPr lang="zh-CN" altLang="zh-CN" sz="2400" dirty="0"/>
              <a:t>，</a:t>
            </a:r>
            <a:r>
              <a:rPr lang="en-US" altLang="zh-CN" sz="2400" dirty="0"/>
              <a:t>NAT</a:t>
            </a:r>
            <a:r>
              <a:rPr lang="zh-CN" altLang="zh-CN" sz="2400" dirty="0"/>
              <a:t>转换后，将一个内部本地</a:t>
            </a:r>
            <a:r>
              <a:rPr lang="en-US" altLang="zh-CN" sz="2400" dirty="0"/>
              <a:t>IP</a:t>
            </a:r>
            <a:r>
              <a:rPr lang="zh-CN" altLang="zh-CN" sz="2400" dirty="0"/>
              <a:t>地址对应一个内部全局</a:t>
            </a:r>
            <a:r>
              <a:rPr lang="en-US" altLang="zh-CN" sz="2400" dirty="0"/>
              <a:t>IP</a:t>
            </a:r>
            <a:r>
              <a:rPr lang="zh-CN" altLang="zh-CN" sz="2400" dirty="0"/>
              <a:t>地址。</a:t>
            </a:r>
            <a:r>
              <a:rPr lang="en-US" altLang="zh-CN" sz="2400" dirty="0"/>
              <a:t>PAT</a:t>
            </a:r>
            <a:r>
              <a:rPr lang="zh-CN" altLang="zh-CN" sz="2400" dirty="0"/>
              <a:t>转换后，将多个内部本地地址转换到内部全局地址的一对多转换，通过端口号确定其多个内部主机的唯一性。</a:t>
            </a:r>
          </a:p>
        </p:txBody>
      </p:sp>
    </p:spTree>
    <p:extLst>
      <p:ext uri="{BB962C8B-B14F-4D97-AF65-F5344CB8AC3E}">
        <p14:creationId xmlns:p14="http://schemas.microsoft.com/office/powerpoint/2010/main" val="980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49911"/>
              </p:ext>
            </p:extLst>
          </p:nvPr>
        </p:nvGraphicFramePr>
        <p:xfrm>
          <a:off x="395536" y="692696"/>
          <a:ext cx="8280920" cy="5328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术语类型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术语含义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Inside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需要转换成公网地址的内部网络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Outside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使用公网地址进行通信的外部网络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Inside Local Address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内部本地地址，内部网络使用的地址，一般为私有地址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49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Inside Global Address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内部全局地址，用来代表内部本地地址，一般为</a:t>
                      </a:r>
                      <a:r>
                        <a:rPr lang="en-US" sz="2000" kern="100">
                          <a:effectLst/>
                        </a:rPr>
                        <a:t>ISP</a:t>
                      </a:r>
                      <a:r>
                        <a:rPr lang="zh-CN" sz="2000" kern="100">
                          <a:effectLst/>
                        </a:rPr>
                        <a:t>提供的合法地址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3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Outside Local Address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外部本地地址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3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Outside global address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外部全局地址，数据在外部网络使用的地址，是个合法地址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40768"/>
            <a:ext cx="8136904" cy="445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常见的</a:t>
            </a:r>
            <a:r>
              <a:rPr lang="en-US" altLang="zh-CN" sz="2400" dirty="0"/>
              <a:t>NAT</a:t>
            </a:r>
            <a:r>
              <a:rPr lang="zh-CN" altLang="zh-CN" sz="2400" dirty="0"/>
              <a:t>和</a:t>
            </a:r>
            <a:r>
              <a:rPr lang="en-US" altLang="zh-CN" sz="2400" dirty="0"/>
              <a:t>PAT</a:t>
            </a:r>
            <a:r>
              <a:rPr lang="zh-CN" altLang="zh-CN" sz="2400" dirty="0"/>
              <a:t>配置各有两种类型：静态</a:t>
            </a:r>
            <a:r>
              <a:rPr lang="en-US" altLang="zh-CN" sz="2400" dirty="0"/>
              <a:t>NAT</a:t>
            </a:r>
            <a:r>
              <a:rPr lang="zh-CN" altLang="zh-CN" sz="2400" dirty="0"/>
              <a:t>和动态</a:t>
            </a:r>
            <a:r>
              <a:rPr lang="en-US" altLang="zh-CN" sz="2400" dirty="0"/>
              <a:t>NAT</a:t>
            </a:r>
            <a:r>
              <a:rPr lang="zh-CN" altLang="zh-CN" sz="2400" dirty="0"/>
              <a:t>以及静态</a:t>
            </a:r>
            <a:r>
              <a:rPr lang="en-US" altLang="zh-CN" sz="2400" dirty="0"/>
              <a:t>PAT</a:t>
            </a:r>
            <a:r>
              <a:rPr lang="zh-CN" altLang="zh-CN" sz="2400" dirty="0"/>
              <a:t>和动态</a:t>
            </a:r>
            <a:r>
              <a:rPr lang="en-US" altLang="zh-CN" sz="2400" dirty="0"/>
              <a:t>PAT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静态</a:t>
            </a:r>
            <a:r>
              <a:rPr lang="en-US" altLang="zh-CN" sz="2400" dirty="0"/>
              <a:t>NAT</a:t>
            </a:r>
            <a:r>
              <a:rPr lang="zh-CN" altLang="zh-CN" sz="2400" dirty="0"/>
              <a:t>和静态</a:t>
            </a:r>
            <a:r>
              <a:rPr lang="en-US" altLang="zh-CN" sz="2400" dirty="0"/>
              <a:t>PAT</a:t>
            </a:r>
            <a:r>
              <a:rPr lang="zh-CN" altLang="zh-CN" sz="2400" dirty="0"/>
              <a:t>适用场合为：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①存在内部需要向外网络提供信息服务的主机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②内部主机需要永久的一对一</a:t>
            </a:r>
            <a:r>
              <a:rPr lang="en-US" altLang="zh-CN" sz="2400" dirty="0"/>
              <a:t>IP</a:t>
            </a:r>
            <a:r>
              <a:rPr lang="zh-CN" altLang="zh-CN" sz="2400" dirty="0"/>
              <a:t>地址映射关系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动态</a:t>
            </a:r>
            <a:r>
              <a:rPr lang="en-US" altLang="zh-CN" sz="2400" dirty="0"/>
              <a:t>NAT</a:t>
            </a:r>
            <a:r>
              <a:rPr lang="zh-CN" altLang="zh-CN" sz="2400" dirty="0"/>
              <a:t>和动态</a:t>
            </a:r>
            <a:r>
              <a:rPr lang="en-US" altLang="zh-CN" sz="2400" dirty="0"/>
              <a:t>PAT</a:t>
            </a:r>
            <a:r>
              <a:rPr lang="zh-CN" altLang="zh-CN" sz="2400" dirty="0"/>
              <a:t>适用场合为：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①内网电脑只需要访问外网服务，不需要对外提供信息服务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②内部主机数大于全局</a:t>
            </a:r>
            <a:r>
              <a:rPr lang="en-US" altLang="zh-CN" sz="2400" dirty="0"/>
              <a:t>IP</a:t>
            </a:r>
            <a:r>
              <a:rPr lang="zh-CN" altLang="zh-CN" sz="2400" dirty="0"/>
              <a:t>地址数</a:t>
            </a:r>
          </a:p>
        </p:txBody>
      </p:sp>
    </p:spTree>
    <p:extLst>
      <p:ext uri="{BB962C8B-B14F-4D97-AF65-F5344CB8AC3E}">
        <p14:creationId xmlns:p14="http://schemas.microsoft.com/office/powerpoint/2010/main" val="28361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96752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u="sng" dirty="0"/>
              <a:t>9.3 </a:t>
            </a:r>
            <a:r>
              <a:rPr lang="zh-CN" altLang="zh-CN" sz="2400" b="1" dirty="0"/>
              <a:t>静态</a:t>
            </a:r>
            <a:r>
              <a:rPr lang="en-US" altLang="zh-CN" sz="2400" b="1" dirty="0"/>
              <a:t>NAT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u="sng" dirty="0"/>
              <a:t>9.3.1 </a:t>
            </a:r>
            <a:r>
              <a:rPr lang="zh-CN" altLang="zh-CN" sz="2400" b="1" dirty="0"/>
              <a:t>概述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静</a:t>
            </a:r>
            <a:r>
              <a:rPr lang="zh-CN" altLang="zh-CN" sz="2400" dirty="0"/>
              <a:t>态转换是指将内部网络的私有</a:t>
            </a:r>
            <a:r>
              <a:rPr lang="en-US" altLang="zh-CN" sz="2400" dirty="0">
                <a:hlinkClick r:id="rId2"/>
              </a:rPr>
              <a:t>IP地址转换</a:t>
            </a:r>
            <a:r>
              <a:rPr lang="zh-CN" altLang="zh-CN" sz="2400" dirty="0"/>
              <a:t>为公有</a:t>
            </a:r>
            <a:r>
              <a:rPr lang="en-US" altLang="zh-CN" sz="2400" dirty="0"/>
              <a:t>IP</a:t>
            </a:r>
            <a:r>
              <a:rPr lang="zh-CN" altLang="zh-CN" sz="2400" dirty="0"/>
              <a:t>地址，</a:t>
            </a:r>
            <a:r>
              <a:rPr lang="en-US" altLang="zh-CN" sz="2400" dirty="0"/>
              <a:t>IP</a:t>
            </a:r>
            <a:r>
              <a:rPr lang="zh-CN" altLang="zh-CN" sz="2400" dirty="0"/>
              <a:t>地址对是一对一的，是一成不变的，某个私有</a:t>
            </a:r>
            <a:r>
              <a:rPr lang="en-US" altLang="zh-CN" sz="2400" dirty="0"/>
              <a:t>IP</a:t>
            </a:r>
            <a:r>
              <a:rPr lang="zh-CN" altLang="zh-CN" sz="2400" dirty="0"/>
              <a:t>地址只转换为某个公网</a:t>
            </a:r>
            <a:r>
              <a:rPr lang="en-US" altLang="zh-CN" sz="2400" dirty="0"/>
              <a:t>IP</a:t>
            </a:r>
            <a:r>
              <a:rPr lang="zh-CN" altLang="zh-CN" sz="2400" dirty="0"/>
              <a:t>地址。借助于静态转换，可以实现外部网络对内部网络中某些特定设备</a:t>
            </a:r>
            <a:r>
              <a:rPr lang="en-US" altLang="zh-CN" sz="2400" dirty="0"/>
              <a:t>(</a:t>
            </a:r>
            <a:r>
              <a:rPr lang="zh-CN" altLang="zh-CN" sz="2400" dirty="0"/>
              <a:t>如服务器</a:t>
            </a:r>
            <a:r>
              <a:rPr lang="en-US" altLang="zh-CN" sz="2400" dirty="0"/>
              <a:t>)</a:t>
            </a:r>
            <a:r>
              <a:rPr lang="zh-CN" altLang="zh-CN" sz="2400" dirty="0"/>
              <a:t>的访问。</a:t>
            </a:r>
          </a:p>
        </p:txBody>
      </p:sp>
    </p:spTree>
    <p:extLst>
      <p:ext uri="{BB962C8B-B14F-4D97-AF65-F5344CB8AC3E}">
        <p14:creationId xmlns:p14="http://schemas.microsoft.com/office/powerpoint/2010/main" val="4405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04664"/>
            <a:ext cx="8640960" cy="611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9.3.2 </a:t>
            </a:r>
            <a:r>
              <a:rPr lang="zh-CN" altLang="zh-CN" sz="2400" b="1" dirty="0"/>
              <a:t>静态</a:t>
            </a:r>
            <a:r>
              <a:rPr lang="en-US" altLang="zh-CN" sz="2400" b="1" dirty="0"/>
              <a:t>NAT</a:t>
            </a:r>
            <a:r>
              <a:rPr lang="zh-CN" altLang="zh-CN" sz="2400" b="1" dirty="0"/>
              <a:t>配置过程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⑴、定义内网接口和外网接口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)#interface </a:t>
            </a:r>
            <a:r>
              <a:rPr lang="en-US" altLang="zh-CN" sz="2400" dirty="0" err="1"/>
              <a:t>fastethernet</a:t>
            </a:r>
            <a:r>
              <a:rPr lang="en-US" altLang="zh-CN" sz="2400" dirty="0"/>
              <a:t> 0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-if)#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outside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)#interface </a:t>
            </a:r>
            <a:r>
              <a:rPr lang="en-US" altLang="zh-CN" sz="2400" dirty="0" err="1"/>
              <a:t>fastethernet</a:t>
            </a:r>
            <a:r>
              <a:rPr lang="en-US" altLang="zh-CN" sz="2400" dirty="0"/>
              <a:t> 1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-if)#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⑵、建立静态的映射关系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 source static  192.168.1.7  200.8.7.3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其中</a:t>
            </a:r>
            <a:r>
              <a:rPr lang="en-US" altLang="zh-CN" sz="2400" dirty="0"/>
              <a:t>192.168.1.7</a:t>
            </a:r>
            <a:r>
              <a:rPr lang="zh-CN" altLang="zh-CN" sz="2400" dirty="0"/>
              <a:t>为内部本地地址，</a:t>
            </a:r>
            <a:r>
              <a:rPr lang="en-US" altLang="zh-CN" sz="2400" dirty="0"/>
              <a:t>200.8.7.3</a:t>
            </a:r>
            <a:r>
              <a:rPr lang="zh-CN" altLang="zh-CN" sz="2400" dirty="0"/>
              <a:t>为内部全局地址。</a:t>
            </a:r>
          </a:p>
        </p:txBody>
      </p:sp>
    </p:spTree>
    <p:extLst>
      <p:ext uri="{BB962C8B-B14F-4D97-AF65-F5344CB8AC3E}">
        <p14:creationId xmlns:p14="http://schemas.microsoft.com/office/powerpoint/2010/main" val="3883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628800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9.4 </a:t>
            </a:r>
            <a:r>
              <a:rPr lang="zh-CN" altLang="zh-CN" sz="2400" b="1" dirty="0"/>
              <a:t>动态</a:t>
            </a:r>
            <a:r>
              <a:rPr lang="en-US" altLang="zh-CN" sz="2400" b="1" dirty="0"/>
              <a:t>NAT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9.4.1 </a:t>
            </a:r>
            <a:r>
              <a:rPr lang="zh-CN" altLang="zh-CN" sz="2400" b="1" dirty="0"/>
              <a:t>动态</a:t>
            </a:r>
            <a:r>
              <a:rPr lang="en-US" altLang="zh-CN" sz="2400" b="1" dirty="0"/>
              <a:t>NAT</a:t>
            </a:r>
            <a:r>
              <a:rPr lang="zh-CN" altLang="zh-CN" sz="2400" b="1" dirty="0"/>
              <a:t>概述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动</a:t>
            </a:r>
            <a:r>
              <a:rPr lang="zh-CN" altLang="zh-CN" sz="2400" dirty="0"/>
              <a:t>态</a:t>
            </a:r>
            <a:r>
              <a:rPr lang="en-US" altLang="zh-CN" sz="2400" dirty="0"/>
              <a:t>NAT</a:t>
            </a:r>
            <a:r>
              <a:rPr lang="zh-CN" altLang="zh-CN" sz="2400" dirty="0"/>
              <a:t>是指将内部网络的私有</a:t>
            </a:r>
            <a:r>
              <a:rPr lang="en-US" altLang="zh-CN" sz="2400" dirty="0"/>
              <a:t>IP</a:t>
            </a:r>
            <a:r>
              <a:rPr lang="zh-CN" altLang="zh-CN" sz="2400" dirty="0"/>
              <a:t>地址转换为公网</a:t>
            </a:r>
            <a:r>
              <a:rPr lang="en-US" altLang="zh-CN" sz="2400" dirty="0"/>
              <a:t>IP</a:t>
            </a:r>
            <a:r>
              <a:rPr lang="zh-CN" altLang="zh-CN" sz="2400" dirty="0"/>
              <a:t>地址时，</a:t>
            </a:r>
            <a:r>
              <a:rPr lang="en-US" altLang="zh-CN" sz="2400" dirty="0"/>
              <a:t>IP</a:t>
            </a:r>
            <a:r>
              <a:rPr lang="zh-CN" altLang="zh-CN" sz="2400" dirty="0"/>
              <a:t>地址对是随机的，是不确定的，所有被授权访问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的私有</a:t>
            </a:r>
            <a:r>
              <a:rPr lang="en-US" altLang="zh-CN" sz="2400" dirty="0"/>
              <a:t>IP</a:t>
            </a:r>
            <a:r>
              <a:rPr lang="zh-CN" altLang="zh-CN" sz="2400" dirty="0"/>
              <a:t>地址可随机转换为任何指定的合法</a:t>
            </a:r>
            <a:r>
              <a:rPr lang="en-US" altLang="zh-CN" sz="2400" dirty="0"/>
              <a:t>IP</a:t>
            </a:r>
            <a:r>
              <a:rPr lang="zh-CN" altLang="zh-CN" sz="2400" dirty="0"/>
              <a:t>地址。也就是说，只要指定哪些内部地址可以进行转换，以及用哪些合法地址作为外部地址时，就可以进行动态转换。</a:t>
            </a:r>
          </a:p>
        </p:txBody>
      </p:sp>
    </p:spTree>
    <p:extLst>
      <p:ext uri="{BB962C8B-B14F-4D97-AF65-F5344CB8AC3E}">
        <p14:creationId xmlns:p14="http://schemas.microsoft.com/office/powerpoint/2010/main" val="8161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560" y="404664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9.4.2 </a:t>
            </a:r>
            <a:r>
              <a:rPr lang="zh-CN" altLang="zh-CN" sz="2400" b="1" dirty="0"/>
              <a:t>动态</a:t>
            </a:r>
            <a:r>
              <a:rPr lang="en-US" altLang="zh-CN" sz="2400" b="1" dirty="0"/>
              <a:t>NAT</a:t>
            </a:r>
            <a:r>
              <a:rPr lang="zh-CN" altLang="zh-CN" sz="2400" b="1" dirty="0"/>
              <a:t>配置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动态</a:t>
            </a:r>
            <a:r>
              <a:rPr lang="en-US" altLang="zh-CN" sz="2400" dirty="0"/>
              <a:t>NAT</a:t>
            </a:r>
            <a:r>
              <a:rPr lang="zh-CN" altLang="zh-CN" sz="2400" dirty="0"/>
              <a:t>配置过程如下：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⑴、定义内网接口和外网接口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-if)#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outside				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//</a:t>
            </a:r>
            <a:r>
              <a:rPr lang="zh-CN" altLang="zh-CN" sz="2400" dirty="0"/>
              <a:t>宣告连接外网接口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-if)#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				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//</a:t>
            </a:r>
            <a:r>
              <a:rPr lang="zh-CN" altLang="zh-CN" sz="2400" dirty="0"/>
              <a:t>宣告连接内网接口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⑵、定义内部本地地址范围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)#access-list 10 permit 192.168.1.0  0.0.0.255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其中</a:t>
            </a:r>
            <a:r>
              <a:rPr lang="en-US" altLang="zh-CN" sz="2400" dirty="0"/>
              <a:t>192.168.1.0/24</a:t>
            </a:r>
            <a:r>
              <a:rPr lang="zh-CN" altLang="zh-CN" sz="2400" dirty="0"/>
              <a:t>为内部地址范</a:t>
            </a:r>
            <a:r>
              <a:rPr lang="zh-CN" altLang="zh-CN" sz="2400" dirty="0" smtClean="0"/>
              <a:t>围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45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2136339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⑶、定义内部全局地址池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pool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 200.8.7.3 200.8.7.10  netmask 255.255.255.0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其中</a:t>
            </a:r>
            <a:r>
              <a:rPr lang="en-US" altLang="zh-CN" sz="2400" dirty="0"/>
              <a:t>200.8.7.3</a:t>
            </a:r>
            <a:r>
              <a:rPr lang="zh-CN" altLang="zh-CN" sz="2400" dirty="0"/>
              <a:t>—</a:t>
            </a:r>
            <a:r>
              <a:rPr lang="en-US" altLang="zh-CN" sz="2400" dirty="0"/>
              <a:t>200.8.7.10</a:t>
            </a:r>
            <a:r>
              <a:rPr lang="zh-CN" altLang="zh-CN" sz="2400" dirty="0"/>
              <a:t>为内部全局地址范围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⑷、建立映射关系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 source list </a:t>
            </a:r>
            <a:r>
              <a:rPr lang="en-US" altLang="zh-CN" sz="2400" dirty="0" smtClean="0"/>
              <a:t>10   </a:t>
            </a:r>
            <a:r>
              <a:rPr lang="en-US" altLang="zh-CN" sz="2400" dirty="0"/>
              <a:t>pool </a:t>
            </a:r>
            <a:r>
              <a:rPr lang="en-US" altLang="zh-CN" sz="2400" dirty="0" err="1" smtClean="0"/>
              <a:t>abc</a:t>
            </a:r>
            <a:r>
              <a:rPr lang="en-US" altLang="zh-CN" sz="2400" dirty="0" smtClean="0"/>
              <a:t> 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433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132112"/>
            <a:ext cx="6120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本章学习目标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掌握网络地址转换概念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了解网络地址转换产生的背景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熟悉网络地址转换分类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掌握各种类型网络地址转换的配置过程</a:t>
            </a:r>
          </a:p>
        </p:txBody>
      </p:sp>
    </p:spTree>
    <p:extLst>
      <p:ext uri="{BB962C8B-B14F-4D97-AF65-F5344CB8AC3E}">
        <p14:creationId xmlns:p14="http://schemas.microsoft.com/office/powerpoint/2010/main" val="322145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687164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9.5 PAT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9.5.1 PAT</a:t>
            </a:r>
            <a:r>
              <a:rPr lang="zh-CN" altLang="zh-CN" sz="2400" b="1" dirty="0"/>
              <a:t>概述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PAT</a:t>
            </a:r>
            <a:r>
              <a:rPr lang="zh-CN" altLang="zh-CN" sz="2400" dirty="0"/>
              <a:t>（</a:t>
            </a:r>
            <a:r>
              <a:rPr lang="en-US" altLang="zh-CN" sz="2400" dirty="0"/>
              <a:t>port-address-translation</a:t>
            </a:r>
            <a:r>
              <a:rPr lang="zh-CN" altLang="zh-CN" sz="2400" dirty="0"/>
              <a:t>）是端口地址转换，</a:t>
            </a:r>
            <a:r>
              <a:rPr lang="en-US" altLang="zh-CN" sz="2400" dirty="0"/>
              <a:t>PAT</a:t>
            </a:r>
            <a:r>
              <a:rPr lang="zh-CN" altLang="zh-CN" sz="2400" dirty="0"/>
              <a:t>可以看做是</a:t>
            </a:r>
            <a:r>
              <a:rPr lang="en-US" altLang="zh-CN" sz="2400" dirty="0"/>
              <a:t>NAT</a:t>
            </a:r>
            <a:r>
              <a:rPr lang="zh-CN" altLang="zh-CN" sz="2400" dirty="0"/>
              <a:t>的一部分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87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92393"/>
            <a:ext cx="87484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9.5.2 PAT</a:t>
            </a:r>
            <a:r>
              <a:rPr lang="zh-CN" altLang="zh-CN" sz="2400" b="1" dirty="0"/>
              <a:t>配置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静态</a:t>
            </a:r>
            <a:r>
              <a:rPr lang="en-US" altLang="zh-CN" sz="2400" dirty="0"/>
              <a:t>PAT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①定义内网接口和外网接口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)#interface </a:t>
            </a:r>
            <a:r>
              <a:rPr lang="en-US" altLang="zh-CN" sz="2400" dirty="0" err="1"/>
              <a:t>fastethernet</a:t>
            </a:r>
            <a:r>
              <a:rPr lang="en-US" altLang="zh-CN" sz="2400" dirty="0"/>
              <a:t> 0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-if)#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outside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)#interface </a:t>
            </a:r>
            <a:r>
              <a:rPr lang="en-US" altLang="zh-CN" sz="2400" dirty="0" err="1"/>
              <a:t>fastethernet</a:t>
            </a:r>
            <a:r>
              <a:rPr lang="en-US" altLang="zh-CN" sz="2400" dirty="0"/>
              <a:t> 1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-if)#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②建立静态的映射关系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 source static </a:t>
            </a:r>
            <a:r>
              <a:rPr lang="en-US" altLang="zh-CN" sz="2400" dirty="0" err="1"/>
              <a:t>tcp</a:t>
            </a:r>
            <a:r>
              <a:rPr lang="en-US" altLang="zh-CN" sz="2400" dirty="0"/>
              <a:t>  192.168.1.7   1024    200.8.7.3  1024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 source static </a:t>
            </a:r>
            <a:r>
              <a:rPr lang="en-US" altLang="zh-CN" sz="2400" dirty="0" err="1"/>
              <a:t>udp</a:t>
            </a:r>
            <a:r>
              <a:rPr lang="en-US" altLang="zh-CN" sz="2400" dirty="0"/>
              <a:t>  192.168.1.7   1024    200.8.7.3  1024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26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484784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动态</a:t>
            </a:r>
            <a:r>
              <a:rPr lang="en-US" altLang="zh-CN" sz="2400" dirty="0"/>
              <a:t>PAT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①定义内网接口和外网接口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-if)#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outside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-if)#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②定义内部本地地址范围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)#access-list 10 permit 192.168.1.0  </a:t>
            </a:r>
            <a:r>
              <a:rPr lang="en-US" altLang="zh-CN" sz="2400" dirty="0" smtClean="0"/>
              <a:t>0.0.0.255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75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556792"/>
            <a:ext cx="7920880" cy="3341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③定义内部全局地址池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pool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 200.8.7.3 200.8.7.3  netmask 255.255.255.0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④建立映射关系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Router(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)#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inside source list 10 pool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  overload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687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412776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PAT</a:t>
            </a:r>
            <a:r>
              <a:rPr lang="zh-CN" altLang="zh-CN" sz="2400" dirty="0"/>
              <a:t>的使用场合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⑴缺乏全局</a:t>
            </a:r>
            <a:r>
              <a:rPr lang="en-US" altLang="zh-CN" sz="2400" dirty="0"/>
              <a:t>IP</a:t>
            </a:r>
            <a:r>
              <a:rPr lang="zh-CN" altLang="zh-CN" sz="2400" dirty="0"/>
              <a:t>地址，甚至只有一个连接</a:t>
            </a:r>
            <a:r>
              <a:rPr lang="en-US" altLang="zh-CN" sz="2400" dirty="0"/>
              <a:t>ISP</a:t>
            </a:r>
            <a:r>
              <a:rPr lang="zh-CN" altLang="zh-CN" sz="2400" dirty="0"/>
              <a:t>的全局</a:t>
            </a:r>
            <a:r>
              <a:rPr lang="en-US" altLang="zh-CN" sz="2400" dirty="0"/>
              <a:t>IP</a:t>
            </a:r>
            <a:r>
              <a:rPr lang="zh-CN" altLang="zh-CN" sz="2400" dirty="0"/>
              <a:t>地址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⑵内部网要求上网的主机数很多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⑶提高内网的安全</a:t>
            </a:r>
            <a:r>
              <a:rPr lang="zh-CN" altLang="zh-CN" sz="2400" dirty="0" smtClean="0"/>
              <a:t>性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8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569708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9.7 </a:t>
            </a:r>
            <a:r>
              <a:rPr lang="zh-CN" altLang="zh-CN" sz="2400" b="1" dirty="0"/>
              <a:t>本章小结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</a:t>
            </a:r>
            <a:r>
              <a:rPr lang="zh-CN" altLang="zh-CN" sz="2400" dirty="0" smtClean="0"/>
              <a:t>本</a:t>
            </a:r>
            <a:r>
              <a:rPr lang="zh-CN" altLang="zh-CN" sz="2400" dirty="0"/>
              <a:t>章详细介绍了网络地址转换的基本概念，分析了网络地址转换产生的原因，讲解了网络地址转换的具体分类，接着详细讲解了各种网络地址转换的配置过程。</a:t>
            </a:r>
          </a:p>
        </p:txBody>
      </p:sp>
    </p:spTree>
    <p:extLst>
      <p:ext uri="{BB962C8B-B14F-4D97-AF65-F5344CB8AC3E}">
        <p14:creationId xmlns:p14="http://schemas.microsoft.com/office/powerpoint/2010/main" val="11423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72816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9.1 </a:t>
            </a:r>
            <a:r>
              <a:rPr lang="zh-CN" altLang="zh-CN" sz="2400" b="1" dirty="0"/>
              <a:t>网络地址转换概述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9.1.1 </a:t>
            </a:r>
            <a:r>
              <a:rPr lang="zh-CN" altLang="zh-CN" sz="2400" b="1" dirty="0"/>
              <a:t>概念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</a:t>
            </a:r>
            <a:r>
              <a:rPr lang="zh-CN" altLang="zh-CN" sz="2400" dirty="0" smtClean="0"/>
              <a:t>网</a:t>
            </a:r>
            <a:r>
              <a:rPr lang="zh-CN" altLang="zh-CN" sz="2400" dirty="0"/>
              <a:t>络地址转换（</a:t>
            </a:r>
            <a:r>
              <a:rPr lang="en-US" altLang="zh-CN" sz="2400" dirty="0"/>
              <a:t>NAT</a:t>
            </a:r>
            <a:r>
              <a:rPr lang="zh-CN" altLang="zh-CN" sz="2400" dirty="0"/>
              <a:t>，</a:t>
            </a:r>
            <a:r>
              <a:rPr lang="en-US" altLang="zh-CN" sz="2400" dirty="0"/>
              <a:t>Network Address Translation</a:t>
            </a:r>
            <a:r>
              <a:rPr lang="zh-CN" altLang="zh-CN" sz="2400" dirty="0"/>
              <a:t>）让那些使用私有地址的内部网络连接到</a:t>
            </a:r>
            <a:r>
              <a:rPr lang="en-US" altLang="zh-CN" sz="2400" dirty="0"/>
              <a:t>Internet</a:t>
            </a:r>
            <a:r>
              <a:rPr lang="zh-CN" altLang="zh-CN" sz="2400" dirty="0"/>
              <a:t>或其他</a:t>
            </a:r>
            <a:r>
              <a:rPr lang="en-US" altLang="zh-CN" sz="2400" dirty="0"/>
              <a:t>IP</a:t>
            </a:r>
            <a:r>
              <a:rPr lang="zh-CN" altLang="zh-CN" sz="2400" dirty="0"/>
              <a:t>网络的方式。</a:t>
            </a:r>
            <a:r>
              <a:rPr lang="en-US" altLang="zh-CN" sz="2400" dirty="0"/>
              <a:t>NAT</a:t>
            </a:r>
            <a:r>
              <a:rPr lang="zh-CN" altLang="zh-CN" sz="2400" dirty="0"/>
              <a:t>路由在将内部网络的数据包发送到公用网络时，在</a:t>
            </a:r>
            <a:r>
              <a:rPr lang="en-US" altLang="zh-CN" sz="2400" dirty="0"/>
              <a:t>IP</a:t>
            </a:r>
            <a:r>
              <a:rPr lang="zh-CN" altLang="zh-CN" sz="2400" dirty="0"/>
              <a:t>包的报头把私有地址转换成合法的公网</a:t>
            </a:r>
            <a:r>
              <a:rPr lang="en-US" altLang="zh-CN" sz="2400" dirty="0"/>
              <a:t>IP</a:t>
            </a:r>
            <a:r>
              <a:rPr lang="zh-CN" altLang="zh-CN" sz="24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69839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888" y="836712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9.1.2 IP</a:t>
            </a:r>
            <a:r>
              <a:rPr lang="zh-CN" altLang="zh-CN" sz="2400" b="1" dirty="0"/>
              <a:t>地址耗尽情况介绍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目</a:t>
            </a:r>
            <a:r>
              <a:rPr lang="zh-CN" altLang="zh-CN" sz="2400" dirty="0"/>
              <a:t>前广泛使用的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地址为</a:t>
            </a:r>
            <a:r>
              <a:rPr lang="en-US" altLang="zh-CN" sz="2400" dirty="0"/>
              <a:t>IPv4</a:t>
            </a:r>
            <a:r>
              <a:rPr lang="zh-CN" altLang="zh-CN" sz="2400" dirty="0"/>
              <a:t>，它是由</a:t>
            </a:r>
            <a:r>
              <a:rPr lang="en-US" altLang="zh-CN" sz="2400" dirty="0"/>
              <a:t>32</a:t>
            </a:r>
            <a:r>
              <a:rPr lang="zh-CN" altLang="zh-CN" sz="2400" dirty="0"/>
              <a:t>位二进制数组成，从理论上讲，</a:t>
            </a:r>
            <a:r>
              <a:rPr lang="en-US" altLang="zh-CN" sz="2400" dirty="0"/>
              <a:t>IPv4</a:t>
            </a:r>
            <a:r>
              <a:rPr lang="zh-CN" altLang="zh-CN" sz="2400" dirty="0"/>
              <a:t>可分配的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地址数达到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32</a:t>
            </a:r>
            <a:r>
              <a:rPr lang="zh-CN" altLang="zh-CN" sz="2400" dirty="0"/>
              <a:t>即</a:t>
            </a:r>
            <a:r>
              <a:rPr lang="en-US" altLang="zh-CN" sz="2400" dirty="0"/>
              <a:t>4294967296</a:t>
            </a:r>
            <a:r>
              <a:rPr lang="zh-CN" altLang="zh-CN" sz="2400" dirty="0"/>
              <a:t>个，从当时的网络规模来看，这么庞大的地址数量，在短时间内不可能分配完。自从</a:t>
            </a:r>
            <a:r>
              <a:rPr lang="en-US" altLang="zh-CN" sz="2400" dirty="0"/>
              <a:t>20</a:t>
            </a:r>
            <a:r>
              <a:rPr lang="zh-CN" altLang="zh-CN" sz="2400" dirty="0"/>
              <a:t>世纪</a:t>
            </a:r>
            <a:r>
              <a:rPr lang="en-US" altLang="zh-CN" sz="2400" dirty="0"/>
              <a:t>90</a:t>
            </a:r>
            <a:r>
              <a:rPr lang="zh-CN" altLang="zh-CN" sz="2400" dirty="0"/>
              <a:t>年代早期以来，因特网呈现爆炸式的增长，人们对</a:t>
            </a:r>
            <a:r>
              <a:rPr lang="en-US" altLang="zh-CN" sz="2400" dirty="0"/>
              <a:t>IP</a:t>
            </a:r>
            <a:r>
              <a:rPr lang="zh-CN" altLang="zh-CN" sz="2400" dirty="0"/>
              <a:t>地址的需求也极具增长。加上</a:t>
            </a:r>
            <a:r>
              <a:rPr lang="en-US" altLang="zh-CN" sz="2400" dirty="0"/>
              <a:t>IP</a:t>
            </a:r>
            <a:r>
              <a:rPr lang="zh-CN" altLang="zh-CN" sz="2400" dirty="0"/>
              <a:t>地址分配自身的特点，即分配网络号而不是分配具体的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地址。这样导致的结果是：如果不采取措施，</a:t>
            </a:r>
            <a:r>
              <a:rPr lang="en-US" altLang="zh-CN" sz="2400" dirty="0"/>
              <a:t>IP</a:t>
            </a:r>
            <a:r>
              <a:rPr lang="zh-CN" altLang="zh-CN" sz="2400" dirty="0"/>
              <a:t>地址数量将很快耗尽。</a:t>
            </a:r>
          </a:p>
        </p:txBody>
      </p:sp>
    </p:spTree>
    <p:extLst>
      <p:ext uri="{BB962C8B-B14F-4D97-AF65-F5344CB8AC3E}">
        <p14:creationId xmlns:p14="http://schemas.microsoft.com/office/powerpoint/2010/main" val="112159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41277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为</a:t>
            </a:r>
            <a:r>
              <a:rPr lang="zh-CN" altLang="zh-CN" sz="2400" dirty="0"/>
              <a:t>了解决</a:t>
            </a:r>
            <a:r>
              <a:rPr lang="en-US" altLang="zh-CN" sz="2400" dirty="0"/>
              <a:t>IPv4</a:t>
            </a:r>
            <a:r>
              <a:rPr lang="zh-CN" altLang="zh-CN" sz="2400" dirty="0"/>
              <a:t>地址耗尽带来的问题，提出了一个长期的解决方案，该解决方案是采用新的寻址格式，即</a:t>
            </a:r>
            <a:r>
              <a:rPr lang="en-US" altLang="zh-CN" sz="2400" dirty="0"/>
              <a:t>IPv6</a:t>
            </a:r>
            <a:r>
              <a:rPr lang="zh-CN" altLang="zh-CN" sz="2400" dirty="0"/>
              <a:t>，</a:t>
            </a:r>
            <a:r>
              <a:rPr lang="en-US" altLang="zh-CN" sz="2400" dirty="0"/>
              <a:t>IPv6</a:t>
            </a:r>
            <a:r>
              <a:rPr lang="zh-CN" altLang="zh-CN" sz="2400" dirty="0"/>
              <a:t>是由</a:t>
            </a:r>
            <a:r>
              <a:rPr lang="en-US" altLang="zh-CN" sz="2400" dirty="0"/>
              <a:t>128</a:t>
            </a:r>
            <a:r>
              <a:rPr lang="zh-CN" altLang="zh-CN" sz="2400" dirty="0"/>
              <a:t>位二进制组成，</a:t>
            </a:r>
            <a:r>
              <a:rPr lang="en-US" altLang="zh-CN" sz="2400" dirty="0"/>
              <a:t>IPv6</a:t>
            </a:r>
            <a:r>
              <a:rPr lang="zh-CN" altLang="zh-CN" sz="2400" dirty="0"/>
              <a:t>地址数量理论上讲是目前使用的</a:t>
            </a:r>
            <a:r>
              <a:rPr lang="en-US" altLang="zh-CN" sz="2400" dirty="0"/>
              <a:t>IPv4</a:t>
            </a:r>
            <a:r>
              <a:rPr lang="zh-CN" altLang="zh-CN" sz="2400" dirty="0"/>
              <a:t>地址数量的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96</a:t>
            </a:r>
            <a:r>
              <a:rPr lang="zh-CN" altLang="zh-CN" sz="2400" dirty="0"/>
              <a:t>倍。将全球的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地址由</a:t>
            </a:r>
            <a:r>
              <a:rPr lang="en-US" altLang="zh-CN" sz="2400" dirty="0"/>
              <a:t>IPv4</a:t>
            </a:r>
            <a:r>
              <a:rPr lang="zh-CN" altLang="zh-CN" sz="2400" dirty="0"/>
              <a:t>升级为</a:t>
            </a:r>
            <a:r>
              <a:rPr lang="en-US" altLang="zh-CN" sz="2400" dirty="0"/>
              <a:t>IPv6</a:t>
            </a:r>
            <a:r>
              <a:rPr lang="zh-CN" altLang="zh-CN" sz="2400" dirty="0"/>
              <a:t>不是一朝一夕就能完成的，需要长期的过渡过程。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为</a:t>
            </a:r>
            <a:r>
              <a:rPr lang="zh-CN" altLang="zh-CN" sz="2400" dirty="0"/>
              <a:t>了缓解</a:t>
            </a:r>
            <a:r>
              <a:rPr lang="en-US" altLang="zh-CN" sz="2400" dirty="0"/>
              <a:t>IPv4</a:t>
            </a:r>
            <a:r>
              <a:rPr lang="zh-CN" altLang="zh-CN" sz="2400" dirty="0"/>
              <a:t>地址缺乏问题，目前采用一些措施，如可变长子网掩码（</a:t>
            </a:r>
            <a:r>
              <a:rPr lang="en-US" altLang="zh-CN" sz="2400" dirty="0"/>
              <a:t>VLSM</a:t>
            </a:r>
            <a:r>
              <a:rPr lang="zh-CN" altLang="zh-CN" sz="2400" dirty="0"/>
              <a:t>）、无类域间路由选择（</a:t>
            </a:r>
            <a:r>
              <a:rPr lang="en-US" altLang="zh-CN" sz="2400" dirty="0"/>
              <a:t>CIDR</a:t>
            </a:r>
            <a:r>
              <a:rPr lang="zh-CN" altLang="zh-CN" sz="2400" dirty="0"/>
              <a:t>）以及网络地址转换技术（</a:t>
            </a:r>
            <a:r>
              <a:rPr lang="en-US" altLang="zh-CN" sz="2400" dirty="0"/>
              <a:t>NAT</a:t>
            </a:r>
            <a:r>
              <a:rPr lang="zh-CN" altLang="zh-CN" sz="2400" dirty="0"/>
              <a:t>）等。</a:t>
            </a:r>
          </a:p>
        </p:txBody>
      </p:sp>
    </p:spTree>
    <p:extLst>
      <p:ext uri="{BB962C8B-B14F-4D97-AF65-F5344CB8AC3E}">
        <p14:creationId xmlns:p14="http://schemas.microsoft.com/office/powerpoint/2010/main" val="291445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268760"/>
            <a:ext cx="879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9.1.3 </a:t>
            </a:r>
            <a:r>
              <a:rPr lang="zh-CN" altLang="zh-CN" sz="2400" b="1" dirty="0"/>
              <a:t>私有地址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随</a:t>
            </a:r>
            <a:r>
              <a:rPr lang="zh-CN" altLang="zh-CN" sz="2400" dirty="0"/>
              <a:t>着</a:t>
            </a:r>
            <a:r>
              <a:rPr lang="en-US" altLang="zh-CN" sz="2400" dirty="0"/>
              <a:t>Internet</a:t>
            </a:r>
            <a:r>
              <a:rPr lang="zh-CN" altLang="zh-CN" sz="2400" dirty="0"/>
              <a:t>规模的不断扩大，对</a:t>
            </a:r>
            <a:r>
              <a:rPr lang="en-US" altLang="zh-CN" sz="2400" dirty="0"/>
              <a:t>IP</a:t>
            </a:r>
            <a:r>
              <a:rPr lang="zh-CN" altLang="zh-CN" sz="2400" dirty="0"/>
              <a:t>地址的需求也极速增长，导致</a:t>
            </a:r>
            <a:r>
              <a:rPr lang="en-US" altLang="zh-CN" sz="2400" dirty="0"/>
              <a:t>IP</a:t>
            </a:r>
            <a:r>
              <a:rPr lang="zh-CN" altLang="zh-CN" sz="2400" dirty="0"/>
              <a:t>地址短缺问题愈来愈严重。由因特网工程任务组（</a:t>
            </a:r>
            <a:r>
              <a:rPr lang="en-US" altLang="zh-CN" sz="2400" dirty="0"/>
              <a:t>IETF</a:t>
            </a:r>
            <a:r>
              <a:rPr lang="zh-CN" altLang="zh-CN" sz="2400" dirty="0"/>
              <a:t>）创建的</a:t>
            </a:r>
            <a:r>
              <a:rPr lang="en-US" altLang="zh-CN" sz="2400" dirty="0"/>
              <a:t>RFC1918</a:t>
            </a:r>
            <a:r>
              <a:rPr lang="zh-CN" altLang="zh-CN" sz="2400" dirty="0"/>
              <a:t>是一份用来解决</a:t>
            </a:r>
            <a:r>
              <a:rPr lang="en-US" altLang="zh-CN" sz="2400" dirty="0"/>
              <a:t>IP</a:t>
            </a:r>
            <a:r>
              <a:rPr lang="zh-CN" altLang="zh-CN" sz="2400" dirty="0"/>
              <a:t>地址短缺问题的文档。该文档明确，为了满足不同规模网络的需求，在</a:t>
            </a:r>
            <a:r>
              <a:rPr lang="en-US" altLang="zh-CN" sz="2400" dirty="0"/>
              <a:t>A</a:t>
            </a:r>
            <a:r>
              <a:rPr lang="zh-CN" altLang="zh-CN" sz="2400" dirty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，</a:t>
            </a:r>
            <a:r>
              <a:rPr lang="en-US" altLang="zh-CN" sz="2400" dirty="0"/>
              <a:t>C</a:t>
            </a:r>
            <a:r>
              <a:rPr lang="zh-CN" altLang="zh-CN" sz="2400" dirty="0"/>
              <a:t>类地址中分别拿出一部分地址作为私有地址。私有地址的特点是：⑴不需要申请，不同的单位内部可以重复使用。大大方便了单位内部电脑联网问题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342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844824"/>
            <a:ext cx="7871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⑵</a:t>
            </a:r>
            <a:r>
              <a:rPr lang="zh-CN" altLang="zh-CN" sz="2400" dirty="0"/>
              <a:t>私有地址不可以在</a:t>
            </a:r>
            <a:r>
              <a:rPr lang="en-US" altLang="zh-CN" sz="2400" dirty="0"/>
              <a:t>Internet</a:t>
            </a:r>
            <a:r>
              <a:rPr lang="zh-CN" altLang="zh-CN" sz="2400" dirty="0"/>
              <a:t>网上路由，不可以直接访问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。为了解决配置私有地址联网的内部电脑访问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，需要使用网络地址转换（</a:t>
            </a:r>
            <a:r>
              <a:rPr lang="en-US" altLang="zh-CN" sz="2400" dirty="0"/>
              <a:t>NAT</a:t>
            </a:r>
            <a:r>
              <a:rPr lang="zh-CN" altLang="zh-CN" sz="2400" dirty="0"/>
              <a:t>）技术，将内部不能访问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的私有地址转换成可以访问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的公网地址，公网地址可以在</a:t>
            </a:r>
            <a:r>
              <a:rPr lang="en-US" altLang="zh-CN" sz="2400" dirty="0"/>
              <a:t>Internet</a:t>
            </a:r>
            <a:r>
              <a:rPr lang="zh-CN" altLang="zh-CN" sz="2400" dirty="0"/>
              <a:t>上路由，可以访问</a:t>
            </a:r>
            <a:r>
              <a:rPr lang="en-US" altLang="zh-CN" sz="2400" dirty="0"/>
              <a:t>Internet</a:t>
            </a:r>
            <a:r>
              <a:rPr lang="zh-CN" altLang="zh-CN" sz="2400" dirty="0"/>
              <a:t>网络。</a:t>
            </a:r>
          </a:p>
        </p:txBody>
      </p:sp>
    </p:spTree>
    <p:extLst>
      <p:ext uri="{BB962C8B-B14F-4D97-AF65-F5344CB8AC3E}">
        <p14:creationId xmlns:p14="http://schemas.microsoft.com/office/powerpoint/2010/main" val="310184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9613"/>
              </p:ext>
            </p:extLst>
          </p:nvPr>
        </p:nvGraphicFramePr>
        <p:xfrm>
          <a:off x="251520" y="1196752"/>
          <a:ext cx="8712968" cy="496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类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地址范围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A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10.0.0.0-10.255.255.255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B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172.16.0.0-172.31.255.255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C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192.168.0.0-192.168.255.255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51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7667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从</a:t>
            </a:r>
            <a:r>
              <a:rPr lang="zh-CN" altLang="zh-CN" sz="2400" dirty="0"/>
              <a:t>表中可以看出，私有地址范围共有</a:t>
            </a:r>
            <a:r>
              <a:rPr lang="en-US" altLang="zh-CN" sz="2400" dirty="0"/>
              <a:t>1</a:t>
            </a:r>
            <a:r>
              <a:rPr lang="zh-CN" altLang="zh-CN" sz="2400" dirty="0"/>
              <a:t>个</a:t>
            </a:r>
            <a:r>
              <a:rPr lang="en-US" altLang="zh-CN" sz="2400" dirty="0"/>
              <a:t>A</a:t>
            </a:r>
            <a:r>
              <a:rPr lang="zh-CN" altLang="zh-CN" sz="2400" dirty="0"/>
              <a:t>类，</a:t>
            </a:r>
            <a:r>
              <a:rPr lang="en-US" altLang="zh-CN" sz="2400" dirty="0"/>
              <a:t>16</a:t>
            </a:r>
            <a:r>
              <a:rPr lang="zh-CN" altLang="zh-CN" sz="2400" dirty="0"/>
              <a:t>个</a:t>
            </a:r>
            <a:r>
              <a:rPr lang="en-US" altLang="zh-CN" sz="2400" dirty="0"/>
              <a:t>B</a:t>
            </a:r>
            <a:r>
              <a:rPr lang="zh-CN" altLang="zh-CN" sz="2400" dirty="0"/>
              <a:t>类和</a:t>
            </a:r>
            <a:r>
              <a:rPr lang="en-US" altLang="zh-CN" sz="2400" dirty="0"/>
              <a:t>256</a:t>
            </a:r>
            <a:r>
              <a:rPr lang="zh-CN" altLang="zh-CN" sz="2400" dirty="0"/>
              <a:t>个</a:t>
            </a:r>
            <a:r>
              <a:rPr lang="en-US" altLang="zh-CN" sz="2400" dirty="0"/>
              <a:t>C</a:t>
            </a:r>
            <a:r>
              <a:rPr lang="zh-CN" altLang="zh-CN" sz="2400" dirty="0"/>
              <a:t>类。其中</a:t>
            </a:r>
            <a:r>
              <a:rPr lang="en-US" altLang="zh-CN" sz="2400" dirty="0"/>
              <a:t>A</a:t>
            </a:r>
            <a:r>
              <a:rPr lang="zh-CN" altLang="zh-CN" sz="2400" dirty="0"/>
              <a:t>类地址适合超大规模公司内部使用，</a:t>
            </a:r>
            <a:r>
              <a:rPr lang="en-US" altLang="zh-CN" sz="2400" dirty="0"/>
              <a:t>B</a:t>
            </a:r>
            <a:r>
              <a:rPr lang="zh-CN" altLang="zh-CN" sz="2400" dirty="0"/>
              <a:t>类网络适合大规模公司内部使用，</a:t>
            </a:r>
            <a:r>
              <a:rPr lang="en-US" altLang="zh-CN" sz="2400" dirty="0"/>
              <a:t>C</a:t>
            </a:r>
            <a:r>
              <a:rPr lang="zh-CN" altLang="zh-CN" sz="2400" dirty="0"/>
              <a:t>类网络适合小规模单位内部使用。当然这只是习惯而已，并不是硬行规定。也就是说内部私有地址的配置过程中，即使是小规模的网络也可以使用</a:t>
            </a:r>
            <a:r>
              <a:rPr lang="en-US" altLang="zh-CN" sz="2400" dirty="0"/>
              <a:t>A</a:t>
            </a:r>
            <a:r>
              <a:rPr lang="zh-CN" altLang="zh-CN" sz="2400" dirty="0"/>
              <a:t>类地址。由于不同的单位可以重复使用这些地址，所以不存在地址浪费问题。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</a:t>
            </a:r>
            <a:r>
              <a:rPr lang="zh-CN" altLang="zh-CN" sz="2400" dirty="0" smtClean="0"/>
              <a:t>大</a:t>
            </a:r>
            <a:r>
              <a:rPr lang="zh-CN" altLang="zh-CN" sz="2400" dirty="0"/>
              <a:t>家在平时接触到的校园网，企业网以及网吧等局域网中，看到的地址往往是上表列出的地址范围，也就是私有地址。大家在不同的单位看到相同的私有地址配置也不足为怪了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4778224"/>
      </p:ext>
    </p:extLst>
  </p:cSld>
  <p:clrMapOvr>
    <a:masterClrMapping/>
  </p:clrMapOvr>
</p:sld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计算机网络第7版课件-第4章 网络层2019上</Template>
  <TotalTime>758</TotalTime>
  <Words>2454</Words>
  <Application>Microsoft Office PowerPoint</Application>
  <PresentationFormat>全屏显示(4:3)</PresentationFormat>
  <Paragraphs>112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黑体</vt:lpstr>
      <vt:lpstr>宋体</vt:lpstr>
      <vt:lpstr>Arial</vt:lpstr>
      <vt:lpstr>Calibri</vt:lpstr>
      <vt:lpstr>Times New Roman</vt:lpstr>
      <vt:lpstr>Wingdings</vt:lpstr>
      <vt:lpstr>CN(myzh)Icon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tdp</dc:creator>
  <cp:lastModifiedBy>windows</cp:lastModifiedBy>
  <cp:revision>115</cp:revision>
  <dcterms:created xsi:type="dcterms:W3CDTF">2018-11-13T00:41:43Z</dcterms:created>
  <dcterms:modified xsi:type="dcterms:W3CDTF">2021-04-18T12:54:49Z</dcterms:modified>
</cp:coreProperties>
</file>