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8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329" r:id="rId15"/>
    <p:sldId id="336" r:id="rId16"/>
    <p:sldId id="347" r:id="rId17"/>
    <p:sldId id="338" r:id="rId18"/>
    <p:sldId id="339" r:id="rId19"/>
    <p:sldId id="340" r:id="rId20"/>
    <p:sldId id="341" r:id="rId21"/>
    <p:sldId id="342" r:id="rId22"/>
    <p:sldId id="343" r:id="rId23"/>
    <p:sldId id="346" r:id="rId24"/>
    <p:sldId id="344" r:id="rId25"/>
    <p:sldId id="345" r:id="rId26"/>
    <p:sldId id="293" r:id="rId27"/>
    <p:sldId id="294" r:id="rId28"/>
    <p:sldId id="365" r:id="rId29"/>
    <p:sldId id="348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27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DE82B-9F9F-439E-9D3D-3A59809BC7AE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424E-AA99-43E0-96B4-9C545BB55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4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C78A7-7446-4FA3-9B7E-05E56590C1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91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9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8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4893-DBDA-4BFA-9CE1-4BFE7CD0F8CF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52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205C2-A1BC-44D1-86D8-03515A107715}" type="datetimeFigureOut">
              <a:rPr kumimoji="0" lang="zh-CN" alt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C7453-212A-4D37-AE39-98E500D99D4C}" type="slidenum">
              <a:rPr kumimoji="0" lang="zh-CN" alt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641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F84E2-2D7A-43CF-AC90-352A289A783A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20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52B5-7A2F-4CC8-B7CE-9234E21C2837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DA07A-9201-4B4B-BAF2-015AFA30F520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4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37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7E00A-486F-4252-8B1D-E32645521F49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F5F92-E675-4B36-9A60-69A962A68675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18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6E2C9B-5FA2-460D-9BE7-B0812FC2A6FF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481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74940-A916-4C8B-9648-02A2D3898F9E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315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4E5243-F52A-4D37-9694-EB26C6C31910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381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7B6E1-634A-48DC-9E8B-D894023267EF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822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7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099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3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4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单击以编辑</a:t>
            </a:r>
            <a:r>
              <a:rPr lang="zh-CN" altLang="en-US" dirty="0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单击以编辑母版文本样式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ea typeface="仿宋_GB2312" pitchFamily="49" charset="-122"/>
                <a:cs typeface="+mn-cs"/>
              </a:defRPr>
            </a:lvl1pPr>
          </a:lstStyle>
          <a:p>
            <a:fld id="{FCFBB209-5F1B-4C41-8C1C-A26A2B16A3D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b="1" i="1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Narrow" panose="020B0606020202030204" pitchFamily="34" charset="0"/>
              </a:rPr>
              <a:t>data structure</a:t>
            </a:r>
            <a:endParaRPr lang="zh-CN" altLang="en-US" sz="3200" b="1" i="1" kern="1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0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ea"/>
          <a:ea typeface="+mn-ea"/>
          <a:cs typeface="仿宋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1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12/19/2021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03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第八章 </a:t>
            </a:r>
            <a:r>
              <a:rPr lang="zh-CN" altLang="en-US" dirty="0" smtClean="0">
                <a:solidFill>
                  <a:schemeClr val="accent6"/>
                </a:solidFill>
              </a:rPr>
              <a:t>查找和排序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6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886691" y="1322786"/>
            <a:ext cx="7329054" cy="415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BSTree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SearchBST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BSTree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T,KeyType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key) {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  if((!T) || key==T-&gt;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data.key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) return T;       	 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   else if (key&lt;T-&gt;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data.key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)  return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SearchBST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(T-&gt;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lchild,key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);	//</a:t>
            </a:r>
            <a:r>
              <a:rPr lang="zh-CN" altLang="en-US" dirty="0">
                <a:solidFill>
                  <a:srgbClr val="000000"/>
                </a:solidFill>
                <a:ea typeface="仿宋_GB2312"/>
                <a:cs typeface="仿宋_GB2312"/>
              </a:rPr>
              <a:t>在左子树中继续查找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仿宋_GB2312"/>
                <a:cs typeface="仿宋_GB2312"/>
              </a:rPr>
              <a:t>   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else return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SearchBST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(T-&gt;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rchild,key</a:t>
            </a: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);    		   		//</a:t>
            </a:r>
            <a:r>
              <a:rPr lang="zh-CN" altLang="en-US" dirty="0">
                <a:solidFill>
                  <a:srgbClr val="000000"/>
                </a:solidFill>
                <a:ea typeface="仿宋_GB2312"/>
                <a:cs typeface="仿宋_GB2312"/>
              </a:rPr>
              <a:t>在右子树中继续查找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仿宋_GB2312"/>
                <a:cs typeface="仿宋_GB2312"/>
              </a:rPr>
              <a:t>} // </a:t>
            </a:r>
            <a:r>
              <a:rPr lang="en-US" altLang="zh-CN" dirty="0" err="1">
                <a:solidFill>
                  <a:srgbClr val="000000"/>
                </a:solidFill>
                <a:ea typeface="仿宋_GB2312"/>
                <a:cs typeface="仿宋_GB2312"/>
              </a:rPr>
              <a:t>SearchBST</a:t>
            </a:r>
            <a:endParaRPr lang="en-US" altLang="zh-CN" dirty="0">
              <a:solidFill>
                <a:srgbClr val="000000"/>
              </a:solidFill>
              <a:ea typeface="仿宋_GB2312"/>
              <a:cs typeface="仿宋_GB2312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146573" y="837009"/>
            <a:ext cx="5406627" cy="4548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300" dirty="0">
                <a:solidFill>
                  <a:srgbClr val="000000"/>
                </a:solidFill>
              </a:rPr>
              <a:t>【</a:t>
            </a:r>
            <a:r>
              <a:rPr lang="zh-CN" altLang="en-US" sz="3300" dirty="0">
                <a:solidFill>
                  <a:srgbClr val="000000"/>
                </a:solidFill>
              </a:rPr>
              <a:t>算法描述</a:t>
            </a:r>
            <a:r>
              <a:rPr lang="en-US" altLang="zh-CN" sz="33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算法</a:t>
            </a:r>
            <a:r>
              <a:rPr lang="en-US" altLang="zh-CN" sz="2400" dirty="0" smtClean="0">
                <a:solidFill>
                  <a:srgbClr val="000000"/>
                </a:solidFill>
              </a:rPr>
              <a:t>9.5</a:t>
            </a:r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</a:rPr>
              <a:t>a)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0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75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二叉排序树的操作－插入</a:t>
            </a:r>
          </a:p>
        </p:txBody>
      </p:sp>
      <p:sp>
        <p:nvSpPr>
          <p:cNvPr id="952397" name="Rectangle 77"/>
          <p:cNvSpPr>
            <a:spLocks noChangeArrowheads="1"/>
          </p:cNvSpPr>
          <p:nvPr/>
        </p:nvSpPr>
        <p:spPr bwMode="auto">
          <a:xfrm>
            <a:off x="2180629" y="5023464"/>
            <a:ext cx="4243388" cy="623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257175" indent="-257175" algn="just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插入的元素</a:t>
            </a:r>
            <a:r>
              <a:rPr lang="zh-CN" altLang="zh-CN" sz="2400" dirty="0">
                <a:solidFill>
                  <a:srgbClr val="0000FF"/>
                </a:solidFill>
                <a:latin typeface="楷体_GB2312"/>
              </a:rPr>
              <a:t>一定在</a:t>
            </a:r>
            <a:r>
              <a:rPr lang="zh-CN" altLang="zh-CN" sz="2400" dirty="0">
                <a:solidFill>
                  <a:srgbClr val="FF3300"/>
                </a:solidFill>
                <a:latin typeface="楷体_GB2312"/>
              </a:rPr>
              <a:t>叶结点上</a:t>
            </a:r>
          </a:p>
          <a:p>
            <a:pPr marL="557213" lvl="1" indent="-214313" algn="just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0000FF"/>
              </a:solidFill>
              <a:latin typeface="楷体_GB2312"/>
            </a:endParaRPr>
          </a:p>
        </p:txBody>
      </p:sp>
      <p:sp>
        <p:nvSpPr>
          <p:cNvPr id="952398" name="Text Box 78"/>
          <p:cNvSpPr txBox="1">
            <a:spLocks noChangeArrowheads="1"/>
          </p:cNvSpPr>
          <p:nvPr/>
        </p:nvSpPr>
        <p:spPr bwMode="auto">
          <a:xfrm>
            <a:off x="791765" y="1431133"/>
            <a:ext cx="7021116" cy="284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1028700" lvl="3" defTabSz="68580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若二叉排序树为空，则插入结点应为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根结点</a:t>
            </a:r>
          </a:p>
          <a:p>
            <a:pPr marL="1028700" lvl="3" defTabSz="68580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否则，继续在其左、右子树上查找</a:t>
            </a:r>
          </a:p>
          <a:p>
            <a:pPr marL="1371600" lvl="4" algn="just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树中已有，不再插入</a:t>
            </a:r>
          </a:p>
          <a:p>
            <a:pPr marL="1371600" lvl="4" algn="just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树中没有，</a:t>
            </a:r>
            <a:r>
              <a:rPr lang="zh-CN" altLang="en-US" sz="2400" dirty="0">
                <a:solidFill>
                  <a:srgbClr val="000000"/>
                </a:solidFill>
              </a:rPr>
              <a:t>查找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直至某个叶子结点的左子树或右子树为空为止，则插入结点应为该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</a:rPr>
              <a:t>叶子结点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的左孩子或右孩子</a:t>
            </a:r>
          </a:p>
        </p:txBody>
      </p:sp>
    </p:spTree>
    <p:extLst>
      <p:ext uri="{BB962C8B-B14F-4D97-AF65-F5344CB8AC3E}">
        <p14:creationId xmlns:p14="http://schemas.microsoft.com/office/powerpoint/2010/main" val="29014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5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7" grpId="0" animBg="1"/>
      <p:bldP spid="952398" grpId="0"/>
      <p:bldP spid="95239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5" name="Group 5"/>
          <p:cNvGrpSpPr>
            <a:grpSpLocks/>
          </p:cNvGrpSpPr>
          <p:nvPr/>
        </p:nvGrpSpPr>
        <p:grpSpPr bwMode="auto">
          <a:xfrm>
            <a:off x="4396979" y="1470422"/>
            <a:ext cx="3028950" cy="2857500"/>
            <a:chOff x="1536" y="1104"/>
            <a:chExt cx="2544" cy="2400"/>
          </a:xfrm>
        </p:grpSpPr>
        <p:sp>
          <p:nvSpPr>
            <p:cNvPr id="49158" name="Oval 6"/>
            <p:cNvSpPr>
              <a:spLocks noChangeArrowheads="1"/>
            </p:cNvSpPr>
            <p:nvPr/>
          </p:nvSpPr>
          <p:spPr bwMode="auto">
            <a:xfrm>
              <a:off x="2448" y="110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2016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3024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53</a:t>
              </a: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1536" y="2112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2064" y="268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 flipH="1">
              <a:off x="2352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flipH="1">
              <a:off x="1824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2352" y="18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2352" y="24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68" name="Oval 16"/>
            <p:cNvSpPr>
              <a:spLocks noChangeArrowheads="1"/>
            </p:cNvSpPr>
            <p:nvPr/>
          </p:nvSpPr>
          <p:spPr bwMode="auto">
            <a:xfrm>
              <a:off x="3600" y="206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auto">
            <a:xfrm>
              <a:off x="3072" y="2448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61</a:t>
              </a:r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auto">
            <a:xfrm>
              <a:off x="3696" y="2784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3120" y="3120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2784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3360" y="182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 flipH="1">
              <a:off x="3456" y="23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3408" y="268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 flipH="1">
              <a:off x="350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 flipH="1">
              <a:off x="2016" y="1152"/>
              <a:ext cx="24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>
              <a:off x="2640" y="1776"/>
              <a:ext cx="144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flipH="1">
              <a:off x="1872" y="2304"/>
              <a:ext cx="384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9180" name="Oval 28"/>
            <p:cNvSpPr>
              <a:spLocks noChangeArrowheads="1"/>
            </p:cNvSpPr>
            <p:nvPr/>
          </p:nvSpPr>
          <p:spPr bwMode="auto">
            <a:xfrm>
              <a:off x="1728" y="3168"/>
              <a:ext cx="384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 flipH="1">
              <a:off x="2016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</p:grpSp>
      <p:sp>
        <p:nvSpPr>
          <p:cNvPr id="49156" name="Text Box 30"/>
          <p:cNvSpPr txBox="1">
            <a:spLocks noChangeArrowheads="1"/>
          </p:cNvSpPr>
          <p:nvPr/>
        </p:nvSpPr>
        <p:spPr bwMode="auto">
          <a:xfrm>
            <a:off x="1487092" y="2270523"/>
            <a:ext cx="1950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66"/>
                </a:solidFill>
                <a:latin typeface="楷体_GB2312"/>
              </a:rPr>
              <a:t>插入结点</a:t>
            </a:r>
            <a:r>
              <a:rPr lang="en-US" altLang="zh-CN" sz="2400" dirty="0">
                <a:solidFill>
                  <a:srgbClr val="000066"/>
                </a:solidFill>
                <a:latin typeface="楷体_GB2312"/>
              </a:rPr>
              <a:t>20</a:t>
            </a:r>
            <a:endParaRPr lang="en-US" altLang="zh-CN" sz="2400" dirty="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49157" name="Rectangle 31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二叉排序树的操作－插入</a:t>
            </a:r>
          </a:p>
        </p:txBody>
      </p:sp>
    </p:spTree>
    <p:extLst>
      <p:ext uri="{BB962C8B-B14F-4D97-AF65-F5344CB8AC3E}">
        <p14:creationId xmlns:p14="http://schemas.microsoft.com/office/powerpoint/2010/main" val="22233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3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9.2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rPr>
              <a:t>动态查找表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80233" y="648216"/>
            <a:ext cx="7983537" cy="5042555"/>
          </a:xfrm>
        </p:spPr>
        <p:txBody>
          <a:bodyPr/>
          <a:lstStyle/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插入算法： （算法</a:t>
            </a:r>
            <a:r>
              <a:rPr kumimoji="0" lang="en-US" altLang="zh-CN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9.6</a:t>
            </a:r>
            <a:r>
              <a:rPr kumimoji="0" lang="zh-CN" altLang="en-US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1" kern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zh-CN" altLang="en-US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根据动态查找表的定义，“插入”操作在查找不成功时才进行；若二叉排序树为空树，则新插入的结点为新的根结点；否则，新插入的结点必为一个新的叶子结点，其插入位置由查找过程得到。</a:t>
            </a:r>
            <a:endParaRPr kumimoji="0" lang="en-US" altLang="zh-CN" sz="20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zh-CN" altLang="en-US" sz="2400" kern="1200" dirty="0">
                <a:solidFill>
                  <a:srgbClr val="0E6C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伪代码：</a:t>
            </a:r>
            <a:endParaRPr kumimoji="0" lang="en-US" altLang="zh-CN" sz="2400" kern="1200" dirty="0">
              <a:solidFill>
                <a:srgbClr val="0E6C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Status Insert BST(</a:t>
            </a:r>
            <a:r>
              <a:rPr kumimoji="0" lang="en-US" altLang="zh-CN" sz="2000" kern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BiTree</a:t>
            </a:r>
            <a:r>
              <a:rPr kumimoji="0" lang="en-US" altLang="zh-CN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&amp;T, </a:t>
            </a:r>
            <a:r>
              <a:rPr kumimoji="0" lang="en-US" altLang="zh-CN" sz="2000" kern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ElemType</a:t>
            </a:r>
            <a:r>
              <a:rPr kumimoji="0" lang="en-US" altLang="zh-CN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e ) {</a:t>
            </a:r>
          </a:p>
          <a:p>
            <a:pPr marL="457227" lvl="1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(!</a:t>
            </a:r>
            <a:r>
              <a:rPr kumimoji="0" lang="en-US" altLang="zh-CN" sz="2000" kern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SearchBST</a:t>
            </a:r>
            <a:r>
              <a:rPr kumimoji="0"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 T, </a:t>
            </a:r>
            <a:r>
              <a:rPr kumimoji="0" lang="en-US" altLang="zh-CN" sz="2000" kern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e.key</a:t>
            </a:r>
            <a:r>
              <a:rPr kumimoji="0"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NULL, p 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 { 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= 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BiTree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malloc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sizeof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BiTNode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));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为新结点分配空间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</a:t>
            </a:r>
            <a:endParaRPr kumimoji="0" lang="zh-CN" altLang="en-US" sz="2000" kern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s-&gt;data = e;  s-&gt;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s-&gt;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NULL; 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 ( !p )  T = s;    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为新的根结点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   if ( LT(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e.key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p-&gt;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data.key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) 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p-&gt;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s;      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 *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 *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的左孩子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  p-&gt;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s;    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 *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 *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的右孩子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 TRUE;     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插入成功</a:t>
            </a:r>
            <a:endParaRPr kumimoji="0" lang="en-US" altLang="zh-CN" sz="2000" kern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27" lvl="1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  <a:p>
            <a:pPr marL="457227" lvl="1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 return FALSE;</a:t>
            </a:r>
          </a:p>
          <a:p>
            <a:pPr marL="0" lvl="0" indent="0" defTabSz="914377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en-US" altLang="zh-CN" sz="2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// Insert BST</a:t>
            </a:r>
            <a:endParaRPr kumimoji="0" lang="en-US" altLang="zh-CN" sz="360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8" name="Text Box 4"/>
          <p:cNvSpPr txBox="1">
            <a:spLocks noChangeArrowheads="1"/>
          </p:cNvSpPr>
          <p:nvPr/>
        </p:nvSpPr>
        <p:spPr bwMode="auto">
          <a:xfrm>
            <a:off x="1784749" y="1910402"/>
            <a:ext cx="570666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{10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7}</a:t>
            </a:r>
          </a:p>
        </p:txBody>
      </p:sp>
      <p:sp>
        <p:nvSpPr>
          <p:cNvPr id="1019909" name="Oval 5"/>
          <p:cNvSpPr>
            <a:spLocks noChangeArrowheads="1"/>
          </p:cNvSpPr>
          <p:nvPr/>
        </p:nvSpPr>
        <p:spPr bwMode="auto">
          <a:xfrm>
            <a:off x="1718073" y="2653904"/>
            <a:ext cx="402431" cy="357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77691" y="2653905"/>
            <a:ext cx="431007" cy="972740"/>
            <a:chOff x="1074" y="1307"/>
            <a:chExt cx="388" cy="489"/>
          </a:xfrm>
        </p:grpSpPr>
        <p:sp>
          <p:nvSpPr>
            <p:cNvPr id="50249" name="Oval 7"/>
            <p:cNvSpPr>
              <a:spLocks noChangeArrowheads="1"/>
            </p:cNvSpPr>
            <p:nvPr/>
          </p:nvSpPr>
          <p:spPr bwMode="auto">
            <a:xfrm>
              <a:off x="1074" y="130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0250" name="Oval 8"/>
            <p:cNvSpPr>
              <a:spLocks noChangeArrowheads="1"/>
            </p:cNvSpPr>
            <p:nvPr/>
          </p:nvSpPr>
          <p:spPr bwMode="auto">
            <a:xfrm>
              <a:off x="1273" y="160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50251" name="Line 9"/>
            <p:cNvSpPr>
              <a:spLocks noChangeShapeType="1"/>
            </p:cNvSpPr>
            <p:nvPr/>
          </p:nvSpPr>
          <p:spPr bwMode="auto">
            <a:xfrm>
              <a:off x="1233" y="1467"/>
              <a:ext cx="89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93270" y="2653905"/>
            <a:ext cx="683419" cy="972740"/>
            <a:chOff x="1785" y="1369"/>
            <a:chExt cx="574" cy="505"/>
          </a:xfrm>
        </p:grpSpPr>
        <p:grpSp>
          <p:nvGrpSpPr>
            <p:cNvPr id="50243" name="Group 11"/>
            <p:cNvGrpSpPr>
              <a:grpSpLocks/>
            </p:cNvGrpSpPr>
            <p:nvPr/>
          </p:nvGrpSpPr>
          <p:grpSpPr bwMode="auto">
            <a:xfrm>
              <a:off x="1971" y="1369"/>
              <a:ext cx="388" cy="489"/>
              <a:chOff x="1074" y="1307"/>
              <a:chExt cx="388" cy="489"/>
            </a:xfrm>
          </p:grpSpPr>
          <p:sp>
            <p:nvSpPr>
              <p:cNvPr id="50246" name="Oval 12"/>
              <p:cNvSpPr>
                <a:spLocks noChangeArrowheads="1"/>
              </p:cNvSpPr>
              <p:nvPr/>
            </p:nvSpPr>
            <p:spPr bwMode="auto">
              <a:xfrm>
                <a:off x="1074" y="130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50247" name="Oval 13"/>
              <p:cNvSpPr>
                <a:spLocks noChangeArrowheads="1"/>
              </p:cNvSpPr>
              <p:nvPr/>
            </p:nvSpPr>
            <p:spPr bwMode="auto">
              <a:xfrm>
                <a:off x="1273" y="160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50248" name="Line 14"/>
              <p:cNvSpPr>
                <a:spLocks noChangeShapeType="1"/>
              </p:cNvSpPr>
              <p:nvPr/>
            </p:nvSpPr>
            <p:spPr bwMode="auto">
              <a:xfrm>
                <a:off x="1233" y="1467"/>
                <a:ext cx="89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244" name="Oval 15"/>
            <p:cNvSpPr>
              <a:spLocks noChangeArrowheads="1"/>
            </p:cNvSpPr>
            <p:nvPr/>
          </p:nvSpPr>
          <p:spPr bwMode="auto">
            <a:xfrm>
              <a:off x="1785" y="1685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245" name="Line 16"/>
            <p:cNvSpPr>
              <a:spLocks noChangeShapeType="1"/>
            </p:cNvSpPr>
            <p:nvPr/>
          </p:nvSpPr>
          <p:spPr bwMode="auto">
            <a:xfrm flipH="1">
              <a:off x="1934" y="1555"/>
              <a:ext cx="7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333876" y="2653904"/>
            <a:ext cx="871537" cy="1356961"/>
            <a:chOff x="2659" y="1376"/>
            <a:chExt cx="574" cy="810"/>
          </a:xfrm>
        </p:grpSpPr>
        <p:grpSp>
          <p:nvGrpSpPr>
            <p:cNvPr id="50234" name="Group 18"/>
            <p:cNvGrpSpPr>
              <a:grpSpLocks/>
            </p:cNvGrpSpPr>
            <p:nvPr/>
          </p:nvGrpSpPr>
          <p:grpSpPr bwMode="auto">
            <a:xfrm>
              <a:off x="2659" y="1376"/>
              <a:ext cx="574" cy="505"/>
              <a:chOff x="1785" y="1369"/>
              <a:chExt cx="574" cy="505"/>
            </a:xfrm>
          </p:grpSpPr>
          <p:grpSp>
            <p:nvGrpSpPr>
              <p:cNvPr id="50237" name="Group 19"/>
              <p:cNvGrpSpPr>
                <a:grpSpLocks/>
              </p:cNvGrpSpPr>
              <p:nvPr/>
            </p:nvGrpSpPr>
            <p:grpSpPr bwMode="auto">
              <a:xfrm>
                <a:off x="1971" y="1369"/>
                <a:ext cx="388" cy="489"/>
                <a:chOff x="1074" y="1307"/>
                <a:chExt cx="388" cy="489"/>
              </a:xfrm>
            </p:grpSpPr>
            <p:sp>
              <p:nvSpPr>
                <p:cNvPr id="50240" name="Oval 20"/>
                <p:cNvSpPr>
                  <a:spLocks noChangeArrowheads="1"/>
                </p:cNvSpPr>
                <p:nvPr/>
              </p:nvSpPr>
              <p:spPr bwMode="auto">
                <a:xfrm>
                  <a:off x="1074" y="1307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  <p:sp>
              <p:nvSpPr>
                <p:cNvPr id="50241" name="Oval 21"/>
                <p:cNvSpPr>
                  <a:spLocks noChangeArrowheads="1"/>
                </p:cNvSpPr>
                <p:nvPr/>
              </p:nvSpPr>
              <p:spPr bwMode="auto">
                <a:xfrm>
                  <a:off x="1273" y="1607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18</a:t>
                  </a:r>
                </a:p>
              </p:txBody>
            </p:sp>
            <p:sp>
              <p:nvSpPr>
                <p:cNvPr id="50242" name="Line 22"/>
                <p:cNvSpPr>
                  <a:spLocks noChangeShapeType="1"/>
                </p:cNvSpPr>
                <p:nvPr/>
              </p:nvSpPr>
              <p:spPr bwMode="auto">
                <a:xfrm>
                  <a:off x="1233" y="1467"/>
                  <a:ext cx="89" cy="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6858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+mn-cs"/>
                  </a:endParaRPr>
                </a:p>
              </p:txBody>
            </p:sp>
          </p:grpSp>
          <p:sp>
            <p:nvSpPr>
              <p:cNvPr id="50238" name="Oval 23"/>
              <p:cNvSpPr>
                <a:spLocks noChangeArrowheads="1"/>
              </p:cNvSpPr>
              <p:nvPr/>
            </p:nvSpPr>
            <p:spPr bwMode="auto">
              <a:xfrm>
                <a:off x="1785" y="1685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0239" name="Line 24"/>
              <p:cNvSpPr>
                <a:spLocks noChangeShapeType="1"/>
              </p:cNvSpPr>
              <p:nvPr/>
            </p:nvSpPr>
            <p:spPr bwMode="auto">
              <a:xfrm flipH="1">
                <a:off x="1934" y="1555"/>
                <a:ext cx="7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235" name="Oval 25"/>
            <p:cNvSpPr>
              <a:spLocks noChangeArrowheads="1"/>
            </p:cNvSpPr>
            <p:nvPr/>
          </p:nvSpPr>
          <p:spPr bwMode="auto">
            <a:xfrm>
              <a:off x="2819" y="199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236" name="Line 26"/>
            <p:cNvSpPr>
              <a:spLocks noChangeShapeType="1"/>
            </p:cNvSpPr>
            <p:nvPr/>
          </p:nvSpPr>
          <p:spPr bwMode="auto">
            <a:xfrm>
              <a:off x="2823" y="1878"/>
              <a:ext cx="55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53064" y="2653904"/>
            <a:ext cx="1113991" cy="1454207"/>
            <a:chOff x="3599" y="1427"/>
            <a:chExt cx="574" cy="810"/>
          </a:xfrm>
        </p:grpSpPr>
        <p:grpSp>
          <p:nvGrpSpPr>
            <p:cNvPr id="50222" name="Group 28"/>
            <p:cNvGrpSpPr>
              <a:grpSpLocks/>
            </p:cNvGrpSpPr>
            <p:nvPr/>
          </p:nvGrpSpPr>
          <p:grpSpPr bwMode="auto">
            <a:xfrm>
              <a:off x="3599" y="1427"/>
              <a:ext cx="574" cy="810"/>
              <a:chOff x="2659" y="1376"/>
              <a:chExt cx="574" cy="810"/>
            </a:xfrm>
          </p:grpSpPr>
          <p:grpSp>
            <p:nvGrpSpPr>
              <p:cNvPr id="50225" name="Group 29"/>
              <p:cNvGrpSpPr>
                <a:grpSpLocks/>
              </p:cNvGrpSpPr>
              <p:nvPr/>
            </p:nvGrpSpPr>
            <p:grpSpPr bwMode="auto">
              <a:xfrm>
                <a:off x="2659" y="1376"/>
                <a:ext cx="574" cy="505"/>
                <a:chOff x="1785" y="1369"/>
                <a:chExt cx="574" cy="505"/>
              </a:xfrm>
            </p:grpSpPr>
            <p:grpSp>
              <p:nvGrpSpPr>
                <p:cNvPr id="50228" name="Group 30"/>
                <p:cNvGrpSpPr>
                  <a:grpSpLocks/>
                </p:cNvGrpSpPr>
                <p:nvPr/>
              </p:nvGrpSpPr>
              <p:grpSpPr bwMode="auto">
                <a:xfrm>
                  <a:off x="1971" y="1369"/>
                  <a:ext cx="388" cy="489"/>
                  <a:chOff x="1074" y="1307"/>
                  <a:chExt cx="388" cy="489"/>
                </a:xfrm>
              </p:grpSpPr>
              <p:sp>
                <p:nvSpPr>
                  <p:cNvPr id="5023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307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9pPr>
                  </a:lstStyle>
                  <a:p>
                    <a:pPr marL="0" marR="0" lvl="0" indent="0" algn="ctr" defTabSz="6858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10</a:t>
                    </a:r>
                  </a:p>
                </p:txBody>
              </p:sp>
              <p:sp>
                <p:nvSpPr>
                  <p:cNvPr id="5023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273" y="1607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9pPr>
                  </a:lstStyle>
                  <a:p>
                    <a:pPr marL="0" marR="0" lvl="0" indent="0" algn="ctr" defTabSz="6858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18</a:t>
                    </a:r>
                  </a:p>
                </p:txBody>
              </p:sp>
              <p:sp>
                <p:nvSpPr>
                  <p:cNvPr id="502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1467"/>
                    <a:ext cx="89" cy="1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6858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1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/>
                      <a:cs typeface="+mn-cs"/>
                    </a:endParaRPr>
                  </a:p>
                </p:txBody>
              </p:sp>
            </p:grpSp>
            <p:sp>
              <p:nvSpPr>
                <p:cNvPr id="50229" name="Oval 34"/>
                <p:cNvSpPr>
                  <a:spLocks noChangeArrowheads="1"/>
                </p:cNvSpPr>
                <p:nvPr/>
              </p:nvSpPr>
              <p:spPr bwMode="auto">
                <a:xfrm>
                  <a:off x="1785" y="1685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5023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934" y="1555"/>
                  <a:ext cx="77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6858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+mn-cs"/>
                  </a:endParaRPr>
                </a:p>
              </p:txBody>
            </p:sp>
          </p:grpSp>
          <p:sp>
            <p:nvSpPr>
              <p:cNvPr id="50226" name="Oval 36"/>
              <p:cNvSpPr>
                <a:spLocks noChangeArrowheads="1"/>
              </p:cNvSpPr>
              <p:nvPr/>
            </p:nvSpPr>
            <p:spPr bwMode="auto">
              <a:xfrm>
                <a:off x="2819" y="199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50227" name="Line 37"/>
              <p:cNvSpPr>
                <a:spLocks noChangeShapeType="1"/>
              </p:cNvSpPr>
              <p:nvPr/>
            </p:nvSpPr>
            <p:spPr bwMode="auto">
              <a:xfrm>
                <a:off x="2823" y="1878"/>
                <a:ext cx="5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223" name="Oval 38"/>
            <p:cNvSpPr>
              <a:spLocks noChangeArrowheads="1"/>
            </p:cNvSpPr>
            <p:nvPr/>
          </p:nvSpPr>
          <p:spPr bwMode="auto">
            <a:xfrm>
              <a:off x="3941" y="204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0224" name="Line 39"/>
            <p:cNvSpPr>
              <a:spLocks noChangeShapeType="1"/>
            </p:cNvSpPr>
            <p:nvPr/>
          </p:nvSpPr>
          <p:spPr bwMode="auto">
            <a:xfrm flipH="1">
              <a:off x="4034" y="1911"/>
              <a:ext cx="56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1780383" y="4186730"/>
            <a:ext cx="1295325" cy="1507973"/>
            <a:chOff x="507" y="2489"/>
            <a:chExt cx="762" cy="810"/>
          </a:xfrm>
        </p:grpSpPr>
        <p:grpSp>
          <p:nvGrpSpPr>
            <p:cNvPr id="50207" name="Group 41"/>
            <p:cNvGrpSpPr>
              <a:grpSpLocks/>
            </p:cNvGrpSpPr>
            <p:nvPr/>
          </p:nvGrpSpPr>
          <p:grpSpPr bwMode="auto">
            <a:xfrm>
              <a:off x="695" y="2489"/>
              <a:ext cx="574" cy="810"/>
              <a:chOff x="3599" y="1427"/>
              <a:chExt cx="574" cy="810"/>
            </a:xfrm>
          </p:grpSpPr>
          <p:grpSp>
            <p:nvGrpSpPr>
              <p:cNvPr id="50210" name="Group 42"/>
              <p:cNvGrpSpPr>
                <a:grpSpLocks/>
              </p:cNvGrpSpPr>
              <p:nvPr/>
            </p:nvGrpSpPr>
            <p:grpSpPr bwMode="auto">
              <a:xfrm>
                <a:off x="3599" y="1427"/>
                <a:ext cx="574" cy="810"/>
                <a:chOff x="2659" y="1376"/>
                <a:chExt cx="574" cy="810"/>
              </a:xfrm>
            </p:grpSpPr>
            <p:grpSp>
              <p:nvGrpSpPr>
                <p:cNvPr id="50213" name="Group 43"/>
                <p:cNvGrpSpPr>
                  <a:grpSpLocks/>
                </p:cNvGrpSpPr>
                <p:nvPr/>
              </p:nvGrpSpPr>
              <p:grpSpPr bwMode="auto">
                <a:xfrm>
                  <a:off x="2659" y="1376"/>
                  <a:ext cx="574" cy="505"/>
                  <a:chOff x="1785" y="1369"/>
                  <a:chExt cx="574" cy="505"/>
                </a:xfrm>
              </p:grpSpPr>
              <p:grpSp>
                <p:nvGrpSpPr>
                  <p:cNvPr id="50216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971" y="1369"/>
                    <a:ext cx="388" cy="489"/>
                    <a:chOff x="1074" y="1307"/>
                    <a:chExt cx="388" cy="489"/>
                  </a:xfrm>
                </p:grpSpPr>
                <p:sp>
                  <p:nvSpPr>
                    <p:cNvPr id="5021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307"/>
                      <a:ext cx="189" cy="18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p:txBody>
                </p:sp>
                <p:sp>
                  <p:nvSpPr>
                    <p:cNvPr id="50220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3" y="1607"/>
                      <a:ext cx="189" cy="18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p:txBody>
                </p:sp>
                <p:sp>
                  <p:nvSpPr>
                    <p:cNvPr id="5022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" y="1467"/>
                      <a:ext cx="89" cy="1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685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仿宋_GB2312"/>
                        <a:cs typeface="+mn-cs"/>
                      </a:endParaRPr>
                    </a:p>
                  </p:txBody>
                </p:sp>
              </p:grpSp>
              <p:sp>
                <p:nvSpPr>
                  <p:cNvPr id="50217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785" y="1685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9pPr>
                  </a:lstStyle>
                  <a:p>
                    <a:pPr marL="0" marR="0" lvl="0" indent="0" algn="ctr" defTabSz="6858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50218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34" y="1555"/>
                    <a:ext cx="77" cy="1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6858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1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/>
                      <a:cs typeface="+mn-cs"/>
                    </a:endParaRPr>
                  </a:p>
                </p:txBody>
              </p:sp>
            </p:grpSp>
            <p:sp>
              <p:nvSpPr>
                <p:cNvPr id="50214" name="Oval 50"/>
                <p:cNvSpPr>
                  <a:spLocks noChangeArrowheads="1"/>
                </p:cNvSpPr>
                <p:nvPr/>
              </p:nvSpPr>
              <p:spPr bwMode="auto">
                <a:xfrm>
                  <a:off x="2819" y="1997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50215" name="Line 51"/>
                <p:cNvSpPr>
                  <a:spLocks noChangeShapeType="1"/>
                </p:cNvSpPr>
                <p:nvPr/>
              </p:nvSpPr>
              <p:spPr bwMode="auto">
                <a:xfrm>
                  <a:off x="2823" y="1878"/>
                  <a:ext cx="55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6858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+mn-cs"/>
                  </a:endParaRPr>
                </a:p>
              </p:txBody>
            </p:sp>
          </p:grpSp>
          <p:sp>
            <p:nvSpPr>
              <p:cNvPr id="50211" name="Oval 52"/>
              <p:cNvSpPr>
                <a:spLocks noChangeArrowheads="1"/>
              </p:cNvSpPr>
              <p:nvPr/>
            </p:nvSpPr>
            <p:spPr bwMode="auto">
              <a:xfrm>
                <a:off x="3941" y="204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50212" name="Line 53"/>
              <p:cNvSpPr>
                <a:spLocks noChangeShapeType="1"/>
              </p:cNvSpPr>
              <p:nvPr/>
            </p:nvSpPr>
            <p:spPr bwMode="auto">
              <a:xfrm flipH="1">
                <a:off x="4034" y="1911"/>
                <a:ext cx="5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208" name="Oval 54"/>
            <p:cNvSpPr>
              <a:spLocks noChangeArrowheads="1"/>
            </p:cNvSpPr>
            <p:nvPr/>
          </p:nvSpPr>
          <p:spPr bwMode="auto">
            <a:xfrm>
              <a:off x="507" y="3096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209" name="Line 55"/>
            <p:cNvSpPr>
              <a:spLocks noChangeShapeType="1"/>
            </p:cNvSpPr>
            <p:nvPr/>
          </p:nvSpPr>
          <p:spPr bwMode="auto">
            <a:xfrm flipH="1">
              <a:off x="678" y="2978"/>
              <a:ext cx="78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3826347" y="4152136"/>
            <a:ext cx="1626717" cy="2276691"/>
            <a:chOff x="1537" y="2529"/>
            <a:chExt cx="762" cy="1134"/>
          </a:xfrm>
        </p:grpSpPr>
        <p:grpSp>
          <p:nvGrpSpPr>
            <p:cNvPr id="50189" name="Group 57"/>
            <p:cNvGrpSpPr>
              <a:grpSpLocks/>
            </p:cNvGrpSpPr>
            <p:nvPr/>
          </p:nvGrpSpPr>
          <p:grpSpPr bwMode="auto">
            <a:xfrm>
              <a:off x="1537" y="2529"/>
              <a:ext cx="762" cy="810"/>
              <a:chOff x="507" y="2489"/>
              <a:chExt cx="762" cy="810"/>
            </a:xfrm>
          </p:grpSpPr>
          <p:grpSp>
            <p:nvGrpSpPr>
              <p:cNvPr id="50192" name="Group 58"/>
              <p:cNvGrpSpPr>
                <a:grpSpLocks/>
              </p:cNvGrpSpPr>
              <p:nvPr/>
            </p:nvGrpSpPr>
            <p:grpSpPr bwMode="auto">
              <a:xfrm>
                <a:off x="695" y="2489"/>
                <a:ext cx="574" cy="810"/>
                <a:chOff x="3599" y="1427"/>
                <a:chExt cx="574" cy="810"/>
              </a:xfrm>
            </p:grpSpPr>
            <p:grpSp>
              <p:nvGrpSpPr>
                <p:cNvPr id="50195" name="Group 59"/>
                <p:cNvGrpSpPr>
                  <a:grpSpLocks/>
                </p:cNvGrpSpPr>
                <p:nvPr/>
              </p:nvGrpSpPr>
              <p:grpSpPr bwMode="auto">
                <a:xfrm>
                  <a:off x="3599" y="1427"/>
                  <a:ext cx="574" cy="810"/>
                  <a:chOff x="2659" y="1376"/>
                  <a:chExt cx="574" cy="810"/>
                </a:xfrm>
              </p:grpSpPr>
              <p:grpSp>
                <p:nvGrpSpPr>
                  <p:cNvPr id="50198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659" y="1376"/>
                    <a:ext cx="574" cy="505"/>
                    <a:chOff x="1785" y="1369"/>
                    <a:chExt cx="574" cy="505"/>
                  </a:xfrm>
                </p:grpSpPr>
                <p:grpSp>
                  <p:nvGrpSpPr>
                    <p:cNvPr id="50201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1" y="1369"/>
                      <a:ext cx="388" cy="489"/>
                      <a:chOff x="1074" y="1307"/>
                      <a:chExt cx="388" cy="489"/>
                    </a:xfrm>
                  </p:grpSpPr>
                  <p:sp>
                    <p:nvSpPr>
                      <p:cNvPr id="50204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4" y="1307"/>
                        <a:ext cx="189" cy="18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1pPr>
                        <a:lvl2pPr marL="742950" indent="-28575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2pPr>
                        <a:lvl3pPr marL="11430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3pPr>
                        <a:lvl4pPr marL="16002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4pPr>
                        <a:lvl5pPr marL="20574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9pPr>
                      </a:lstStyle>
                      <a:p>
                        <a:pPr marL="0" marR="0" lvl="0" indent="0" algn="ctr" defTabSz="6858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15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10</a:t>
                        </a:r>
                      </a:p>
                    </p:txBody>
                  </p:sp>
                  <p:sp>
                    <p:nvSpPr>
                      <p:cNvPr id="50205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3" y="1607"/>
                        <a:ext cx="189" cy="18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1pPr>
                        <a:lvl2pPr marL="742950" indent="-28575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2pPr>
                        <a:lvl3pPr marL="11430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3pPr>
                        <a:lvl4pPr marL="16002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4pPr>
                        <a:lvl5pPr marL="2057400" indent="-228600"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kumimoji="1"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/>
                            <a:cs typeface="楷体_GB2312"/>
                          </a:defRPr>
                        </a:lvl9pPr>
                      </a:lstStyle>
                      <a:p>
                        <a:pPr marL="0" marR="0" lvl="0" indent="0" algn="ctr" defTabSz="6858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15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18</a:t>
                        </a:r>
                      </a:p>
                    </p:txBody>
                  </p:sp>
                  <p:sp>
                    <p:nvSpPr>
                      <p:cNvPr id="50206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33" y="1467"/>
                        <a:ext cx="89" cy="1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6858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仿宋_GB231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50202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85" y="1685"/>
                      <a:ext cx="189" cy="18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p:txBody>
                </p:sp>
                <p:sp>
                  <p:nvSpPr>
                    <p:cNvPr id="50203" name="Line 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34" y="1555"/>
                      <a:ext cx="77" cy="1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685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仿宋_GB2312"/>
                        <a:cs typeface="+mn-cs"/>
                      </a:endParaRPr>
                    </a:p>
                  </p:txBody>
                </p:sp>
              </p:grpSp>
              <p:sp>
                <p:nvSpPr>
                  <p:cNvPr id="5019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1997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defRPr>
                    </a:lvl9pPr>
                  </a:lstStyle>
                  <a:p>
                    <a:pPr marL="0" marR="0" lvl="0" indent="0" algn="ctr" defTabSz="6858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</a:t>
                    </a:r>
                  </a:p>
                </p:txBody>
              </p:sp>
              <p:sp>
                <p:nvSpPr>
                  <p:cNvPr id="5020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823" y="1878"/>
                    <a:ext cx="55" cy="1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6858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1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/>
                      <a:cs typeface="+mn-cs"/>
                    </a:endParaRPr>
                  </a:p>
                </p:txBody>
              </p:sp>
            </p:grpSp>
            <p:sp>
              <p:nvSpPr>
                <p:cNvPr id="50196" name="Oval 69"/>
                <p:cNvSpPr>
                  <a:spLocks noChangeArrowheads="1"/>
                </p:cNvSpPr>
                <p:nvPr/>
              </p:nvSpPr>
              <p:spPr bwMode="auto">
                <a:xfrm>
                  <a:off x="3941" y="204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marL="0" marR="0" lvl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</a:t>
                  </a:r>
                </a:p>
              </p:txBody>
            </p:sp>
            <p:sp>
              <p:nvSpPr>
                <p:cNvPr id="50197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034" y="1911"/>
                  <a:ext cx="5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6858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/>
                    <a:cs typeface="+mn-cs"/>
                  </a:endParaRPr>
                </a:p>
              </p:txBody>
            </p:sp>
          </p:grpSp>
          <p:sp>
            <p:nvSpPr>
              <p:cNvPr id="50193" name="Oval 71"/>
              <p:cNvSpPr>
                <a:spLocks noChangeArrowheads="1"/>
              </p:cNvSpPr>
              <p:nvPr/>
            </p:nvSpPr>
            <p:spPr bwMode="auto">
              <a:xfrm>
                <a:off x="507" y="309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50194" name="Line 72"/>
              <p:cNvSpPr>
                <a:spLocks noChangeShapeType="1"/>
              </p:cNvSpPr>
              <p:nvPr/>
            </p:nvSpPr>
            <p:spPr bwMode="auto">
              <a:xfrm flipH="1">
                <a:off x="678" y="2978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/>
                  <a:cs typeface="+mn-cs"/>
                </a:endParaRPr>
              </a:p>
            </p:txBody>
          </p:sp>
        </p:grpSp>
        <p:sp>
          <p:nvSpPr>
            <p:cNvPr id="50190" name="Oval 73"/>
            <p:cNvSpPr>
              <a:spLocks noChangeArrowheads="1"/>
            </p:cNvSpPr>
            <p:nvPr/>
          </p:nvSpPr>
          <p:spPr bwMode="auto">
            <a:xfrm>
              <a:off x="1730" y="3474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191" name="Line 74"/>
            <p:cNvSpPr>
              <a:spLocks noChangeShapeType="1"/>
            </p:cNvSpPr>
            <p:nvPr/>
          </p:nvSpPr>
          <p:spPr bwMode="auto">
            <a:xfrm flipH="1">
              <a:off x="1867" y="3343"/>
              <a:ext cx="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sp>
        <p:nvSpPr>
          <p:cNvPr id="50187" name="Text Box 97"/>
          <p:cNvSpPr txBox="1">
            <a:spLocks noChangeArrowheads="1"/>
          </p:cNvSpPr>
          <p:nvPr/>
        </p:nvSpPr>
        <p:spPr bwMode="auto">
          <a:xfrm>
            <a:off x="478849" y="1113623"/>
            <a:ext cx="77100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</a:rPr>
              <a:t>从空树出发，经过一系列的查找、插入操作之后，可生成一棵二叉排序树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50188" name="Rectangle 98"/>
          <p:cNvSpPr>
            <a:spLocks noChangeArrowheads="1"/>
          </p:cNvSpPr>
          <p:nvPr/>
        </p:nvSpPr>
        <p:spPr bwMode="auto">
          <a:xfrm>
            <a:off x="733425" y="671514"/>
            <a:ext cx="4897041" cy="14656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</a:rPr>
              <a:t>二叉排序树的操作－生成</a:t>
            </a:r>
          </a:p>
        </p:txBody>
      </p:sp>
    </p:spTree>
    <p:extLst>
      <p:ext uri="{BB962C8B-B14F-4D97-AF65-F5344CB8AC3E}">
        <p14:creationId xmlns:p14="http://schemas.microsoft.com/office/powerpoint/2010/main" val="962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9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9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8" grpId="0" build="p" autoUpdateAnimBg="0"/>
      <p:bldP spid="101990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73"/>
          <p:cNvSpPr txBox="1">
            <a:spLocks noChangeArrowheads="1"/>
          </p:cNvSpPr>
          <p:nvPr/>
        </p:nvSpPr>
        <p:spPr bwMode="auto">
          <a:xfrm>
            <a:off x="623456" y="1383507"/>
            <a:ext cx="820881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不同插入次序的序列生成不同形态的二叉排序树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018309" y="3307657"/>
            <a:ext cx="2335249" cy="1485698"/>
            <a:chOff x="432" y="1530"/>
            <a:chExt cx="1392" cy="1248"/>
          </a:xfrm>
        </p:grpSpPr>
        <p:sp>
          <p:nvSpPr>
            <p:cNvPr id="51220" name="Oval 75"/>
            <p:cNvSpPr>
              <a:spLocks noChangeArrowheads="1"/>
            </p:cNvSpPr>
            <p:nvPr/>
          </p:nvSpPr>
          <p:spPr bwMode="auto">
            <a:xfrm>
              <a:off x="1104" y="153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51221" name="Oval 76"/>
            <p:cNvSpPr>
              <a:spLocks noChangeArrowheads="1"/>
            </p:cNvSpPr>
            <p:nvPr/>
          </p:nvSpPr>
          <p:spPr bwMode="auto">
            <a:xfrm>
              <a:off x="76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51222" name="Oval 77"/>
            <p:cNvSpPr>
              <a:spLocks noChangeArrowheads="1"/>
            </p:cNvSpPr>
            <p:nvPr/>
          </p:nvSpPr>
          <p:spPr bwMode="auto">
            <a:xfrm>
              <a:off x="148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51223" name="Oval 78"/>
            <p:cNvSpPr>
              <a:spLocks noChangeArrowheads="1"/>
            </p:cNvSpPr>
            <p:nvPr/>
          </p:nvSpPr>
          <p:spPr bwMode="auto">
            <a:xfrm>
              <a:off x="432" y="2346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1224" name="Oval 79"/>
            <p:cNvSpPr>
              <a:spLocks noChangeArrowheads="1"/>
            </p:cNvSpPr>
            <p:nvPr/>
          </p:nvSpPr>
          <p:spPr bwMode="auto">
            <a:xfrm>
              <a:off x="1152" y="239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51225" name="Line 80"/>
            <p:cNvSpPr>
              <a:spLocks noChangeShapeType="1"/>
            </p:cNvSpPr>
            <p:nvPr/>
          </p:nvSpPr>
          <p:spPr bwMode="auto">
            <a:xfrm flipH="1">
              <a:off x="1008" y="1802"/>
              <a:ext cx="14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26" name="Line 81"/>
            <p:cNvSpPr>
              <a:spLocks noChangeShapeType="1"/>
            </p:cNvSpPr>
            <p:nvPr/>
          </p:nvSpPr>
          <p:spPr bwMode="auto">
            <a:xfrm flipH="1">
              <a:off x="720" y="225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27" name="Line 82"/>
            <p:cNvSpPr>
              <a:spLocks noChangeShapeType="1"/>
            </p:cNvSpPr>
            <p:nvPr/>
          </p:nvSpPr>
          <p:spPr bwMode="auto">
            <a:xfrm>
              <a:off x="1056" y="2234"/>
              <a:ext cx="192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28" name="Line 83"/>
            <p:cNvSpPr>
              <a:spLocks noChangeShapeType="1"/>
            </p:cNvSpPr>
            <p:nvPr/>
          </p:nvSpPr>
          <p:spPr bwMode="auto">
            <a:xfrm>
              <a:off x="1392" y="181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4727864" y="3164658"/>
            <a:ext cx="3252353" cy="2114550"/>
            <a:chOff x="3024" y="1434"/>
            <a:chExt cx="1872" cy="1776"/>
          </a:xfrm>
        </p:grpSpPr>
        <p:sp>
          <p:nvSpPr>
            <p:cNvPr id="51211" name="Oval 84"/>
            <p:cNvSpPr>
              <a:spLocks noChangeArrowheads="1"/>
            </p:cNvSpPr>
            <p:nvPr/>
          </p:nvSpPr>
          <p:spPr bwMode="auto">
            <a:xfrm>
              <a:off x="3024" y="143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1212" name="Oval 85"/>
            <p:cNvSpPr>
              <a:spLocks noChangeArrowheads="1"/>
            </p:cNvSpPr>
            <p:nvPr/>
          </p:nvSpPr>
          <p:spPr bwMode="auto">
            <a:xfrm>
              <a:off x="3408" y="177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51213" name="Oval 86"/>
            <p:cNvSpPr>
              <a:spLocks noChangeArrowheads="1"/>
            </p:cNvSpPr>
            <p:nvPr/>
          </p:nvSpPr>
          <p:spPr bwMode="auto">
            <a:xfrm>
              <a:off x="3744" y="210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51214" name="Oval 87"/>
            <p:cNvSpPr>
              <a:spLocks noChangeArrowheads="1"/>
            </p:cNvSpPr>
            <p:nvPr/>
          </p:nvSpPr>
          <p:spPr bwMode="auto">
            <a:xfrm>
              <a:off x="4128" y="249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51215" name="Oval 88"/>
            <p:cNvSpPr>
              <a:spLocks noChangeArrowheads="1"/>
            </p:cNvSpPr>
            <p:nvPr/>
          </p:nvSpPr>
          <p:spPr bwMode="auto">
            <a:xfrm>
              <a:off x="4512" y="282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51216" name="Line 89"/>
            <p:cNvSpPr>
              <a:spLocks noChangeShapeType="1"/>
            </p:cNvSpPr>
            <p:nvPr/>
          </p:nvSpPr>
          <p:spPr bwMode="auto">
            <a:xfrm>
              <a:off x="3360" y="177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>
              <a:off x="3744" y="210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4080" y="244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4464" y="282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endParaRPr>
            </a:p>
          </p:txBody>
        </p:sp>
      </p:grpSp>
      <p:sp>
        <p:nvSpPr>
          <p:cNvPr id="51206" name="Text Box 93"/>
          <p:cNvSpPr txBox="1">
            <a:spLocks noChangeArrowheads="1"/>
          </p:cNvSpPr>
          <p:nvPr/>
        </p:nvSpPr>
        <p:spPr bwMode="auto">
          <a:xfrm>
            <a:off x="1018309" y="2061246"/>
            <a:ext cx="3013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51207" name="Line 94"/>
          <p:cNvSpPr>
            <a:spLocks noChangeShapeType="1"/>
          </p:cNvSpPr>
          <p:nvPr/>
        </p:nvSpPr>
        <p:spPr bwMode="auto">
          <a:xfrm>
            <a:off x="1771650" y="2507456"/>
            <a:ext cx="20002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1208" name="Line 95"/>
          <p:cNvSpPr>
            <a:spLocks noChangeShapeType="1"/>
          </p:cNvSpPr>
          <p:nvPr/>
        </p:nvSpPr>
        <p:spPr bwMode="auto">
          <a:xfrm>
            <a:off x="4572000" y="2507456"/>
            <a:ext cx="21145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1209" name="Text Box 97"/>
          <p:cNvSpPr txBox="1">
            <a:spLocks noChangeArrowheads="1"/>
          </p:cNvSpPr>
          <p:nvPr/>
        </p:nvSpPr>
        <p:spPr bwMode="auto">
          <a:xfrm>
            <a:off x="4463653" y="2057734"/>
            <a:ext cx="3516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51210" name="Rectangle 100"/>
          <p:cNvSpPr>
            <a:spLocks noChangeArrowheads="1"/>
          </p:cNvSpPr>
          <p:nvPr/>
        </p:nvSpPr>
        <p:spPr bwMode="auto">
          <a:xfrm>
            <a:off x="1172766" y="857250"/>
            <a:ext cx="4942284" cy="1907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</a:rPr>
              <a:t>二叉排序树的操作－生成</a:t>
            </a:r>
          </a:p>
        </p:txBody>
      </p:sp>
    </p:spTree>
    <p:extLst>
      <p:ext uri="{BB962C8B-B14F-4D97-AF65-F5344CB8AC3E}">
        <p14:creationId xmlns:p14="http://schemas.microsoft.com/office/powerpoint/2010/main" val="13538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0" lang="zh-CN" altLang="en-US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删除算法：</a:t>
            </a:r>
            <a:endParaRPr kumimoji="0" lang="en-US" altLang="zh-CN" sz="2400" b="1" kern="1200" dirty="0">
              <a:solidFill>
                <a:prstClr val="black">
                  <a:lumMod val="95000"/>
                  <a:lumOff val="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和插入相反，删除在查找成功之后进行，并且要求在删除二叉排序树上某个结点之后，仍然保持二叉排序树的特性。可分三种情况讨论：</a:t>
            </a:r>
            <a:endParaRPr kumimoji="0" lang="en-US" altLang="zh-CN" sz="2400" kern="1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en-US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）被删除的结点是叶子</a:t>
            </a:r>
            <a:r>
              <a:rPr kumimoji="0" lang="zh-CN" altLang="en-US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0" lang="en-US" altLang="zh-CN" kern="12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2400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en-US" sz="2400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kumimoji="0" lang="zh-CN" altLang="en-US" sz="2400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其双亲结点中相应指针域的值改为“空”</a:t>
            </a:r>
          </a:p>
          <a:p>
            <a:pPr marL="914452" lvl="2" indent="0" defTabSz="914476" fontAlgn="auto"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kumimoji="0" lang="en-US" altLang="zh-CN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en-US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）被删除的结点只有左子树或者只有右子树</a:t>
            </a:r>
            <a:r>
              <a:rPr kumimoji="0" lang="zh-CN" altLang="en-US" sz="2800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0" lang="en-US" altLang="zh-CN" sz="2800" kern="12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52" lvl="2" indent="0" defTabSz="914476" fontAlgn="auto"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kumimoji="0" lang="zh-CN" altLang="en-US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kumimoji="0"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其双亲结点的相应指针域的值改为 “指向被删除结点的左子树或右子树”。</a:t>
            </a: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en-US" altLang="zh-CN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en-US" sz="28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）被删除的结点既有左子树，也有右子树</a:t>
            </a:r>
            <a:r>
              <a:rPr kumimoji="0" lang="zh-CN" altLang="en-US" sz="2400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2400" kern="1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en-US" sz="2400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kumimoji="0" lang="zh-CN" altLang="en-US" sz="2400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0" lang="zh-CN" altLang="en-US" sz="2400" kern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其中序前驱</a:t>
            </a:r>
            <a:r>
              <a:rPr kumimoji="0" lang="zh-CN" altLang="en-US" sz="2400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替代之，然后再删除该前驱结点。前驱为其左子树的最右孩子。</a:t>
            </a:r>
            <a:endParaRPr kumimoji="0" lang="en-US" altLang="zh-CN" sz="2400" kern="1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914476" fontAlgn="auto"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en-US" altLang="zh-CN" sz="2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95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 dirty="0" smtClean="0">
                <a:solidFill>
                  <a:srgbClr val="FF0000"/>
                </a:solidFill>
                <a:effectLst/>
              </a:rPr>
              <a:t>1.</a:t>
            </a:r>
            <a:r>
              <a:rPr lang="zh-CN" altLang="en-US" sz="2800" b="0" dirty="0" smtClean="0">
                <a:solidFill>
                  <a:srgbClr val="FF0000"/>
                </a:solidFill>
                <a:effectLst/>
              </a:rPr>
              <a:t>删除结点为</a:t>
            </a:r>
            <a:r>
              <a:rPr lang="zh-CN" altLang="en-US" sz="2800" b="0" dirty="0">
                <a:solidFill>
                  <a:srgbClr val="FF0000"/>
                </a:solidFill>
                <a:effectLst/>
              </a:rPr>
              <a:t>叶子结点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8" y="1108364"/>
            <a:ext cx="7983537" cy="506701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</a:t>
            </a:r>
            <a:r>
              <a:rPr lang="zh-CN" altLang="en-US" dirty="0"/>
              <a:t>待删结点为*</a:t>
            </a:r>
            <a:r>
              <a:rPr lang="en-US" altLang="zh-CN" dirty="0"/>
              <a:t>p(p</a:t>
            </a:r>
            <a:r>
              <a:rPr lang="zh-CN" altLang="en-US" dirty="0"/>
              <a:t>为指向待删结点的指针</a:t>
            </a:r>
            <a:r>
              <a:rPr lang="en-US" altLang="zh-CN" dirty="0"/>
              <a:t>)</a:t>
            </a:r>
            <a:r>
              <a:rPr lang="zh-CN" altLang="en-US" dirty="0"/>
              <a:t>，其双亲结点为*</a:t>
            </a:r>
            <a:r>
              <a:rPr lang="en-US" altLang="zh-CN" dirty="0"/>
              <a:t>f</a:t>
            </a:r>
            <a:r>
              <a:rPr lang="zh-CN" altLang="en-US" dirty="0"/>
              <a:t>，且不失一般性，设*</a:t>
            </a:r>
            <a:r>
              <a:rPr lang="en-US" altLang="zh-CN" dirty="0"/>
              <a:t>p</a:t>
            </a:r>
            <a:r>
              <a:rPr lang="zh-CN" altLang="en-US" dirty="0"/>
              <a:t>是*</a:t>
            </a:r>
            <a:r>
              <a:rPr lang="en-US" altLang="zh-CN" dirty="0"/>
              <a:t>f </a:t>
            </a:r>
            <a:r>
              <a:rPr lang="zh-CN" altLang="en-US" dirty="0"/>
              <a:t>的左孩子。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若*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结点为叶子结点</a:t>
            </a:r>
            <a:r>
              <a:rPr lang="zh-CN" altLang="en-US" dirty="0"/>
              <a:t>，  由于删去叶子结点后不影响整棵树的特性，所以，只需将被删结点的双亲结点相应指针域</a:t>
            </a:r>
            <a:r>
              <a:rPr lang="zh-CN" altLang="en-US" dirty="0" smtClean="0"/>
              <a:t>改为</a:t>
            </a:r>
            <a:r>
              <a:rPr lang="zh-CN" altLang="en-US" dirty="0"/>
              <a:t>空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42" y="3803358"/>
            <a:ext cx="304842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>
                <a:solidFill>
                  <a:srgbClr val="C00000"/>
                </a:solidFill>
              </a:rPr>
              <a:t>(2) </a:t>
            </a:r>
            <a:r>
              <a:rPr lang="zh-CN" altLang="en-US" sz="3200" dirty="0">
                <a:solidFill>
                  <a:srgbClr val="C00000"/>
                </a:solidFill>
              </a:rPr>
              <a:t>若 *</a:t>
            </a:r>
            <a:r>
              <a:rPr lang="en-US" altLang="zh-CN" sz="3200" dirty="0">
                <a:solidFill>
                  <a:srgbClr val="C00000"/>
                </a:solidFill>
              </a:rPr>
              <a:t>p</a:t>
            </a:r>
            <a:r>
              <a:rPr lang="zh-CN" altLang="en-US" sz="3200" dirty="0">
                <a:solidFill>
                  <a:srgbClr val="C00000"/>
                </a:solidFill>
              </a:rPr>
              <a:t>是单支结点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143" y="1518660"/>
            <a:ext cx="7983537" cy="4725987"/>
          </a:xfrm>
        </p:spPr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/>
              <a:t>p</a:t>
            </a:r>
            <a:r>
              <a:rPr lang="zh-CN" altLang="en-US" dirty="0"/>
              <a:t>结点只有右子树 </a:t>
            </a:r>
            <a:r>
              <a:rPr lang="en-US" altLang="zh-CN" dirty="0"/>
              <a:t>P</a:t>
            </a:r>
            <a:r>
              <a:rPr lang="en-US" altLang="zh-CN" baseline="-25000" dirty="0"/>
              <a:t>R</a:t>
            </a:r>
            <a:r>
              <a:rPr lang="zh-CN" altLang="en-US" dirty="0"/>
              <a:t>或左子树 </a:t>
            </a:r>
            <a:r>
              <a:rPr lang="en-US" altLang="zh-CN" dirty="0"/>
              <a:t>P</a:t>
            </a:r>
            <a:r>
              <a:rPr lang="en-US" altLang="zh-CN" baseline="-25000" dirty="0"/>
              <a:t>L</a:t>
            </a:r>
            <a:r>
              <a:rPr lang="zh-CN" altLang="en-US" dirty="0"/>
              <a:t>，只需将右子树 </a:t>
            </a:r>
            <a:r>
              <a:rPr lang="en-US" altLang="zh-CN" dirty="0"/>
              <a:t>P</a:t>
            </a:r>
            <a:r>
              <a:rPr lang="en-US" altLang="zh-CN" baseline="-25000" dirty="0"/>
              <a:t>R</a:t>
            </a:r>
            <a:r>
              <a:rPr lang="zh-CN" altLang="en-US" dirty="0"/>
              <a:t>或左子树 </a:t>
            </a:r>
            <a:r>
              <a:rPr lang="en-US" altLang="zh-CN" dirty="0"/>
              <a:t>P</a:t>
            </a:r>
            <a:r>
              <a:rPr lang="en-US" altLang="zh-CN" baseline="-25000" dirty="0"/>
              <a:t>L</a:t>
            </a:r>
            <a:r>
              <a:rPr lang="zh-CN" altLang="en-US" dirty="0"/>
              <a:t>直接成为其双亲结点 *</a:t>
            </a:r>
            <a:r>
              <a:rPr lang="en-US" altLang="zh-CN" dirty="0"/>
              <a:t>f </a:t>
            </a:r>
            <a:r>
              <a:rPr lang="zh-CN" altLang="en-US" dirty="0"/>
              <a:t>的左子树即可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94" y="3077873"/>
            <a:ext cx="2809875" cy="2143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841" y="3077873"/>
            <a:ext cx="2781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）若 </a:t>
            </a:r>
            <a:r>
              <a:rPr lang="zh-CN" altLang="en-US" sz="3200" dirty="0">
                <a:solidFill>
                  <a:srgbClr val="FF0000"/>
                </a:solidFill>
              </a:rPr>
              <a:t>*</a:t>
            </a:r>
            <a:r>
              <a:rPr lang="en-US" altLang="zh-CN" sz="3200" dirty="0">
                <a:solidFill>
                  <a:srgbClr val="FF0000"/>
                </a:solidFill>
              </a:rPr>
              <a:t>p</a:t>
            </a:r>
            <a:r>
              <a:rPr lang="zh-CN" altLang="en-US" sz="3200" dirty="0">
                <a:solidFill>
                  <a:srgbClr val="FF0000"/>
                </a:solidFill>
              </a:rPr>
              <a:t>是单支结点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87" y="1295400"/>
            <a:ext cx="6879503" cy="47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本章教学内容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8141" y="1736258"/>
            <a:ext cx="7144684" cy="4725987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8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.1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静态</a:t>
            </a:r>
            <a:r>
              <a:rPr kumimoji="0" lang="zh-CN" altLang="en-US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查找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表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8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.2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动态查找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表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-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二叉排序树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9.2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插入排序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9.2.1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直接插入排序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3200" b="1" kern="1200" dirty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9.2.3 </a:t>
            </a:r>
            <a:r>
              <a:rPr kumimoji="0" lang="zh-CN" altLang="en-US" sz="3200" b="1" kern="1200" dirty="0" smtClean="0">
                <a:solidFill>
                  <a:schemeClr val="accent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希尔排序</a:t>
            </a:r>
            <a:endParaRPr kumimoji="0" lang="en-US" altLang="zh-CN" sz="3200" b="1" kern="1200" dirty="0" smtClean="0">
              <a:solidFill>
                <a:schemeClr val="accent6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88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656" y="581892"/>
            <a:ext cx="6400800" cy="685800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(3) </a:t>
            </a:r>
            <a:r>
              <a:rPr lang="zh-CN" altLang="en-US" sz="2800" dirty="0" smtClean="0">
                <a:solidFill>
                  <a:srgbClr val="FF0000"/>
                </a:solidFill>
              </a:rPr>
              <a:t>被删除结点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</a:rPr>
              <a:t>既有</a:t>
            </a:r>
            <a:r>
              <a:rPr lang="zh-CN" altLang="en-US" sz="2800" dirty="0">
                <a:solidFill>
                  <a:srgbClr val="FF0000"/>
                </a:solidFill>
              </a:rPr>
              <a:t>左子树 </a:t>
            </a:r>
            <a:r>
              <a:rPr lang="zh-CN" altLang="en-US" sz="2800" dirty="0" smtClean="0">
                <a:solidFill>
                  <a:srgbClr val="FF0000"/>
                </a:solidFill>
              </a:rPr>
              <a:t>又</a:t>
            </a:r>
            <a:r>
              <a:rPr lang="zh-CN" altLang="en-US" sz="2800" dirty="0">
                <a:solidFill>
                  <a:srgbClr val="FF0000"/>
                </a:solidFill>
              </a:rPr>
              <a:t>有右子树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8" y="1177638"/>
            <a:ext cx="7983537" cy="4983884"/>
          </a:xfrm>
        </p:spPr>
        <p:txBody>
          <a:bodyPr/>
          <a:lstStyle/>
          <a:p>
            <a:r>
              <a:rPr lang="zh-CN" altLang="en-US" dirty="0"/>
              <a:t>可按中序遍历保持有序进行调整。中序遍历该二叉树得到的序列为：</a:t>
            </a:r>
            <a:r>
              <a:rPr lang="en-US" altLang="zh-CN" dirty="0"/>
              <a:t>{ C</a:t>
            </a:r>
            <a:r>
              <a:rPr lang="en-US" altLang="zh-CN" baseline="-25000" dirty="0"/>
              <a:t>L</a:t>
            </a:r>
            <a:r>
              <a:rPr lang="en-US" altLang="zh-CN" dirty="0"/>
              <a:t> C Q</a:t>
            </a:r>
            <a:r>
              <a:rPr lang="en-US" altLang="zh-CN" baseline="-25000" dirty="0"/>
              <a:t>L</a:t>
            </a:r>
            <a:r>
              <a:rPr lang="en-US" altLang="zh-CN" dirty="0"/>
              <a:t> Q S</a:t>
            </a:r>
            <a:r>
              <a:rPr lang="en-US" altLang="zh-CN" baseline="-25000" dirty="0"/>
              <a:t>L</a:t>
            </a:r>
            <a:r>
              <a:rPr lang="en-US" altLang="zh-CN" dirty="0"/>
              <a:t> S P P</a:t>
            </a:r>
            <a:r>
              <a:rPr lang="en-US" altLang="zh-CN" baseline="-25000" dirty="0"/>
              <a:t>R</a:t>
            </a:r>
            <a:r>
              <a:rPr lang="en-US" altLang="zh-CN" dirty="0"/>
              <a:t> F … }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</a:t>
            </a:r>
            <a:r>
              <a:rPr lang="zh-CN" altLang="en-US" dirty="0"/>
              <a:t>*</a:t>
            </a:r>
            <a:r>
              <a:rPr lang="en-US" altLang="zh-CN" dirty="0"/>
              <a:t>p </a:t>
            </a:r>
            <a:r>
              <a:rPr lang="zh-CN" altLang="en-US" dirty="0"/>
              <a:t>为被删除结点， </a:t>
            </a:r>
            <a:endParaRPr lang="en-US" altLang="zh-CN" dirty="0" smtClean="0"/>
          </a:p>
          <a:p>
            <a:pPr marL="3587750" indent="-3587750"/>
            <a:r>
              <a:rPr lang="en-US" altLang="zh-CN" dirty="0"/>
              <a:t> </a:t>
            </a:r>
            <a:r>
              <a:rPr lang="zh-CN" altLang="en-US" dirty="0" smtClean="0"/>
              <a:t>*</a:t>
            </a:r>
            <a:r>
              <a:rPr lang="en-US" altLang="zh-CN" dirty="0"/>
              <a:t>f </a:t>
            </a:r>
            <a:r>
              <a:rPr lang="zh-CN" altLang="en-US" dirty="0"/>
              <a:t>为*</a:t>
            </a:r>
            <a:r>
              <a:rPr lang="en-US" altLang="zh-CN" dirty="0"/>
              <a:t>p</a:t>
            </a:r>
            <a:r>
              <a:rPr lang="zh-CN" altLang="en-US" dirty="0"/>
              <a:t>的双亲</a:t>
            </a:r>
            <a:r>
              <a:rPr lang="zh-CN" altLang="en-US" dirty="0" smtClean="0"/>
              <a:t>结 点，                                   </a:t>
            </a:r>
            <a:r>
              <a:rPr lang="en-US" altLang="zh-CN" dirty="0" smtClean="0"/>
              <a:t>c </a:t>
            </a:r>
            <a:r>
              <a:rPr lang="zh-CN" altLang="en-US" dirty="0"/>
              <a:t>为*</a:t>
            </a:r>
            <a:r>
              <a:rPr lang="en-US" altLang="zh-CN" dirty="0"/>
              <a:t>p</a:t>
            </a:r>
            <a:r>
              <a:rPr lang="zh-CN" altLang="en-US" dirty="0"/>
              <a:t>左子树的根结点， </a:t>
            </a:r>
            <a:endParaRPr lang="en-US" altLang="zh-CN" dirty="0" smtClean="0"/>
          </a:p>
          <a:p>
            <a:pPr marL="3671888" indent="-3671888"/>
            <a:r>
              <a:rPr lang="zh-CN" altLang="en-US" dirty="0" smtClean="0"/>
              <a:t>*</a:t>
            </a:r>
            <a:r>
              <a:rPr lang="en-US" altLang="zh-CN" dirty="0"/>
              <a:t>s </a:t>
            </a:r>
            <a:r>
              <a:rPr lang="zh-CN" altLang="en-US" dirty="0"/>
              <a:t>为*</a:t>
            </a:r>
            <a:r>
              <a:rPr lang="en-US" altLang="zh-CN" dirty="0"/>
              <a:t>p</a:t>
            </a:r>
            <a:r>
              <a:rPr lang="zh-CN" altLang="en-US" dirty="0"/>
              <a:t>左子树上最右下的</a:t>
            </a:r>
            <a:r>
              <a:rPr lang="zh-CN" altLang="en-US" dirty="0" smtClean="0"/>
              <a:t>结点；  </a:t>
            </a:r>
            <a:endParaRPr lang="en-US" altLang="zh-CN" dirty="0" smtClean="0"/>
          </a:p>
          <a:p>
            <a:pPr marL="3671888" indent="-3671888"/>
            <a:r>
              <a:rPr lang="zh-CN" altLang="en-US" sz="2800" dirty="0" smtClean="0"/>
              <a:t> 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中序遍历中*</a:t>
            </a:r>
            <a:r>
              <a:rPr lang="en-US" altLang="zh-CN" sz="2800" dirty="0"/>
              <a:t>p</a:t>
            </a:r>
            <a:r>
              <a:rPr lang="zh-CN" altLang="en-US" sz="2800" dirty="0"/>
              <a:t>的直接</a:t>
            </a:r>
            <a:r>
              <a:rPr lang="zh-CN" altLang="en-US" sz="2800" dirty="0" smtClean="0"/>
              <a:t>前驱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8" y="2871068"/>
            <a:ext cx="2733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6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7" y="609600"/>
            <a:ext cx="7087322" cy="6858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3) </a:t>
            </a:r>
            <a:r>
              <a:rPr lang="zh-CN" altLang="en-US" sz="3200" dirty="0">
                <a:solidFill>
                  <a:srgbClr val="FF0000"/>
                </a:solidFill>
              </a:rPr>
              <a:t>被删除结点</a:t>
            </a:r>
            <a:r>
              <a:rPr lang="en-US" altLang="zh-CN" sz="3200" dirty="0">
                <a:solidFill>
                  <a:srgbClr val="FF0000"/>
                </a:solidFill>
              </a:rPr>
              <a:t>p</a:t>
            </a:r>
            <a:r>
              <a:rPr lang="zh-CN" altLang="en-US" sz="3200" dirty="0">
                <a:solidFill>
                  <a:srgbClr val="FF0000"/>
                </a:solidFill>
              </a:rPr>
              <a:t>既有左子树 又有右子树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 一般</a:t>
            </a:r>
            <a:r>
              <a:rPr lang="zh-CN" altLang="en-US" sz="2800" dirty="0" smtClean="0"/>
              <a:t>令</a:t>
            </a:r>
            <a:r>
              <a:rPr lang="en-US" altLang="zh-CN" sz="2800" dirty="0"/>
              <a:t>p</a:t>
            </a:r>
            <a:r>
              <a:rPr lang="zh-CN" altLang="en-US" sz="2800" dirty="0"/>
              <a:t>的直接前驱</a:t>
            </a:r>
            <a:r>
              <a:rPr lang="en-US" altLang="zh-CN" sz="2800" dirty="0"/>
              <a:t>(</a:t>
            </a:r>
            <a:r>
              <a:rPr lang="zh-CN" altLang="en-US" sz="2800" dirty="0"/>
              <a:t>或直接后继</a:t>
            </a:r>
            <a:r>
              <a:rPr lang="en-US" altLang="zh-CN" sz="2800" dirty="0"/>
              <a:t>)</a:t>
            </a:r>
            <a:r>
              <a:rPr lang="zh-CN" altLang="en-US" sz="2800" dirty="0"/>
              <a:t>替代</a:t>
            </a:r>
            <a:r>
              <a:rPr lang="en-US" altLang="zh-CN" sz="2800" dirty="0"/>
              <a:t>p</a:t>
            </a:r>
            <a:r>
              <a:rPr lang="zh-CN" altLang="en-US" sz="2800" dirty="0"/>
              <a:t>，然后再从二叉排序树中删除 </a:t>
            </a:r>
            <a:r>
              <a:rPr lang="en-US" altLang="zh-CN" sz="2800" dirty="0"/>
              <a:t>p </a:t>
            </a:r>
            <a:r>
              <a:rPr lang="zh-CN" altLang="en-US" sz="2800" dirty="0"/>
              <a:t>的直接前驱</a:t>
            </a:r>
            <a:r>
              <a:rPr lang="en-US" altLang="zh-CN" sz="2800" dirty="0"/>
              <a:t>(</a:t>
            </a:r>
            <a:r>
              <a:rPr lang="zh-CN" altLang="en-US" sz="2800" dirty="0"/>
              <a:t>或直接后继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34" y="2608984"/>
            <a:ext cx="3305175" cy="3829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13" y="2495953"/>
            <a:ext cx="2731245" cy="38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4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7461394" cy="685800"/>
          </a:xfrm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）删除</a:t>
            </a:r>
            <a:r>
              <a:rPr lang="en-US" altLang="zh-CN" sz="3200" dirty="0" smtClean="0">
                <a:solidFill>
                  <a:srgbClr val="FF0000"/>
                </a:solidFill>
              </a:rPr>
              <a:t>50 </a:t>
            </a:r>
            <a:r>
              <a:rPr lang="zh-CN" altLang="en-US" sz="3200" dirty="0" smtClean="0">
                <a:solidFill>
                  <a:srgbClr val="FF0000"/>
                </a:solidFill>
              </a:rPr>
              <a:t>，以中序前驱结点</a:t>
            </a:r>
            <a:r>
              <a:rPr lang="en-US" altLang="zh-CN" sz="3200" dirty="0" smtClean="0">
                <a:solidFill>
                  <a:srgbClr val="FF0000"/>
                </a:solidFill>
              </a:rPr>
              <a:t>40</a:t>
            </a:r>
            <a:r>
              <a:rPr lang="zh-CN" altLang="en-US" sz="3200" dirty="0" smtClean="0">
                <a:solidFill>
                  <a:srgbClr val="FF0000"/>
                </a:solidFill>
              </a:rPr>
              <a:t>替换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96" y="2388826"/>
            <a:ext cx="3441339" cy="2390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060" y="2434502"/>
            <a:ext cx="3492067" cy="234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8" y="734292"/>
            <a:ext cx="7983537" cy="5441084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练习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</a:t>
            </a:r>
            <a:r>
              <a:rPr lang="zh-CN" altLang="en-US" dirty="0"/>
              <a:t>依次删除二叉排序树中的关键字为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的各结点后，该二叉排序树的结构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7" y="2712460"/>
            <a:ext cx="43624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6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88" y="914400"/>
            <a:ext cx="7056227" cy="52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98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Text Box 2"/>
          <p:cNvSpPr txBox="1">
            <a:spLocks noChangeArrowheads="1"/>
          </p:cNvSpPr>
          <p:nvPr/>
        </p:nvSpPr>
        <p:spPr bwMode="auto">
          <a:xfrm>
            <a:off x="1709737" y="3308747"/>
            <a:ext cx="57781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100" dirty="0">
                <a:solidFill>
                  <a:srgbClr val="3333CC"/>
                </a:solidFill>
                <a:latin typeface="楷体_GB2312"/>
              </a:rPr>
              <a:t>第</a:t>
            </a:r>
            <a:r>
              <a:rPr lang="en-US" altLang="zh-CN" sz="2100" dirty="0" err="1">
                <a:solidFill>
                  <a:srgbClr val="3333CC"/>
                </a:solidFill>
                <a:latin typeface="楷体_GB2312"/>
              </a:rPr>
              <a:t>i</a:t>
            </a:r>
            <a:r>
              <a:rPr lang="zh-CN" altLang="en-US" sz="2100" dirty="0">
                <a:solidFill>
                  <a:srgbClr val="3333CC"/>
                </a:solidFill>
                <a:latin typeface="楷体_GB2312"/>
              </a:rPr>
              <a:t>层结点需比较</a:t>
            </a:r>
            <a:r>
              <a:rPr lang="en-US" altLang="zh-CN" sz="2100" dirty="0" err="1">
                <a:solidFill>
                  <a:srgbClr val="3333CC"/>
                </a:solidFill>
                <a:latin typeface="楷体_GB2312"/>
              </a:rPr>
              <a:t>i</a:t>
            </a:r>
            <a:r>
              <a:rPr lang="zh-CN" altLang="en-US" sz="2100" dirty="0">
                <a:solidFill>
                  <a:srgbClr val="3333CC"/>
                </a:solidFill>
                <a:latin typeface="楷体_GB2312"/>
              </a:rPr>
              <a:t>次。在等概率的前提下，上述两图的</a:t>
            </a:r>
            <a:r>
              <a:rPr lang="zh-CN" altLang="en-US" sz="2100" dirty="0">
                <a:solidFill>
                  <a:srgbClr val="FF3300"/>
                </a:solidFill>
                <a:latin typeface="楷体_GB2312"/>
              </a:rPr>
              <a:t>平均查找</a:t>
            </a:r>
            <a:r>
              <a:rPr lang="zh-CN" altLang="en-US" sz="2100" dirty="0" smtClean="0">
                <a:solidFill>
                  <a:srgbClr val="FF3300"/>
                </a:solidFill>
                <a:latin typeface="楷体_GB2312"/>
              </a:rPr>
              <a:t>长度</a:t>
            </a:r>
            <a:r>
              <a:rPr lang="en-US" altLang="zh-CN" sz="2100" dirty="0" smtClean="0">
                <a:solidFill>
                  <a:srgbClr val="FF3300"/>
                </a:solidFill>
                <a:latin typeface="楷体_GB2312"/>
              </a:rPr>
              <a:t>ASL</a:t>
            </a:r>
            <a:r>
              <a:rPr lang="zh-CN" altLang="en-US" sz="2100" dirty="0" smtClean="0">
                <a:solidFill>
                  <a:srgbClr val="3333CC"/>
                </a:solidFill>
                <a:latin typeface="楷体_GB2312"/>
              </a:rPr>
              <a:t>为</a:t>
            </a:r>
            <a:r>
              <a:rPr lang="zh-CN" altLang="en-US" sz="2100" dirty="0">
                <a:solidFill>
                  <a:srgbClr val="3333CC"/>
                </a:solidFill>
                <a:latin typeface="楷体_GB2312"/>
              </a:rPr>
              <a:t>：</a:t>
            </a:r>
          </a:p>
        </p:txBody>
      </p:sp>
      <p:graphicFrame>
        <p:nvGraphicFramePr>
          <p:cNvPr id="1043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751275"/>
              </p:ext>
            </p:extLst>
          </p:nvPr>
        </p:nvGraphicFramePr>
        <p:xfrm>
          <a:off x="2015294" y="4530587"/>
          <a:ext cx="5576997" cy="132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公式" r:id="rId3" imgW="2476440" imgH="888840" progId="Equation.3">
                  <p:embed/>
                </p:oleObj>
              </mc:Choice>
              <mc:Fallback>
                <p:oleObj name="公式" r:id="rId3" imgW="2476440" imgH="888840" progId="Equation.3">
                  <p:embed/>
                  <p:pic>
                    <p:nvPicPr>
                      <p:cNvPr id="1043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294" y="4530587"/>
                        <a:ext cx="5576997" cy="1320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1914525" y="1364456"/>
            <a:ext cx="1657350" cy="1485900"/>
            <a:chOff x="432" y="1530"/>
            <a:chExt cx="1392" cy="1248"/>
          </a:xfrm>
        </p:grpSpPr>
        <p:sp>
          <p:nvSpPr>
            <p:cNvPr id="4113" name="Oval 5"/>
            <p:cNvSpPr>
              <a:spLocks noChangeArrowheads="1"/>
            </p:cNvSpPr>
            <p:nvPr/>
          </p:nvSpPr>
          <p:spPr bwMode="auto">
            <a:xfrm>
              <a:off x="1104" y="153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4114" name="Oval 6"/>
            <p:cNvSpPr>
              <a:spLocks noChangeArrowheads="1"/>
            </p:cNvSpPr>
            <p:nvPr/>
          </p:nvSpPr>
          <p:spPr bwMode="auto">
            <a:xfrm>
              <a:off x="76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4115" name="Oval 7"/>
            <p:cNvSpPr>
              <a:spLocks noChangeArrowheads="1"/>
            </p:cNvSpPr>
            <p:nvPr/>
          </p:nvSpPr>
          <p:spPr bwMode="auto">
            <a:xfrm>
              <a:off x="1488" y="191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4116" name="Oval 8"/>
            <p:cNvSpPr>
              <a:spLocks noChangeArrowheads="1"/>
            </p:cNvSpPr>
            <p:nvPr/>
          </p:nvSpPr>
          <p:spPr bwMode="auto">
            <a:xfrm>
              <a:off x="432" y="2346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117" name="Oval 9"/>
            <p:cNvSpPr>
              <a:spLocks noChangeArrowheads="1"/>
            </p:cNvSpPr>
            <p:nvPr/>
          </p:nvSpPr>
          <p:spPr bwMode="auto">
            <a:xfrm>
              <a:off x="1152" y="239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4118" name="Line 10"/>
            <p:cNvSpPr>
              <a:spLocks noChangeShapeType="1"/>
            </p:cNvSpPr>
            <p:nvPr/>
          </p:nvSpPr>
          <p:spPr bwMode="auto">
            <a:xfrm flipH="1">
              <a:off x="1008" y="1802"/>
              <a:ext cx="14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19" name="Line 11"/>
            <p:cNvSpPr>
              <a:spLocks noChangeShapeType="1"/>
            </p:cNvSpPr>
            <p:nvPr/>
          </p:nvSpPr>
          <p:spPr bwMode="auto">
            <a:xfrm flipH="1">
              <a:off x="720" y="225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20" name="Line 12"/>
            <p:cNvSpPr>
              <a:spLocks noChangeShapeType="1"/>
            </p:cNvSpPr>
            <p:nvPr/>
          </p:nvSpPr>
          <p:spPr bwMode="auto">
            <a:xfrm>
              <a:off x="1056" y="2234"/>
              <a:ext cx="192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21" name="Line 13"/>
            <p:cNvSpPr>
              <a:spLocks noChangeShapeType="1"/>
            </p:cNvSpPr>
            <p:nvPr/>
          </p:nvSpPr>
          <p:spPr bwMode="auto">
            <a:xfrm>
              <a:off x="1392" y="181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</p:grpSp>
      <p:grpSp>
        <p:nvGrpSpPr>
          <p:cNvPr id="4102" name="Group 14"/>
          <p:cNvGrpSpPr>
            <a:grpSpLocks/>
          </p:cNvGrpSpPr>
          <p:nvPr/>
        </p:nvGrpSpPr>
        <p:grpSpPr bwMode="auto">
          <a:xfrm>
            <a:off x="5000625" y="1250156"/>
            <a:ext cx="2228850" cy="2114550"/>
            <a:chOff x="3024" y="1434"/>
            <a:chExt cx="1872" cy="1776"/>
          </a:xfrm>
        </p:grpSpPr>
        <p:sp>
          <p:nvSpPr>
            <p:cNvPr id="4104" name="Oval 15"/>
            <p:cNvSpPr>
              <a:spLocks noChangeArrowheads="1"/>
            </p:cNvSpPr>
            <p:nvPr/>
          </p:nvSpPr>
          <p:spPr bwMode="auto">
            <a:xfrm>
              <a:off x="3024" y="143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105" name="Oval 16"/>
            <p:cNvSpPr>
              <a:spLocks noChangeArrowheads="1"/>
            </p:cNvSpPr>
            <p:nvPr/>
          </p:nvSpPr>
          <p:spPr bwMode="auto">
            <a:xfrm>
              <a:off x="3408" y="177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4106" name="Oval 17"/>
            <p:cNvSpPr>
              <a:spLocks noChangeArrowheads="1"/>
            </p:cNvSpPr>
            <p:nvPr/>
          </p:nvSpPr>
          <p:spPr bwMode="auto">
            <a:xfrm>
              <a:off x="3744" y="210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4107" name="Oval 18"/>
            <p:cNvSpPr>
              <a:spLocks noChangeArrowheads="1"/>
            </p:cNvSpPr>
            <p:nvPr/>
          </p:nvSpPr>
          <p:spPr bwMode="auto">
            <a:xfrm>
              <a:off x="4128" y="249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4108" name="Oval 19"/>
            <p:cNvSpPr>
              <a:spLocks noChangeArrowheads="1"/>
            </p:cNvSpPr>
            <p:nvPr/>
          </p:nvSpPr>
          <p:spPr bwMode="auto">
            <a:xfrm>
              <a:off x="4512" y="282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>
                  <a:solidFill>
                    <a:srgbClr val="000000"/>
                  </a:solidFill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4109" name="Line 20"/>
            <p:cNvSpPr>
              <a:spLocks noChangeShapeType="1"/>
            </p:cNvSpPr>
            <p:nvPr/>
          </p:nvSpPr>
          <p:spPr bwMode="auto">
            <a:xfrm>
              <a:off x="3360" y="177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10" name="Line 21"/>
            <p:cNvSpPr>
              <a:spLocks noChangeShapeType="1"/>
            </p:cNvSpPr>
            <p:nvPr/>
          </p:nvSpPr>
          <p:spPr bwMode="auto">
            <a:xfrm>
              <a:off x="3744" y="210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11" name="Line 22"/>
            <p:cNvSpPr>
              <a:spLocks noChangeShapeType="1"/>
            </p:cNvSpPr>
            <p:nvPr/>
          </p:nvSpPr>
          <p:spPr bwMode="auto">
            <a:xfrm>
              <a:off x="4080" y="244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112" name="Line 23"/>
            <p:cNvSpPr>
              <a:spLocks noChangeShapeType="1"/>
            </p:cNvSpPr>
            <p:nvPr/>
          </p:nvSpPr>
          <p:spPr bwMode="auto">
            <a:xfrm>
              <a:off x="4464" y="282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</p:grpSp>
      <p:sp>
        <p:nvSpPr>
          <p:cNvPr id="4103" name="Rectangle 24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查找的性能分析</a:t>
            </a:r>
          </a:p>
        </p:txBody>
      </p:sp>
    </p:spTree>
    <p:extLst>
      <p:ext uri="{BB962C8B-B14F-4D97-AF65-F5344CB8AC3E}">
        <p14:creationId xmlns:p14="http://schemas.microsoft.com/office/powerpoint/2010/main" val="168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1277541" y="1322785"/>
            <a:ext cx="6723459" cy="138499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平均查找长度和二叉树的形态有关，即，</a:t>
            </a:r>
          </a:p>
          <a:p>
            <a:pPr defTabSz="6858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最好：</a:t>
            </a:r>
            <a:r>
              <a:rPr lang="en-US" altLang="zh-CN" sz="2100">
                <a:solidFill>
                  <a:srgbClr val="000066"/>
                </a:solidFill>
                <a:latin typeface="楷体_GB2312"/>
              </a:rPr>
              <a:t>log</a:t>
            </a:r>
            <a:r>
              <a:rPr lang="en-US" altLang="zh-CN" sz="2100" baseline="-25000">
                <a:solidFill>
                  <a:srgbClr val="000066"/>
                </a:solidFill>
                <a:latin typeface="楷体_GB2312"/>
              </a:rPr>
              <a:t>2</a:t>
            </a:r>
            <a:r>
              <a:rPr lang="en-US" altLang="zh-CN" sz="2100">
                <a:solidFill>
                  <a:srgbClr val="000066"/>
                </a:solidFill>
                <a:latin typeface="楷体_GB2312"/>
              </a:rPr>
              <a:t>n</a:t>
            </a: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（形态匀称，与二分查找的判定树相似）</a:t>
            </a:r>
          </a:p>
          <a:p>
            <a:pPr defTabSz="6858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最坏</a:t>
            </a:r>
            <a:r>
              <a:rPr lang="en-US" altLang="zh-CN" sz="2100">
                <a:solidFill>
                  <a:srgbClr val="000066"/>
                </a:solidFill>
                <a:latin typeface="楷体_GB2312"/>
                <a:sym typeface="Wingdings" panose="05000000000000000000" pitchFamily="2" charset="2"/>
              </a:rPr>
              <a:t>:  </a:t>
            </a:r>
            <a:r>
              <a:rPr lang="zh-CN" altLang="en-US" sz="2100">
                <a:solidFill>
                  <a:srgbClr val="000066"/>
                </a:solidFill>
                <a:latin typeface="楷体_GB2312"/>
                <a:sym typeface="Wingdings" panose="05000000000000000000" pitchFamily="2" charset="2"/>
              </a:rPr>
              <a:t>（</a:t>
            </a:r>
            <a:r>
              <a:rPr lang="en-US" altLang="zh-CN" sz="2100">
                <a:solidFill>
                  <a:srgbClr val="000066"/>
                </a:solidFill>
                <a:latin typeface="楷体_GB2312"/>
                <a:sym typeface="Wingdings" panose="05000000000000000000" pitchFamily="2" charset="2"/>
              </a:rPr>
              <a:t>n</a:t>
            </a:r>
            <a:r>
              <a:rPr lang="en-US" altLang="zh-CN" sz="2100">
                <a:solidFill>
                  <a:srgbClr val="000066"/>
                </a:solidFill>
                <a:latin typeface="楷体_GB2312"/>
              </a:rPr>
              <a:t>+1)/2</a:t>
            </a:r>
            <a:r>
              <a:rPr lang="zh-CN" altLang="en-US" sz="2100">
                <a:solidFill>
                  <a:srgbClr val="000066"/>
                </a:solidFill>
                <a:latin typeface="楷体_GB2312"/>
              </a:rPr>
              <a:t>（单支树）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查找的性能分析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14525" y="2826544"/>
            <a:ext cx="5519738" cy="3015854"/>
            <a:chOff x="648" y="1654"/>
            <a:chExt cx="4464" cy="2533"/>
          </a:xfrm>
        </p:grpSpPr>
        <p:grpSp>
          <p:nvGrpSpPr>
            <p:cNvPr id="5127" name="Group 5"/>
            <p:cNvGrpSpPr>
              <a:grpSpLocks/>
            </p:cNvGrpSpPr>
            <p:nvPr/>
          </p:nvGrpSpPr>
          <p:grpSpPr bwMode="auto">
            <a:xfrm>
              <a:off x="648" y="1750"/>
              <a:ext cx="1392" cy="1248"/>
              <a:chOff x="432" y="1530"/>
              <a:chExt cx="1392" cy="1248"/>
            </a:xfrm>
          </p:grpSpPr>
          <p:sp>
            <p:nvSpPr>
              <p:cNvPr id="5138" name="Oval 6"/>
              <p:cNvSpPr>
                <a:spLocks noChangeArrowheads="1"/>
              </p:cNvSpPr>
              <p:nvPr/>
            </p:nvSpPr>
            <p:spPr bwMode="auto">
              <a:xfrm>
                <a:off x="1104" y="1530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5139" name="Oval 7"/>
              <p:cNvSpPr>
                <a:spLocks noChangeArrowheads="1"/>
              </p:cNvSpPr>
              <p:nvPr/>
            </p:nvSpPr>
            <p:spPr bwMode="auto">
              <a:xfrm>
                <a:off x="768" y="1914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24</a:t>
                </a:r>
              </a:p>
            </p:txBody>
          </p:sp>
          <p:sp>
            <p:nvSpPr>
              <p:cNvPr id="5140" name="Oval 8"/>
              <p:cNvSpPr>
                <a:spLocks noChangeArrowheads="1"/>
              </p:cNvSpPr>
              <p:nvPr/>
            </p:nvSpPr>
            <p:spPr bwMode="auto">
              <a:xfrm>
                <a:off x="1488" y="1914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55</a:t>
                </a:r>
              </a:p>
            </p:txBody>
          </p:sp>
          <p:sp>
            <p:nvSpPr>
              <p:cNvPr id="5141" name="Oval 9"/>
              <p:cNvSpPr>
                <a:spLocks noChangeArrowheads="1"/>
              </p:cNvSpPr>
              <p:nvPr/>
            </p:nvSpPr>
            <p:spPr bwMode="auto">
              <a:xfrm>
                <a:off x="432" y="2346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5142" name="Oval 10"/>
              <p:cNvSpPr>
                <a:spLocks noChangeArrowheads="1"/>
              </p:cNvSpPr>
              <p:nvPr/>
            </p:nvSpPr>
            <p:spPr bwMode="auto">
              <a:xfrm>
                <a:off x="1152" y="2394"/>
                <a:ext cx="336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37</a:t>
                </a:r>
              </a:p>
            </p:txBody>
          </p:sp>
          <p:sp>
            <p:nvSpPr>
              <p:cNvPr id="5143" name="Line 11"/>
              <p:cNvSpPr>
                <a:spLocks noChangeShapeType="1"/>
              </p:cNvSpPr>
              <p:nvPr/>
            </p:nvSpPr>
            <p:spPr bwMode="auto">
              <a:xfrm flipH="1">
                <a:off x="1008" y="1802"/>
                <a:ext cx="144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44" name="Line 12"/>
              <p:cNvSpPr>
                <a:spLocks noChangeShapeType="1"/>
              </p:cNvSpPr>
              <p:nvPr/>
            </p:nvSpPr>
            <p:spPr bwMode="auto">
              <a:xfrm flipH="1">
                <a:off x="720" y="225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056" y="2234"/>
                <a:ext cx="192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46" name="Line 14"/>
              <p:cNvSpPr>
                <a:spLocks noChangeShapeType="1"/>
              </p:cNvSpPr>
              <p:nvPr/>
            </p:nvSpPr>
            <p:spPr bwMode="auto">
              <a:xfrm>
                <a:off x="1392" y="181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</p:grpSp>
        <p:grpSp>
          <p:nvGrpSpPr>
            <p:cNvPr id="5128" name="Group 15"/>
            <p:cNvGrpSpPr>
              <a:grpSpLocks/>
            </p:cNvGrpSpPr>
            <p:nvPr/>
          </p:nvGrpSpPr>
          <p:grpSpPr bwMode="auto">
            <a:xfrm>
              <a:off x="3240" y="1654"/>
              <a:ext cx="1872" cy="1776"/>
              <a:chOff x="3024" y="1434"/>
              <a:chExt cx="1872" cy="1776"/>
            </a:xfrm>
          </p:grpSpPr>
          <p:sp>
            <p:nvSpPr>
              <p:cNvPr id="5129" name="Oval 16"/>
              <p:cNvSpPr>
                <a:spLocks noChangeArrowheads="1"/>
              </p:cNvSpPr>
              <p:nvPr/>
            </p:nvSpPr>
            <p:spPr bwMode="auto">
              <a:xfrm>
                <a:off x="3024" y="1434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5130" name="Oval 17"/>
              <p:cNvSpPr>
                <a:spLocks noChangeArrowheads="1"/>
              </p:cNvSpPr>
              <p:nvPr/>
            </p:nvSpPr>
            <p:spPr bwMode="auto">
              <a:xfrm>
                <a:off x="3408" y="177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24</a:t>
                </a:r>
              </a:p>
            </p:txBody>
          </p:sp>
          <p:sp>
            <p:nvSpPr>
              <p:cNvPr id="5131" name="Oval 18"/>
              <p:cNvSpPr>
                <a:spLocks noChangeArrowheads="1"/>
              </p:cNvSpPr>
              <p:nvPr/>
            </p:nvSpPr>
            <p:spPr bwMode="auto">
              <a:xfrm>
                <a:off x="3744" y="2106"/>
                <a:ext cx="432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37</a:t>
                </a:r>
              </a:p>
            </p:txBody>
          </p:sp>
          <p:sp>
            <p:nvSpPr>
              <p:cNvPr id="5132" name="Oval 19"/>
              <p:cNvSpPr>
                <a:spLocks noChangeArrowheads="1"/>
              </p:cNvSpPr>
              <p:nvPr/>
            </p:nvSpPr>
            <p:spPr bwMode="auto">
              <a:xfrm>
                <a:off x="4128" y="249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5133" name="Oval 20"/>
              <p:cNvSpPr>
                <a:spLocks noChangeArrowheads="1"/>
              </p:cNvSpPr>
              <p:nvPr/>
            </p:nvSpPr>
            <p:spPr bwMode="auto">
              <a:xfrm>
                <a:off x="4512" y="282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55</a:t>
                </a:r>
              </a:p>
            </p:txBody>
          </p:sp>
          <p:sp>
            <p:nvSpPr>
              <p:cNvPr id="5134" name="Line 21"/>
              <p:cNvSpPr>
                <a:spLocks noChangeShapeType="1"/>
              </p:cNvSpPr>
              <p:nvPr/>
            </p:nvSpPr>
            <p:spPr bwMode="auto">
              <a:xfrm>
                <a:off x="3360" y="177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35" name="Line 22"/>
              <p:cNvSpPr>
                <a:spLocks noChangeShapeType="1"/>
              </p:cNvSpPr>
              <p:nvPr/>
            </p:nvSpPr>
            <p:spPr bwMode="auto">
              <a:xfrm>
                <a:off x="3744" y="210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36" name="Line 23"/>
              <p:cNvSpPr>
                <a:spLocks noChangeShapeType="1"/>
              </p:cNvSpPr>
              <p:nvPr/>
            </p:nvSpPr>
            <p:spPr bwMode="auto">
              <a:xfrm>
                <a:off x="4080" y="244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  <p:sp>
            <p:nvSpPr>
              <p:cNvPr id="5137" name="Line 24"/>
              <p:cNvSpPr>
                <a:spLocks noChangeShapeType="1"/>
              </p:cNvSpPr>
              <p:nvPr/>
            </p:nvSpPr>
            <p:spPr bwMode="auto">
              <a:xfrm>
                <a:off x="4464" y="282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</a:endParaRPr>
              </a:p>
            </p:txBody>
          </p:sp>
        </p:grpSp>
        <p:graphicFrame>
          <p:nvGraphicFramePr>
            <p:cNvPr id="5122" name="Object 25"/>
            <p:cNvGraphicFramePr>
              <a:graphicFrameLocks noChangeAspect="1"/>
            </p:cNvGraphicFramePr>
            <p:nvPr/>
          </p:nvGraphicFramePr>
          <p:xfrm>
            <a:off x="1464" y="2998"/>
            <a:ext cx="2832" cy="1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公式" r:id="rId3" imgW="2476440" imgH="888840" progId="Equation.3">
                    <p:embed/>
                  </p:oleObj>
                </mc:Choice>
                <mc:Fallback>
                  <p:oleObj name="公式" r:id="rId3" imgW="2476440" imgH="888840" progId="Equation.3">
                    <p:embed/>
                    <p:pic>
                      <p:nvPicPr>
                        <p:cNvPr id="512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2998"/>
                          <a:ext cx="2832" cy="118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73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04" y="2882106"/>
            <a:ext cx="7772400" cy="1362075"/>
          </a:xfrm>
        </p:spPr>
        <p:txBody>
          <a:bodyPr/>
          <a:lstStyle/>
          <a:p>
            <a:pPr algn="ctr"/>
            <a:r>
              <a:rPr lang="zh-CN" altLang="en-US" sz="4800" dirty="0" smtClean="0"/>
              <a:t>排序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47004" y="1798351"/>
            <a:ext cx="7772400" cy="7353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51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9.1 </a:t>
            </a:r>
            <a:r>
              <a:rPr lang="zh-CN" altLang="en-US" sz="4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概述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0" name="Rectangle 30"/>
          <p:cNvSpPr>
            <a:spLocks noChangeArrowheads="1"/>
          </p:cNvSpPr>
          <p:nvPr/>
        </p:nvSpPr>
        <p:spPr bwMode="auto">
          <a:xfrm>
            <a:off x="304800" y="1557338"/>
            <a:ext cx="8610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666750" algn="l"/>
              </a:tabLst>
              <a:defRPr/>
            </a:pPr>
            <a:r>
              <a:rPr lang="en-US" altLang="zh-CN" sz="32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32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什么是排序？</a:t>
            </a:r>
          </a:p>
          <a:p>
            <a:pPr eaLnBrk="1" hangingPunct="1">
              <a:tabLst>
                <a:tab pos="666750" algn="l"/>
              </a:tabLst>
              <a:defRPr/>
            </a:pPr>
            <a:r>
              <a:rPr lang="zh-CN" altLang="en-US">
                <a:latin typeface="楷体_GB2312" pitchFamily="49" charset="-122"/>
              </a:rPr>
              <a:t>  将一组杂乱无章的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</a:rPr>
              <a:t>数据</a:t>
            </a:r>
            <a:r>
              <a:rPr lang="zh-CN" altLang="en-US">
                <a:latin typeface="楷体_GB2312" pitchFamily="49" charset="-122"/>
              </a:rPr>
              <a:t>按一定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</a:rPr>
              <a:t>规律</a:t>
            </a:r>
            <a:r>
              <a:rPr lang="zh-CN" altLang="en-US">
                <a:latin typeface="楷体_GB2312" pitchFamily="49" charset="-122"/>
              </a:rPr>
              <a:t>顺次排列起来。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Wingdings" pitchFamily="2" charset="2"/>
              </a:rPr>
              <a:t> </a:t>
            </a:r>
          </a:p>
        </p:txBody>
      </p:sp>
      <p:sp>
        <p:nvSpPr>
          <p:cNvPr id="890911" name="Rectangle 31"/>
          <p:cNvSpPr>
            <a:spLocks noChangeArrowheads="1"/>
          </p:cNvSpPr>
          <p:nvPr/>
        </p:nvSpPr>
        <p:spPr bwMode="auto">
          <a:xfrm>
            <a:off x="304800" y="3860800"/>
            <a:ext cx="469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排序的目的是什么？</a:t>
            </a:r>
          </a:p>
        </p:txBody>
      </p:sp>
      <p:sp>
        <p:nvSpPr>
          <p:cNvPr id="890912" name="AutoShape 32"/>
          <p:cNvSpPr>
            <a:spLocks noChangeArrowheads="1"/>
          </p:cNvSpPr>
          <p:nvPr/>
        </p:nvSpPr>
        <p:spPr bwMode="auto">
          <a:xfrm>
            <a:off x="1143000" y="3068638"/>
            <a:ext cx="2678113" cy="546100"/>
          </a:xfrm>
          <a:prstGeom prst="wedgeRoundRectCallout">
            <a:avLst>
              <a:gd name="adj1" fmla="val 56935"/>
              <a:gd name="adj2" fmla="val -1950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存放在数据表中</a:t>
            </a:r>
          </a:p>
        </p:txBody>
      </p:sp>
      <p:sp>
        <p:nvSpPr>
          <p:cNvPr id="890913" name="AutoShape 33"/>
          <p:cNvSpPr>
            <a:spLocks noChangeArrowheads="1"/>
          </p:cNvSpPr>
          <p:nvPr/>
        </p:nvSpPr>
        <p:spPr bwMode="auto">
          <a:xfrm>
            <a:off x="6248400" y="3068638"/>
            <a:ext cx="2487613" cy="546100"/>
          </a:xfrm>
          <a:prstGeom prst="wedgeRoundRectCallout">
            <a:avLst>
              <a:gd name="adj1" fmla="val -62190"/>
              <a:gd name="adj2" fmla="val -1889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按关键字排序</a:t>
            </a:r>
          </a:p>
        </p:txBody>
      </p:sp>
      <p:sp>
        <p:nvSpPr>
          <p:cNvPr id="890914" name="Rectangle 34"/>
          <p:cNvSpPr>
            <a:spLocks noChangeArrowheads="1"/>
          </p:cNvSpPr>
          <p:nvPr/>
        </p:nvSpPr>
        <p:spPr bwMode="auto">
          <a:xfrm>
            <a:off x="4725988" y="3921125"/>
            <a:ext cx="286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ea typeface="楷体_GB2312" pitchFamily="49" charset="-122"/>
              </a:rPr>
              <a:t>——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便于查找！</a:t>
            </a:r>
          </a:p>
        </p:txBody>
      </p:sp>
    </p:spTree>
    <p:extLst>
      <p:ext uri="{BB962C8B-B14F-4D97-AF65-F5344CB8AC3E}">
        <p14:creationId xmlns:p14="http://schemas.microsoft.com/office/powerpoint/2010/main" val="31097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9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0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0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0" grpId="0" build="p" autoUpdateAnimBg="0"/>
      <p:bldP spid="890911" grpId="0" autoUpdateAnimBg="0"/>
      <p:bldP spid="890912" grpId="0" animBg="1" autoUpdateAnimBg="0"/>
      <p:bldP spid="890913" grpId="0" animBg="1" autoUpdateAnimBg="0"/>
      <p:bldP spid="89091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10243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991241" name="Text Box 9"/>
          <p:cNvSpPr txBox="1">
            <a:spLocks noChangeArrowheads="1"/>
          </p:cNvSpPr>
          <p:nvPr/>
        </p:nvSpPr>
        <p:spPr bwMode="auto">
          <a:xfrm>
            <a:off x="544513" y="945284"/>
            <a:ext cx="7795924" cy="299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just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32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排序算法的好坏如何衡量？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时间效率</a:t>
            </a:r>
            <a:r>
              <a:rPr lang="en-US" altLang="zh-CN" sz="2800" dirty="0">
                <a:solidFill>
                  <a:schemeClr val="accent6"/>
                </a:solidFill>
                <a:latin typeface="Times New Roman"/>
              </a:rPr>
              <a:t>——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排序速度（</a:t>
            </a:r>
            <a:r>
              <a:rPr lang="zh-CN" alt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比较次数与移动次数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）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空间效率</a:t>
            </a:r>
            <a:r>
              <a:rPr lang="en-US" altLang="zh-CN" sz="2800" dirty="0">
                <a:solidFill>
                  <a:schemeClr val="accent6"/>
                </a:solidFill>
                <a:latin typeface="Times New Roman"/>
              </a:rPr>
              <a:t>——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占内存辅助空间的大小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稳定性</a:t>
            </a:r>
            <a:r>
              <a:rPr lang="en-US" altLang="zh-CN" sz="2800" dirty="0">
                <a:solidFill>
                  <a:schemeClr val="accent6"/>
                </a:solidFill>
                <a:latin typeface="Times New Roman"/>
              </a:rPr>
              <a:t>——</a:t>
            </a:r>
            <a:r>
              <a:rPr lang="en-US" altLang="zh-CN" sz="2800" dirty="0">
                <a:solidFill>
                  <a:schemeClr val="accent6"/>
                </a:solidFill>
                <a:latin typeface="楷体_GB2312" pitchFamily="49" charset="-122"/>
              </a:rPr>
              <a:t>A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和</a:t>
            </a:r>
            <a:r>
              <a:rPr lang="en-US" altLang="zh-CN" sz="2800" dirty="0">
                <a:solidFill>
                  <a:schemeClr val="accent6"/>
                </a:solidFill>
                <a:latin typeface="楷体_GB2312" pitchFamily="49" charset="-122"/>
              </a:rPr>
              <a:t>B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的关键字相等，排序后</a:t>
            </a:r>
            <a:r>
              <a:rPr lang="en-US" altLang="zh-CN" sz="2800" dirty="0">
                <a:solidFill>
                  <a:schemeClr val="accent6"/>
                </a:solidFill>
                <a:latin typeface="楷体_GB2312" pitchFamily="49" charset="-122"/>
              </a:rPr>
              <a:t>A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、</a:t>
            </a:r>
            <a:r>
              <a:rPr lang="en-US" altLang="zh-CN" sz="2800" dirty="0">
                <a:solidFill>
                  <a:schemeClr val="accent6"/>
                </a:solidFill>
                <a:latin typeface="楷体_GB2312" pitchFamily="49" charset="-122"/>
              </a:rPr>
              <a:t>B</a:t>
            </a:r>
            <a:r>
              <a:rPr lang="zh-CN" altLang="en-US" sz="2800" dirty="0">
                <a:solidFill>
                  <a:schemeClr val="accent6"/>
                </a:solidFill>
                <a:latin typeface="楷体_GB2312" pitchFamily="49" charset="-122"/>
              </a:rPr>
              <a:t>的先后次序保持不变，则称这种排序算法是稳定的。</a:t>
            </a:r>
          </a:p>
        </p:txBody>
      </p:sp>
    </p:spTree>
    <p:extLst>
      <p:ext uri="{BB962C8B-B14F-4D97-AF65-F5344CB8AC3E}">
        <p14:creationId xmlns:p14="http://schemas.microsoft.com/office/powerpoint/2010/main" val="31436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9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9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4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sz="3600" dirty="0" smtClean="0">
                <a:solidFill>
                  <a:schemeClr val="accent6"/>
                </a:solidFill>
              </a:rPr>
              <a:t>.1 </a:t>
            </a:r>
            <a:r>
              <a:rPr lang="zh-CN" altLang="en-US" sz="3600" dirty="0" smtClean="0">
                <a:solidFill>
                  <a:schemeClr val="accent6"/>
                </a:solidFill>
              </a:rPr>
              <a:t>静态查找表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509" y="1295400"/>
            <a:ext cx="8195813" cy="4725987"/>
          </a:xfrm>
        </p:spPr>
        <p:txBody>
          <a:bodyPr/>
          <a:lstStyle/>
          <a:p>
            <a:pPr marL="457227" lvl="1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查找表（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Search Table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）是由同一类型的数据元素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或记录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构成的集合。由于“集合”中的数据元素之间存在着松散的关系，因此查找表是一种应用灵便的结构。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27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b="1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查找表基本操作：</a:t>
            </a:r>
            <a:endParaRPr kumimoji="0" lang="en-US" altLang="zh-CN" b="1" kern="1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）查询某个“特定的”数据元素是否在查找表中；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）检索某个“特定的”数据元素的各种属性；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）在查找表中插入一个数据元素；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）从查找表中删去某个数据元素。</a:t>
            </a:r>
            <a:endParaRPr kumimoji="0" lang="en-US" altLang="zh-CN" kern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27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b="1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查找</a:t>
            </a:r>
            <a:r>
              <a:rPr kumimoji="0" lang="zh-CN" altLang="en-US" b="1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表的分类：</a:t>
            </a:r>
            <a:endParaRPr kumimoji="0" lang="en-US" altLang="zh-CN" b="1" kern="1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b="1" kern="1200" dirty="0">
                <a:solidFill>
                  <a:srgbClr val="0E6C2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静态查找表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：仅作查询和检索操作的查找表。</a:t>
            </a:r>
          </a:p>
          <a:p>
            <a:pPr marL="914452" lvl="2" indent="0" defTabSz="914377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b="1" kern="1200" dirty="0">
                <a:solidFill>
                  <a:srgbClr val="0E6C2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动态查找表</a:t>
            </a:r>
            <a:r>
              <a:rPr kumimoji="0" lang="zh-CN" altLang="en-US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：有时在查询之后，还需要将“查询”结果为“不在查找表中”的数据元素插入到查找表中；或者，从查找表中删除其“查询”结果为“在查找表中”的数据元素。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742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11267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268" name="Text Box 9"/>
          <p:cNvSpPr txBox="1">
            <a:spLocks noChangeArrowheads="1"/>
          </p:cNvSpPr>
          <p:nvPr/>
        </p:nvSpPr>
        <p:spPr bwMode="auto">
          <a:xfrm>
            <a:off x="0" y="0"/>
            <a:ext cx="4521200" cy="588963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排序算法分类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9" name="Oval 10"/>
          <p:cNvSpPr>
            <a:spLocks noChangeArrowheads="1"/>
          </p:cNvSpPr>
          <p:nvPr/>
        </p:nvSpPr>
        <p:spPr bwMode="auto">
          <a:xfrm>
            <a:off x="682625" y="765175"/>
            <a:ext cx="2520950" cy="8636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规则不同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71550" y="1628775"/>
            <a:ext cx="1873250" cy="3744913"/>
            <a:chOff x="612" y="1026"/>
            <a:chExt cx="1180" cy="2359"/>
          </a:xfrm>
        </p:grpSpPr>
        <p:sp>
          <p:nvSpPr>
            <p:cNvPr id="11275" name="Rectangle 6"/>
            <p:cNvSpPr>
              <a:spLocks noChangeArrowheads="1"/>
            </p:cNvSpPr>
            <p:nvPr/>
          </p:nvSpPr>
          <p:spPr bwMode="auto">
            <a:xfrm>
              <a:off x="612" y="1525"/>
              <a:ext cx="1180" cy="1860"/>
            </a:xfrm>
            <a:prstGeom prst="rect">
              <a:avLst/>
            </a:prstGeom>
            <a:solidFill>
              <a:srgbClr val="FFFFE7"/>
            </a:solidFill>
            <a:ln w="9525">
              <a:solidFill>
                <a:srgbClr val="0037E8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插入排序</a:t>
              </a: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r>
                <a:rPr kumimoji="0" lang="zh-CN" altLang="en-US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交换排序</a:t>
              </a: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r>
                <a:rPr kumimoji="0" lang="zh-CN" altLang="en-US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选择排序</a:t>
              </a: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hlinkClick r:id="" action="ppaction://noaction"/>
              </a:endParaRPr>
            </a:p>
          </p:txBody>
        </p:sp>
        <p:sp>
          <p:nvSpPr>
            <p:cNvPr id="11276" name="AutoShape 11"/>
            <p:cNvSpPr>
              <a:spLocks noChangeArrowheads="1"/>
            </p:cNvSpPr>
            <p:nvPr/>
          </p:nvSpPr>
          <p:spPr bwMode="auto">
            <a:xfrm>
              <a:off x="1065" y="1026"/>
              <a:ext cx="182" cy="499"/>
            </a:xfrm>
            <a:prstGeom prst="downArrow">
              <a:avLst>
                <a:gd name="adj1" fmla="val 50000"/>
                <a:gd name="adj2" fmla="val 685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11271" name="Oval 12"/>
          <p:cNvSpPr>
            <a:spLocks noChangeArrowheads="1"/>
          </p:cNvSpPr>
          <p:nvPr/>
        </p:nvSpPr>
        <p:spPr bwMode="auto">
          <a:xfrm>
            <a:off x="4521200" y="765175"/>
            <a:ext cx="3579813" cy="8636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时间复杂度不同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284663" y="1628775"/>
            <a:ext cx="3600450" cy="2663825"/>
            <a:chOff x="2699" y="1026"/>
            <a:chExt cx="2268" cy="1678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2699" y="1525"/>
              <a:ext cx="2268" cy="1179"/>
            </a:xfrm>
            <a:prstGeom prst="rect">
              <a:avLst/>
            </a:prstGeom>
            <a:solidFill>
              <a:srgbClr val="FFFFE7"/>
            </a:solidFill>
            <a:ln w="9525">
              <a:solidFill>
                <a:srgbClr val="0037E8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简单排序</a:t>
              </a:r>
              <a:r>
                <a:rPr lang="en-US" altLang="zh-CN" sz="2800">
                  <a:ea typeface="楷体_GB2312" pitchFamily="49" charset="-122"/>
                </a:rPr>
                <a:t>O(n</a:t>
              </a:r>
              <a:r>
                <a:rPr lang="en-US" altLang="zh-CN" sz="2800" baseline="30000">
                  <a:ea typeface="楷体_GB2312" pitchFamily="49" charset="-122"/>
                </a:rPr>
                <a:t>2</a:t>
              </a:r>
              <a:r>
                <a:rPr lang="en-US" altLang="zh-CN" sz="2800">
                  <a:ea typeface="楷体_GB2312" pitchFamily="49" charset="-122"/>
                </a:rPr>
                <a:t>)</a:t>
              </a:r>
              <a:endPara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r>
                <a:rPr kumimoji="0" lang="zh-CN" altLang="en-US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先进排序</a:t>
              </a:r>
              <a:r>
                <a:rPr lang="en-US" altLang="zh-CN" sz="2800">
                  <a:ea typeface="楷体_GB2312" pitchFamily="49" charset="-122"/>
                </a:rPr>
                <a:t>O( nlog</a:t>
              </a:r>
              <a:r>
                <a:rPr lang="en-US" altLang="zh-CN" sz="2800" baseline="-25000">
                  <a:ea typeface="楷体_GB2312" pitchFamily="49" charset="-122"/>
                </a:rPr>
                <a:t>2</a:t>
              </a:r>
              <a:r>
                <a:rPr lang="en-US" altLang="zh-CN" sz="2800" baseline="30000">
                  <a:ea typeface="楷体_GB2312" pitchFamily="49" charset="-122"/>
                </a:rPr>
                <a:t>n</a:t>
              </a:r>
              <a:r>
                <a:rPr lang="en-US" altLang="zh-CN" sz="2800">
                  <a:ea typeface="楷体_GB2312" pitchFamily="49" charset="-122"/>
                </a:rPr>
                <a:t> )</a:t>
              </a: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Clr>
                  <a:schemeClr val="hlink"/>
                </a:buClr>
                <a:buFont typeface="Monotype Sorts" pitchFamily="2" charset="2"/>
                <a:buNone/>
              </a:pPr>
              <a:endPara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hlinkClick r:id="" action="ppaction://noaction"/>
              </a:endParaRPr>
            </a:p>
          </p:txBody>
        </p:sp>
        <p:sp>
          <p:nvSpPr>
            <p:cNvPr id="11274" name="AutoShape 13"/>
            <p:cNvSpPr>
              <a:spLocks noChangeArrowheads="1"/>
            </p:cNvSpPr>
            <p:nvPr/>
          </p:nvSpPr>
          <p:spPr bwMode="auto">
            <a:xfrm>
              <a:off x="3833" y="1026"/>
              <a:ext cx="182" cy="499"/>
            </a:xfrm>
            <a:prstGeom prst="downArrow">
              <a:avLst>
                <a:gd name="adj1" fmla="val 50000"/>
                <a:gd name="adj2" fmla="val 6854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12291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9.2 </a:t>
            </a:r>
            <a:r>
              <a:rPr lang="zh-CN" altLang="en-US" sz="4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插入排序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294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4313" name="Rectangle 9"/>
          <p:cNvSpPr>
            <a:spLocks noChangeArrowheads="1"/>
          </p:cNvSpPr>
          <p:nvPr/>
        </p:nvSpPr>
        <p:spPr bwMode="auto">
          <a:xfrm>
            <a:off x="228600" y="1341438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基本思想：</a:t>
            </a:r>
          </a:p>
        </p:txBody>
      </p:sp>
      <p:sp>
        <p:nvSpPr>
          <p:cNvPr id="994314" name="Rectangle 10"/>
          <p:cNvSpPr>
            <a:spLocks noChangeArrowheads="1"/>
          </p:cNvSpPr>
          <p:nvPr/>
        </p:nvSpPr>
        <p:spPr bwMode="auto">
          <a:xfrm>
            <a:off x="381000" y="2127250"/>
            <a:ext cx="8382000" cy="83099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每步将一个待排序的对象，按其关键码大小，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插入到前面</a:t>
            </a:r>
            <a:r>
              <a:rPr lang="zh-CN" altLang="en-US" sz="24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已经排好序的一组对象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适当位置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，直到对象全部插入为止。</a:t>
            </a:r>
          </a:p>
        </p:txBody>
      </p:sp>
      <p:sp>
        <p:nvSpPr>
          <p:cNvPr id="994315" name="Rectangle 11"/>
          <p:cNvSpPr>
            <a:spLocks noChangeArrowheads="1"/>
          </p:cNvSpPr>
          <p:nvPr/>
        </p:nvSpPr>
        <p:spPr bwMode="auto">
          <a:xfrm>
            <a:off x="381000" y="3824288"/>
            <a:ext cx="80422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即边插入边排序，保证子序列中随时都是排好序的</a:t>
            </a:r>
          </a:p>
        </p:txBody>
      </p:sp>
    </p:spTree>
    <p:extLst>
      <p:ext uri="{BB962C8B-B14F-4D97-AF65-F5344CB8AC3E}">
        <p14:creationId xmlns:p14="http://schemas.microsoft.com/office/powerpoint/2010/main" val="24343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1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0" y="0"/>
            <a:ext cx="4521200" cy="588963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插入排序算法分类</a:t>
            </a: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719138" y="944563"/>
            <a:ext cx="4248150" cy="2771775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4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直接插入排序</a:t>
            </a:r>
          </a:p>
          <a:p>
            <a:pPr eaLnBrk="1" hangingPunct="1">
              <a:buClr>
                <a:schemeClr val="hlink"/>
              </a:buClr>
              <a:buFont typeface="Monotype Sorts" pitchFamily="2" charset="2"/>
              <a:buNone/>
            </a:pPr>
            <a:endParaRPr kumimoji="0" lang="zh-CN" altLang="en-US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Font typeface="Monotype Sorts" pitchFamily="2" charset="2"/>
              <a:buNone/>
            </a:pP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希尔排序</a:t>
            </a:r>
            <a:endParaRPr kumimoji="0" lang="zh-CN" altLang="en-US">
              <a:solidFill>
                <a:schemeClr val="hlink"/>
              </a:solidFill>
              <a:latin typeface="楷体_GB2312" pitchFamily="49" charset="-122"/>
              <a:ea typeface="楷体_GB2312" pitchFamily="49" charset="-122"/>
              <a:hlinkClick r:id="" action="ppaction://noaction"/>
            </a:endParaRPr>
          </a:p>
        </p:txBody>
      </p:sp>
      <p:sp>
        <p:nvSpPr>
          <p:cNvPr id="1032208" name="AutoShape 16"/>
          <p:cNvSpPr>
            <a:spLocks noChangeArrowheads="1"/>
          </p:cNvSpPr>
          <p:nvPr/>
        </p:nvSpPr>
        <p:spPr bwMode="auto">
          <a:xfrm>
            <a:off x="4967288" y="457200"/>
            <a:ext cx="3581400" cy="457200"/>
          </a:xfrm>
          <a:prstGeom prst="wedgeRoundRectCallout">
            <a:avLst>
              <a:gd name="adj1" fmla="val -77083"/>
              <a:gd name="adj2" fmla="val 1385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最简单的排序法！</a:t>
            </a:r>
          </a:p>
        </p:txBody>
      </p:sp>
    </p:spTree>
    <p:extLst>
      <p:ext uri="{BB962C8B-B14F-4D97-AF65-F5344CB8AC3E}">
        <p14:creationId xmlns:p14="http://schemas.microsoft.com/office/powerpoint/2010/main" val="21986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3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14339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4340" name="Rectangle 80"/>
          <p:cNvSpPr>
            <a:spLocks noChangeArrowheads="1"/>
          </p:cNvSpPr>
          <p:nvPr/>
        </p:nvSpPr>
        <p:spPr bwMode="auto">
          <a:xfrm>
            <a:off x="39688" y="0"/>
            <a:ext cx="30924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直接插入排序</a:t>
            </a:r>
          </a:p>
        </p:txBody>
      </p:sp>
      <p:sp>
        <p:nvSpPr>
          <p:cNvPr id="14341" name="Rectangle 82"/>
          <p:cNvSpPr>
            <a:spLocks noChangeArrowheads="1"/>
          </p:cNvSpPr>
          <p:nvPr/>
        </p:nvSpPr>
        <p:spPr bwMode="auto">
          <a:xfrm>
            <a:off x="39688" y="620713"/>
            <a:ext cx="8709025" cy="1244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排序过程：整个排序过程为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趟插入，即先将序列中</a:t>
            </a:r>
            <a:r>
              <a:rPr lang="zh-CN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第1个记录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看成是一个有序子序列，然后从</a:t>
            </a:r>
            <a:r>
              <a:rPr lang="zh-CN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第2个记录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开始，</a:t>
            </a:r>
            <a:r>
              <a:rPr lang="zh-CN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逐个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进行插入，直至整个序列有序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97459" name="Text Box 83"/>
          <p:cNvSpPr txBox="1">
            <a:spLocks noChangeArrowheads="1"/>
          </p:cNvSpPr>
          <p:nvPr/>
        </p:nvSpPr>
        <p:spPr bwMode="auto">
          <a:xfrm>
            <a:off x="2339975" y="2492375"/>
            <a:ext cx="4343400" cy="38227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13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6, 3, 31,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6, 13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3, 31,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3, 6, 13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31,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3, 6, 13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9,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3, 6, 9, 13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27,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3, 6, 9, 13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27, 31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5, 11</a:t>
            </a:r>
          </a:p>
          <a:p>
            <a:pPr algn="just"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3, 5, 6, 9, 13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27, 31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, 11</a:t>
            </a:r>
          </a:p>
          <a:p>
            <a:pPr eaLnBrk="1" hangingPunct="1">
              <a:buFontTx/>
              <a:buNone/>
            </a:pP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600">
                <a:ea typeface="宋体" panose="02010600030101010101" pitchFamily="2" charset="-122"/>
              </a:rPr>
              <a:t>3, 5, 6, 9, 11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13</a:t>
            </a:r>
            <a:r>
              <a:rPr lang="zh-CN" altLang="en-US" sz="2600">
                <a:ea typeface="宋体" panose="02010600030101010101" pitchFamily="2" charset="-122"/>
              </a:rPr>
              <a:t>，</a:t>
            </a:r>
            <a:r>
              <a:rPr lang="en-US" altLang="zh-CN" sz="2600">
                <a:ea typeface="宋体" panose="02010600030101010101" pitchFamily="2" charset="-122"/>
              </a:rPr>
              <a:t>27, 31</a:t>
            </a:r>
            <a:r>
              <a:rPr lang="en-US" altLang="zh-CN" sz="2600">
                <a:solidFill>
                  <a:srgbClr val="FF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97460" name="Rectangle 84"/>
          <p:cNvSpPr>
            <a:spLocks noChangeArrowheads="1"/>
          </p:cNvSpPr>
          <p:nvPr/>
        </p:nvSpPr>
        <p:spPr bwMode="auto">
          <a:xfrm>
            <a:off x="1187450" y="1865313"/>
            <a:ext cx="5832475" cy="5572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7250" indent="-857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27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128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74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74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459" grpId="0" build="p" animBg="1"/>
      <p:bldP spid="99746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039480" name="AutoShape 120" descr="白色大理石"/>
          <p:cNvSpPr>
            <a:spLocks noChangeArrowheads="1"/>
          </p:cNvSpPr>
          <p:nvPr/>
        </p:nvSpPr>
        <p:spPr bwMode="auto">
          <a:xfrm>
            <a:off x="838200" y="2727325"/>
            <a:ext cx="7848600" cy="457200"/>
          </a:xfrm>
          <a:prstGeom prst="parallelogram">
            <a:avLst>
              <a:gd name="adj" fmla="val 24844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2133600" y="1965325"/>
            <a:ext cx="5181600" cy="1676400"/>
            <a:chOff x="1296" y="96"/>
            <a:chExt cx="3264" cy="1056"/>
          </a:xfrm>
        </p:grpSpPr>
        <p:sp>
          <p:nvSpPr>
            <p:cNvPr id="1039483" name="AutoShape 123"/>
            <p:cNvSpPr>
              <a:spLocks noChangeArrowheads="1"/>
            </p:cNvSpPr>
            <p:nvPr/>
          </p:nvSpPr>
          <p:spPr bwMode="auto">
            <a:xfrm>
              <a:off x="1824" y="336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4" name="AutoShape 124"/>
            <p:cNvSpPr>
              <a:spLocks noChangeArrowheads="1"/>
            </p:cNvSpPr>
            <p:nvPr/>
          </p:nvSpPr>
          <p:spPr bwMode="auto">
            <a:xfrm>
              <a:off x="2304" y="288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5" name="AutoShape 125"/>
            <p:cNvSpPr>
              <a:spLocks noChangeArrowheads="1"/>
            </p:cNvSpPr>
            <p:nvPr/>
          </p:nvSpPr>
          <p:spPr bwMode="auto">
            <a:xfrm>
              <a:off x="2784" y="96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6" name="AutoShape 126"/>
            <p:cNvSpPr>
              <a:spLocks noChangeArrowheads="1"/>
            </p:cNvSpPr>
            <p:nvPr/>
          </p:nvSpPr>
          <p:spPr bwMode="auto">
            <a:xfrm>
              <a:off x="3264" y="288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7" name="AutoShape 127"/>
            <p:cNvSpPr>
              <a:spLocks noChangeArrowheads="1"/>
            </p:cNvSpPr>
            <p:nvPr/>
          </p:nvSpPr>
          <p:spPr bwMode="auto">
            <a:xfrm>
              <a:off x="3744" y="384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16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488" name="AutoShape 128"/>
            <p:cNvSpPr>
              <a:spLocks noChangeArrowheads="1"/>
            </p:cNvSpPr>
            <p:nvPr/>
          </p:nvSpPr>
          <p:spPr bwMode="auto">
            <a:xfrm>
              <a:off x="4224" y="576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5420" name="Text Box 129"/>
            <p:cNvSpPr txBox="1">
              <a:spLocks noChangeArrowheads="1"/>
            </p:cNvSpPr>
            <p:nvPr/>
          </p:nvSpPr>
          <p:spPr bwMode="auto">
            <a:xfrm>
              <a:off x="1372" y="864"/>
              <a:ext cx="31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0         1        2        3        4        5        6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1039490" name="AutoShape 130"/>
            <p:cNvSpPr>
              <a:spLocks noChangeArrowheads="1"/>
            </p:cNvSpPr>
            <p:nvPr/>
          </p:nvSpPr>
          <p:spPr bwMode="auto">
            <a:xfrm>
              <a:off x="1296" y="288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1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暂</a:t>
              </a:r>
            </a:p>
            <a:p>
              <a:pPr algn="ctr" eaLnBrk="1" hangingPunct="1">
                <a:defRPr/>
              </a:pPr>
              <a:r>
                <a:rPr lang="zh-CN" altLang="en-US" sz="1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存</a:t>
              </a:r>
            </a:p>
          </p:txBody>
        </p:sp>
      </p:grpSp>
      <p:sp>
        <p:nvSpPr>
          <p:cNvPr id="1039491" name="AutoShape 131"/>
          <p:cNvSpPr>
            <a:spLocks noChangeArrowheads="1"/>
          </p:cNvSpPr>
          <p:nvPr/>
        </p:nvSpPr>
        <p:spPr bwMode="auto">
          <a:xfrm>
            <a:off x="2971800" y="2346325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21</a:t>
            </a:r>
            <a:endParaRPr lang="en-US" altLang="zh-CN" sz="2400" b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039492" name="Text Box 132"/>
          <p:cNvSpPr txBox="1">
            <a:spLocks noChangeArrowheads="1"/>
          </p:cNvSpPr>
          <p:nvPr/>
        </p:nvSpPr>
        <p:spPr bwMode="auto">
          <a:xfrm>
            <a:off x="3733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=2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3" name="Text Box 133"/>
          <p:cNvSpPr txBox="1">
            <a:spLocks noChangeArrowheads="1"/>
          </p:cNvSpPr>
          <p:nvPr/>
        </p:nvSpPr>
        <p:spPr bwMode="auto">
          <a:xfrm>
            <a:off x="4495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=3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4" name="Text Box 134"/>
          <p:cNvSpPr txBox="1">
            <a:spLocks noChangeArrowheads="1"/>
          </p:cNvSpPr>
          <p:nvPr/>
        </p:nvSpPr>
        <p:spPr bwMode="auto">
          <a:xfrm>
            <a:off x="6096000" y="3657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=5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5" name="Text Box 135"/>
          <p:cNvSpPr txBox="1">
            <a:spLocks noChangeArrowheads="1"/>
          </p:cNvSpPr>
          <p:nvPr/>
        </p:nvSpPr>
        <p:spPr bwMode="auto">
          <a:xfrm>
            <a:off x="5334000" y="3657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=4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6" name="Text Box 136"/>
          <p:cNvSpPr txBox="1">
            <a:spLocks noChangeArrowheads="1"/>
          </p:cNvSpPr>
          <p:nvPr/>
        </p:nvSpPr>
        <p:spPr bwMode="auto">
          <a:xfrm>
            <a:off x="6781800" y="3657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=6</a:t>
            </a:r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8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1039497" name="AutoShape 137"/>
          <p:cNvSpPr>
            <a:spLocks noChangeArrowheads="1"/>
          </p:cNvSpPr>
          <p:nvPr/>
        </p:nvSpPr>
        <p:spPr bwMode="auto">
          <a:xfrm>
            <a:off x="3733800" y="2270125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25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39499" name="AutoShape 139"/>
          <p:cNvSpPr>
            <a:spLocks noChangeArrowheads="1"/>
          </p:cNvSpPr>
          <p:nvPr/>
        </p:nvSpPr>
        <p:spPr bwMode="auto">
          <a:xfrm>
            <a:off x="3733800" y="2286000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25</a:t>
            </a:r>
            <a:endParaRPr lang="en-US" altLang="zh-CN" sz="24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039500" name="AutoShape 140"/>
          <p:cNvSpPr>
            <a:spLocks noChangeArrowheads="1"/>
          </p:cNvSpPr>
          <p:nvPr/>
        </p:nvSpPr>
        <p:spPr bwMode="auto">
          <a:xfrm>
            <a:off x="4495800" y="1965325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49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39502" name="AutoShape 142"/>
          <p:cNvSpPr>
            <a:spLocks noChangeArrowheads="1"/>
          </p:cNvSpPr>
          <p:nvPr/>
        </p:nvSpPr>
        <p:spPr bwMode="auto">
          <a:xfrm>
            <a:off x="4495800" y="1981200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49</a:t>
            </a:r>
            <a:endParaRPr lang="en-US" altLang="zh-CN" sz="2400" b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039503" name="AutoShape 143"/>
          <p:cNvSpPr>
            <a:spLocks noChangeArrowheads="1"/>
          </p:cNvSpPr>
          <p:nvPr/>
        </p:nvSpPr>
        <p:spPr bwMode="auto">
          <a:xfrm>
            <a:off x="5257800" y="2286000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25*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144"/>
          <p:cNvGrpSpPr>
            <a:grpSpLocks/>
          </p:cNvGrpSpPr>
          <p:nvPr/>
        </p:nvGrpSpPr>
        <p:grpSpPr bwMode="auto">
          <a:xfrm>
            <a:off x="2076450" y="1887538"/>
            <a:ext cx="609600" cy="1219200"/>
            <a:chOff x="1248" y="576"/>
            <a:chExt cx="384" cy="768"/>
          </a:xfrm>
        </p:grpSpPr>
        <p:sp>
          <p:nvSpPr>
            <p:cNvPr id="1039505" name="AutoShape 145"/>
            <p:cNvSpPr>
              <a:spLocks noChangeArrowheads="1"/>
            </p:cNvSpPr>
            <p:nvPr/>
          </p:nvSpPr>
          <p:spPr bwMode="auto">
            <a:xfrm>
              <a:off x="1248" y="576"/>
              <a:ext cx="384" cy="76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06" name="AutoShape 146"/>
            <p:cNvSpPr>
              <a:spLocks noChangeArrowheads="1"/>
            </p:cNvSpPr>
            <p:nvPr/>
          </p:nvSpPr>
          <p:spPr bwMode="auto">
            <a:xfrm>
              <a:off x="1296" y="816"/>
              <a:ext cx="336" cy="528"/>
            </a:xfrm>
            <a:prstGeom prst="can">
              <a:avLst>
                <a:gd name="adj" fmla="val 3928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07" name="AutoShape 147"/>
          <p:cNvSpPr>
            <a:spLocks noChangeArrowheads="1"/>
          </p:cNvSpPr>
          <p:nvPr/>
        </p:nvSpPr>
        <p:spPr bwMode="auto">
          <a:xfrm>
            <a:off x="5257800" y="2057400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49</a:t>
            </a:r>
            <a:endParaRPr lang="en-US" altLang="zh-CN" sz="2400" b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039508" name="AutoShape 148"/>
          <p:cNvSpPr>
            <a:spLocks noChangeArrowheads="1"/>
          </p:cNvSpPr>
          <p:nvPr/>
        </p:nvSpPr>
        <p:spPr bwMode="auto">
          <a:xfrm>
            <a:off x="6019800" y="2438400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16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39509" name="AutoShape 149"/>
          <p:cNvSpPr>
            <a:spLocks noChangeArrowheads="1"/>
          </p:cNvSpPr>
          <p:nvPr/>
        </p:nvSpPr>
        <p:spPr bwMode="auto">
          <a:xfrm>
            <a:off x="2152650" y="2244725"/>
            <a:ext cx="533400" cy="838200"/>
          </a:xfrm>
          <a:prstGeom prst="can">
            <a:avLst>
              <a:gd name="adj" fmla="val 39286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16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4495800" y="1905000"/>
            <a:ext cx="533400" cy="1219200"/>
            <a:chOff x="2784" y="576"/>
            <a:chExt cx="336" cy="768"/>
          </a:xfrm>
        </p:grpSpPr>
        <p:sp>
          <p:nvSpPr>
            <p:cNvPr id="1039511" name="AutoShape 151"/>
            <p:cNvSpPr>
              <a:spLocks noChangeArrowheads="1"/>
            </p:cNvSpPr>
            <p:nvPr/>
          </p:nvSpPr>
          <p:spPr bwMode="auto">
            <a:xfrm>
              <a:off x="2784" y="576"/>
              <a:ext cx="336" cy="720"/>
            </a:xfrm>
            <a:prstGeom prst="can">
              <a:avLst>
                <a:gd name="adj" fmla="val 5357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12" name="AutoShape 152"/>
            <p:cNvSpPr>
              <a:spLocks noChangeArrowheads="1"/>
            </p:cNvSpPr>
            <p:nvPr/>
          </p:nvSpPr>
          <p:spPr bwMode="auto">
            <a:xfrm>
              <a:off x="2784" y="816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13" name="AutoShape 153"/>
          <p:cNvSpPr>
            <a:spLocks noChangeArrowheads="1"/>
          </p:cNvSpPr>
          <p:nvPr/>
        </p:nvSpPr>
        <p:spPr bwMode="auto">
          <a:xfrm>
            <a:off x="6781800" y="2743200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89999"/>
                    </a:outerShdw>
                  </a:cont>
                  <a:effect ref="fillLine"/>
                </a:effectDag>
                <a:latin typeface="Arial" pitchFamily="34" charset="0"/>
                <a:ea typeface="宋体" pitchFamily="2" charset="-122"/>
              </a:rPr>
              <a:t>08</a:t>
            </a:r>
            <a:endParaRPr lang="en-US" altLang="zh-CN" sz="2400" b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2154238" y="2238375"/>
            <a:ext cx="533400" cy="838200"/>
            <a:chOff x="1344" y="2160"/>
            <a:chExt cx="336" cy="528"/>
          </a:xfrm>
        </p:grpSpPr>
        <p:sp>
          <p:nvSpPr>
            <p:cNvPr id="1039515" name="AutoShape 155"/>
            <p:cNvSpPr>
              <a:spLocks noChangeArrowheads="1"/>
            </p:cNvSpPr>
            <p:nvPr/>
          </p:nvSpPr>
          <p:spPr bwMode="auto">
            <a:xfrm>
              <a:off x="1344" y="2160"/>
              <a:ext cx="336" cy="528"/>
            </a:xfrm>
            <a:prstGeom prst="can">
              <a:avLst>
                <a:gd name="adj" fmla="val 3928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16" name="AutoShape 156"/>
            <p:cNvSpPr>
              <a:spLocks noChangeArrowheads="1"/>
            </p:cNvSpPr>
            <p:nvPr/>
          </p:nvSpPr>
          <p:spPr bwMode="auto">
            <a:xfrm>
              <a:off x="1344" y="2448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17" name="AutoShape 157"/>
          <p:cNvSpPr>
            <a:spLocks noChangeArrowheads="1"/>
          </p:cNvSpPr>
          <p:nvPr/>
        </p:nvSpPr>
        <p:spPr bwMode="auto">
          <a:xfrm>
            <a:off x="6781800" y="1981200"/>
            <a:ext cx="542925" cy="1214438"/>
          </a:xfrm>
          <a:prstGeom prst="can">
            <a:avLst>
              <a:gd name="adj" fmla="val 5592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49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6" name="Group 158"/>
          <p:cNvGrpSpPr>
            <a:grpSpLocks/>
          </p:cNvGrpSpPr>
          <p:nvPr/>
        </p:nvGrpSpPr>
        <p:grpSpPr bwMode="auto">
          <a:xfrm>
            <a:off x="2971800" y="1981200"/>
            <a:ext cx="3657600" cy="1143000"/>
            <a:chOff x="1872" y="2928"/>
            <a:chExt cx="2304" cy="720"/>
          </a:xfrm>
        </p:grpSpPr>
        <p:sp>
          <p:nvSpPr>
            <p:cNvPr id="1039519" name="AutoShape 159"/>
            <p:cNvSpPr>
              <a:spLocks noChangeArrowheads="1"/>
            </p:cNvSpPr>
            <p:nvPr/>
          </p:nvSpPr>
          <p:spPr bwMode="auto">
            <a:xfrm>
              <a:off x="2352" y="3120"/>
              <a:ext cx="336" cy="528"/>
            </a:xfrm>
            <a:prstGeom prst="can">
              <a:avLst>
                <a:gd name="adj" fmla="val 3928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0" name="AutoShape 160"/>
            <p:cNvSpPr>
              <a:spLocks noChangeArrowheads="1"/>
            </p:cNvSpPr>
            <p:nvPr/>
          </p:nvSpPr>
          <p:spPr bwMode="auto">
            <a:xfrm>
              <a:off x="3312" y="2928"/>
              <a:ext cx="336" cy="720"/>
            </a:xfrm>
            <a:prstGeom prst="can">
              <a:avLst>
                <a:gd name="adj" fmla="val 5357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1" name="AutoShape 161"/>
            <p:cNvSpPr>
              <a:spLocks noChangeArrowheads="1"/>
            </p:cNvSpPr>
            <p:nvPr/>
          </p:nvSpPr>
          <p:spPr bwMode="auto">
            <a:xfrm>
              <a:off x="2352" y="3168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2" name="AutoShape 162"/>
            <p:cNvSpPr>
              <a:spLocks noChangeArrowheads="1"/>
            </p:cNvSpPr>
            <p:nvPr/>
          </p:nvSpPr>
          <p:spPr bwMode="auto">
            <a:xfrm>
              <a:off x="2832" y="312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</a:t>
              </a:r>
              <a:endPara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3" name="AutoShape 163"/>
            <p:cNvSpPr>
              <a:spLocks noChangeArrowheads="1"/>
            </p:cNvSpPr>
            <p:nvPr/>
          </p:nvSpPr>
          <p:spPr bwMode="auto">
            <a:xfrm>
              <a:off x="3792" y="2928"/>
              <a:ext cx="384" cy="720"/>
            </a:xfrm>
            <a:prstGeom prst="can">
              <a:avLst>
                <a:gd name="adj" fmla="val 46875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4" name="AutoShape 164"/>
            <p:cNvSpPr>
              <a:spLocks noChangeArrowheads="1"/>
            </p:cNvSpPr>
            <p:nvPr/>
          </p:nvSpPr>
          <p:spPr bwMode="auto">
            <a:xfrm>
              <a:off x="3312" y="312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25" name="AutoShape 165"/>
            <p:cNvSpPr>
              <a:spLocks noChangeArrowheads="1"/>
            </p:cNvSpPr>
            <p:nvPr/>
          </p:nvSpPr>
          <p:spPr bwMode="auto">
            <a:xfrm>
              <a:off x="1872" y="3168"/>
              <a:ext cx="336" cy="480"/>
            </a:xfrm>
            <a:prstGeom prst="can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26" name="Rectangle 166"/>
          <p:cNvSpPr>
            <a:spLocks noChangeArrowheads="1"/>
          </p:cNvSpPr>
          <p:nvPr/>
        </p:nvSpPr>
        <p:spPr bwMode="auto">
          <a:xfrm>
            <a:off x="304800" y="22860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初态：</a:t>
            </a:r>
          </a:p>
        </p:txBody>
      </p:sp>
      <p:sp>
        <p:nvSpPr>
          <p:cNvPr id="1039527" name="AutoShape 167"/>
          <p:cNvSpPr>
            <a:spLocks noChangeArrowheads="1"/>
          </p:cNvSpPr>
          <p:nvPr/>
        </p:nvSpPr>
        <p:spPr bwMode="auto">
          <a:xfrm>
            <a:off x="2971800" y="2362200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16</a:t>
            </a:r>
            <a:endParaRPr lang="en-US" altLang="zh-CN" sz="2400" b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grpSp>
        <p:nvGrpSpPr>
          <p:cNvPr id="7" name="Group 168"/>
          <p:cNvGrpSpPr>
            <a:grpSpLocks/>
          </p:cNvGrpSpPr>
          <p:nvPr/>
        </p:nvGrpSpPr>
        <p:grpSpPr bwMode="auto">
          <a:xfrm>
            <a:off x="6019800" y="1981200"/>
            <a:ext cx="609600" cy="1214438"/>
            <a:chOff x="3730" y="2259"/>
            <a:chExt cx="356" cy="765"/>
          </a:xfrm>
        </p:grpSpPr>
        <p:sp>
          <p:nvSpPr>
            <p:cNvPr id="1039529" name="AutoShape 169"/>
            <p:cNvSpPr>
              <a:spLocks noChangeArrowheads="1"/>
            </p:cNvSpPr>
            <p:nvPr/>
          </p:nvSpPr>
          <p:spPr bwMode="auto">
            <a:xfrm>
              <a:off x="3730" y="2259"/>
              <a:ext cx="342" cy="765"/>
            </a:xfrm>
            <a:prstGeom prst="can">
              <a:avLst>
                <a:gd name="adj" fmla="val 5592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30" name="AutoShape 170"/>
            <p:cNvSpPr>
              <a:spLocks noChangeArrowheads="1"/>
            </p:cNvSpPr>
            <p:nvPr/>
          </p:nvSpPr>
          <p:spPr bwMode="auto">
            <a:xfrm>
              <a:off x="3744" y="2400"/>
              <a:ext cx="342" cy="561"/>
            </a:xfrm>
            <a:prstGeom prst="can">
              <a:avLst>
                <a:gd name="adj" fmla="val 41009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31" name="AutoShape 171"/>
          <p:cNvSpPr>
            <a:spLocks noChangeArrowheads="1"/>
          </p:cNvSpPr>
          <p:nvPr/>
        </p:nvSpPr>
        <p:spPr bwMode="auto">
          <a:xfrm>
            <a:off x="5221288" y="2286000"/>
            <a:ext cx="542925" cy="890588"/>
          </a:xfrm>
          <a:prstGeom prst="can">
            <a:avLst>
              <a:gd name="adj" fmla="val 41009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25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39532" name="AutoShape 172"/>
          <p:cNvSpPr>
            <a:spLocks noChangeArrowheads="1"/>
          </p:cNvSpPr>
          <p:nvPr/>
        </p:nvSpPr>
        <p:spPr bwMode="auto">
          <a:xfrm>
            <a:off x="4495800" y="2286000"/>
            <a:ext cx="542925" cy="809625"/>
          </a:xfrm>
          <a:prstGeom prst="can">
            <a:avLst>
              <a:gd name="adj" fmla="val 3728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21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39533" name="AutoShape 173"/>
          <p:cNvSpPr>
            <a:spLocks noChangeArrowheads="1"/>
          </p:cNvSpPr>
          <p:nvPr/>
        </p:nvSpPr>
        <p:spPr bwMode="auto">
          <a:xfrm>
            <a:off x="3733800" y="2362200"/>
            <a:ext cx="542925" cy="728663"/>
          </a:xfrm>
          <a:prstGeom prst="can">
            <a:avLst>
              <a:gd name="adj" fmla="val 33553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16</a:t>
            </a:r>
            <a:endParaRPr lang="en-US" altLang="zh-CN" sz="2400" b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8" name="Group 174"/>
          <p:cNvGrpSpPr>
            <a:grpSpLocks/>
          </p:cNvGrpSpPr>
          <p:nvPr/>
        </p:nvGrpSpPr>
        <p:grpSpPr bwMode="auto">
          <a:xfrm>
            <a:off x="2962275" y="2286000"/>
            <a:ext cx="542925" cy="809625"/>
            <a:chOff x="1776" y="2463"/>
            <a:chExt cx="342" cy="510"/>
          </a:xfrm>
        </p:grpSpPr>
        <p:sp>
          <p:nvSpPr>
            <p:cNvPr id="1039535" name="AutoShape 175"/>
            <p:cNvSpPr>
              <a:spLocks noChangeArrowheads="1"/>
            </p:cNvSpPr>
            <p:nvPr/>
          </p:nvSpPr>
          <p:spPr bwMode="auto">
            <a:xfrm>
              <a:off x="1776" y="2463"/>
              <a:ext cx="342" cy="510"/>
            </a:xfrm>
            <a:prstGeom prst="can">
              <a:avLst>
                <a:gd name="adj" fmla="val 3728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39536" name="AutoShape 176"/>
            <p:cNvSpPr>
              <a:spLocks noChangeArrowheads="1"/>
            </p:cNvSpPr>
            <p:nvPr/>
          </p:nvSpPr>
          <p:spPr bwMode="auto">
            <a:xfrm>
              <a:off x="1776" y="2718"/>
              <a:ext cx="342" cy="25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9537" name="Text Box 177"/>
          <p:cNvSpPr txBox="1">
            <a:spLocks noChangeArrowheads="1"/>
          </p:cNvSpPr>
          <p:nvPr/>
        </p:nvSpPr>
        <p:spPr bwMode="auto">
          <a:xfrm>
            <a:off x="381000" y="3505200"/>
            <a:ext cx="137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完成</a:t>
            </a:r>
            <a:r>
              <a:rPr lang="en-US" altLang="zh-CN" sz="4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!</a:t>
            </a:r>
            <a:endParaRPr lang="en-US" altLang="zh-CN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1039538" name="Text Box 178"/>
          <p:cNvSpPr txBox="1">
            <a:spLocks noChangeArrowheads="1"/>
          </p:cNvSpPr>
          <p:nvPr/>
        </p:nvSpPr>
        <p:spPr bwMode="auto">
          <a:xfrm>
            <a:off x="533400" y="914400"/>
            <a:ext cx="8229600" cy="5143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将序列存入顺序表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中，将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L.r[0]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作为哨兵</a:t>
            </a:r>
          </a:p>
        </p:txBody>
      </p:sp>
      <p:sp>
        <p:nvSpPr>
          <p:cNvPr id="1039539" name="Rectangle 179"/>
          <p:cNvSpPr>
            <a:spLocks noChangeArrowheads="1"/>
          </p:cNvSpPr>
          <p:nvPr/>
        </p:nvSpPr>
        <p:spPr bwMode="auto">
          <a:xfrm>
            <a:off x="39688" y="0"/>
            <a:ext cx="6056312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21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25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49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25</a:t>
            </a:r>
            <a:r>
              <a:rPr lang="en-US" altLang="zh-CN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*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16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08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）</a:t>
            </a:r>
          </a:p>
        </p:txBody>
      </p:sp>
      <p:sp>
        <p:nvSpPr>
          <p:cNvPr id="1039540" name="AutoShape 180"/>
          <p:cNvSpPr>
            <a:spLocks noChangeArrowheads="1"/>
          </p:cNvSpPr>
          <p:nvPr/>
        </p:nvSpPr>
        <p:spPr bwMode="auto">
          <a:xfrm>
            <a:off x="4621213" y="342900"/>
            <a:ext cx="2703512" cy="381000"/>
          </a:xfrm>
          <a:prstGeom prst="wedgeRoundRectCallout">
            <a:avLst>
              <a:gd name="adj1" fmla="val -114884"/>
              <a:gd name="adj2" fmla="val -354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表示后一个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8432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3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03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03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03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9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9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03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03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3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3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103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103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03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103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103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03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03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39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39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480" grpId="0" animBg="1"/>
      <p:bldP spid="1039491" grpId="0" animBg="1" autoUpdateAnimBg="0"/>
      <p:bldP spid="1039492" grpId="0" autoUpdateAnimBg="0"/>
      <p:bldP spid="1039493" grpId="0" autoUpdateAnimBg="0"/>
      <p:bldP spid="1039494" grpId="0" autoUpdateAnimBg="0"/>
      <p:bldP spid="1039495" grpId="0" autoUpdateAnimBg="0"/>
      <p:bldP spid="1039496" grpId="0" autoUpdateAnimBg="0"/>
      <p:bldP spid="1039497" grpId="0" animBg="1" autoUpdateAnimBg="0"/>
      <p:bldP spid="1039499" grpId="0" animBg="1" autoUpdateAnimBg="0"/>
      <p:bldP spid="1039500" grpId="0" animBg="1" autoUpdateAnimBg="0"/>
      <p:bldP spid="1039502" grpId="0" animBg="1" autoUpdateAnimBg="0"/>
      <p:bldP spid="1039503" grpId="0" animBg="1" autoUpdateAnimBg="0"/>
      <p:bldP spid="1039507" grpId="0" animBg="1" autoUpdateAnimBg="0"/>
      <p:bldP spid="1039508" grpId="0" animBg="1" autoUpdateAnimBg="0"/>
      <p:bldP spid="1039509" grpId="0" animBg="1" autoUpdateAnimBg="0"/>
      <p:bldP spid="1039513" grpId="0" animBg="1" autoUpdateAnimBg="0"/>
      <p:bldP spid="1039517" grpId="0" animBg="1" autoUpdateAnimBg="0"/>
      <p:bldP spid="1039526" grpId="0" autoUpdateAnimBg="0"/>
      <p:bldP spid="1039527" grpId="0" animBg="1" autoUpdateAnimBg="0"/>
      <p:bldP spid="1039531" grpId="0" animBg="1" autoUpdateAnimBg="0"/>
      <p:bldP spid="1039532" grpId="0" animBg="1" autoUpdateAnimBg="0"/>
      <p:bldP spid="1039533" grpId="0" animBg="1" autoUpdateAnimBg="0"/>
      <p:bldP spid="1039537" grpId="0" autoUpdateAnimBg="0"/>
      <p:bldP spid="1039538" grpId="0" animBg="1" autoUpdateAnimBg="0"/>
      <p:bldP spid="103954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ffectLst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308975" cy="5770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#include "stdio.h"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main( 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{ int a[8]={10,5,25,8,50,30,40,20};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int i,j,x;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for(i=1;i&lt;8;++i)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{ if (a[i]&lt;a[i-1] 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  {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    x=a[i];  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     for(j=i-1;  x&lt;a[j]    ;--j)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        </a:t>
            </a:r>
            <a:r>
              <a:rPr lang="en-US" altLang="zh-CN" sz="2800" u="sng" smtClean="0"/>
              <a:t>                                      ;   </a:t>
            </a:r>
            <a:r>
              <a:rPr lang="en-US" altLang="zh-CN" sz="2800" smtClean="0"/>
              <a:t>// </a:t>
            </a:r>
            <a:r>
              <a:rPr lang="zh-CN" altLang="en-US" sz="2800" smtClean="0"/>
              <a:t>记录后移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   </a:t>
            </a:r>
            <a:endParaRPr lang="en-US" altLang="zh-CN" sz="28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  </a:t>
            </a:r>
            <a:r>
              <a:rPr lang="en-US" altLang="zh-CN" sz="2800" smtClean="0"/>
              <a:t>a[j+1]  =x;   // </a:t>
            </a:r>
            <a:r>
              <a:rPr lang="zh-CN" altLang="en-US" sz="2800" smtClean="0"/>
              <a:t>插入到正确位置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    </a:t>
            </a:r>
            <a:r>
              <a:rPr lang="en-US" altLang="zh-CN" sz="28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78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ffectLst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052513"/>
            <a:ext cx="7983537" cy="5122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printf("</a:t>
            </a:r>
            <a:r>
              <a:rPr lang="zh-CN" altLang="en-US" sz="2800" smtClean="0"/>
              <a:t>第</a:t>
            </a:r>
            <a:r>
              <a:rPr lang="en-US" altLang="zh-CN" sz="2800" smtClean="0"/>
              <a:t>%d</a:t>
            </a:r>
            <a:r>
              <a:rPr lang="zh-CN" altLang="en-US" sz="2800" smtClean="0"/>
              <a:t>趟排序后的结果为：</a:t>
            </a:r>
            <a:r>
              <a:rPr lang="en-US" altLang="zh-CN" sz="2800" smtClean="0"/>
              <a:t>:\n",i);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for(j=0;j&lt;8;j++)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	 printf("%5d",a[j]);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printf("\n");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 }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printf("\n\n</a:t>
            </a:r>
            <a:r>
              <a:rPr lang="zh-CN" altLang="en-US" sz="2800" smtClean="0"/>
              <a:t>直接插入排序后的结果为：</a:t>
            </a:r>
            <a:r>
              <a:rPr lang="en-US" altLang="zh-CN" sz="2800" smtClean="0"/>
              <a:t>:\n");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for(i=0;i&lt;8;i++)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	 printf("%5d",a[i]);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 printf("\n");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 }</a:t>
            </a:r>
            <a:endParaRPr lang="zh-CN" altLang="en-US" sz="2800" smtClean="0"/>
          </a:p>
          <a:p>
            <a:pPr>
              <a:lnSpc>
                <a:spcPct val="90000"/>
              </a:lnSpc>
            </a:pP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7793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18435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8436" name="Rectangle 88"/>
          <p:cNvSpPr>
            <a:spLocks noChangeArrowheads="1"/>
          </p:cNvSpPr>
          <p:nvPr/>
        </p:nvSpPr>
        <p:spPr bwMode="auto">
          <a:xfrm>
            <a:off x="315913" y="620713"/>
            <a:ext cx="8485187" cy="1655762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若出现各种可能排列的概率相同，则可取最好情况和最坏情况的平均情况</a:t>
            </a:r>
          </a:p>
          <a:p>
            <a:pPr>
              <a:lnSpc>
                <a:spcPct val="105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平均情况</a:t>
            </a:r>
            <a:r>
              <a:rPr lang="zh-CN" altLang="en-US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比较次数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移动次数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/4</a:t>
            </a:r>
          </a:p>
        </p:txBody>
      </p:sp>
      <p:sp>
        <p:nvSpPr>
          <p:cNvPr id="1006681" name="Rectangle 89"/>
          <p:cNvSpPr>
            <a:spLocks noChangeArrowheads="1"/>
          </p:cNvSpPr>
          <p:nvPr/>
        </p:nvSpPr>
        <p:spPr bwMode="auto">
          <a:xfrm>
            <a:off x="581025" y="2276475"/>
            <a:ext cx="5248275" cy="1863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时间复杂度为 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o(</a:t>
            </a:r>
            <a:r>
              <a:rPr lang="en-US" altLang="zh-CN" sz="2800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/>
              <a:t>空间复杂度为 </a:t>
            </a:r>
            <a:r>
              <a:rPr lang="en-US" altLang="zh-CN" sz="2800">
                <a:solidFill>
                  <a:srgbClr val="FF3300"/>
                </a:solidFill>
              </a:rPr>
              <a:t>o(</a:t>
            </a:r>
            <a:r>
              <a:rPr lang="en-US" altLang="zh-CN" sz="2800" i="1">
                <a:solidFill>
                  <a:srgbClr val="FF3300"/>
                </a:solidFill>
              </a:rPr>
              <a:t>1</a:t>
            </a:r>
            <a:r>
              <a:rPr lang="en-US" altLang="zh-CN" sz="2800">
                <a:solidFill>
                  <a:srgbClr val="FF3300"/>
                </a:solidFill>
              </a:rPr>
              <a:t>)</a:t>
            </a:r>
            <a:endParaRPr lang="en-US" altLang="zh-CN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是一种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稳定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的排序方法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481138" y="4814888"/>
            <a:ext cx="6578600" cy="865187"/>
            <a:chOff x="384" y="223"/>
            <a:chExt cx="4944" cy="768"/>
          </a:xfrm>
        </p:grpSpPr>
        <p:sp>
          <p:nvSpPr>
            <p:cNvPr id="18449" name="AutoShape 91" descr="白色大理石"/>
            <p:cNvSpPr>
              <a:spLocks noChangeArrowheads="1"/>
            </p:cNvSpPr>
            <p:nvPr/>
          </p:nvSpPr>
          <p:spPr bwMode="auto">
            <a:xfrm>
              <a:off x="384" y="704"/>
              <a:ext cx="4944" cy="287"/>
            </a:xfrm>
            <a:prstGeom prst="parallelogram">
              <a:avLst>
                <a:gd name="adj" fmla="val 248428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FontTx/>
                <a:buNone/>
              </a:pPr>
              <a:endParaRPr kumimoji="0" lang="zh-CN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06684" name="AutoShape 92"/>
            <p:cNvSpPr>
              <a:spLocks noChangeArrowheads="1"/>
            </p:cNvSpPr>
            <p:nvPr/>
          </p:nvSpPr>
          <p:spPr bwMode="auto">
            <a:xfrm>
              <a:off x="2160" y="463"/>
              <a:ext cx="334" cy="482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5" name="AutoShape 93"/>
            <p:cNvSpPr>
              <a:spLocks noChangeArrowheads="1"/>
            </p:cNvSpPr>
            <p:nvPr/>
          </p:nvSpPr>
          <p:spPr bwMode="auto">
            <a:xfrm>
              <a:off x="2640" y="415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6" name="AutoShape 94"/>
            <p:cNvSpPr>
              <a:spLocks noChangeArrowheads="1"/>
            </p:cNvSpPr>
            <p:nvPr/>
          </p:nvSpPr>
          <p:spPr bwMode="auto">
            <a:xfrm>
              <a:off x="3600" y="223"/>
              <a:ext cx="334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7" name="AutoShape 95"/>
            <p:cNvSpPr>
              <a:spLocks noChangeArrowheads="1"/>
            </p:cNvSpPr>
            <p:nvPr/>
          </p:nvSpPr>
          <p:spPr bwMode="auto">
            <a:xfrm>
              <a:off x="3120" y="415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8" name="AutoShape 96"/>
            <p:cNvSpPr>
              <a:spLocks noChangeArrowheads="1"/>
            </p:cNvSpPr>
            <p:nvPr/>
          </p:nvSpPr>
          <p:spPr bwMode="auto">
            <a:xfrm>
              <a:off x="1680" y="510"/>
              <a:ext cx="336" cy="433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16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89" name="AutoShape 97"/>
            <p:cNvSpPr>
              <a:spLocks noChangeArrowheads="1"/>
            </p:cNvSpPr>
            <p:nvPr/>
          </p:nvSpPr>
          <p:spPr bwMode="auto">
            <a:xfrm>
              <a:off x="1200" y="704"/>
              <a:ext cx="336" cy="241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952500" y="4300538"/>
            <a:ext cx="7848600" cy="1676400"/>
            <a:chOff x="480" y="288"/>
            <a:chExt cx="4944" cy="1056"/>
          </a:xfrm>
        </p:grpSpPr>
        <p:sp>
          <p:nvSpPr>
            <p:cNvPr id="18441" name="AutoShape 99" descr="白色大理石"/>
            <p:cNvSpPr>
              <a:spLocks noChangeArrowheads="1"/>
            </p:cNvSpPr>
            <p:nvPr/>
          </p:nvSpPr>
          <p:spPr bwMode="auto">
            <a:xfrm>
              <a:off x="480" y="768"/>
              <a:ext cx="4944" cy="288"/>
            </a:xfrm>
            <a:prstGeom prst="parallelogram">
              <a:avLst>
                <a:gd name="adj" fmla="val 24844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006692" name="AutoShape 100"/>
            <p:cNvSpPr>
              <a:spLocks noChangeArrowheads="1"/>
            </p:cNvSpPr>
            <p:nvPr/>
          </p:nvSpPr>
          <p:spPr bwMode="auto">
            <a:xfrm>
              <a:off x="1296" y="528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21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3" name="AutoShape 101"/>
            <p:cNvSpPr>
              <a:spLocks noChangeArrowheads="1"/>
            </p:cNvSpPr>
            <p:nvPr/>
          </p:nvSpPr>
          <p:spPr bwMode="auto">
            <a:xfrm>
              <a:off x="1776" y="48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4" name="AutoShape 102"/>
            <p:cNvSpPr>
              <a:spLocks noChangeArrowheads="1"/>
            </p:cNvSpPr>
            <p:nvPr/>
          </p:nvSpPr>
          <p:spPr bwMode="auto">
            <a:xfrm>
              <a:off x="2256" y="288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49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5" name="AutoShape 103"/>
            <p:cNvSpPr>
              <a:spLocks noChangeArrowheads="1"/>
            </p:cNvSpPr>
            <p:nvPr/>
          </p:nvSpPr>
          <p:spPr bwMode="auto">
            <a:xfrm>
              <a:off x="2736" y="48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25*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6" name="AutoShape 104"/>
            <p:cNvSpPr>
              <a:spLocks noChangeArrowheads="1"/>
            </p:cNvSpPr>
            <p:nvPr/>
          </p:nvSpPr>
          <p:spPr bwMode="auto">
            <a:xfrm>
              <a:off x="3216" y="576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16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006697" name="AutoShape 105"/>
            <p:cNvSpPr>
              <a:spLocks noChangeArrowheads="1"/>
            </p:cNvSpPr>
            <p:nvPr/>
          </p:nvSpPr>
          <p:spPr bwMode="auto">
            <a:xfrm>
              <a:off x="3696" y="768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08</a:t>
              </a:r>
              <a:endParaRPr lang="en-US" altLang="zh-CN" sz="24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8448" name="Text Box 106"/>
            <p:cNvSpPr txBox="1">
              <a:spLocks noChangeArrowheads="1"/>
            </p:cNvSpPr>
            <p:nvPr/>
          </p:nvSpPr>
          <p:spPr bwMode="auto">
            <a:xfrm>
              <a:off x="1372" y="1056"/>
              <a:ext cx="2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0        1        2        3        4        5</a:t>
              </a:r>
              <a:endParaRPr lang="en-US" altLang="zh-CN" sz="2400" b="0">
                <a:ea typeface="宋体" panose="02010600030101010101" pitchFamily="2" charset="-122"/>
              </a:endParaRPr>
            </a:p>
          </p:txBody>
        </p:sp>
      </p:grpSp>
      <p:sp>
        <p:nvSpPr>
          <p:cNvPr id="1006699" name="Rectangle 107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算法分析</a:t>
            </a:r>
          </a:p>
        </p:txBody>
      </p:sp>
    </p:spTree>
    <p:extLst>
      <p:ext uri="{BB962C8B-B14F-4D97-AF65-F5344CB8AC3E}">
        <p14:creationId xmlns:p14="http://schemas.microsoft.com/office/powerpoint/2010/main" val="27774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6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6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8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 dirty="0"/>
              <a:t>        </a:t>
            </a:r>
          </a:p>
        </p:txBody>
      </p:sp>
      <p:sp>
        <p:nvSpPr>
          <p:cNvPr id="19459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18214" name="Rectangle 6"/>
          <p:cNvSpPr>
            <a:spLocks noChangeArrowheads="1"/>
          </p:cNvSpPr>
          <p:nvPr/>
        </p:nvSpPr>
        <p:spPr bwMode="auto">
          <a:xfrm>
            <a:off x="539750" y="1844675"/>
            <a:ext cx="822325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子序列的构成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不是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简单地“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逐段分割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将相隔</a:t>
            </a:r>
            <a:r>
              <a:rPr lang="zh-CN" altLang="en-US" sz="2400" dirty="0">
                <a:solidFill>
                  <a:srgbClr val="000066"/>
                </a:solidFill>
              </a:rPr>
              <a:t>某个增量</a:t>
            </a:r>
            <a:r>
              <a:rPr lang="en-US" altLang="zh-CN" sz="2400" dirty="0" err="1">
                <a:solidFill>
                  <a:srgbClr val="000066"/>
                </a:solidFill>
              </a:rPr>
              <a:t>dk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的记录组成一个子序列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让</a:t>
            </a:r>
            <a:r>
              <a:rPr lang="zh-CN" altLang="en-US" sz="2400" dirty="0">
                <a:solidFill>
                  <a:srgbClr val="000066"/>
                </a:solidFill>
              </a:rPr>
              <a:t>增量</a:t>
            </a:r>
            <a:r>
              <a:rPr lang="en-US" altLang="zh-CN" sz="2400" dirty="0" err="1">
                <a:solidFill>
                  <a:srgbClr val="000066"/>
                </a:solidFill>
              </a:rPr>
              <a:t>dk</a:t>
            </a:r>
            <a:r>
              <a:rPr lang="zh-CN" altLang="en-US" sz="2400" dirty="0">
                <a:solidFill>
                  <a:srgbClr val="000066"/>
                </a:solidFill>
              </a:rPr>
              <a:t>逐趟缩短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（例如依次取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5,3,1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直到</a:t>
            </a:r>
            <a:r>
              <a:rPr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dk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为止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471488" y="1254125"/>
            <a:ext cx="167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技巧：</a:t>
            </a:r>
          </a:p>
        </p:txBody>
      </p:sp>
      <p:sp>
        <p:nvSpPr>
          <p:cNvPr id="1118216" name="Rectangle 8"/>
          <p:cNvSpPr>
            <a:spLocks noChangeArrowheads="1"/>
          </p:cNvSpPr>
          <p:nvPr/>
        </p:nvSpPr>
        <p:spPr bwMode="auto">
          <a:xfrm>
            <a:off x="471488" y="4325938"/>
            <a:ext cx="8223250" cy="12003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66"/>
                </a:solidFill>
              </a:rPr>
              <a:t>小元素</a:t>
            </a:r>
            <a:r>
              <a:rPr lang="zh-CN" altLang="zh-CN" sz="2400" dirty="0">
                <a:solidFill>
                  <a:srgbClr val="000066"/>
                </a:solidFill>
              </a:rPr>
              <a:t>跳跃式</a:t>
            </a:r>
            <a:r>
              <a:rPr lang="zh-CN" altLang="en-US" sz="2400" dirty="0">
                <a:solidFill>
                  <a:srgbClr val="000066"/>
                </a:solidFill>
              </a:rPr>
              <a:t>前移</a:t>
            </a:r>
          </a:p>
          <a:p>
            <a:pPr eaLnBrk="1" hangingPunct="1">
              <a:defRPr/>
            </a:pPr>
            <a:r>
              <a:rPr lang="zh-CN" altLang="zh-CN" sz="2400" dirty="0"/>
              <a:t>最后一趟增量为1时，序列已</a:t>
            </a:r>
            <a:r>
              <a:rPr lang="zh-CN" altLang="zh-CN" sz="2400" dirty="0">
                <a:solidFill>
                  <a:schemeClr val="hlink"/>
                </a:solidFill>
              </a:rPr>
              <a:t>基本有序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66"/>
                </a:solidFill>
              </a:rPr>
              <a:t>平均性能优于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直接插入排序</a:t>
            </a:r>
          </a:p>
        </p:txBody>
      </p:sp>
      <p:sp>
        <p:nvSpPr>
          <p:cNvPr id="1118217" name="Rectangle 9"/>
          <p:cNvSpPr>
            <a:spLocks noChangeArrowheads="1"/>
          </p:cNvSpPr>
          <p:nvPr/>
        </p:nvSpPr>
        <p:spPr bwMode="auto">
          <a:xfrm>
            <a:off x="471488" y="3644900"/>
            <a:ext cx="167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优点：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250825" y="738188"/>
            <a:ext cx="3092450" cy="5159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希尔排序</a:t>
            </a:r>
          </a:p>
        </p:txBody>
      </p:sp>
    </p:spTree>
    <p:extLst>
      <p:ext uri="{BB962C8B-B14F-4D97-AF65-F5344CB8AC3E}">
        <p14:creationId xmlns:p14="http://schemas.microsoft.com/office/powerpoint/2010/main" val="14521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82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8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8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1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4" grpId="0" build="p" animBg="1"/>
      <p:bldP spid="1118216" grpId="0" animBg="1"/>
      <p:bldP spid="11182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20483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13092" name="Rectangle 4"/>
          <p:cNvSpPr>
            <a:spLocks noChangeArrowheads="1"/>
          </p:cNvSpPr>
          <p:nvPr/>
        </p:nvSpPr>
        <p:spPr bwMode="auto">
          <a:xfrm>
            <a:off x="64770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113093" name="Rectangle 5"/>
          <p:cNvSpPr>
            <a:spLocks noChangeArrowheads="1"/>
          </p:cNvSpPr>
          <p:nvPr/>
        </p:nvSpPr>
        <p:spPr bwMode="auto">
          <a:xfrm>
            <a:off x="152400" y="47625"/>
            <a:ext cx="8686800" cy="5445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62000" indent="-762000"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例：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关键字序列 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T=(49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38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65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97, 76, 13, 27, 49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*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55,  04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）</a:t>
            </a:r>
          </a:p>
        </p:txBody>
      </p:sp>
      <p:graphicFrame>
        <p:nvGraphicFramePr>
          <p:cNvPr id="1113279" name="Group 191"/>
          <p:cNvGraphicFramePr>
            <a:graphicFrameLocks noGrp="1"/>
          </p:cNvGraphicFramePr>
          <p:nvPr/>
        </p:nvGraphicFramePr>
        <p:xfrm>
          <a:off x="1752600" y="766763"/>
          <a:ext cx="7162800" cy="3017838"/>
        </p:xfrm>
        <a:graphic>
          <a:graphicData uri="http://schemas.openxmlformats.org/drawingml/2006/table">
            <a:tbl>
              <a:tblPr/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7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8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9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97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76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49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66">
                <a:tc gridSpan="1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66">
                <a:tc gridSpan="1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66">
                <a:tc gridSpan="1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13217" name="Rectangle 129"/>
          <p:cNvSpPr>
            <a:spLocks noChangeArrowheads="1"/>
          </p:cNvSpPr>
          <p:nvPr/>
        </p:nvSpPr>
        <p:spPr bwMode="auto">
          <a:xfrm>
            <a:off x="152400" y="12239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FF"/>
                </a:solidFill>
                <a:ea typeface="楷体_GB2312" pitchFamily="49" charset="-122"/>
              </a:rPr>
              <a:t>初态：</a:t>
            </a:r>
          </a:p>
        </p:txBody>
      </p:sp>
      <p:sp>
        <p:nvSpPr>
          <p:cNvPr id="1113218" name="Rectangle 130"/>
          <p:cNvSpPr>
            <a:spLocks noChangeArrowheads="1"/>
          </p:cNvSpPr>
          <p:nvPr/>
        </p:nvSpPr>
        <p:spPr bwMode="auto">
          <a:xfrm>
            <a:off x="152400" y="19097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第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趟 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(dk=5)</a:t>
            </a:r>
          </a:p>
        </p:txBody>
      </p:sp>
      <p:sp>
        <p:nvSpPr>
          <p:cNvPr id="1113219" name="Rectangle 131"/>
          <p:cNvSpPr>
            <a:spLocks noChangeArrowheads="1"/>
          </p:cNvSpPr>
          <p:nvPr/>
        </p:nvSpPr>
        <p:spPr bwMode="auto">
          <a:xfrm>
            <a:off x="152400" y="26717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第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趟 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(dk=3)</a:t>
            </a:r>
          </a:p>
        </p:txBody>
      </p:sp>
      <p:sp>
        <p:nvSpPr>
          <p:cNvPr id="1113220" name="Rectangle 132"/>
          <p:cNvSpPr>
            <a:spLocks noChangeArrowheads="1"/>
          </p:cNvSpPr>
          <p:nvPr/>
        </p:nvSpPr>
        <p:spPr bwMode="auto">
          <a:xfrm>
            <a:off x="152400" y="33575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第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rgbClr val="FF00FF"/>
                </a:solidFill>
                <a:ea typeface="楷体_GB2312" pitchFamily="49" charset="-122"/>
              </a:rPr>
              <a:t>趟 </a:t>
            </a:r>
            <a:r>
              <a:rPr lang="en-US" altLang="zh-CN" sz="2000">
                <a:solidFill>
                  <a:srgbClr val="FF00FF"/>
                </a:solidFill>
                <a:ea typeface="楷体_GB2312" pitchFamily="49" charset="-122"/>
              </a:rPr>
              <a:t>(dk=1)</a:t>
            </a:r>
          </a:p>
        </p:txBody>
      </p:sp>
      <p:sp>
        <p:nvSpPr>
          <p:cNvPr id="1113221" name="Rectangle 133"/>
          <p:cNvSpPr>
            <a:spLocks noChangeArrowheads="1"/>
          </p:cNvSpPr>
          <p:nvPr/>
        </p:nvSpPr>
        <p:spPr bwMode="auto">
          <a:xfrm>
            <a:off x="25908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1113222" name="Rectangle 134"/>
          <p:cNvSpPr>
            <a:spLocks noChangeArrowheads="1"/>
          </p:cNvSpPr>
          <p:nvPr/>
        </p:nvSpPr>
        <p:spPr bwMode="auto">
          <a:xfrm>
            <a:off x="57912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23" name="Rectangle 135"/>
          <p:cNvSpPr>
            <a:spLocks noChangeArrowheads="1"/>
          </p:cNvSpPr>
          <p:nvPr/>
        </p:nvSpPr>
        <p:spPr bwMode="auto">
          <a:xfrm>
            <a:off x="25908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24" name="Rectangle 136"/>
          <p:cNvSpPr>
            <a:spLocks noChangeArrowheads="1"/>
          </p:cNvSpPr>
          <p:nvPr/>
        </p:nvSpPr>
        <p:spPr bwMode="auto">
          <a:xfrm>
            <a:off x="5851525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1113225" name="Rectangle 137"/>
          <p:cNvSpPr>
            <a:spLocks noChangeArrowheads="1"/>
          </p:cNvSpPr>
          <p:nvPr/>
        </p:nvSpPr>
        <p:spPr bwMode="auto">
          <a:xfrm>
            <a:off x="32004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113226" name="Rectangle 138"/>
          <p:cNvSpPr>
            <a:spLocks noChangeArrowheads="1"/>
          </p:cNvSpPr>
          <p:nvPr/>
        </p:nvSpPr>
        <p:spPr bwMode="auto">
          <a:xfrm>
            <a:off x="64770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113227" name="Rectangle 139"/>
          <p:cNvSpPr>
            <a:spLocks noChangeArrowheads="1"/>
          </p:cNvSpPr>
          <p:nvPr/>
        </p:nvSpPr>
        <p:spPr bwMode="auto">
          <a:xfrm>
            <a:off x="38862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1113228" name="Rectangle 140"/>
          <p:cNvSpPr>
            <a:spLocks noChangeArrowheads="1"/>
          </p:cNvSpPr>
          <p:nvPr/>
        </p:nvSpPr>
        <p:spPr bwMode="auto">
          <a:xfrm>
            <a:off x="7086600" y="19859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49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113229" name="Rectangle 141"/>
          <p:cNvSpPr>
            <a:spLocks noChangeArrowheads="1"/>
          </p:cNvSpPr>
          <p:nvPr/>
        </p:nvSpPr>
        <p:spPr bwMode="auto">
          <a:xfrm>
            <a:off x="44958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97</a:t>
            </a:r>
          </a:p>
        </p:txBody>
      </p:sp>
      <p:sp>
        <p:nvSpPr>
          <p:cNvPr id="1113230" name="Rectangle 142"/>
          <p:cNvSpPr>
            <a:spLocks noChangeArrowheads="1"/>
          </p:cNvSpPr>
          <p:nvPr/>
        </p:nvSpPr>
        <p:spPr bwMode="auto">
          <a:xfrm>
            <a:off x="77724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1113231" name="Rectangle 143"/>
          <p:cNvSpPr>
            <a:spLocks noChangeArrowheads="1"/>
          </p:cNvSpPr>
          <p:nvPr/>
        </p:nvSpPr>
        <p:spPr bwMode="auto">
          <a:xfrm>
            <a:off x="51816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76</a:t>
            </a:r>
          </a:p>
        </p:txBody>
      </p:sp>
      <p:sp>
        <p:nvSpPr>
          <p:cNvPr id="1113232" name="Rectangle 144"/>
          <p:cNvSpPr>
            <a:spLocks noChangeArrowheads="1"/>
          </p:cNvSpPr>
          <p:nvPr/>
        </p:nvSpPr>
        <p:spPr bwMode="auto">
          <a:xfrm>
            <a:off x="83820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33" name="Rectangle 145"/>
          <p:cNvSpPr>
            <a:spLocks noChangeArrowheads="1"/>
          </p:cNvSpPr>
          <p:nvPr/>
        </p:nvSpPr>
        <p:spPr bwMode="auto">
          <a:xfrm>
            <a:off x="32004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113234" name="Rectangle 146"/>
          <p:cNvSpPr>
            <a:spLocks noChangeArrowheads="1"/>
          </p:cNvSpPr>
          <p:nvPr/>
        </p:nvSpPr>
        <p:spPr bwMode="auto">
          <a:xfrm>
            <a:off x="64770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113235" name="Rectangle 147"/>
          <p:cNvSpPr>
            <a:spLocks noChangeArrowheads="1"/>
          </p:cNvSpPr>
          <p:nvPr/>
        </p:nvSpPr>
        <p:spPr bwMode="auto">
          <a:xfrm>
            <a:off x="7086600" y="19859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 65  </a:t>
            </a:r>
          </a:p>
        </p:txBody>
      </p:sp>
      <p:sp>
        <p:nvSpPr>
          <p:cNvPr id="1113236" name="Rectangle 148"/>
          <p:cNvSpPr>
            <a:spLocks noChangeArrowheads="1"/>
          </p:cNvSpPr>
          <p:nvPr/>
        </p:nvSpPr>
        <p:spPr bwMode="auto">
          <a:xfrm>
            <a:off x="3810000" y="19859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49*</a:t>
            </a:r>
          </a:p>
        </p:txBody>
      </p:sp>
      <p:sp>
        <p:nvSpPr>
          <p:cNvPr id="1113237" name="Rectangle 149"/>
          <p:cNvSpPr>
            <a:spLocks noChangeArrowheads="1"/>
          </p:cNvSpPr>
          <p:nvPr/>
        </p:nvSpPr>
        <p:spPr bwMode="auto">
          <a:xfrm>
            <a:off x="77724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97</a:t>
            </a:r>
          </a:p>
        </p:txBody>
      </p:sp>
      <p:sp>
        <p:nvSpPr>
          <p:cNvPr id="1113238" name="Rectangle 150"/>
          <p:cNvSpPr>
            <a:spLocks noChangeArrowheads="1"/>
          </p:cNvSpPr>
          <p:nvPr/>
        </p:nvSpPr>
        <p:spPr bwMode="auto">
          <a:xfrm>
            <a:off x="44958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1113239" name="Rectangle 151"/>
          <p:cNvSpPr>
            <a:spLocks noChangeArrowheads="1"/>
          </p:cNvSpPr>
          <p:nvPr/>
        </p:nvSpPr>
        <p:spPr bwMode="auto">
          <a:xfrm>
            <a:off x="25908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40" name="Rectangle 152"/>
          <p:cNvSpPr>
            <a:spLocks noChangeArrowheads="1"/>
          </p:cNvSpPr>
          <p:nvPr/>
        </p:nvSpPr>
        <p:spPr bwMode="auto">
          <a:xfrm>
            <a:off x="44958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1113241" name="Rectangle 153"/>
          <p:cNvSpPr>
            <a:spLocks noChangeArrowheads="1"/>
          </p:cNvSpPr>
          <p:nvPr/>
        </p:nvSpPr>
        <p:spPr bwMode="auto">
          <a:xfrm>
            <a:off x="83820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76</a:t>
            </a:r>
          </a:p>
        </p:txBody>
      </p:sp>
      <p:sp>
        <p:nvSpPr>
          <p:cNvPr id="1113242" name="Rectangle 154"/>
          <p:cNvSpPr>
            <a:spLocks noChangeArrowheads="1"/>
          </p:cNvSpPr>
          <p:nvPr/>
        </p:nvSpPr>
        <p:spPr bwMode="auto">
          <a:xfrm>
            <a:off x="5181600" y="1985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43" name="Rectangle 155"/>
          <p:cNvSpPr>
            <a:spLocks noChangeArrowheads="1"/>
          </p:cNvSpPr>
          <p:nvPr/>
        </p:nvSpPr>
        <p:spPr bwMode="auto">
          <a:xfrm>
            <a:off x="64770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1113244" name="Rectangle 156"/>
          <p:cNvSpPr>
            <a:spLocks noChangeArrowheads="1"/>
          </p:cNvSpPr>
          <p:nvPr/>
        </p:nvSpPr>
        <p:spPr bwMode="auto">
          <a:xfrm>
            <a:off x="25908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45" name="Rectangle 157"/>
          <p:cNvSpPr>
            <a:spLocks noChangeArrowheads="1"/>
          </p:cNvSpPr>
          <p:nvPr/>
        </p:nvSpPr>
        <p:spPr bwMode="auto">
          <a:xfrm>
            <a:off x="32766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113246" name="Rectangle 158"/>
          <p:cNvSpPr>
            <a:spLocks noChangeArrowheads="1"/>
          </p:cNvSpPr>
          <p:nvPr/>
        </p:nvSpPr>
        <p:spPr bwMode="auto">
          <a:xfrm>
            <a:off x="51816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47" name="Rectangle 159"/>
          <p:cNvSpPr>
            <a:spLocks noChangeArrowheads="1"/>
          </p:cNvSpPr>
          <p:nvPr/>
        </p:nvSpPr>
        <p:spPr bwMode="auto">
          <a:xfrm>
            <a:off x="51816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113248" name="Rectangle 160"/>
          <p:cNvSpPr>
            <a:spLocks noChangeArrowheads="1"/>
          </p:cNvSpPr>
          <p:nvPr/>
        </p:nvSpPr>
        <p:spPr bwMode="auto">
          <a:xfrm>
            <a:off x="32766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49" name="Rectangle 161"/>
          <p:cNvSpPr>
            <a:spLocks noChangeArrowheads="1"/>
          </p:cNvSpPr>
          <p:nvPr/>
        </p:nvSpPr>
        <p:spPr bwMode="auto">
          <a:xfrm>
            <a:off x="58674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1113250" name="Rectangle 162"/>
          <p:cNvSpPr>
            <a:spLocks noChangeArrowheads="1"/>
          </p:cNvSpPr>
          <p:nvPr/>
        </p:nvSpPr>
        <p:spPr bwMode="auto">
          <a:xfrm>
            <a:off x="3810000" y="2671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49*</a:t>
            </a:r>
          </a:p>
        </p:txBody>
      </p:sp>
      <p:sp>
        <p:nvSpPr>
          <p:cNvPr id="1113251" name="Rectangle 163"/>
          <p:cNvSpPr>
            <a:spLocks noChangeArrowheads="1"/>
          </p:cNvSpPr>
          <p:nvPr/>
        </p:nvSpPr>
        <p:spPr bwMode="auto">
          <a:xfrm>
            <a:off x="58674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49</a:t>
            </a:r>
          </a:p>
        </p:txBody>
      </p:sp>
      <p:sp>
        <p:nvSpPr>
          <p:cNvPr id="1113252" name="Rectangle 164"/>
          <p:cNvSpPr>
            <a:spLocks noChangeArrowheads="1"/>
          </p:cNvSpPr>
          <p:nvPr/>
        </p:nvSpPr>
        <p:spPr bwMode="auto">
          <a:xfrm>
            <a:off x="3810000" y="2671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49*</a:t>
            </a:r>
          </a:p>
        </p:txBody>
      </p:sp>
      <p:sp>
        <p:nvSpPr>
          <p:cNvPr id="1113253" name="Rectangle 165"/>
          <p:cNvSpPr>
            <a:spLocks noChangeArrowheads="1"/>
          </p:cNvSpPr>
          <p:nvPr/>
        </p:nvSpPr>
        <p:spPr bwMode="auto">
          <a:xfrm>
            <a:off x="83820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76</a:t>
            </a:r>
          </a:p>
        </p:txBody>
      </p:sp>
      <p:sp>
        <p:nvSpPr>
          <p:cNvPr id="1113254" name="Rectangle 166"/>
          <p:cNvSpPr>
            <a:spLocks noChangeArrowheads="1"/>
          </p:cNvSpPr>
          <p:nvPr/>
        </p:nvSpPr>
        <p:spPr bwMode="auto">
          <a:xfrm>
            <a:off x="44958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113255" name="Rectangle 167"/>
          <p:cNvSpPr>
            <a:spLocks noChangeArrowheads="1"/>
          </p:cNvSpPr>
          <p:nvPr/>
        </p:nvSpPr>
        <p:spPr bwMode="auto">
          <a:xfrm>
            <a:off x="83820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76</a:t>
            </a:r>
          </a:p>
        </p:txBody>
      </p:sp>
      <p:sp>
        <p:nvSpPr>
          <p:cNvPr id="1113256" name="Rectangle 168"/>
          <p:cNvSpPr>
            <a:spLocks noChangeArrowheads="1"/>
          </p:cNvSpPr>
          <p:nvPr/>
        </p:nvSpPr>
        <p:spPr bwMode="auto">
          <a:xfrm>
            <a:off x="7086600" y="2671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 65  </a:t>
            </a:r>
          </a:p>
        </p:txBody>
      </p:sp>
      <p:sp>
        <p:nvSpPr>
          <p:cNvPr id="1113257" name="Rectangle 169"/>
          <p:cNvSpPr>
            <a:spLocks noChangeArrowheads="1"/>
          </p:cNvSpPr>
          <p:nvPr/>
        </p:nvSpPr>
        <p:spPr bwMode="auto">
          <a:xfrm>
            <a:off x="7086600" y="2671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65  </a:t>
            </a:r>
          </a:p>
        </p:txBody>
      </p:sp>
      <p:sp>
        <p:nvSpPr>
          <p:cNvPr id="1113258" name="Rectangle 170"/>
          <p:cNvSpPr>
            <a:spLocks noChangeArrowheads="1"/>
          </p:cNvSpPr>
          <p:nvPr/>
        </p:nvSpPr>
        <p:spPr bwMode="auto">
          <a:xfrm>
            <a:off x="77724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FF"/>
                </a:solidFill>
                <a:ea typeface="宋体" panose="02010600030101010101" pitchFamily="2" charset="-122"/>
              </a:rPr>
              <a:t>97</a:t>
            </a:r>
          </a:p>
        </p:txBody>
      </p:sp>
      <p:sp>
        <p:nvSpPr>
          <p:cNvPr id="1113259" name="Rectangle 171"/>
          <p:cNvSpPr>
            <a:spLocks noChangeArrowheads="1"/>
          </p:cNvSpPr>
          <p:nvPr/>
        </p:nvSpPr>
        <p:spPr bwMode="auto">
          <a:xfrm>
            <a:off x="7772400" y="2671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97</a:t>
            </a:r>
          </a:p>
        </p:txBody>
      </p:sp>
      <p:grpSp>
        <p:nvGrpSpPr>
          <p:cNvPr id="2" name="Group 172"/>
          <p:cNvGrpSpPr>
            <a:grpSpLocks/>
          </p:cNvGrpSpPr>
          <p:nvPr/>
        </p:nvGrpSpPr>
        <p:grpSpPr bwMode="auto">
          <a:xfrm>
            <a:off x="2590800" y="3433763"/>
            <a:ext cx="6096000" cy="304800"/>
            <a:chOff x="1728" y="3072"/>
            <a:chExt cx="3840" cy="192"/>
          </a:xfrm>
        </p:grpSpPr>
        <p:sp>
          <p:nvSpPr>
            <p:cNvPr id="20649" name="Rectangle 173"/>
            <p:cNvSpPr>
              <a:spLocks noChangeArrowheads="1"/>
            </p:cNvSpPr>
            <p:nvPr/>
          </p:nvSpPr>
          <p:spPr bwMode="auto">
            <a:xfrm>
              <a:off x="4176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20650" name="Rectangle 17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0651" name="Rectangle 175"/>
            <p:cNvSpPr>
              <a:spLocks noChangeArrowheads="1"/>
            </p:cNvSpPr>
            <p:nvPr/>
          </p:nvSpPr>
          <p:spPr bwMode="auto">
            <a:xfrm>
              <a:off x="3360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20652" name="Rectangle 176"/>
            <p:cNvSpPr>
              <a:spLocks noChangeArrowheads="1"/>
            </p:cNvSpPr>
            <p:nvPr/>
          </p:nvSpPr>
          <p:spPr bwMode="auto">
            <a:xfrm>
              <a:off x="2160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04</a:t>
              </a:r>
            </a:p>
          </p:txBody>
        </p:sp>
        <p:sp>
          <p:nvSpPr>
            <p:cNvPr id="20653" name="Rectangle 177"/>
            <p:cNvSpPr>
              <a:spLocks noChangeArrowheads="1"/>
            </p:cNvSpPr>
            <p:nvPr/>
          </p:nvSpPr>
          <p:spPr bwMode="auto">
            <a:xfrm>
              <a:off x="3792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49</a:t>
              </a:r>
            </a:p>
          </p:txBody>
        </p:sp>
        <p:sp>
          <p:nvSpPr>
            <p:cNvPr id="20654" name="Rectangle 178"/>
            <p:cNvSpPr>
              <a:spLocks noChangeArrowheads="1"/>
            </p:cNvSpPr>
            <p:nvPr/>
          </p:nvSpPr>
          <p:spPr bwMode="auto">
            <a:xfrm>
              <a:off x="2496" y="307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49*</a:t>
              </a:r>
            </a:p>
          </p:txBody>
        </p:sp>
        <p:sp>
          <p:nvSpPr>
            <p:cNvPr id="20655" name="Rectangle 179"/>
            <p:cNvSpPr>
              <a:spLocks noChangeArrowheads="1"/>
            </p:cNvSpPr>
            <p:nvPr/>
          </p:nvSpPr>
          <p:spPr bwMode="auto">
            <a:xfrm>
              <a:off x="2928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20656" name="Rectangle 180"/>
            <p:cNvSpPr>
              <a:spLocks noChangeArrowheads="1"/>
            </p:cNvSpPr>
            <p:nvPr/>
          </p:nvSpPr>
          <p:spPr bwMode="auto">
            <a:xfrm>
              <a:off x="5376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76</a:t>
              </a:r>
            </a:p>
          </p:txBody>
        </p:sp>
        <p:sp>
          <p:nvSpPr>
            <p:cNvPr id="20657" name="Rectangle 181"/>
            <p:cNvSpPr>
              <a:spLocks noChangeArrowheads="1"/>
            </p:cNvSpPr>
            <p:nvPr/>
          </p:nvSpPr>
          <p:spPr bwMode="auto">
            <a:xfrm>
              <a:off x="4560" y="307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 65  </a:t>
              </a:r>
            </a:p>
          </p:txBody>
        </p:sp>
        <p:sp>
          <p:nvSpPr>
            <p:cNvPr id="20658" name="Rectangle 182"/>
            <p:cNvSpPr>
              <a:spLocks noChangeArrowheads="1"/>
            </p:cNvSpPr>
            <p:nvPr/>
          </p:nvSpPr>
          <p:spPr bwMode="auto">
            <a:xfrm>
              <a:off x="4992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97</a:t>
              </a:r>
            </a:p>
          </p:txBody>
        </p:sp>
      </p:grpSp>
      <p:sp>
        <p:nvSpPr>
          <p:cNvPr id="1113271" name="Rectangle 183"/>
          <p:cNvSpPr>
            <a:spLocks noChangeArrowheads="1"/>
          </p:cNvSpPr>
          <p:nvPr/>
        </p:nvSpPr>
        <p:spPr bwMode="auto">
          <a:xfrm>
            <a:off x="3276600" y="3433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13272" name="Rectangle 184"/>
          <p:cNvSpPr>
            <a:spLocks noChangeArrowheads="1"/>
          </p:cNvSpPr>
          <p:nvPr/>
        </p:nvSpPr>
        <p:spPr bwMode="auto">
          <a:xfrm>
            <a:off x="3810000" y="3433763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 27  </a:t>
            </a:r>
          </a:p>
        </p:txBody>
      </p:sp>
      <p:sp>
        <p:nvSpPr>
          <p:cNvPr id="1113273" name="Rectangle 185"/>
          <p:cNvSpPr>
            <a:spLocks noChangeArrowheads="1"/>
          </p:cNvSpPr>
          <p:nvPr/>
        </p:nvSpPr>
        <p:spPr bwMode="auto">
          <a:xfrm>
            <a:off x="2590800" y="34337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113274" name="Rectangle 186"/>
          <p:cNvSpPr>
            <a:spLocks noChangeArrowheads="1"/>
          </p:cNvSpPr>
          <p:nvPr/>
        </p:nvSpPr>
        <p:spPr bwMode="auto">
          <a:xfrm>
            <a:off x="5105400" y="3433763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49*</a:t>
            </a:r>
          </a:p>
        </p:txBody>
      </p:sp>
      <p:sp>
        <p:nvSpPr>
          <p:cNvPr id="1113275" name="Rectangle 187"/>
          <p:cNvSpPr>
            <a:spLocks noChangeArrowheads="1"/>
          </p:cNvSpPr>
          <p:nvPr/>
        </p:nvSpPr>
        <p:spPr bwMode="auto">
          <a:xfrm>
            <a:off x="7772400" y="3433763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 76  </a:t>
            </a:r>
          </a:p>
        </p:txBody>
      </p:sp>
      <p:sp>
        <p:nvSpPr>
          <p:cNvPr id="1113276" name="Rectangle 188"/>
          <p:cNvSpPr>
            <a:spLocks noChangeArrowheads="1"/>
          </p:cNvSpPr>
          <p:nvPr/>
        </p:nvSpPr>
        <p:spPr bwMode="auto">
          <a:xfrm>
            <a:off x="8382000" y="3433763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 97  </a:t>
            </a:r>
          </a:p>
        </p:txBody>
      </p:sp>
      <p:sp>
        <p:nvSpPr>
          <p:cNvPr id="1113278" name="Text Box 190"/>
          <p:cNvSpPr txBox="1">
            <a:spLocks noChangeArrowheads="1"/>
          </p:cNvSpPr>
          <p:nvPr/>
        </p:nvSpPr>
        <p:spPr bwMode="auto">
          <a:xfrm>
            <a:off x="685800" y="7667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r[i]</a:t>
            </a:r>
          </a:p>
        </p:txBody>
      </p:sp>
      <p:sp>
        <p:nvSpPr>
          <p:cNvPr id="1113280" name="Rectangle 192"/>
          <p:cNvSpPr>
            <a:spLocks noChangeArrowheads="1"/>
          </p:cNvSpPr>
          <p:nvPr/>
        </p:nvSpPr>
        <p:spPr bwMode="auto">
          <a:xfrm>
            <a:off x="355600" y="4005263"/>
            <a:ext cx="8001000" cy="1516062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dk 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值较大</a:t>
            </a:r>
            <a:r>
              <a:rPr lang="zh-CN" altLang="en-US" sz="2800">
                <a:ea typeface="楷体_GB2312" pitchFamily="49" charset="-122"/>
              </a:rPr>
              <a:t>，子序列中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对象较少</a:t>
            </a:r>
            <a:r>
              <a:rPr lang="zh-CN" altLang="en-US" sz="2800">
                <a:ea typeface="楷体_GB2312" pitchFamily="49" charset="-122"/>
              </a:rPr>
              <a:t>，速度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较快</a:t>
            </a:r>
            <a:r>
              <a:rPr lang="zh-CN" altLang="en-US" sz="2800">
                <a:ea typeface="楷体_GB2312" pitchFamily="49" charset="-122"/>
              </a:rPr>
              <a:t>；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dk 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值</a:t>
            </a:r>
            <a:r>
              <a:rPr lang="zh-CN" altLang="en-US" sz="2800">
                <a:ea typeface="楷体_GB2312" pitchFamily="49" charset="-122"/>
              </a:rPr>
              <a:t>逐渐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变小</a:t>
            </a:r>
            <a:r>
              <a:rPr lang="zh-CN" altLang="en-US" sz="2800">
                <a:ea typeface="楷体_GB2312" pitchFamily="49" charset="-122"/>
              </a:rPr>
              <a:t>，子序列中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对象变多</a:t>
            </a:r>
            <a:r>
              <a:rPr lang="zh-CN" altLang="en-US" sz="2800">
                <a:ea typeface="楷体_GB2312" pitchFamily="49" charset="-122"/>
              </a:rPr>
              <a:t>，但大多数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对象已基本有序</a:t>
            </a:r>
            <a:r>
              <a:rPr lang="zh-CN" altLang="en-US" sz="2800">
                <a:ea typeface="楷体_GB2312" pitchFamily="49" charset="-122"/>
              </a:rPr>
              <a:t>，所以排序速度仍然很快。</a:t>
            </a:r>
          </a:p>
        </p:txBody>
      </p:sp>
    </p:spTree>
    <p:extLst>
      <p:ext uri="{BB962C8B-B14F-4D97-AF65-F5344CB8AC3E}">
        <p14:creationId xmlns:p14="http://schemas.microsoft.com/office/powerpoint/2010/main" val="31301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3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3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11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1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11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11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11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11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11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11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11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11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111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11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111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111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111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11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111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111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111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11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1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1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6" dur="500"/>
                                        <p:tgtEl>
                                          <p:spTgt spid="111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111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111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111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111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111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500"/>
                                        <p:tgtEl>
                                          <p:spTgt spid="111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111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111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2" dur="500"/>
                                        <p:tgtEl>
                                          <p:spTgt spid="111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500"/>
                                        <p:tgtEl>
                                          <p:spTgt spid="111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111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8" dur="500"/>
                                        <p:tgtEl>
                                          <p:spTgt spid="111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2" dur="500"/>
                                        <p:tgtEl>
                                          <p:spTgt spid="111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1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1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8" dur="500"/>
                                        <p:tgtEl>
                                          <p:spTgt spid="111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2" dur="500"/>
                                        <p:tgtEl>
                                          <p:spTgt spid="111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6" dur="500"/>
                                        <p:tgtEl>
                                          <p:spTgt spid="111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0" dur="500"/>
                                        <p:tgtEl>
                                          <p:spTgt spid="111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4" dur="500"/>
                                        <p:tgtEl>
                                          <p:spTgt spid="111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111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113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2" grpId="0" animBg="1" autoUpdateAnimBg="0"/>
      <p:bldP spid="1113217" grpId="0" autoUpdateAnimBg="0"/>
      <p:bldP spid="1113218" grpId="0" autoUpdateAnimBg="0"/>
      <p:bldP spid="1113219" grpId="0" autoUpdateAnimBg="0"/>
      <p:bldP spid="1113220" grpId="0" autoUpdateAnimBg="0"/>
      <p:bldP spid="1113221" grpId="0" animBg="1" autoUpdateAnimBg="0"/>
      <p:bldP spid="1113222" grpId="0" animBg="1" autoUpdateAnimBg="0"/>
      <p:bldP spid="1113223" grpId="0" animBg="1" autoUpdateAnimBg="0"/>
      <p:bldP spid="1113224" grpId="0" animBg="1" autoUpdateAnimBg="0"/>
      <p:bldP spid="1113225" grpId="0" animBg="1" autoUpdateAnimBg="0"/>
      <p:bldP spid="1113226" grpId="0" animBg="1" autoUpdateAnimBg="0"/>
      <p:bldP spid="1113227" grpId="0" animBg="1" autoUpdateAnimBg="0"/>
      <p:bldP spid="1113228" grpId="0" animBg="1" autoUpdateAnimBg="0"/>
      <p:bldP spid="1113229" grpId="0" animBg="1" autoUpdateAnimBg="0"/>
      <p:bldP spid="1113230" grpId="0" animBg="1" autoUpdateAnimBg="0"/>
      <p:bldP spid="1113231" grpId="0" animBg="1" autoUpdateAnimBg="0"/>
      <p:bldP spid="1113232" grpId="0" animBg="1" autoUpdateAnimBg="0"/>
      <p:bldP spid="1113233" grpId="0" animBg="1" autoUpdateAnimBg="0"/>
      <p:bldP spid="1113234" grpId="0" animBg="1" autoUpdateAnimBg="0"/>
      <p:bldP spid="1113235" grpId="0" animBg="1" autoUpdateAnimBg="0"/>
      <p:bldP spid="1113236" grpId="0" animBg="1" autoUpdateAnimBg="0"/>
      <p:bldP spid="1113237" grpId="0" animBg="1" autoUpdateAnimBg="0"/>
      <p:bldP spid="1113238" grpId="0" animBg="1" autoUpdateAnimBg="0"/>
      <p:bldP spid="1113239" grpId="0" animBg="1" autoUpdateAnimBg="0"/>
      <p:bldP spid="1113240" grpId="0" animBg="1" autoUpdateAnimBg="0"/>
      <p:bldP spid="1113241" grpId="0" animBg="1" autoUpdateAnimBg="0"/>
      <p:bldP spid="1113242" grpId="0" animBg="1" autoUpdateAnimBg="0"/>
      <p:bldP spid="1113243" grpId="0" animBg="1" autoUpdateAnimBg="0"/>
      <p:bldP spid="1113244" grpId="0" animBg="1" autoUpdateAnimBg="0"/>
      <p:bldP spid="1113245" grpId="0" animBg="1" autoUpdateAnimBg="0"/>
      <p:bldP spid="1113246" grpId="0" animBg="1" autoUpdateAnimBg="0"/>
      <p:bldP spid="1113247" grpId="0" animBg="1" autoUpdateAnimBg="0"/>
      <p:bldP spid="1113248" grpId="0" animBg="1" autoUpdateAnimBg="0"/>
      <p:bldP spid="1113249" grpId="0" animBg="1" autoUpdateAnimBg="0"/>
      <p:bldP spid="1113250" grpId="0" animBg="1" autoUpdateAnimBg="0"/>
      <p:bldP spid="1113251" grpId="0" animBg="1" autoUpdateAnimBg="0"/>
      <p:bldP spid="1113252" grpId="0" animBg="1" autoUpdateAnimBg="0"/>
      <p:bldP spid="1113253" grpId="0" animBg="1" autoUpdateAnimBg="0"/>
      <p:bldP spid="1113254" grpId="0" animBg="1" autoUpdateAnimBg="0"/>
      <p:bldP spid="1113255" grpId="0" animBg="1" autoUpdateAnimBg="0"/>
      <p:bldP spid="1113256" grpId="0" animBg="1" autoUpdateAnimBg="0"/>
      <p:bldP spid="1113257" grpId="0" animBg="1" autoUpdateAnimBg="0"/>
      <p:bldP spid="1113258" grpId="0" animBg="1" autoUpdateAnimBg="0"/>
      <p:bldP spid="1113259" grpId="0" animBg="1" autoUpdateAnimBg="0"/>
      <p:bldP spid="1113271" grpId="0" animBg="1" autoUpdateAnimBg="0"/>
      <p:bldP spid="1113272" grpId="0" animBg="1" autoUpdateAnimBg="0"/>
      <p:bldP spid="1113273" grpId="0" animBg="1" autoUpdateAnimBg="0"/>
      <p:bldP spid="1113274" grpId="0" animBg="1" autoUpdateAnimBg="0"/>
      <p:bldP spid="1113275" grpId="0" animBg="1" autoUpdateAnimBg="0"/>
      <p:bldP spid="1113276" grpId="0" animBg="1" autoUpdateAnimBg="0"/>
      <p:bldP spid="1113278" grpId="0" autoUpdateAnimBg="0"/>
      <p:bldP spid="11132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660" y="848497"/>
            <a:ext cx="7983537" cy="4725987"/>
          </a:xfrm>
        </p:spPr>
        <p:txBody>
          <a:bodyPr/>
          <a:lstStyle/>
          <a:p>
            <a:pPr marL="457227" lvl="1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52" lvl="2" indent="0" defTabSz="914377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是数据元素（或记录）中某个数据项的值，用以标识（识别）一个数据元素（或记录）。若此关键字可以识别唯一的一个记录，则称之谓“主关键字”。若此关键字能识别若干记录，则称之谓“次关键字”。</a:t>
            </a:r>
          </a:p>
          <a:p>
            <a:pPr marL="914452" lvl="2" indent="0" defTabSz="914377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27" lvl="1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52" lvl="2" indent="0" defTabSz="914377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根据给定的某个值，在查找表中确定一个其关键字等于给定值的数据元素或（记录）。</a:t>
            </a:r>
          </a:p>
          <a:p>
            <a:pPr marL="914452" lvl="2" indent="0" defTabSz="914377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若查找表中存在这样一个记录，则称“</a:t>
            </a:r>
            <a:r>
              <a:rPr lang="zh-CN" altLang="en-US" dirty="0">
                <a:solidFill>
                  <a:srgbClr val="0E6C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查找成功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”。查找结果给出整个记录的信息，或指示该记录在查找表中的位置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；否则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称“</a:t>
            </a:r>
            <a:r>
              <a:rPr lang="zh-CN" altLang="en-US" dirty="0">
                <a:solidFill>
                  <a:srgbClr val="0E6C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查找不成功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”。查找结果给出“空记录”或“空指针”。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1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21507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19236" name="Rectangle 4"/>
          <p:cNvSpPr>
            <a:spLocks noChangeArrowheads="1"/>
          </p:cNvSpPr>
          <p:nvPr/>
        </p:nvSpPr>
        <p:spPr bwMode="auto">
          <a:xfrm>
            <a:off x="171450" y="811907"/>
            <a:ext cx="81534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kumimoji="0"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希尔排序算法（主程序）</a:t>
            </a:r>
            <a:endParaRPr kumimoji="0" lang="zh-CN" altLang="en-US" sz="24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800" dirty="0" smtClean="0"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ea typeface="楷体_GB2312" pitchFamily="49" charset="-122"/>
              </a:rPr>
              <a:t>void   </a:t>
            </a:r>
            <a:r>
              <a:rPr lang="en-US" altLang="zh-CN" sz="2800" dirty="0" err="1">
                <a:ea typeface="楷体_GB2312" pitchFamily="49" charset="-122"/>
              </a:rPr>
              <a:t>ShellSort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dirty="0" err="1">
                <a:ea typeface="楷体_GB2312" pitchFamily="49" charset="-122"/>
              </a:rPr>
              <a:t>SqList</a:t>
            </a:r>
            <a:r>
              <a:rPr lang="en-US" altLang="zh-CN" sz="2800" dirty="0">
                <a:ea typeface="楷体_GB2312" pitchFamily="49" charset="-122"/>
              </a:rPr>
              <a:t> &amp;L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 err="1">
                <a:ea typeface="楷体_GB2312" pitchFamily="49" charset="-122"/>
              </a:rPr>
              <a:t>int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dirty="0" err="1">
                <a:ea typeface="楷体_GB2312" pitchFamily="49" charset="-122"/>
              </a:rPr>
              <a:t>dlta</a:t>
            </a:r>
            <a:r>
              <a:rPr lang="en-US" altLang="zh-CN" sz="2800" dirty="0">
                <a:ea typeface="楷体_GB2312" pitchFamily="49" charset="-122"/>
              </a:rPr>
              <a:t>[ ]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 err="1">
                <a:ea typeface="楷体_GB2312" pitchFamily="49" charset="-122"/>
              </a:rPr>
              <a:t>int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800" dirty="0">
                <a:ea typeface="楷体_GB2312" pitchFamily="49" charset="-122"/>
              </a:rPr>
              <a:t>){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按增量序列</a:t>
            </a:r>
            <a:r>
              <a:rPr lang="en-US" altLang="zh-CN" sz="2800" dirty="0" err="1">
                <a:solidFill>
                  <a:srgbClr val="008000"/>
                </a:solidFill>
                <a:ea typeface="楷体_GB2312" pitchFamily="49" charset="-122"/>
              </a:rPr>
              <a:t>dlta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[0…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t-1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]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对顺序表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L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作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Shell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排序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   </a:t>
            </a:r>
            <a:r>
              <a:rPr lang="en-US" altLang="zh-CN" sz="2800" dirty="0">
                <a:ea typeface="楷体_GB2312" pitchFamily="49" charset="-122"/>
              </a:rPr>
              <a:t>for(k=0</a:t>
            </a:r>
            <a:r>
              <a:rPr lang="zh-CN" altLang="en-US" sz="2800" dirty="0">
                <a:ea typeface="楷体_GB2312" pitchFamily="49" charset="-122"/>
              </a:rPr>
              <a:t>；</a:t>
            </a:r>
            <a:r>
              <a:rPr lang="en-US" altLang="zh-CN" sz="2800" dirty="0">
                <a:ea typeface="楷体_GB2312" pitchFamily="49" charset="-122"/>
              </a:rPr>
              <a:t>k&lt;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zh-CN" altLang="en-US" sz="2800" dirty="0">
                <a:ea typeface="楷体_GB2312" pitchFamily="49" charset="-122"/>
              </a:rPr>
              <a:t>；</a:t>
            </a:r>
            <a:r>
              <a:rPr lang="en-US" altLang="zh-CN" sz="2800" dirty="0">
                <a:ea typeface="楷体_GB2312" pitchFamily="49" charset="-122"/>
              </a:rPr>
              <a:t>++k)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</a:t>
            </a:r>
            <a:r>
              <a:rPr lang="zh-CN" altLang="en-US" sz="2800" dirty="0">
                <a:ea typeface="楷体_GB2312" pitchFamily="49" charset="-122"/>
              </a:rPr>
              <a:t>　</a:t>
            </a:r>
            <a:r>
              <a:rPr lang="en-US" altLang="zh-CN" sz="2800" dirty="0" err="1">
                <a:ea typeface="楷体_GB2312" pitchFamily="49" charset="-122"/>
              </a:rPr>
              <a:t>ShellInsert</a:t>
            </a:r>
            <a:r>
              <a:rPr lang="en-US" altLang="zh-CN" sz="2800" dirty="0">
                <a:ea typeface="楷体_GB2312" pitchFamily="49" charset="-122"/>
              </a:rPr>
              <a:t>(L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 err="1">
                <a:ea typeface="楷体_GB2312" pitchFamily="49" charset="-122"/>
              </a:rPr>
              <a:t>dlta</a:t>
            </a:r>
            <a:r>
              <a:rPr lang="en-US" altLang="zh-CN" sz="2800" dirty="0">
                <a:ea typeface="楷体_GB2312" pitchFamily="49" charset="-122"/>
              </a:rPr>
              <a:t>[k])</a:t>
            </a:r>
            <a:r>
              <a:rPr lang="zh-CN" altLang="en-US" sz="2800" dirty="0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　 　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增量为</a:t>
            </a:r>
            <a:r>
              <a:rPr lang="en-US" altLang="zh-CN" sz="2800" dirty="0" err="1">
                <a:solidFill>
                  <a:srgbClr val="008000"/>
                </a:solidFill>
                <a:ea typeface="楷体_GB2312" pitchFamily="49" charset="-122"/>
              </a:rPr>
              <a:t>dlta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[k]</a:t>
            </a:r>
            <a:r>
              <a:rPr lang="zh-CN" altLang="en-US" sz="2800" dirty="0">
                <a:solidFill>
                  <a:srgbClr val="008000"/>
                </a:solidFill>
                <a:ea typeface="楷体_GB2312" pitchFamily="49" charset="-122"/>
              </a:rPr>
              <a:t>的一趟插入排序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  </a:t>
            </a:r>
            <a:r>
              <a:rPr lang="en-US" altLang="zh-CN" sz="2800" dirty="0">
                <a:solidFill>
                  <a:srgbClr val="008000"/>
                </a:solidFill>
                <a:ea typeface="楷体_GB2312" pitchFamily="49" charset="-122"/>
              </a:rPr>
              <a:t>// </a:t>
            </a:r>
            <a:r>
              <a:rPr lang="en-US" altLang="zh-CN" sz="2800" dirty="0" err="1">
                <a:solidFill>
                  <a:srgbClr val="008000"/>
                </a:solidFill>
                <a:ea typeface="楷体_GB2312" pitchFamily="49" charset="-122"/>
              </a:rPr>
              <a:t>ShellSort</a:t>
            </a:r>
            <a:endParaRPr lang="en-US" altLang="zh-CN" sz="2800" dirty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119244" name="AutoShape 12"/>
          <p:cNvSpPr>
            <a:spLocks noChangeArrowheads="1"/>
          </p:cNvSpPr>
          <p:nvPr/>
        </p:nvSpPr>
        <p:spPr bwMode="auto">
          <a:xfrm>
            <a:off x="5822950" y="1123950"/>
            <a:ext cx="3533775" cy="558800"/>
          </a:xfrm>
          <a:prstGeom prst="wedgeRoundRectCallout">
            <a:avLst>
              <a:gd name="adj1" fmla="val -61681"/>
              <a:gd name="adj2" fmla="val 13465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dk</a:t>
            </a:r>
            <a:r>
              <a:rPr lang="zh-CN" altLang="en-US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值依次装在</a:t>
            </a:r>
            <a:r>
              <a:rPr lang="en-US" altLang="zh-CN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dlta[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4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2638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6" grpId="0" autoUpdateAnimBg="0"/>
      <p:bldP spid="1119244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22531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1116168" name="Rectangle 8"/>
          <p:cNvSpPr>
            <a:spLocks noChangeArrowheads="1"/>
          </p:cNvSpPr>
          <p:nvPr/>
        </p:nvSpPr>
        <p:spPr bwMode="auto">
          <a:xfrm>
            <a:off x="304800" y="738188"/>
            <a:ext cx="82296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void   </a:t>
            </a:r>
            <a:r>
              <a:rPr lang="en-US" altLang="zh-CN" sz="2400" dirty="0" err="1">
                <a:ea typeface="楷体_GB2312" pitchFamily="49" charset="-122"/>
              </a:rPr>
              <a:t>ShellInsert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SqList</a:t>
            </a:r>
            <a:r>
              <a:rPr lang="en-US" altLang="zh-CN" sz="2400" dirty="0">
                <a:ea typeface="楷体_GB2312" pitchFamily="49" charset="-122"/>
              </a:rPr>
              <a:t> &amp;L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dk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en-US" altLang="zh-CN" sz="2400" dirty="0">
                <a:solidFill>
                  <a:schemeClr val="hlink"/>
                </a:solidFill>
                <a:ea typeface="楷体_GB2312" pitchFamily="49" charset="-122"/>
              </a:rPr>
              <a:t>{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   </a:t>
            </a:r>
            <a:endParaRPr lang="en-US" altLang="zh-CN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for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=dk+1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&lt;=</a:t>
            </a:r>
            <a:r>
              <a:rPr lang="en-US" altLang="zh-CN" sz="2400" dirty="0" err="1">
                <a:ea typeface="楷体_GB2312" pitchFamily="49" charset="-122"/>
              </a:rPr>
              <a:t>L.length</a:t>
            </a:r>
            <a:r>
              <a:rPr lang="zh-CN" altLang="en-US" sz="2400" dirty="0">
                <a:ea typeface="楷体_GB2312" pitchFamily="49" charset="-122"/>
              </a:rPr>
              <a:t>； </a:t>
            </a:r>
            <a:r>
              <a:rPr lang="en-US" altLang="zh-CN" sz="2400" dirty="0">
                <a:ea typeface="楷体_GB2312" pitchFamily="49" charset="-122"/>
              </a:rPr>
              <a:t>++ 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if(r[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].key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&lt; </a:t>
            </a:r>
            <a:r>
              <a:rPr lang="en-US" altLang="zh-CN" sz="2400" dirty="0">
                <a:ea typeface="楷体_GB2312" pitchFamily="49" charset="-122"/>
              </a:rPr>
              <a:t>r[</a:t>
            </a:r>
            <a:r>
              <a:rPr lang="en-US" altLang="zh-CN" sz="2400" dirty="0" err="1">
                <a:ea typeface="楷体_GB2312" pitchFamily="49" charset="-122"/>
              </a:rPr>
              <a:t>i-dk</a:t>
            </a:r>
            <a:r>
              <a:rPr lang="en-US" altLang="zh-CN" sz="2400" dirty="0">
                <a:ea typeface="楷体_GB2312" pitchFamily="49" charset="-122"/>
              </a:rPr>
              <a:t>].key)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ea typeface="楷体_GB2312" pitchFamily="49" charset="-122"/>
              </a:rPr>
              <a:t>         </a:t>
            </a:r>
            <a:endParaRPr lang="en-US" altLang="zh-CN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r[0]=r[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en-US" altLang="zh-CN" sz="2400" dirty="0">
                <a:ea typeface="楷体_GB2312" pitchFamily="49" charset="-122"/>
              </a:rPr>
              <a:t>for(j=</a:t>
            </a:r>
            <a:r>
              <a:rPr lang="en-US" altLang="zh-CN" sz="2400" dirty="0" err="1">
                <a:ea typeface="楷体_GB2312" pitchFamily="49" charset="-122"/>
              </a:rPr>
              <a:t>i-dk</a:t>
            </a:r>
            <a:r>
              <a:rPr lang="en-US" altLang="zh-CN" sz="2400" dirty="0">
                <a:ea typeface="楷体_GB2312" pitchFamily="49" charset="-122"/>
              </a:rPr>
              <a:t>; j&gt;0 &amp;&amp;(r[0].key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&lt;</a:t>
            </a:r>
            <a:r>
              <a:rPr lang="en-US" altLang="zh-CN" sz="2400" dirty="0">
                <a:ea typeface="楷体_GB2312" pitchFamily="49" charset="-122"/>
              </a:rPr>
              <a:t>r[j].key); j=j-</a:t>
            </a:r>
            <a:r>
              <a:rPr lang="en-US" altLang="zh-CN" sz="2400" dirty="0" err="1">
                <a:ea typeface="楷体_GB2312" pitchFamily="49" charset="-122"/>
              </a:rPr>
              <a:t>dk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	 r[</a:t>
            </a:r>
            <a:r>
              <a:rPr lang="en-US" altLang="zh-CN" sz="2400" dirty="0" err="1">
                <a:ea typeface="楷体_GB2312" pitchFamily="49" charset="-122"/>
              </a:rPr>
              <a:t>j+dk</a:t>
            </a:r>
            <a:r>
              <a:rPr lang="en-US" altLang="zh-CN" sz="2400" dirty="0">
                <a:ea typeface="楷体_GB2312" pitchFamily="49" charset="-122"/>
              </a:rPr>
              <a:t>]=r[j]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r[</a:t>
            </a:r>
            <a:r>
              <a:rPr lang="en-US" altLang="zh-CN" sz="2400" dirty="0" err="1">
                <a:ea typeface="楷体_GB2312" pitchFamily="49" charset="-122"/>
              </a:rPr>
              <a:t>j+dk</a:t>
            </a:r>
            <a:r>
              <a:rPr lang="en-US" altLang="zh-CN" sz="2400" dirty="0">
                <a:ea typeface="楷体_GB2312" pitchFamily="49" charset="-122"/>
              </a:rPr>
              <a:t>]=r[0]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008000"/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}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838200" y="1347788"/>
            <a:ext cx="800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进行一趟增量为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dk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的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Shell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排序，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dk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为步长因子</a:t>
            </a: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676775" y="1881188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开始将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r[i] 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插入有序增量子表</a:t>
            </a:r>
          </a:p>
        </p:txBody>
      </p:sp>
      <p:sp>
        <p:nvSpPr>
          <p:cNvPr id="1116174" name="Rectangle 14"/>
          <p:cNvSpPr>
            <a:spLocks noChangeArrowheads="1"/>
          </p:cNvSpPr>
          <p:nvPr/>
        </p:nvSpPr>
        <p:spPr bwMode="auto">
          <a:xfrm>
            <a:off x="3505200" y="2947988"/>
            <a:ext cx="176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暂存在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r[0]</a:t>
            </a:r>
          </a:p>
        </p:txBody>
      </p:sp>
      <p:sp>
        <p:nvSpPr>
          <p:cNvPr id="1116175" name="Rectangle 15"/>
          <p:cNvSpPr>
            <a:spLocks noChangeArrowheads="1"/>
          </p:cNvSpPr>
          <p:nvPr/>
        </p:nvSpPr>
        <p:spPr bwMode="auto">
          <a:xfrm>
            <a:off x="3276600" y="4014788"/>
            <a:ext cx="464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a typeface="楷体_GB2312" pitchFamily="49" charset="-122"/>
              </a:rPr>
              <a:t>关键字较大的记录在子表中后移</a:t>
            </a:r>
          </a:p>
        </p:txBody>
      </p:sp>
      <p:sp>
        <p:nvSpPr>
          <p:cNvPr id="1116176" name="Rectangle 16"/>
          <p:cNvSpPr>
            <a:spLocks noChangeArrowheads="1"/>
          </p:cNvSpPr>
          <p:nvPr/>
        </p:nvSpPr>
        <p:spPr bwMode="auto">
          <a:xfrm>
            <a:off x="3276600" y="4548188"/>
            <a:ext cx="506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在本趟结束时将</a:t>
            </a:r>
            <a:r>
              <a:rPr lang="en-US" altLang="zh-CN" sz="2400">
                <a:solidFill>
                  <a:srgbClr val="008000"/>
                </a:solidFill>
                <a:ea typeface="楷体_GB2312" pitchFamily="49" charset="-122"/>
              </a:rPr>
              <a:t>r[i]</a:t>
            </a:r>
            <a:r>
              <a:rPr lang="zh-CN" altLang="en-US" sz="2400">
                <a:solidFill>
                  <a:srgbClr val="008000"/>
                </a:solidFill>
                <a:ea typeface="楷体_GB2312" pitchFamily="49" charset="-122"/>
              </a:rPr>
              <a:t>插入到正确位置</a:t>
            </a:r>
          </a:p>
        </p:txBody>
      </p:sp>
      <p:sp>
        <p:nvSpPr>
          <p:cNvPr id="1116177" name="Rectangle 17"/>
          <p:cNvSpPr>
            <a:spLocks noChangeArrowheads="1"/>
          </p:cNvSpPr>
          <p:nvPr/>
        </p:nvSpPr>
        <p:spPr bwMode="auto">
          <a:xfrm>
            <a:off x="73025" y="128588"/>
            <a:ext cx="8843963" cy="461665"/>
          </a:xfrm>
          <a:prstGeom prst="rect">
            <a:avLst/>
          </a:prstGeom>
          <a:solidFill>
            <a:srgbClr val="FFFFE7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希尔排序算法</a:t>
            </a:r>
            <a:r>
              <a:rPr lang="zh-CN" altLang="en-US" sz="2400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zh-CN" altLang="en-US" sz="2400" b="0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其中某一趟的排序操作</a:t>
            </a:r>
            <a:r>
              <a:rPr lang="zh-CN" altLang="en-US" sz="2400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1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1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8" grpId="0" autoUpdateAnimBg="0"/>
      <p:bldP spid="1116172" grpId="0" autoUpdateAnimBg="0"/>
      <p:bldP spid="1116173" grpId="0" autoUpdateAnimBg="0"/>
      <p:bldP spid="1116174" grpId="0" autoUpdateAnimBg="0"/>
      <p:bldP spid="1116175" grpId="0" autoUpdateAnimBg="0"/>
      <p:bldP spid="111617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B1CCC8D-ABF2-458C-807F-EFF815CD1DBB}" type="datetime2">
              <a:rPr lang="zh-CN" altLang="en-US"/>
              <a:pPr>
                <a:defRPr/>
              </a:pPr>
              <a:t>2021年12月19日</a:t>
            </a:fld>
            <a:r>
              <a:rPr lang="en-US" altLang="zh-CN"/>
              <a:t>        </a:t>
            </a:r>
          </a:p>
        </p:txBody>
      </p:sp>
      <p:sp>
        <p:nvSpPr>
          <p:cNvPr id="23555" name="页脚占位符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323850" y="765175"/>
            <a:ext cx="8029575" cy="2525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时间复杂度</a:t>
            </a:r>
            <a:r>
              <a:rPr lang="zh-CN" altLang="en-US" sz="2800">
                <a:ea typeface="楷体_GB2312" pitchFamily="49" charset="-122"/>
              </a:rPr>
              <a:t>是</a:t>
            </a:r>
            <a:r>
              <a:rPr lang="en-US" altLang="zh-CN" sz="2800">
                <a:ea typeface="楷体_GB2312" pitchFamily="49" charset="-122"/>
              </a:rPr>
              <a:t>n</a:t>
            </a:r>
            <a:r>
              <a:rPr lang="zh-CN" altLang="en-US" sz="2800">
                <a:ea typeface="楷体_GB2312" pitchFamily="49" charset="-122"/>
              </a:rPr>
              <a:t>和</a:t>
            </a:r>
            <a:r>
              <a:rPr lang="en-US" altLang="zh-CN" sz="2800">
                <a:ea typeface="楷体_GB2312" pitchFamily="49" charset="-122"/>
              </a:rPr>
              <a:t>d</a:t>
            </a:r>
            <a:r>
              <a:rPr lang="zh-CN" altLang="en-US" sz="2800">
                <a:ea typeface="楷体_GB2312" pitchFamily="49" charset="-122"/>
              </a:rPr>
              <a:t>的函数：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endParaRPr lang="zh-CN" altLang="en-US" sz="2800"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/>
              <a:t>空间复杂度为 </a:t>
            </a:r>
            <a:r>
              <a:rPr lang="en-US" altLang="zh-CN" sz="2800">
                <a:solidFill>
                  <a:srgbClr val="FF3300"/>
                </a:solidFill>
              </a:rPr>
              <a:t>o(</a:t>
            </a:r>
            <a:r>
              <a:rPr lang="en-US" altLang="zh-CN" sz="2800" i="1">
                <a:solidFill>
                  <a:srgbClr val="FF3300"/>
                </a:solidFill>
              </a:rPr>
              <a:t>1</a:t>
            </a:r>
            <a:r>
              <a:rPr lang="en-US" altLang="zh-CN" sz="2800">
                <a:solidFill>
                  <a:srgbClr val="FF3300"/>
                </a:solidFill>
              </a:rPr>
              <a:t>)</a:t>
            </a:r>
            <a:endParaRPr lang="en-US" altLang="zh-CN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是一种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不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稳定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的排序方法</a:t>
            </a:r>
          </a:p>
        </p:txBody>
      </p:sp>
      <p:sp>
        <p:nvSpPr>
          <p:cNvPr id="1115144" name="Rectangle 8"/>
          <p:cNvSpPr>
            <a:spLocks noChangeArrowheads="1"/>
          </p:cNvSpPr>
          <p:nvPr/>
        </p:nvSpPr>
        <p:spPr bwMode="auto">
          <a:xfrm>
            <a:off x="0" y="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算法分析</a:t>
            </a:r>
          </a:p>
        </p:txBody>
      </p:sp>
      <p:sp>
        <p:nvSpPr>
          <p:cNvPr id="1115141" name="Rectangle 5"/>
          <p:cNvSpPr>
            <a:spLocks noChangeArrowheads="1"/>
          </p:cNvSpPr>
          <p:nvPr/>
        </p:nvSpPr>
        <p:spPr bwMode="auto">
          <a:xfrm>
            <a:off x="1692275" y="1519238"/>
            <a:ext cx="562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O(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1.25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）～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O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1.6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1.25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>
                <a:latin typeface="Times New Roman"/>
              </a:rPr>
              <a:t>—</a:t>
            </a:r>
            <a:r>
              <a:rPr lang="zh-CN" altLang="en-US">
                <a:latin typeface="楷体_GB2312" pitchFamily="49" charset="-122"/>
              </a:rPr>
              <a:t>经验公式</a:t>
            </a:r>
          </a:p>
        </p:txBody>
      </p:sp>
      <p:sp>
        <p:nvSpPr>
          <p:cNvPr id="1115145" name="Rectangle 9"/>
          <p:cNvSpPr>
            <a:spLocks noChangeArrowheads="1"/>
          </p:cNvSpPr>
          <p:nvPr/>
        </p:nvSpPr>
        <p:spPr bwMode="auto">
          <a:xfrm>
            <a:off x="323850" y="3789363"/>
            <a:ext cx="8223250" cy="15446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如何选择最佳</a:t>
            </a:r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序列，目前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尚未解决</a:t>
            </a:r>
          </a:p>
          <a:p>
            <a:pPr lvl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最后一个增量值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必须为</a:t>
            </a:r>
            <a:r>
              <a:rPr lang="en-US" altLang="zh-CN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>
                <a:ea typeface="楷体_GB2312" pitchFamily="49" charset="-122"/>
              </a:rPr>
              <a:t>无除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以外的公因子</a:t>
            </a:r>
            <a:endParaRPr lang="zh-CN" altLang="en-US">
              <a:solidFill>
                <a:srgbClr val="FF33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不宜在链式存储结构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上实现</a:t>
            </a:r>
          </a:p>
        </p:txBody>
      </p:sp>
    </p:spTree>
    <p:extLst>
      <p:ext uri="{BB962C8B-B14F-4D97-AF65-F5344CB8AC3E}">
        <p14:creationId xmlns:p14="http://schemas.microsoft.com/office/powerpoint/2010/main" val="32636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5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5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5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45" grpId="0" build="p" bldLvl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449388"/>
            <a:ext cx="8308975" cy="4725987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在一棵空的二叉排序树中依次输入的关键字序列为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17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，</a:t>
            </a:r>
            <a:r>
              <a:rPr lang="en-US" altLang="zh-CN" dirty="0"/>
              <a:t>4. </a:t>
            </a:r>
            <a:r>
              <a:rPr lang="zh-CN" altLang="en-US" dirty="0"/>
              <a:t>请画出所得到的二叉排序</a:t>
            </a:r>
            <a:r>
              <a:rPr lang="zh-CN" altLang="en-US" dirty="0" smtClean="0"/>
              <a:t>树，请计算在等概率情况下，查找成功的平均查找长度</a:t>
            </a:r>
            <a:r>
              <a:rPr lang="en-US" altLang="zh-CN" dirty="0" smtClean="0"/>
              <a:t>ASL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设</a:t>
            </a:r>
            <a:r>
              <a:rPr lang="zh-CN" altLang="zh-CN" dirty="0"/>
              <a:t>待排序的关键字序列为</a:t>
            </a:r>
            <a:r>
              <a:rPr lang="en-US" altLang="zh-CN" dirty="0"/>
              <a:t>{12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16</a:t>
            </a:r>
            <a:r>
              <a:rPr lang="zh-CN" altLang="zh-CN" dirty="0"/>
              <a:t>，</a:t>
            </a:r>
            <a:r>
              <a:rPr lang="en-US" altLang="zh-CN" dirty="0"/>
              <a:t>30</a:t>
            </a:r>
            <a:r>
              <a:rPr lang="zh-CN" altLang="zh-CN" dirty="0"/>
              <a:t>，</a:t>
            </a:r>
            <a:r>
              <a:rPr lang="en-US" altLang="zh-CN" dirty="0"/>
              <a:t>28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16*</a:t>
            </a:r>
            <a:r>
              <a:rPr lang="zh-CN" altLang="zh-CN" dirty="0"/>
              <a:t>，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18}</a:t>
            </a:r>
            <a:r>
              <a:rPr lang="zh-CN" altLang="zh-CN" dirty="0" smtClean="0"/>
              <a:t>，写出</a:t>
            </a:r>
            <a:r>
              <a:rPr lang="zh-CN" altLang="zh-CN" dirty="0" smtClean="0"/>
              <a:t>使用</a:t>
            </a:r>
            <a:r>
              <a:rPr lang="zh-CN" altLang="en-US" dirty="0"/>
              <a:t>希尔</a:t>
            </a:r>
            <a:r>
              <a:rPr lang="zh-CN" altLang="zh-CN" dirty="0" smtClean="0"/>
              <a:t>排序</a:t>
            </a:r>
            <a:r>
              <a:rPr lang="zh-CN" altLang="zh-CN" dirty="0" smtClean="0"/>
              <a:t>方法每</a:t>
            </a:r>
            <a:r>
              <a:rPr lang="zh-CN" altLang="zh-CN" dirty="0"/>
              <a:t>趟排序结束后关键字序列的状态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3 .</a:t>
            </a:r>
            <a:r>
              <a:rPr lang="zh-CN" altLang="en-US" dirty="0" smtClean="0"/>
              <a:t>编程题 采用一维数组，将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个整数</a:t>
            </a:r>
            <a:r>
              <a:rPr lang="zh-CN" altLang="en-US" dirty="0" smtClean="0"/>
              <a:t>按直接插入排序</a:t>
            </a:r>
            <a:r>
              <a:rPr lang="zh-CN" altLang="en-US" dirty="0" smtClean="0"/>
              <a:t>方法进行排序，并输出排序结果。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77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10000"/>
              </a:lnSpc>
              <a:spcBef>
                <a:spcPts val="450"/>
              </a:spcBef>
              <a:buClr>
                <a:srgbClr val="333399"/>
              </a:buClr>
              <a:buSzPct val="75000"/>
              <a:buNone/>
            </a:pPr>
            <a:r>
              <a:rPr kumimoji="0" lang="en-US" altLang="zh-CN" b="1" dirty="0">
                <a:solidFill>
                  <a:srgbClr val="FF0000"/>
                </a:solidFill>
                <a:latin typeface="Magneto" panose="04030805050802020D02" pitchFamily="82" charset="0"/>
                <a:ea typeface="黑体" pitchFamily="2" charset="-122"/>
                <a:cs typeface="+mn-cs"/>
              </a:rPr>
              <a:t>THE END  </a:t>
            </a:r>
            <a:endParaRPr kumimoji="0" lang="zh-CN" altLang="en-US" b="1" dirty="0">
              <a:solidFill>
                <a:srgbClr val="FF0000"/>
              </a:solidFill>
              <a:latin typeface="Magneto" panose="04030805050802020D02" pitchFamily="82" charset="0"/>
              <a:ea typeface="黑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                    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71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2"/>
          <p:cNvSpPr>
            <a:spLocks noChangeArrowheads="1"/>
          </p:cNvSpPr>
          <p:nvPr/>
        </p:nvSpPr>
        <p:spPr bwMode="auto">
          <a:xfrm>
            <a:off x="1007865" y="899519"/>
            <a:ext cx="4617244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en-US" altLang="zh-CN" sz="3000" dirty="0" smtClean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.2  </a:t>
            </a:r>
            <a:r>
              <a:rPr lang="zh-CN" altLang="en-US" sz="3000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</a:t>
            </a:r>
            <a:r>
              <a:rPr lang="zh-CN" altLang="en-US" sz="3000" dirty="0" smtClean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查找表</a:t>
            </a:r>
            <a:endParaRPr lang="zh-CN" altLang="en-US" sz="3000" dirty="0">
              <a:solidFill>
                <a:schemeClr val="accent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988" name="Line 13"/>
          <p:cNvSpPr>
            <a:spLocks noChangeShapeType="1"/>
          </p:cNvSpPr>
          <p:nvPr/>
        </p:nvSpPr>
        <p:spPr bwMode="auto">
          <a:xfrm>
            <a:off x="1166597" y="1413869"/>
            <a:ext cx="6858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100" b="1">
              <a:solidFill>
                <a:srgbClr val="000000"/>
              </a:solidFill>
              <a:latin typeface="Times New Roman" panose="02020603050405020304" pitchFamily="18" charset="0"/>
              <a:ea typeface="仿宋_GB2312"/>
            </a:endParaRPr>
          </a:p>
        </p:txBody>
      </p:sp>
      <p:pic>
        <p:nvPicPr>
          <p:cNvPr id="41989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32" y="753641"/>
            <a:ext cx="608409" cy="56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9987" name="Rectangle 19"/>
          <p:cNvSpPr>
            <a:spLocks noChangeArrowheads="1"/>
          </p:cNvSpPr>
          <p:nvPr/>
        </p:nvSpPr>
        <p:spPr bwMode="auto">
          <a:xfrm>
            <a:off x="1213186" y="2061436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表结构在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查找过程中动态生成</a:t>
            </a:r>
          </a:p>
        </p:txBody>
      </p:sp>
      <p:sp>
        <p:nvSpPr>
          <p:cNvPr id="979988" name="Rectangle 20"/>
          <p:cNvSpPr>
            <a:spLocks noChangeArrowheads="1"/>
          </p:cNvSpPr>
          <p:nvPr/>
        </p:nvSpPr>
        <p:spPr bwMode="auto">
          <a:xfrm>
            <a:off x="1166597" y="2499092"/>
            <a:ext cx="41078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对于给定值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若表中存在，则成功返回；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否则插入关键字等于</a:t>
            </a:r>
            <a:r>
              <a:rPr kumimoji="1" lang="en-US" altLang="zh-CN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kumimoji="1" lang="zh-CN" alt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的记录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74470" y="1951435"/>
            <a:ext cx="2536031" cy="2241947"/>
            <a:chOff x="3470" y="919"/>
            <a:chExt cx="2130" cy="1883"/>
          </a:xfrm>
        </p:grpSpPr>
        <p:sp>
          <p:nvSpPr>
            <p:cNvPr id="41993" name="Rectangle 18"/>
            <p:cNvSpPr>
              <a:spLocks noChangeArrowheads="1"/>
            </p:cNvSpPr>
            <p:nvPr/>
          </p:nvSpPr>
          <p:spPr bwMode="auto">
            <a:xfrm>
              <a:off x="4059" y="919"/>
              <a:ext cx="1541" cy="188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marL="257175" indent="-257175"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FF3300"/>
                  </a:solidFill>
                  <a:latin typeface="楷体_GB2312"/>
                </a:rPr>
                <a:t>二叉排序</a:t>
              </a:r>
              <a:r>
                <a:rPr lang="zh-CN" altLang="en-US" sz="2400" dirty="0" smtClean="0">
                  <a:solidFill>
                    <a:srgbClr val="FF3300"/>
                  </a:solidFill>
                  <a:latin typeface="楷体_GB2312"/>
                </a:rPr>
                <a:t>树</a:t>
              </a:r>
              <a:endParaRPr lang="en-US" altLang="zh-CN" sz="2400" dirty="0" smtClean="0">
                <a:solidFill>
                  <a:srgbClr val="FF3300"/>
                </a:solidFill>
                <a:latin typeface="楷体_GB2312"/>
              </a:endParaRPr>
            </a:p>
            <a:p>
              <a:pPr marL="257175" indent="-257175"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rgbClr val="FF3300"/>
                  </a:solidFill>
                  <a:latin typeface="楷体_GB2312"/>
                </a:rPr>
                <a:t>B</a:t>
              </a:r>
              <a:r>
                <a:rPr lang="zh-CN" altLang="en-US" sz="2400" dirty="0" smtClean="0">
                  <a:solidFill>
                    <a:srgbClr val="FF3300"/>
                  </a:solidFill>
                  <a:latin typeface="楷体_GB2312"/>
                </a:rPr>
                <a:t>树</a:t>
              </a:r>
              <a:endParaRPr lang="zh-CN" altLang="en-US" sz="2400" dirty="0">
                <a:solidFill>
                  <a:srgbClr val="FF3300"/>
                </a:solidFill>
                <a:latin typeface="楷体_GB2312"/>
              </a:endParaRPr>
            </a:p>
          </p:txBody>
        </p:sp>
        <p:sp>
          <p:nvSpPr>
            <p:cNvPr id="41994" name="AutoShape 21"/>
            <p:cNvSpPr>
              <a:spLocks noChangeArrowheads="1"/>
            </p:cNvSpPr>
            <p:nvPr/>
          </p:nvSpPr>
          <p:spPr bwMode="auto">
            <a:xfrm>
              <a:off x="3470" y="1661"/>
              <a:ext cx="589" cy="272"/>
            </a:xfrm>
            <a:prstGeom prst="rightArrow">
              <a:avLst>
                <a:gd name="adj1" fmla="val 50000"/>
                <a:gd name="adj2" fmla="val 5413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21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7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87" grpId="0" autoUpdateAnimBg="0"/>
      <p:bldP spid="9799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0"/>
          <p:cNvSpPr>
            <a:spLocks noChangeArrowheads="1"/>
          </p:cNvSpPr>
          <p:nvPr/>
        </p:nvSpPr>
        <p:spPr bwMode="auto">
          <a:xfrm>
            <a:off x="1172766" y="1376363"/>
            <a:ext cx="7029125" cy="30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二叉排序树或是空树，或是满足如下性质的二叉树：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若其左子树非空，则</a:t>
            </a:r>
            <a:r>
              <a:rPr lang="zh-CN" altLang="en-US" sz="2400" dirty="0">
                <a:solidFill>
                  <a:srgbClr val="FF3300"/>
                </a:solidFill>
                <a:latin typeface="楷体_GB2312"/>
              </a:rPr>
              <a:t>左子树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上所有结点的值均</a:t>
            </a:r>
            <a:r>
              <a:rPr lang="zh-CN" altLang="en-US" sz="2400" dirty="0">
                <a:solidFill>
                  <a:srgbClr val="FF3300"/>
                </a:solidFill>
                <a:latin typeface="楷体_GB2312"/>
              </a:rPr>
              <a:t>小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于根结点的值；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若其右子树非空，则</a:t>
            </a:r>
            <a:r>
              <a:rPr lang="zh-CN" altLang="en-US" sz="2400" dirty="0">
                <a:solidFill>
                  <a:srgbClr val="FF3300"/>
                </a:solidFill>
                <a:latin typeface="楷体_GB2312"/>
              </a:rPr>
              <a:t>右子树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上所有结点的值均</a:t>
            </a:r>
            <a:r>
              <a:rPr lang="zh-CN" altLang="en-US" sz="2400" dirty="0">
                <a:solidFill>
                  <a:srgbClr val="FF3300"/>
                </a:solidFill>
                <a:latin typeface="楷体_GB2312"/>
              </a:rPr>
              <a:t>大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于等于根结点的值；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/>
              </a:rPr>
              <a:t>(3)</a:t>
            </a: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其左右子树本身又各是一棵二叉排序树</a:t>
            </a:r>
          </a:p>
        </p:txBody>
      </p:sp>
      <p:sp>
        <p:nvSpPr>
          <p:cNvPr id="43012" name="Rectangle 21"/>
          <p:cNvSpPr>
            <a:spLocks noChangeArrowheads="1"/>
          </p:cNvSpPr>
          <p:nvPr/>
        </p:nvSpPr>
        <p:spPr bwMode="auto">
          <a:xfrm>
            <a:off x="1172766" y="857250"/>
            <a:ext cx="307538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val="26290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1916907"/>
            <a:ext cx="6858000" cy="2446735"/>
            <a:chOff x="0" y="624"/>
            <a:chExt cx="5760" cy="2592"/>
          </a:xfrm>
        </p:grpSpPr>
        <p:graphicFrame>
          <p:nvGraphicFramePr>
            <p:cNvPr id="3074" name="Object 7"/>
            <p:cNvGraphicFramePr>
              <a:graphicFrameLocks noChangeAspect="1"/>
            </p:cNvGraphicFramePr>
            <p:nvPr/>
          </p:nvGraphicFramePr>
          <p:xfrm>
            <a:off x="2784" y="624"/>
            <a:ext cx="2976" cy="2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Image" r:id="rId3" imgW="2821038" imgH="1906107" progId="Photoshop.Image.5">
                    <p:embed/>
                  </p:oleObj>
                </mc:Choice>
                <mc:Fallback>
                  <p:oleObj name="Image" r:id="rId3" imgW="2821038" imgH="1906107" progId="Photoshop.Image.5">
                    <p:embed/>
                    <p:pic>
                      <p:nvPicPr>
                        <p:cNvPr id="307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624"/>
                          <a:ext cx="2976" cy="2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8"/>
            <p:cNvGraphicFramePr>
              <a:graphicFrameLocks noChangeAspect="1"/>
            </p:cNvGraphicFramePr>
            <p:nvPr/>
          </p:nvGraphicFramePr>
          <p:xfrm>
            <a:off x="0" y="624"/>
            <a:ext cx="2784" cy="2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Image" r:id="rId5" imgW="2439816" imgH="2350865" progId="Photoshop.Image.5">
                    <p:embed/>
                  </p:oleObj>
                </mc:Choice>
                <mc:Fallback>
                  <p:oleObj name="Image" r:id="rId5" imgW="2439816" imgH="2350865" progId="Photoshop.Image.5">
                    <p:embed/>
                    <p:pic>
                      <p:nvPicPr>
                        <p:cNvPr id="307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24"/>
                          <a:ext cx="2784" cy="2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1143001" y="857250"/>
            <a:ext cx="1754981" cy="5143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>
                <a:solidFill>
                  <a:srgbClr val="FF33CC"/>
                </a:solidFill>
                <a:latin typeface="楷体_GB2312"/>
              </a:rPr>
              <a:t>练习</a:t>
            </a: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1465660" y="1371601"/>
            <a:ext cx="5753100" cy="54530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下列图形中，哪个不是二叉排序树 ？</a:t>
            </a:r>
          </a:p>
        </p:txBody>
      </p:sp>
      <p:sp>
        <p:nvSpPr>
          <p:cNvPr id="946187" name="Oval 11"/>
          <p:cNvSpPr>
            <a:spLocks noChangeArrowheads="1"/>
          </p:cNvSpPr>
          <p:nvPr/>
        </p:nvSpPr>
        <p:spPr bwMode="auto">
          <a:xfrm>
            <a:off x="5990035" y="2999185"/>
            <a:ext cx="342900" cy="3429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95"/>
          <p:cNvSpPr>
            <a:spLocks noChangeArrowheads="1"/>
          </p:cNvSpPr>
          <p:nvPr/>
        </p:nvSpPr>
        <p:spPr bwMode="auto">
          <a:xfrm>
            <a:off x="1079896" y="1543050"/>
            <a:ext cx="41398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若查找的关键字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等于</a:t>
            </a: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根结点，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成功</a:t>
            </a:r>
          </a:p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否则</a:t>
            </a:r>
          </a:p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　若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小于</a:t>
            </a: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根结点，查其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左子树</a:t>
            </a:r>
          </a:p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　若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大于</a:t>
            </a: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根结点，查其</a:t>
            </a:r>
            <a:r>
              <a:rPr lang="zh-CN" altLang="en-US" sz="1800">
                <a:solidFill>
                  <a:srgbClr val="FF3300"/>
                </a:solidFill>
                <a:latin typeface="楷体_GB2312"/>
              </a:rPr>
              <a:t>右子树</a:t>
            </a:r>
          </a:p>
          <a:p>
            <a:pPr marL="342900" lvl="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000000"/>
                </a:solidFill>
                <a:latin typeface="楷体_GB2312"/>
              </a:rPr>
              <a:t>在左右子树上的操作类似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5887641" y="1678781"/>
            <a:ext cx="1828800" cy="2400300"/>
            <a:chOff x="2601" y="2034"/>
            <a:chExt cx="1536" cy="2016"/>
          </a:xfrm>
        </p:grpSpPr>
        <p:sp>
          <p:nvSpPr>
            <p:cNvPr id="45063" name="Oval 97"/>
            <p:cNvSpPr>
              <a:spLocks noChangeArrowheads="1"/>
            </p:cNvSpPr>
            <p:nvPr/>
          </p:nvSpPr>
          <p:spPr bwMode="auto">
            <a:xfrm>
              <a:off x="3129" y="2034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122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4" name="Oval 98"/>
            <p:cNvSpPr>
              <a:spLocks noChangeArrowheads="1"/>
            </p:cNvSpPr>
            <p:nvPr/>
          </p:nvSpPr>
          <p:spPr bwMode="auto">
            <a:xfrm>
              <a:off x="3609" y="246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250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Oval 99"/>
            <p:cNvSpPr>
              <a:spLocks noChangeArrowheads="1"/>
            </p:cNvSpPr>
            <p:nvPr/>
          </p:nvSpPr>
          <p:spPr bwMode="auto">
            <a:xfrm>
              <a:off x="3849" y="289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Oval 100"/>
            <p:cNvSpPr>
              <a:spLocks noChangeArrowheads="1"/>
            </p:cNvSpPr>
            <p:nvPr/>
          </p:nvSpPr>
          <p:spPr bwMode="auto">
            <a:xfrm>
              <a:off x="2841" y="294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Oval 101"/>
            <p:cNvSpPr>
              <a:spLocks noChangeArrowheads="1"/>
            </p:cNvSpPr>
            <p:nvPr/>
          </p:nvSpPr>
          <p:spPr bwMode="auto">
            <a:xfrm>
              <a:off x="3369" y="289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8" name="Oval 102"/>
            <p:cNvSpPr>
              <a:spLocks noChangeArrowheads="1"/>
            </p:cNvSpPr>
            <p:nvPr/>
          </p:nvSpPr>
          <p:spPr bwMode="auto">
            <a:xfrm>
              <a:off x="2601" y="2514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Line 103"/>
            <p:cNvSpPr>
              <a:spLocks noChangeShapeType="1"/>
            </p:cNvSpPr>
            <p:nvPr/>
          </p:nvSpPr>
          <p:spPr bwMode="auto">
            <a:xfrm flipH="1">
              <a:off x="2841" y="2226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0" name="Line 104"/>
            <p:cNvSpPr>
              <a:spLocks noChangeShapeType="1"/>
            </p:cNvSpPr>
            <p:nvPr/>
          </p:nvSpPr>
          <p:spPr bwMode="auto">
            <a:xfrm>
              <a:off x="3369" y="2226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1" name="Line 105"/>
            <p:cNvSpPr>
              <a:spLocks noChangeShapeType="1"/>
            </p:cNvSpPr>
            <p:nvPr/>
          </p:nvSpPr>
          <p:spPr bwMode="auto">
            <a:xfrm>
              <a:off x="3801" y="265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2" name="Line 106"/>
            <p:cNvSpPr>
              <a:spLocks noChangeShapeType="1"/>
            </p:cNvSpPr>
            <p:nvPr/>
          </p:nvSpPr>
          <p:spPr bwMode="auto">
            <a:xfrm flipH="1">
              <a:off x="3561" y="270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3" name="Line 107"/>
            <p:cNvSpPr>
              <a:spLocks noChangeShapeType="1"/>
            </p:cNvSpPr>
            <p:nvPr/>
          </p:nvSpPr>
          <p:spPr bwMode="auto">
            <a:xfrm>
              <a:off x="2793" y="2754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4" name="Oval 108"/>
            <p:cNvSpPr>
              <a:spLocks noChangeArrowheads="1"/>
            </p:cNvSpPr>
            <p:nvPr/>
          </p:nvSpPr>
          <p:spPr bwMode="auto">
            <a:xfrm>
              <a:off x="2601" y="337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105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Line 109"/>
            <p:cNvSpPr>
              <a:spLocks noChangeShapeType="1"/>
            </p:cNvSpPr>
            <p:nvPr/>
          </p:nvSpPr>
          <p:spPr bwMode="auto">
            <a:xfrm flipH="1">
              <a:off x="2793" y="318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6" name="Oval 110"/>
            <p:cNvSpPr>
              <a:spLocks noChangeArrowheads="1"/>
            </p:cNvSpPr>
            <p:nvPr/>
          </p:nvSpPr>
          <p:spPr bwMode="auto">
            <a:xfrm>
              <a:off x="3609" y="337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230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Line 111"/>
            <p:cNvSpPr>
              <a:spLocks noChangeShapeType="1"/>
            </p:cNvSpPr>
            <p:nvPr/>
          </p:nvSpPr>
          <p:spPr bwMode="auto">
            <a:xfrm>
              <a:off x="3513" y="313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45078" name="Oval 112"/>
            <p:cNvSpPr>
              <a:spLocks noChangeArrowheads="1"/>
            </p:cNvSpPr>
            <p:nvPr/>
          </p:nvSpPr>
          <p:spPr bwMode="auto">
            <a:xfrm>
              <a:off x="3369" y="381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216</a:t>
              </a:r>
              <a:endParaRPr lang="en-US" altLang="zh-CN" sz="1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Line 113"/>
            <p:cNvSpPr>
              <a:spLocks noChangeShapeType="1"/>
            </p:cNvSpPr>
            <p:nvPr/>
          </p:nvSpPr>
          <p:spPr bwMode="auto">
            <a:xfrm flipH="1">
              <a:off x="3561" y="361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1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</a:endParaRPr>
            </a:p>
          </p:txBody>
        </p:sp>
      </p:grpSp>
      <p:sp>
        <p:nvSpPr>
          <p:cNvPr id="951410" name="Freeform 114"/>
          <p:cNvSpPr>
            <a:spLocks/>
          </p:cNvSpPr>
          <p:nvPr/>
        </p:nvSpPr>
        <p:spPr bwMode="auto">
          <a:xfrm>
            <a:off x="5679281" y="1620441"/>
            <a:ext cx="914400" cy="1624013"/>
          </a:xfrm>
          <a:custGeom>
            <a:avLst/>
            <a:gdLst>
              <a:gd name="T0" fmla="*/ 2147483647 w 768"/>
              <a:gd name="T1" fmla="*/ 2147483647 h 1364"/>
              <a:gd name="T2" fmla="*/ 2147483647 w 768"/>
              <a:gd name="T3" fmla="*/ 0 h 1364"/>
              <a:gd name="T4" fmla="*/ 2147483647 w 768"/>
              <a:gd name="T5" fmla="*/ 2147483647 h 1364"/>
              <a:gd name="T6" fmla="*/ 2147483647 w 768"/>
              <a:gd name="T7" fmla="*/ 2147483647 h 1364"/>
              <a:gd name="T8" fmla="*/ 2147483647 w 768"/>
              <a:gd name="T9" fmla="*/ 2147483647 h 1364"/>
              <a:gd name="T10" fmla="*/ 2147483647 w 768"/>
              <a:gd name="T11" fmla="*/ 2147483647 h 1364"/>
              <a:gd name="T12" fmla="*/ 2147483647 w 768"/>
              <a:gd name="T13" fmla="*/ 2147483647 h 1364"/>
              <a:gd name="T14" fmla="*/ 2147483647 w 768"/>
              <a:gd name="T15" fmla="*/ 2147483647 h 1364"/>
              <a:gd name="T16" fmla="*/ 2147483647 w 768"/>
              <a:gd name="T17" fmla="*/ 2147483647 h 1364"/>
              <a:gd name="T18" fmla="*/ 0 w 768"/>
              <a:gd name="T19" fmla="*/ 2147483647 h 1364"/>
              <a:gd name="T20" fmla="*/ 2147483647 w 768"/>
              <a:gd name="T21" fmla="*/ 2147483647 h 1364"/>
              <a:gd name="T22" fmla="*/ 2147483647 w 768"/>
              <a:gd name="T23" fmla="*/ 2147483647 h 1364"/>
              <a:gd name="T24" fmla="*/ 2147483647 w 768"/>
              <a:gd name="T25" fmla="*/ 2147483647 h 1364"/>
              <a:gd name="T26" fmla="*/ 2147483647 w 768"/>
              <a:gd name="T27" fmla="*/ 2147483647 h 1364"/>
              <a:gd name="T28" fmla="*/ 2147483647 w 768"/>
              <a:gd name="T29" fmla="*/ 2147483647 h 1364"/>
              <a:gd name="T30" fmla="*/ 2147483647 w 768"/>
              <a:gd name="T31" fmla="*/ 2147483647 h 1364"/>
              <a:gd name="T32" fmla="*/ 2147483647 w 768"/>
              <a:gd name="T33" fmla="*/ 2147483647 h 13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8"/>
              <a:gd name="T52" fmla="*/ 0 h 1364"/>
              <a:gd name="T53" fmla="*/ 768 w 768"/>
              <a:gd name="T54" fmla="*/ 1364 h 13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8" h="1364">
                <a:moveTo>
                  <a:pt x="768" y="52"/>
                </a:moveTo>
                <a:cubicBezTo>
                  <a:pt x="750" y="25"/>
                  <a:pt x="728" y="11"/>
                  <a:pt x="698" y="0"/>
                </a:cubicBezTo>
                <a:cubicBezTo>
                  <a:pt x="610" y="2"/>
                  <a:pt x="523" y="3"/>
                  <a:pt x="435" y="7"/>
                </a:cubicBezTo>
                <a:cubicBezTo>
                  <a:pt x="392" y="9"/>
                  <a:pt x="307" y="32"/>
                  <a:pt x="307" y="32"/>
                </a:cubicBezTo>
                <a:cubicBezTo>
                  <a:pt x="269" y="63"/>
                  <a:pt x="246" y="102"/>
                  <a:pt x="211" y="135"/>
                </a:cubicBezTo>
                <a:cubicBezTo>
                  <a:pt x="207" y="149"/>
                  <a:pt x="196" y="159"/>
                  <a:pt x="192" y="173"/>
                </a:cubicBezTo>
                <a:cubicBezTo>
                  <a:pt x="170" y="248"/>
                  <a:pt x="202" y="194"/>
                  <a:pt x="173" y="237"/>
                </a:cubicBezTo>
                <a:cubicBezTo>
                  <a:pt x="138" y="341"/>
                  <a:pt x="125" y="470"/>
                  <a:pt x="186" y="564"/>
                </a:cubicBezTo>
                <a:cubicBezTo>
                  <a:pt x="121" y="605"/>
                  <a:pt x="80" y="622"/>
                  <a:pt x="32" y="685"/>
                </a:cubicBezTo>
                <a:cubicBezTo>
                  <a:pt x="21" y="715"/>
                  <a:pt x="11" y="745"/>
                  <a:pt x="0" y="775"/>
                </a:cubicBezTo>
                <a:cubicBezTo>
                  <a:pt x="5" y="838"/>
                  <a:pt x="8" y="900"/>
                  <a:pt x="77" y="922"/>
                </a:cubicBezTo>
                <a:cubicBezTo>
                  <a:pt x="125" y="957"/>
                  <a:pt x="204" y="964"/>
                  <a:pt x="263" y="973"/>
                </a:cubicBezTo>
                <a:cubicBezTo>
                  <a:pt x="282" y="979"/>
                  <a:pt x="301" y="986"/>
                  <a:pt x="320" y="992"/>
                </a:cubicBezTo>
                <a:cubicBezTo>
                  <a:pt x="351" y="1002"/>
                  <a:pt x="416" y="1005"/>
                  <a:pt x="416" y="1005"/>
                </a:cubicBezTo>
                <a:cubicBezTo>
                  <a:pt x="383" y="1017"/>
                  <a:pt x="354" y="1039"/>
                  <a:pt x="320" y="1050"/>
                </a:cubicBezTo>
                <a:cubicBezTo>
                  <a:pt x="276" y="1080"/>
                  <a:pt x="288" y="1075"/>
                  <a:pt x="263" y="1114"/>
                </a:cubicBezTo>
                <a:cubicBezTo>
                  <a:pt x="240" y="1198"/>
                  <a:pt x="263" y="1280"/>
                  <a:pt x="263" y="136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</a:endParaRPr>
          </a:p>
        </p:txBody>
      </p:sp>
      <p:sp>
        <p:nvSpPr>
          <p:cNvPr id="45062" name="Rectangle 115"/>
          <p:cNvSpPr>
            <a:spLocks noChangeArrowheads="1"/>
          </p:cNvSpPr>
          <p:nvPr/>
        </p:nvSpPr>
        <p:spPr bwMode="auto">
          <a:xfrm>
            <a:off x="1172766" y="857250"/>
            <a:ext cx="4046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二叉排序树的操作－查找</a:t>
            </a:r>
          </a:p>
        </p:txBody>
      </p:sp>
    </p:spTree>
    <p:extLst>
      <p:ext uri="{BB962C8B-B14F-4D97-AF65-F5344CB8AC3E}">
        <p14:creationId xmlns:p14="http://schemas.microsoft.com/office/powerpoint/2010/main" val="4069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845128" y="1431131"/>
            <a:ext cx="743989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1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）若二叉排序树为空，则查找失败，返回空指针。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）若二叉排序树非空，将给定值</a:t>
            </a:r>
            <a:r>
              <a:rPr lang="en-US" altLang="zh-CN" sz="2400" dirty="0">
                <a:solidFill>
                  <a:srgbClr val="000000"/>
                </a:solidFill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</a:rPr>
              <a:t>与根结点的关键字</a:t>
            </a:r>
            <a:r>
              <a:rPr lang="en-US" altLang="zh-CN" sz="2400" dirty="0">
                <a:solidFill>
                  <a:srgbClr val="000000"/>
                </a:solidFill>
              </a:rPr>
              <a:t>T-&gt;</a:t>
            </a:r>
            <a:r>
              <a:rPr lang="en-US" altLang="zh-CN" sz="2400" dirty="0" err="1">
                <a:solidFill>
                  <a:srgbClr val="000000"/>
                </a:solidFill>
              </a:rPr>
              <a:t>data.key</a:t>
            </a:r>
            <a:r>
              <a:rPr lang="zh-CN" altLang="en-US" sz="2400" dirty="0">
                <a:solidFill>
                  <a:srgbClr val="000000"/>
                </a:solidFill>
              </a:rPr>
              <a:t>进行比较：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① 若</a:t>
            </a:r>
            <a:r>
              <a:rPr lang="en-US" altLang="zh-CN" sz="2400" dirty="0">
                <a:solidFill>
                  <a:srgbClr val="000000"/>
                </a:solidFill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</a:rPr>
              <a:t>等于</a:t>
            </a:r>
            <a:r>
              <a:rPr lang="en-US" altLang="zh-CN" sz="2400" dirty="0">
                <a:solidFill>
                  <a:srgbClr val="000000"/>
                </a:solidFill>
              </a:rPr>
              <a:t>T-&gt;</a:t>
            </a:r>
            <a:r>
              <a:rPr lang="en-US" altLang="zh-CN" sz="2400" dirty="0" err="1">
                <a:solidFill>
                  <a:srgbClr val="000000"/>
                </a:solidFill>
              </a:rPr>
              <a:t>data.key</a:t>
            </a:r>
            <a:r>
              <a:rPr lang="zh-CN" altLang="en-US" sz="2400" dirty="0">
                <a:solidFill>
                  <a:srgbClr val="000000"/>
                </a:solidFill>
              </a:rPr>
              <a:t>，则查找成功，返回根结点地址；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② 若</a:t>
            </a:r>
            <a:r>
              <a:rPr lang="en-US" altLang="zh-CN" sz="2400" dirty="0">
                <a:solidFill>
                  <a:srgbClr val="000000"/>
                </a:solidFill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</a:rPr>
              <a:t>小于</a:t>
            </a:r>
            <a:r>
              <a:rPr lang="en-US" altLang="zh-CN" sz="2400" dirty="0">
                <a:solidFill>
                  <a:srgbClr val="000000"/>
                </a:solidFill>
              </a:rPr>
              <a:t>T-&gt;</a:t>
            </a:r>
            <a:r>
              <a:rPr lang="en-US" altLang="zh-CN" sz="2400" dirty="0" err="1">
                <a:solidFill>
                  <a:srgbClr val="000000"/>
                </a:solidFill>
              </a:rPr>
              <a:t>data.key</a:t>
            </a:r>
            <a:r>
              <a:rPr lang="zh-CN" altLang="en-US" sz="2400" dirty="0">
                <a:solidFill>
                  <a:srgbClr val="000000"/>
                </a:solidFill>
              </a:rPr>
              <a:t>，则进一步查找左子树；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③ 若</a:t>
            </a:r>
            <a:r>
              <a:rPr lang="en-US" altLang="zh-CN" sz="2400" dirty="0">
                <a:solidFill>
                  <a:srgbClr val="000000"/>
                </a:solidFill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</a:rPr>
              <a:t>大于</a:t>
            </a:r>
            <a:r>
              <a:rPr lang="en-US" altLang="zh-CN" sz="2400" dirty="0">
                <a:solidFill>
                  <a:srgbClr val="000000"/>
                </a:solidFill>
              </a:rPr>
              <a:t>T-&gt;</a:t>
            </a:r>
            <a:r>
              <a:rPr lang="en-US" altLang="zh-CN" sz="2400" dirty="0" err="1">
                <a:solidFill>
                  <a:srgbClr val="000000"/>
                </a:solidFill>
              </a:rPr>
              <a:t>data.key</a:t>
            </a:r>
            <a:r>
              <a:rPr lang="zh-CN" altLang="en-US" sz="2400" dirty="0">
                <a:solidFill>
                  <a:srgbClr val="000000"/>
                </a:solidFill>
              </a:rPr>
              <a:t>，则进一步查找右子树。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146574" y="837009"/>
            <a:ext cx="2831306" cy="4548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300">
                <a:solidFill>
                  <a:srgbClr val="000000"/>
                </a:solidFill>
              </a:rPr>
              <a:t>【</a:t>
            </a:r>
            <a:r>
              <a:rPr lang="zh-CN" altLang="en-US" sz="3300">
                <a:solidFill>
                  <a:srgbClr val="000000"/>
                </a:solidFill>
              </a:rPr>
              <a:t>算法思想</a:t>
            </a:r>
            <a:r>
              <a:rPr lang="en-US" altLang="zh-CN" sz="3300">
                <a:solidFill>
                  <a:srgbClr val="00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55849092"/>
      </p:ext>
    </p:extLst>
  </p:cSld>
  <p:clrMapOvr>
    <a:masterClrMapping/>
  </p:clrMapOvr>
</p:sld>
</file>

<file path=ppt/theme/theme1.xml><?xml version="1.0" encoding="utf-8"?>
<a:theme xmlns:a="http://schemas.openxmlformats.org/drawingml/2006/main" name="第2章 线性表2021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2章 线性表2021 [兼容模式]" id="{A836F405-D045-4EC2-8AF0-B3F5F529948F}" vid="{2D29A1AA-B2FE-4CD4-A7B7-27A2B4A687D7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第2章 线性表2021</Template>
  <TotalTime>2566</TotalTime>
  <Words>2763</Words>
  <Application>Microsoft Office PowerPoint</Application>
  <PresentationFormat>全屏显示(4:3)</PresentationFormat>
  <Paragraphs>474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8" baseType="lpstr">
      <vt:lpstr>Monotype Sorts</vt:lpstr>
      <vt:lpstr>等线</vt:lpstr>
      <vt:lpstr>仿宋_GB2312</vt:lpstr>
      <vt:lpstr>黑体</vt:lpstr>
      <vt:lpstr>华文仿宋</vt:lpstr>
      <vt:lpstr>华文楷体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Calibri Light</vt:lpstr>
      <vt:lpstr>Franklin Gothic Medium</vt:lpstr>
      <vt:lpstr>Magneto</vt:lpstr>
      <vt:lpstr>Symbol</vt:lpstr>
      <vt:lpstr>Times New Roman</vt:lpstr>
      <vt:lpstr>Wingdings</vt:lpstr>
      <vt:lpstr>Wingdings 2</vt:lpstr>
      <vt:lpstr>第2章 线性表2021</vt:lpstr>
      <vt:lpstr>1_HDOfficeLightV0</vt:lpstr>
      <vt:lpstr>Image</vt:lpstr>
      <vt:lpstr>公式</vt:lpstr>
      <vt:lpstr>第八章 查找和排序</vt:lpstr>
      <vt:lpstr>本章教学内容</vt:lpstr>
      <vt:lpstr>8.1 静态查找表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1.删除结点为叶子结点</vt:lpstr>
      <vt:lpstr>(2) 若 *p是单支结点</vt:lpstr>
      <vt:lpstr>（2）若 *p是单支结点</vt:lpstr>
      <vt:lpstr>(3) 被删除结点p既有左子树 又有右子树  </vt:lpstr>
      <vt:lpstr>3) 被删除结点p既有左子树 又有右子树</vt:lpstr>
      <vt:lpstr>（3）删除50 ，以中序前驱结点40替换</vt:lpstr>
      <vt:lpstr>PowerPoint 演示文稿</vt:lpstr>
      <vt:lpstr>PowerPoint 演示文稿</vt:lpstr>
      <vt:lpstr>PowerPoint 演示文稿</vt:lpstr>
      <vt:lpstr>PowerPoint 演示文稿</vt:lpstr>
      <vt:lpstr>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查找</dc:title>
  <dc:creator>windows</dc:creator>
  <cp:lastModifiedBy>windows</cp:lastModifiedBy>
  <cp:revision>40</cp:revision>
  <dcterms:created xsi:type="dcterms:W3CDTF">2021-11-11T03:57:46Z</dcterms:created>
  <dcterms:modified xsi:type="dcterms:W3CDTF">2021-12-19T07:44:33Z</dcterms:modified>
</cp:coreProperties>
</file>