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8" r:id="rId3"/>
    <p:sldMasterId id="2147483710" r:id="rId4"/>
    <p:sldMasterId id="2147483722" r:id="rId5"/>
  </p:sld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33027"/>
      </p:ext>
    </p:extLst>
  </p:cSld>
  <p:clrMapOvr>
    <a:masterClrMapping/>
  </p:clrMapOvr>
  <p:transition>
    <p:cover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56641"/>
      </p:ext>
    </p:extLst>
  </p:cSld>
  <p:clrMapOvr>
    <a:masterClrMapping/>
  </p:clrMapOvr>
  <p:transition>
    <p:cover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04157"/>
      </p:ext>
    </p:extLst>
  </p:cSld>
  <p:clrMapOvr>
    <a:masterClrMapping/>
  </p:clrMapOvr>
  <p:transition>
    <p:cover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18689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330136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325715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2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2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66149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1822288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601145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95582" y="6165304"/>
            <a:ext cx="3781425" cy="601216"/>
          </a:xfr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1270885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49575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54258"/>
      </p:ext>
    </p:extLst>
  </p:cSld>
  <p:clrMapOvr>
    <a:masterClrMapping/>
  </p:clrMapOvr>
  <p:transition>
    <p:cover dir="l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716260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3000816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40" y="609604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4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67346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2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2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3914908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9" y="609604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3320016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09545"/>
      </p:ext>
    </p:extLst>
  </p:cSld>
  <p:clrMapOvr>
    <a:masterClrMapping/>
  </p:clrMapOvr>
  <p:transition>
    <p:cover dir="l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362"/>
      </p:ext>
    </p:extLst>
  </p:cSld>
  <p:clrMapOvr>
    <a:masterClrMapping/>
  </p:clrMapOvr>
  <p:transition>
    <p:cover dir="l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55254"/>
      </p:ext>
    </p:extLst>
  </p:cSld>
  <p:clrMapOvr>
    <a:masterClrMapping/>
  </p:clrMapOvr>
  <p:transition>
    <p:cover dir="l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2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2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08689"/>
      </p:ext>
    </p:extLst>
  </p:cSld>
  <p:clrMapOvr>
    <a:masterClrMapping/>
  </p:clrMapOvr>
  <p:transition>
    <p:cover dir="l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85725"/>
      </p:ext>
    </p:extLst>
  </p:cSld>
  <p:clrMapOvr>
    <a:masterClrMapping/>
  </p:clrMapOvr>
  <p:transition>
    <p:cover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07311"/>
      </p:ext>
    </p:extLst>
  </p:cSld>
  <p:clrMapOvr>
    <a:masterClrMapping/>
  </p:clrMapOvr>
  <p:transition>
    <p:cover dir="l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41042"/>
      </p:ext>
    </p:extLst>
  </p:cSld>
  <p:clrMapOvr>
    <a:masterClrMapping/>
  </p:clrMapOvr>
  <p:transition>
    <p:cover dir="l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04552"/>
      </p:ext>
    </p:extLst>
  </p:cSld>
  <p:clrMapOvr>
    <a:masterClrMapping/>
  </p:clrMapOvr>
  <p:transition>
    <p:cover dir="l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74988"/>
      </p:ext>
    </p:extLst>
  </p:cSld>
  <p:clrMapOvr>
    <a:masterClrMapping/>
  </p:clrMapOvr>
  <p:transition>
    <p:cover dir="l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42281"/>
      </p:ext>
    </p:extLst>
  </p:cSld>
  <p:clrMapOvr>
    <a:masterClrMapping/>
  </p:clrMapOvr>
  <p:transition>
    <p:cover dir="l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62068"/>
      </p:ext>
    </p:extLst>
  </p:cSld>
  <p:clrMapOvr>
    <a:masterClrMapping/>
  </p:clrMapOvr>
  <p:transition>
    <p:cover dir="l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40" y="609604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4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85121"/>
      </p:ext>
    </p:extLst>
  </p:cSld>
  <p:clrMapOvr>
    <a:masterClrMapping/>
  </p:clrMapOvr>
  <p:transition>
    <p:cover dir="l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47006"/>
      </p:ext>
    </p:extLst>
  </p:cSld>
  <p:clrMapOvr>
    <a:masterClrMapping/>
  </p:clrMapOvr>
  <p:transition>
    <p:cover dir="l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899577"/>
      </p:ext>
    </p:extLst>
  </p:cSld>
  <p:clrMapOvr>
    <a:masterClrMapping/>
  </p:clrMapOvr>
  <p:transition>
    <p:cover dir="l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44957"/>
      </p:ext>
    </p:extLst>
  </p:cSld>
  <p:clrMapOvr>
    <a:masterClrMapping/>
  </p:clrMapOvr>
  <p:transition>
    <p:cover dir="l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2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2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2900"/>
      </p:ext>
    </p:extLst>
  </p:cSld>
  <p:clrMapOvr>
    <a:masterClrMapping/>
  </p:clrMapOvr>
  <p:transition>
    <p:cover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85810"/>
      </p:ext>
    </p:extLst>
  </p:cSld>
  <p:clrMapOvr>
    <a:masterClrMapping/>
  </p:clrMapOvr>
  <p:transition>
    <p:cover dir="l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36031"/>
      </p:ext>
    </p:extLst>
  </p:cSld>
  <p:clrMapOvr>
    <a:masterClrMapping/>
  </p:clrMapOvr>
  <p:transition>
    <p:cover dir="l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38333"/>
      </p:ext>
    </p:extLst>
  </p:cSld>
  <p:clrMapOvr>
    <a:masterClrMapping/>
  </p:clrMapOvr>
  <p:transition>
    <p:cover dir="l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18988"/>
      </p:ext>
    </p:extLst>
  </p:cSld>
  <p:clrMapOvr>
    <a:masterClrMapping/>
  </p:clrMapOvr>
  <p:transition>
    <p:cover dir="l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53982"/>
      </p:ext>
    </p:extLst>
  </p:cSld>
  <p:clrMapOvr>
    <a:masterClrMapping/>
  </p:clrMapOvr>
  <p:transition>
    <p:cover dir="l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2085"/>
      </p:ext>
    </p:extLst>
  </p:cSld>
  <p:clrMapOvr>
    <a:masterClrMapping/>
  </p:clrMapOvr>
  <p:transition>
    <p:cover dir="l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55563"/>
      </p:ext>
    </p:extLst>
  </p:cSld>
  <p:clrMapOvr>
    <a:masterClrMapping/>
  </p:clrMapOvr>
  <p:transition>
    <p:cover dir="l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40" y="609604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4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93983"/>
      </p:ext>
    </p:extLst>
  </p:cSld>
  <p:clrMapOvr>
    <a:masterClrMapping/>
  </p:clrMapOvr>
  <p:transition>
    <p:cover dir="l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B8A919ED-77C4-4E70-A5A7-A3A43FCDE2E3}" type="slidenum">
              <a:rPr kumimoji="1" lang="en-US" altLang="zh-CN" smtClean="0"/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59915948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BA43A4FE-A7E0-4845-965F-FAE2E4633107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4180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D60A8947-F12D-4C78-A00E-2C9F6F14D02D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2061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36794"/>
      </p:ext>
    </p:extLst>
  </p:cSld>
  <p:clrMapOvr>
    <a:masterClrMapping/>
  </p:clrMapOvr>
  <p:transition>
    <p:cover dir="l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6488529D-0126-47B9-951B-2A021E0F5E3E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6390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A3F04A98-5090-4445-B4F0-C4E29AFC1CF5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871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796E670C-5C01-4C94-B0FD-E726B9F648EF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1276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FC99A334-3EF3-4029-8D7F-89E5AD81F8CE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3116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14C4FD37-7126-4F64-B53C-37988F156207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61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25AD7C8-65AD-454B-8431-9D661FA99E2F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7237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F05F71CF-DE8E-4A0D-9B50-3B9610909AE1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5011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5789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47DB3A8B-2409-4B9B-B59C-9895F9BB9288}" type="slidenum">
              <a:rPr kumimoji="1" lang="en-US" altLang="zh-CN" smtClean="0">
                <a:solidFill>
                  <a:srgbClr val="578963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5048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96745"/>
      </p:ext>
    </p:extLst>
  </p:cSld>
  <p:clrMapOvr>
    <a:masterClrMapping/>
  </p:clrMapOvr>
  <p:transition>
    <p:cover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35492"/>
      </p:ext>
    </p:extLst>
  </p:cSld>
  <p:clrMapOvr>
    <a:masterClrMapping/>
  </p:clrMapOvr>
  <p:transition>
    <p:cover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01774"/>
      </p:ext>
    </p:extLst>
  </p:cSld>
  <p:clrMapOvr>
    <a:masterClrMapping/>
  </p:clrMapOvr>
  <p:transition>
    <p:cover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68599"/>
      </p:ext>
    </p:extLst>
  </p:cSld>
  <p:clrMapOvr>
    <a:masterClrMapping/>
  </p:clrMapOvr>
  <p:transition>
    <p:cover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400"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400" b="1">
                <a:latin typeface="+mn-lt"/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-63500" y="6175375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4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data structure</a:t>
            </a:r>
            <a:endParaRPr kumimoji="0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3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 dir="ld"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9" y="677863"/>
            <a:ext cx="7983537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dirty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588" y="6278586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 pitchFamily="49" charset="-122"/>
                <a:cs typeface="+mn-cs"/>
              </a:rPr>
              <a:t>data structure</a:t>
            </a:r>
            <a:endParaRPr kumimoji="1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9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2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05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050" b="1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-63500" y="6175375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9224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2400" b="1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75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>
    <p:cover dir="ld"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2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05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050" b="1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-63500" y="6175375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_GB2312"/>
              <a:cs typeface="+mn-cs"/>
            </a:endParaRPr>
          </a:p>
        </p:txBody>
      </p:sp>
      <p:sp>
        <p:nvSpPr>
          <p:cNvPr id="9224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2400" b="1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7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>
    <p:cover dir="ld"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       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8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med">
    <p:pull dir="d"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&#20108;&#21449;&#26641;&#30340;&#24314;&#31435;.swf" TargetMode="Externa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/>
          <p:cNvSpPr>
            <a:spLocks noGrp="1"/>
          </p:cNvSpPr>
          <p:nvPr>
            <p:ph type="dt" sz="quarter" idx="10"/>
          </p:nvPr>
        </p:nvSpPr>
        <p:spPr>
          <a:xfrm>
            <a:off x="4572002" y="6240463"/>
            <a:ext cx="4784725" cy="4572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Times New Roman"/>
                <a:ea typeface="仿宋_GB2312"/>
              </a:rPr>
              <a:t>                    </a:t>
            </a:r>
            <a:fld id="{5625AA4F-8BF9-43B8-A895-86A166D7D7F8}" type="datetime2">
              <a:rPr lang="zh-CN" altLang="en-US">
                <a:solidFill>
                  <a:srgbClr val="000000"/>
                </a:solidFill>
                <a:latin typeface="Times New Roman"/>
                <a:ea typeface="仿宋_GB2312"/>
              </a:rPr>
              <a:pPr fontAlgn="base">
                <a:spcAft>
                  <a:spcPct val="0"/>
                </a:spcAft>
                <a:defRPr/>
              </a:pPr>
              <a:t>2021年11月21日</a:t>
            </a:fld>
            <a:r>
              <a:rPr lang="en-US" altLang="zh-CN">
                <a:solidFill>
                  <a:srgbClr val="000000"/>
                </a:solidFill>
                <a:latin typeface="Times New Roman"/>
                <a:ea typeface="仿宋_GB2312"/>
              </a:rPr>
              <a:t>        </a:t>
            </a:r>
          </a:p>
        </p:txBody>
      </p:sp>
      <p:sp>
        <p:nvSpPr>
          <p:cNvPr id="174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076950" y="2822577"/>
            <a:ext cx="1911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  <a:defRPr/>
            </a:pPr>
            <a:r>
              <a:rPr lang="zh-CN" altLang="en-US" sz="4000" b="1">
                <a:solidFill>
                  <a:srgbClr val="00CC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ctr" eaLnBrk="0" fontAlgn="base" hangingPunct="0">
              <a:spcAft>
                <a:spcPct val="0"/>
              </a:spcAft>
              <a:buNone/>
              <a:defRPr/>
            </a:pPr>
            <a:endParaRPr lang="zh-CN" altLang="en-US" b="1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fontAlgn="base" hangingPunct="0">
              <a:spcAft>
                <a:spcPct val="0"/>
              </a:spcAft>
              <a:buNone/>
              <a:defRPr/>
            </a:pPr>
            <a:endParaRPr lang="en-US" altLang="zh-CN" b="1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auto">
          <a:xfrm>
            <a:off x="1652588" y="1017588"/>
            <a:ext cx="5611812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88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672324152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ChangeArrowheads="1"/>
          </p:cNvSpPr>
          <p:nvPr/>
        </p:nvSpPr>
        <p:spPr bwMode="auto">
          <a:xfrm>
            <a:off x="0" y="14398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普通树（多叉树）若不转化为二叉树，则运算很难实现</a:t>
            </a:r>
          </a:p>
        </p:txBody>
      </p:sp>
      <p:sp>
        <p:nvSpPr>
          <p:cNvPr id="900104" name="Rectangle 8"/>
          <p:cNvSpPr>
            <a:spLocks noChangeArrowheads="1"/>
          </p:cNvSpPr>
          <p:nvPr/>
        </p:nvSpPr>
        <p:spPr bwMode="auto">
          <a:xfrm>
            <a:off x="250825" y="2565404"/>
            <a:ext cx="8686800" cy="2447925"/>
          </a:xfrm>
          <a:prstGeom prst="rect">
            <a:avLst/>
          </a:prstGeom>
          <a:solidFill>
            <a:srgbClr val="CCFFFF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为何要重点研究每结点最多只有两个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叉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的树？</a:t>
            </a:r>
          </a:p>
          <a:p>
            <a:pPr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二叉树的结构最简单，规律性最强；</a:t>
            </a:r>
          </a:p>
          <a:p>
            <a:pPr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可以证明，所有树都能转为唯一对应的二叉树，不失一般性。</a:t>
            </a:r>
          </a:p>
        </p:txBody>
      </p:sp>
    </p:spTree>
    <p:extLst>
      <p:ext uri="{BB962C8B-B14F-4D97-AF65-F5344CB8AC3E}">
        <p14:creationId xmlns:p14="http://schemas.microsoft.com/office/powerpoint/2010/main" val="32180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506" name="Rectangle 34"/>
          <p:cNvSpPr>
            <a:spLocks noChangeArrowheads="1"/>
          </p:cNvSpPr>
          <p:nvPr/>
        </p:nvSpPr>
        <p:spPr bwMode="auto">
          <a:xfrm>
            <a:off x="87317" y="720725"/>
            <a:ext cx="7254875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二叉树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结点的度小于等于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有序树（子树有序，不能颠倒）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042988" y="3036892"/>
            <a:ext cx="6767512" cy="2092325"/>
            <a:chOff x="757" y="2855"/>
            <a:chExt cx="4263" cy="1318"/>
          </a:xfrm>
        </p:grpSpPr>
        <p:sp>
          <p:nvSpPr>
            <p:cNvPr id="745508" name="Text Box 36"/>
            <p:cNvSpPr txBox="1">
              <a:spLocks noChangeArrowheads="1"/>
            </p:cNvSpPr>
            <p:nvPr/>
          </p:nvSpPr>
          <p:spPr bwMode="auto">
            <a:xfrm>
              <a:off x="1235" y="3808"/>
              <a:ext cx="3384" cy="36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隶书" pitchFamily="49" charset="-122"/>
                </a:rPr>
                <a:t>二叉树的五种不同形态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pic>
          <p:nvPicPr>
            <p:cNvPr id="27653" name="Picture 3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" y="2855"/>
              <a:ext cx="4263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561985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1" name="Rectangle 11"/>
          <p:cNvSpPr>
            <a:spLocks noChangeArrowheads="1"/>
          </p:cNvSpPr>
          <p:nvPr/>
        </p:nvSpPr>
        <p:spPr bwMode="auto">
          <a:xfrm>
            <a:off x="0" y="908054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具有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个结点的二叉树可能有几种不同形态？普通树呢？ 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81000" y="2279654"/>
            <a:ext cx="8305800" cy="1725613"/>
            <a:chOff x="432" y="1436"/>
            <a:chExt cx="4224" cy="816"/>
          </a:xfrm>
        </p:grpSpPr>
        <p:grpSp>
          <p:nvGrpSpPr>
            <p:cNvPr id="28678" name="Group 12"/>
            <p:cNvGrpSpPr>
              <a:grpSpLocks/>
            </p:cNvGrpSpPr>
            <p:nvPr/>
          </p:nvGrpSpPr>
          <p:grpSpPr bwMode="auto">
            <a:xfrm>
              <a:off x="432" y="1436"/>
              <a:ext cx="864" cy="528"/>
              <a:chOff x="2736" y="2526"/>
              <a:chExt cx="960" cy="536"/>
            </a:xfrm>
          </p:grpSpPr>
          <p:sp>
            <p:nvSpPr>
              <p:cNvPr id="28703" name="Oval 13"/>
              <p:cNvSpPr>
                <a:spLocks noChangeArrowheads="1"/>
              </p:cNvSpPr>
              <p:nvPr/>
            </p:nvSpPr>
            <p:spPr bwMode="auto">
              <a:xfrm>
                <a:off x="3096" y="2526"/>
                <a:ext cx="190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4" name="Line 14"/>
              <p:cNvSpPr>
                <a:spLocks noChangeShapeType="1"/>
              </p:cNvSpPr>
              <p:nvPr/>
            </p:nvSpPr>
            <p:spPr bwMode="auto">
              <a:xfrm flipH="1">
                <a:off x="2837" y="2682"/>
                <a:ext cx="295" cy="2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705" name="Line 15"/>
              <p:cNvSpPr>
                <a:spLocks noChangeShapeType="1"/>
              </p:cNvSpPr>
              <p:nvPr/>
            </p:nvSpPr>
            <p:spPr bwMode="auto">
              <a:xfrm>
                <a:off x="3267" y="2682"/>
                <a:ext cx="30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706" name="Text Box 16"/>
              <p:cNvSpPr txBox="1">
                <a:spLocks noChangeArrowheads="1"/>
              </p:cNvSpPr>
              <p:nvPr/>
            </p:nvSpPr>
            <p:spPr bwMode="auto">
              <a:xfrm>
                <a:off x="3106" y="2526"/>
                <a:ext cx="14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 b="1">
                    <a:solidFill>
                      <a:srgbClr val="000000"/>
                    </a:solidFill>
                    <a:ea typeface="PMingLiU" pitchFamily="18" charset="-120"/>
                  </a:rPr>
                  <a:t> </a:t>
                </a:r>
              </a:p>
            </p:txBody>
          </p:sp>
          <p:sp>
            <p:nvSpPr>
              <p:cNvPr id="28707" name="Oval 17"/>
              <p:cNvSpPr>
                <a:spLocks noChangeArrowheads="1"/>
              </p:cNvSpPr>
              <p:nvPr/>
            </p:nvSpPr>
            <p:spPr bwMode="auto">
              <a:xfrm>
                <a:off x="3506" y="2880"/>
                <a:ext cx="190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8" name="Oval 18"/>
              <p:cNvSpPr>
                <a:spLocks noChangeArrowheads="1"/>
              </p:cNvSpPr>
              <p:nvPr/>
            </p:nvSpPr>
            <p:spPr bwMode="auto">
              <a:xfrm>
                <a:off x="2736" y="2880"/>
                <a:ext cx="190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679" name="Group 19"/>
            <p:cNvGrpSpPr>
              <a:grpSpLocks/>
            </p:cNvGrpSpPr>
            <p:nvPr/>
          </p:nvGrpSpPr>
          <p:grpSpPr bwMode="auto">
            <a:xfrm>
              <a:off x="1537" y="1436"/>
              <a:ext cx="623" cy="720"/>
              <a:chOff x="1296" y="3360"/>
              <a:chExt cx="623" cy="720"/>
            </a:xfrm>
          </p:grpSpPr>
          <p:sp>
            <p:nvSpPr>
              <p:cNvPr id="28698" name="Oval 20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143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 b="1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  <p:sp>
            <p:nvSpPr>
              <p:cNvPr id="28699" name="Line 21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700" name="Oval 22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44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1" name="Oval 23"/>
              <p:cNvSpPr>
                <a:spLocks noChangeArrowheads="1"/>
              </p:cNvSpPr>
              <p:nvPr/>
            </p:nvSpPr>
            <p:spPr bwMode="auto">
              <a:xfrm>
                <a:off x="1296" y="3936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2" name="Line 24"/>
              <p:cNvSpPr>
                <a:spLocks noChangeShapeType="1"/>
              </p:cNvSpPr>
              <p:nvPr/>
            </p:nvSpPr>
            <p:spPr bwMode="auto">
              <a:xfrm flipH="1">
                <a:off x="1392" y="374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28680" name="Group 25"/>
            <p:cNvGrpSpPr>
              <a:grpSpLocks/>
            </p:cNvGrpSpPr>
            <p:nvPr/>
          </p:nvGrpSpPr>
          <p:grpSpPr bwMode="auto">
            <a:xfrm>
              <a:off x="3266" y="1436"/>
              <a:ext cx="622" cy="816"/>
              <a:chOff x="2352" y="3360"/>
              <a:chExt cx="622" cy="816"/>
            </a:xfrm>
          </p:grpSpPr>
          <p:sp>
            <p:nvSpPr>
              <p:cNvPr id="28693" name="Oval 26"/>
              <p:cNvSpPr>
                <a:spLocks noChangeArrowheads="1"/>
              </p:cNvSpPr>
              <p:nvPr/>
            </p:nvSpPr>
            <p:spPr bwMode="auto">
              <a:xfrm>
                <a:off x="2832" y="4032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4" name="Oval 27"/>
              <p:cNvSpPr>
                <a:spLocks noChangeArrowheads="1"/>
              </p:cNvSpPr>
              <p:nvPr/>
            </p:nvSpPr>
            <p:spPr bwMode="auto">
              <a:xfrm>
                <a:off x="2592" y="3696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5" name="Oval 28"/>
              <p:cNvSpPr>
                <a:spLocks noChangeArrowheads="1"/>
              </p:cNvSpPr>
              <p:nvPr/>
            </p:nvSpPr>
            <p:spPr bwMode="auto">
              <a:xfrm>
                <a:off x="2352" y="3360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6" name="Line 29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697" name="Line 30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28681" name="Group 31"/>
            <p:cNvGrpSpPr>
              <a:grpSpLocks/>
            </p:cNvGrpSpPr>
            <p:nvPr/>
          </p:nvGrpSpPr>
          <p:grpSpPr bwMode="auto">
            <a:xfrm>
              <a:off x="4272" y="1436"/>
              <a:ext cx="384" cy="768"/>
              <a:chOff x="3744" y="3264"/>
              <a:chExt cx="384" cy="768"/>
            </a:xfrm>
          </p:grpSpPr>
          <p:sp>
            <p:nvSpPr>
              <p:cNvPr id="28688" name="Line 32"/>
              <p:cNvSpPr>
                <a:spLocks noChangeShapeType="1"/>
              </p:cNvSpPr>
              <p:nvPr/>
            </p:nvSpPr>
            <p:spPr bwMode="auto">
              <a:xfrm flipH="1">
                <a:off x="3840" y="374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689" name="Oval 33"/>
              <p:cNvSpPr>
                <a:spLocks noChangeArrowheads="1"/>
              </p:cNvSpPr>
              <p:nvPr/>
            </p:nvSpPr>
            <p:spPr bwMode="auto">
              <a:xfrm>
                <a:off x="3744" y="3888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0" name="Oval 34"/>
              <p:cNvSpPr>
                <a:spLocks noChangeArrowheads="1"/>
              </p:cNvSpPr>
              <p:nvPr/>
            </p:nvSpPr>
            <p:spPr bwMode="auto">
              <a:xfrm>
                <a:off x="3986" y="3600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1" name="Oval 35"/>
              <p:cNvSpPr>
                <a:spLocks noChangeArrowheads="1"/>
              </p:cNvSpPr>
              <p:nvPr/>
            </p:nvSpPr>
            <p:spPr bwMode="auto">
              <a:xfrm>
                <a:off x="3746" y="3264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2" name="Line 36"/>
              <p:cNvSpPr>
                <a:spLocks noChangeShapeType="1"/>
              </p:cNvSpPr>
              <p:nvPr/>
            </p:nvSpPr>
            <p:spPr bwMode="auto">
              <a:xfrm>
                <a:off x="3890" y="34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28682" name="Group 37"/>
            <p:cNvGrpSpPr>
              <a:grpSpLocks/>
            </p:cNvGrpSpPr>
            <p:nvPr/>
          </p:nvGrpSpPr>
          <p:grpSpPr bwMode="auto">
            <a:xfrm>
              <a:off x="2545" y="1484"/>
              <a:ext cx="383" cy="720"/>
              <a:chOff x="2353" y="3264"/>
              <a:chExt cx="383" cy="720"/>
            </a:xfrm>
          </p:grpSpPr>
          <p:sp>
            <p:nvSpPr>
              <p:cNvPr id="28683" name="Line 38"/>
              <p:cNvSpPr>
                <a:spLocks noChangeShapeType="1"/>
              </p:cNvSpPr>
              <p:nvPr/>
            </p:nvSpPr>
            <p:spPr bwMode="auto">
              <a:xfrm>
                <a:off x="2496" y="369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684" name="Oval 39"/>
              <p:cNvSpPr>
                <a:spLocks noChangeArrowheads="1"/>
              </p:cNvSpPr>
              <p:nvPr/>
            </p:nvSpPr>
            <p:spPr bwMode="auto">
              <a:xfrm>
                <a:off x="2593" y="3264"/>
                <a:ext cx="143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 b="1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  <p:sp>
            <p:nvSpPr>
              <p:cNvPr id="28685" name="Line 40"/>
              <p:cNvSpPr>
                <a:spLocks noChangeShapeType="1"/>
              </p:cNvSpPr>
              <p:nvPr/>
            </p:nvSpPr>
            <p:spPr bwMode="auto">
              <a:xfrm flipH="1">
                <a:off x="2449" y="33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686" name="Oval 41"/>
              <p:cNvSpPr>
                <a:spLocks noChangeArrowheads="1"/>
              </p:cNvSpPr>
              <p:nvPr/>
            </p:nvSpPr>
            <p:spPr bwMode="auto">
              <a:xfrm>
                <a:off x="2353" y="3552"/>
                <a:ext cx="144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7" name="Oval 42"/>
              <p:cNvSpPr>
                <a:spLocks noChangeArrowheads="1"/>
              </p:cNvSpPr>
              <p:nvPr/>
            </p:nvSpPr>
            <p:spPr bwMode="auto">
              <a:xfrm>
                <a:off x="2592" y="3840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8676" name="Rectangle 43"/>
          <p:cNvSpPr>
            <a:spLocks noChangeArrowheads="1"/>
          </p:cNvSpPr>
          <p:nvPr/>
        </p:nvSpPr>
        <p:spPr bwMode="auto">
          <a:xfrm>
            <a:off x="4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747565" name="Rectangle 45"/>
          <p:cNvSpPr>
            <a:spLocks noChangeArrowheads="1"/>
          </p:cNvSpPr>
          <p:nvPr/>
        </p:nvSpPr>
        <p:spPr bwMode="auto">
          <a:xfrm>
            <a:off x="7286625" y="1427163"/>
            <a:ext cx="1606550" cy="52322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种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种</a:t>
            </a:r>
          </a:p>
        </p:txBody>
      </p:sp>
    </p:spTree>
    <p:extLst>
      <p:ext uri="{BB962C8B-B14F-4D97-AF65-F5344CB8AC3E}">
        <p14:creationId xmlns:p14="http://schemas.microsoft.com/office/powerpoint/2010/main" val="182169722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385764" y="563563"/>
            <a:ext cx="73580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树和二叉树的抽象数据类型定义</a:t>
            </a:r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31748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92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530225" y="1885954"/>
            <a:ext cx="3200400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ADT BinaryTree{</a:t>
            </a: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数据对象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D:</a:t>
            </a: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数据关系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R:</a:t>
            </a: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基本操作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}ADT BinaryTree</a:t>
            </a: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2206629" y="2819400"/>
            <a:ext cx="63404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D=Φ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，则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R= Φ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D≠Φ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，则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R= {H}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；存在二元关系：</a:t>
            </a: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① 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root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唯一        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关于根的说明</a:t>
            </a: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②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∩D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 Φ     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关于子树不相交的说明</a:t>
            </a: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③ 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……               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关于数据元素的说明</a:t>
            </a: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④ 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……              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关于左子树和右子树的说明</a:t>
            </a:r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2282829" y="2343150"/>
            <a:ext cx="530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是具有相同特性的数据元素的集合。</a:t>
            </a:r>
          </a:p>
        </p:txBody>
      </p:sp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2816229" y="5391150"/>
            <a:ext cx="188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至少有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20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</a:t>
            </a:r>
          </a:p>
        </p:txBody>
      </p:sp>
      <p:sp>
        <p:nvSpPr>
          <p:cNvPr id="31753" name="Rectangle 12"/>
          <p:cNvSpPr>
            <a:spLocks noChangeArrowheads="1"/>
          </p:cNvSpPr>
          <p:nvPr/>
        </p:nvSpPr>
        <p:spPr bwMode="auto">
          <a:xfrm>
            <a:off x="2282825" y="1370017"/>
            <a:ext cx="5461000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二叉树的抽象数据类型定义</a:t>
            </a:r>
          </a:p>
        </p:txBody>
      </p:sp>
    </p:spTree>
    <p:extLst>
      <p:ext uri="{BB962C8B-B14F-4D97-AF65-F5344CB8AC3E}">
        <p14:creationId xmlns:p14="http://schemas.microsoft.com/office/powerpoint/2010/main" val="32367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530229" y="685800"/>
            <a:ext cx="8285163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CreateBiTree(&amp;T,definition)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初始条件；</a:t>
            </a: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definition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给出二叉树</a:t>
            </a: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的定义。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操作结果：按</a:t>
            </a: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definition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构造二叉树</a:t>
            </a: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PreOrderTraverse(T)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初始条件：二叉树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存在。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操作结果：先序遍历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，对每个结点访问一次。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InOrderTraverse(T)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初始条件：二叉树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存在。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操作结果：中序遍历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，对每个结点访问一次。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PostOrderTraverse(T)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初始条件：二叉树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存在。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操作结果：后序遍历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，对每个结点访问一次。</a:t>
            </a:r>
            <a:endParaRPr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00888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82882" y="511175"/>
            <a:ext cx="717518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6.3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二叉树的性质和存储结构</a:t>
            </a:r>
          </a:p>
        </p:txBody>
      </p:sp>
      <p:sp>
        <p:nvSpPr>
          <p:cNvPr id="33795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33796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92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8317" y="1698625"/>
            <a:ext cx="7299325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1"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1: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在二叉树的第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层上至多有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i-1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</a:t>
            </a:r>
            <a:endParaRPr kumimoji="1"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03350" y="2468563"/>
            <a:ext cx="619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提问：第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层上至少有</a:t>
            </a:r>
            <a:r>
              <a:rPr lang="zh-CN" altLang="en-US" sz="2800" b="1" u="sng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个结点？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8317" y="3403600"/>
            <a:ext cx="7299325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1"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2: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深度为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的二叉树至多有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03350" y="4195763"/>
            <a:ext cx="636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提问：深度为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时至少有</a:t>
            </a:r>
            <a:r>
              <a:rPr lang="zh-CN" altLang="en-US" sz="2800" b="1" u="sng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个结点？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146679" y="2286004"/>
            <a:ext cx="504825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399092" y="4013204"/>
            <a:ext cx="504825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780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nimBg="1" autoUpdateAnimBg="0"/>
      <p:bldP spid="9" grpId="0" autoUpdateAnimBg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3175" name="Object 7"/>
          <p:cNvGraphicFramePr>
            <a:graphicFrameLocks noChangeAspect="1"/>
          </p:cNvGraphicFramePr>
          <p:nvPr/>
        </p:nvGraphicFramePr>
        <p:xfrm>
          <a:off x="117475" y="1568450"/>
          <a:ext cx="4343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5076444" imgH="2557272" progId="Visio.Drawing.5">
                  <p:embed/>
                </p:oleObj>
              </mc:Choice>
              <mc:Fallback>
                <p:oleObj name="VISIO" r:id="rId4" imgW="5076444" imgH="2557272" progId="Visio.Drawing.5">
                  <p:embed/>
                  <p:pic>
                    <p:nvPicPr>
                      <p:cNvPr id="903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568450"/>
                        <a:ext cx="4343400" cy="25019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176" name="Object 8"/>
          <p:cNvGraphicFramePr>
            <a:graphicFrameLocks noChangeAspect="1"/>
          </p:cNvGraphicFramePr>
          <p:nvPr/>
        </p:nvGraphicFramePr>
        <p:xfrm>
          <a:off x="4689475" y="1568450"/>
          <a:ext cx="4343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6" imgW="5076444" imgH="2557272" progId="Visio.Drawing.5">
                  <p:embed/>
                </p:oleObj>
              </mc:Choice>
              <mc:Fallback>
                <p:oleObj name="VISIO" r:id="rId6" imgW="5076444" imgH="2557272" progId="Visio.Drawing.5">
                  <p:embed/>
                  <p:pic>
                    <p:nvPicPr>
                      <p:cNvPr id="903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1568450"/>
                        <a:ext cx="4343400" cy="25019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177" name="Oval 9"/>
          <p:cNvSpPr>
            <a:spLocks noChangeArrowheads="1"/>
          </p:cNvSpPr>
          <p:nvPr/>
        </p:nvSpPr>
        <p:spPr bwMode="auto">
          <a:xfrm>
            <a:off x="1641475" y="20256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78" name="Oval 10"/>
          <p:cNvSpPr>
            <a:spLocks noChangeArrowheads="1"/>
          </p:cNvSpPr>
          <p:nvPr/>
        </p:nvSpPr>
        <p:spPr bwMode="auto">
          <a:xfrm>
            <a:off x="2936875" y="20256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79" name="Oval 11"/>
          <p:cNvSpPr>
            <a:spLocks noChangeArrowheads="1"/>
          </p:cNvSpPr>
          <p:nvPr/>
        </p:nvSpPr>
        <p:spPr bwMode="auto">
          <a:xfrm>
            <a:off x="727075" y="2711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0" name="Oval 12"/>
          <p:cNvSpPr>
            <a:spLocks noChangeArrowheads="1"/>
          </p:cNvSpPr>
          <p:nvPr/>
        </p:nvSpPr>
        <p:spPr bwMode="auto">
          <a:xfrm>
            <a:off x="1412875" y="2711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1" name="Oval 13"/>
          <p:cNvSpPr>
            <a:spLocks noChangeArrowheads="1"/>
          </p:cNvSpPr>
          <p:nvPr/>
        </p:nvSpPr>
        <p:spPr bwMode="auto">
          <a:xfrm>
            <a:off x="2698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2" name="Oval 14"/>
          <p:cNvSpPr>
            <a:spLocks noChangeArrowheads="1"/>
          </p:cNvSpPr>
          <p:nvPr/>
        </p:nvSpPr>
        <p:spPr bwMode="auto">
          <a:xfrm>
            <a:off x="6508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3" name="Oval 15"/>
          <p:cNvSpPr>
            <a:spLocks noChangeArrowheads="1"/>
          </p:cNvSpPr>
          <p:nvPr/>
        </p:nvSpPr>
        <p:spPr bwMode="auto">
          <a:xfrm>
            <a:off x="14890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4" name="Oval 16"/>
          <p:cNvSpPr>
            <a:spLocks noChangeArrowheads="1"/>
          </p:cNvSpPr>
          <p:nvPr/>
        </p:nvSpPr>
        <p:spPr bwMode="auto">
          <a:xfrm>
            <a:off x="19462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5" name="Oval 17"/>
          <p:cNvSpPr>
            <a:spLocks noChangeArrowheads="1"/>
          </p:cNvSpPr>
          <p:nvPr/>
        </p:nvSpPr>
        <p:spPr bwMode="auto">
          <a:xfrm>
            <a:off x="3851275" y="2711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6" name="Oval 18"/>
          <p:cNvSpPr>
            <a:spLocks noChangeArrowheads="1"/>
          </p:cNvSpPr>
          <p:nvPr/>
        </p:nvSpPr>
        <p:spPr bwMode="auto">
          <a:xfrm>
            <a:off x="3241675" y="2711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7" name="Oval 19"/>
          <p:cNvSpPr>
            <a:spLocks noChangeArrowheads="1"/>
          </p:cNvSpPr>
          <p:nvPr/>
        </p:nvSpPr>
        <p:spPr bwMode="auto">
          <a:xfrm>
            <a:off x="27082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8" name="Oval 20"/>
          <p:cNvSpPr>
            <a:spLocks noChangeArrowheads="1"/>
          </p:cNvSpPr>
          <p:nvPr/>
        </p:nvSpPr>
        <p:spPr bwMode="auto">
          <a:xfrm>
            <a:off x="6213475" y="20256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9" name="Oval 21"/>
          <p:cNvSpPr>
            <a:spLocks noChangeArrowheads="1"/>
          </p:cNvSpPr>
          <p:nvPr/>
        </p:nvSpPr>
        <p:spPr bwMode="auto">
          <a:xfrm>
            <a:off x="7508875" y="20256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0" name="Oval 22"/>
          <p:cNvSpPr>
            <a:spLocks noChangeArrowheads="1"/>
          </p:cNvSpPr>
          <p:nvPr/>
        </p:nvSpPr>
        <p:spPr bwMode="auto">
          <a:xfrm>
            <a:off x="5299075" y="2711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1" name="Oval 23"/>
          <p:cNvSpPr>
            <a:spLocks noChangeArrowheads="1"/>
          </p:cNvSpPr>
          <p:nvPr/>
        </p:nvSpPr>
        <p:spPr bwMode="auto">
          <a:xfrm>
            <a:off x="5984875" y="2711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2" name="Oval 24"/>
          <p:cNvSpPr>
            <a:spLocks noChangeArrowheads="1"/>
          </p:cNvSpPr>
          <p:nvPr/>
        </p:nvSpPr>
        <p:spPr bwMode="auto">
          <a:xfrm>
            <a:off x="48418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3" name="Oval 25"/>
          <p:cNvSpPr>
            <a:spLocks noChangeArrowheads="1"/>
          </p:cNvSpPr>
          <p:nvPr/>
        </p:nvSpPr>
        <p:spPr bwMode="auto">
          <a:xfrm>
            <a:off x="52228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4" name="Oval 26"/>
          <p:cNvSpPr>
            <a:spLocks noChangeArrowheads="1"/>
          </p:cNvSpPr>
          <p:nvPr/>
        </p:nvSpPr>
        <p:spPr bwMode="auto">
          <a:xfrm>
            <a:off x="60610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5" name="Oval 27"/>
          <p:cNvSpPr>
            <a:spLocks noChangeArrowheads="1"/>
          </p:cNvSpPr>
          <p:nvPr/>
        </p:nvSpPr>
        <p:spPr bwMode="auto">
          <a:xfrm>
            <a:off x="65182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6" name="Oval 28"/>
          <p:cNvSpPr>
            <a:spLocks noChangeArrowheads="1"/>
          </p:cNvSpPr>
          <p:nvPr/>
        </p:nvSpPr>
        <p:spPr bwMode="auto">
          <a:xfrm>
            <a:off x="8423275" y="2711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7" name="Oval 29"/>
          <p:cNvSpPr>
            <a:spLocks noChangeArrowheads="1"/>
          </p:cNvSpPr>
          <p:nvPr/>
        </p:nvSpPr>
        <p:spPr bwMode="auto">
          <a:xfrm>
            <a:off x="7813675" y="2711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8" name="Oval 30"/>
          <p:cNvSpPr>
            <a:spLocks noChangeArrowheads="1"/>
          </p:cNvSpPr>
          <p:nvPr/>
        </p:nvSpPr>
        <p:spPr bwMode="auto">
          <a:xfrm>
            <a:off x="72802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9" name="AutoShape 31"/>
          <p:cNvSpPr>
            <a:spLocks noChangeArrowheads="1"/>
          </p:cNvSpPr>
          <p:nvPr/>
        </p:nvSpPr>
        <p:spPr bwMode="auto">
          <a:xfrm>
            <a:off x="117475" y="1720850"/>
            <a:ext cx="609600" cy="838200"/>
          </a:xfrm>
          <a:prstGeom prst="up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200" name="AutoShape 32"/>
          <p:cNvSpPr>
            <a:spLocks noChangeArrowheads="1"/>
          </p:cNvSpPr>
          <p:nvPr/>
        </p:nvSpPr>
        <p:spPr bwMode="auto">
          <a:xfrm rot="10820789">
            <a:off x="4689475" y="1720850"/>
            <a:ext cx="609600" cy="838200"/>
          </a:xfrm>
          <a:prstGeom prst="upArrow">
            <a:avLst>
              <a:gd name="adj1" fmla="val 50000"/>
              <a:gd name="adj2" fmla="val 34375"/>
            </a:avLst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903201" name="Object 33"/>
          <p:cNvGraphicFramePr>
            <a:graphicFrameLocks noChangeAspect="1"/>
          </p:cNvGraphicFramePr>
          <p:nvPr/>
        </p:nvGraphicFramePr>
        <p:xfrm>
          <a:off x="1184275" y="4311650"/>
          <a:ext cx="198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571004" imgH="177646" progId="Equation.3">
                  <p:embed/>
                </p:oleObj>
              </mc:Choice>
              <mc:Fallback>
                <p:oleObj name="Equation" r:id="rId7" imgW="571004" imgH="177646" progId="Equation.3">
                  <p:embed/>
                  <p:pic>
                    <p:nvPicPr>
                      <p:cNvPr id="90320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311650"/>
                        <a:ext cx="1981200" cy="615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202" name="Object 34"/>
          <p:cNvGraphicFramePr>
            <a:graphicFrameLocks noChangeAspect="1"/>
          </p:cNvGraphicFramePr>
          <p:nvPr/>
        </p:nvGraphicFramePr>
        <p:xfrm>
          <a:off x="5146679" y="4235454"/>
          <a:ext cx="36988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9" imgW="1066337" imgH="215806" progId="Equation.3">
                  <p:embed/>
                </p:oleObj>
              </mc:Choice>
              <mc:Fallback>
                <p:oleObj name="Equation" r:id="rId9" imgW="1066337" imgH="215806" progId="Equation.3">
                  <p:embed/>
                  <p:pic>
                    <p:nvPicPr>
                      <p:cNvPr id="9032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9" y="4235454"/>
                        <a:ext cx="3698875" cy="7477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96950" y="5057775"/>
            <a:ext cx="7620000" cy="838200"/>
            <a:chOff x="768" y="3552"/>
            <a:chExt cx="4800" cy="528"/>
          </a:xfrm>
        </p:grpSpPr>
        <p:sp>
          <p:nvSpPr>
            <p:cNvPr id="34849" name="Rectangle 36"/>
            <p:cNvSpPr>
              <a:spLocks noChangeArrowheads="1"/>
            </p:cNvSpPr>
            <p:nvPr/>
          </p:nvSpPr>
          <p:spPr bwMode="auto">
            <a:xfrm>
              <a:off x="768" y="3552"/>
              <a:ext cx="4800" cy="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34850" name="Object 37"/>
            <p:cNvGraphicFramePr>
              <a:graphicFrameLocks noChangeAspect="1"/>
            </p:cNvGraphicFramePr>
            <p:nvPr/>
          </p:nvGraphicFramePr>
          <p:xfrm>
            <a:off x="912" y="3600"/>
            <a:ext cx="269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11" imgW="1231366" imgH="215806" progId="Equation.3">
                    <p:embed/>
                  </p:oleObj>
                </mc:Choice>
                <mc:Fallback>
                  <p:oleObj name="Equation" r:id="rId11" imgW="1231366" imgH="215806" progId="Equation.3">
                    <p:embed/>
                    <p:pic>
                      <p:nvPicPr>
                        <p:cNvPr id="3485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600"/>
                          <a:ext cx="2690" cy="47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3206" name="Object 38"/>
          <p:cNvGraphicFramePr>
            <a:graphicFrameLocks noChangeAspect="1"/>
          </p:cNvGraphicFramePr>
          <p:nvPr/>
        </p:nvGraphicFramePr>
        <p:xfrm>
          <a:off x="5527679" y="5133979"/>
          <a:ext cx="2860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3" imgW="825500" imgH="228600" progId="Equation.3">
                  <p:embed/>
                </p:oleObj>
              </mc:Choice>
              <mc:Fallback>
                <p:oleObj name="Equation" r:id="rId13" imgW="825500" imgH="228600" progId="Equation.3">
                  <p:embed/>
                  <p:pic>
                    <p:nvPicPr>
                      <p:cNvPr id="90320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9" y="5133979"/>
                        <a:ext cx="28606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8" name="Rectangle 39"/>
          <p:cNvSpPr>
            <a:spLocks noChangeArrowheads="1"/>
          </p:cNvSpPr>
          <p:nvPr/>
        </p:nvSpPr>
        <p:spPr bwMode="auto">
          <a:xfrm>
            <a:off x="369892" y="584200"/>
            <a:ext cx="8181975" cy="984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3: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对于任何一棵二叉树，若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度的结点数有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个，则叶子数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必定为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（即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=n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139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9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9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0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90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90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90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90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90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90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9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90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90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3" dur="500"/>
                                        <p:tgtEl>
                                          <p:spTgt spid="90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90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500"/>
                                        <p:tgtEl>
                                          <p:spTgt spid="90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90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90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7" grpId="0" animBg="1"/>
      <p:bldP spid="903178" grpId="0" animBg="1"/>
      <p:bldP spid="903179" grpId="0" animBg="1"/>
      <p:bldP spid="903180" grpId="0" animBg="1"/>
      <p:bldP spid="903181" grpId="0" animBg="1"/>
      <p:bldP spid="903182" grpId="0" animBg="1"/>
      <p:bldP spid="903183" grpId="0" animBg="1"/>
      <p:bldP spid="903184" grpId="0" animBg="1"/>
      <p:bldP spid="903185" grpId="0" animBg="1"/>
      <p:bldP spid="903186" grpId="0" animBg="1"/>
      <p:bldP spid="903187" grpId="0" animBg="1"/>
      <p:bldP spid="903188" grpId="0" animBg="1"/>
      <p:bldP spid="903189" grpId="0" animBg="1"/>
      <p:bldP spid="903190" grpId="0" animBg="1"/>
      <p:bldP spid="903191" grpId="0" animBg="1"/>
      <p:bldP spid="903192" grpId="0" animBg="1"/>
      <p:bldP spid="903193" grpId="0" animBg="1"/>
      <p:bldP spid="903194" grpId="0" animBg="1"/>
      <p:bldP spid="903195" grpId="0" animBg="1"/>
      <p:bldP spid="903196" grpId="0" animBg="1"/>
      <p:bldP spid="903197" grpId="0" animBg="1"/>
      <p:bldP spid="903198" grpId="0" animBg="1"/>
      <p:bldP spid="903199" grpId="0" animBg="1"/>
      <p:bldP spid="9032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901125" name="Object 5"/>
          <p:cNvGraphicFramePr>
            <a:graphicFrameLocks noChangeAspect="1"/>
          </p:cNvGraphicFramePr>
          <p:nvPr/>
        </p:nvGraphicFramePr>
        <p:xfrm>
          <a:off x="250825" y="692154"/>
          <a:ext cx="360045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5436108" imgH="2557272" progId="Visio.Drawing.5">
                  <p:embed/>
                </p:oleObj>
              </mc:Choice>
              <mc:Fallback>
                <p:oleObj name="VISIO" r:id="rId3" imgW="5436108" imgH="2557272" progId="Visio.Drawing.5">
                  <p:embed/>
                  <p:pic>
                    <p:nvPicPr>
                      <p:cNvPr id="901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4"/>
                        <a:ext cx="3600450" cy="2646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26" name="Text Box 6"/>
          <p:cNvSpPr txBox="1">
            <a:spLocks noChangeArrowheads="1"/>
          </p:cNvSpPr>
          <p:nvPr/>
        </p:nvSpPr>
        <p:spPr bwMode="auto">
          <a:xfrm>
            <a:off x="250829" y="3573463"/>
            <a:ext cx="3851275" cy="22272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满二叉树：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一棵深度为</a:t>
            </a:r>
            <a:r>
              <a:rPr kumimoji="1" lang="en-US" altLang="zh-TW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k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且有</a:t>
            </a:r>
            <a:r>
              <a:rPr kumimoji="1" lang="zh-TW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i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en-US" altLang="zh-TW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-1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个结点的二叉树。</a:t>
            </a:r>
            <a:r>
              <a:rPr kumimoji="1"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（特点：每层都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充满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了结点）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01128" name="Object 8"/>
          <p:cNvGraphicFramePr>
            <a:graphicFrameLocks noChangeAspect="1"/>
          </p:cNvGraphicFramePr>
          <p:nvPr/>
        </p:nvGraphicFramePr>
        <p:xfrm>
          <a:off x="4572000" y="692154"/>
          <a:ext cx="371475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5" imgW="5076444" imgH="2557272" progId="Visio.Drawing.5">
                  <p:embed/>
                </p:oleObj>
              </mc:Choice>
              <mc:Fallback>
                <p:oleObj name="VISIO" r:id="rId5" imgW="5076444" imgH="2557272" progId="Visio.Drawing.5">
                  <p:embed/>
                  <p:pic>
                    <p:nvPicPr>
                      <p:cNvPr id="901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92154"/>
                        <a:ext cx="3714750" cy="2646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39692" y="0"/>
            <a:ext cx="38115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特殊形态的二叉树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132" name="Rectangle 12"/>
          <p:cNvSpPr>
            <a:spLocks noChangeArrowheads="1"/>
          </p:cNvSpPr>
          <p:nvPr/>
        </p:nvSpPr>
        <p:spPr bwMode="auto">
          <a:xfrm>
            <a:off x="4287842" y="3573467"/>
            <a:ext cx="4575175" cy="2232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完全二叉树：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深度为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个结点的二叉树，当且仅当其每一个结点都与深度为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的满二叉树中编号从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的结点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一一对应</a:t>
            </a:r>
          </a:p>
        </p:txBody>
      </p:sp>
      <p:sp>
        <p:nvSpPr>
          <p:cNvPr id="901134" name="AutoShape 14"/>
          <p:cNvSpPr>
            <a:spLocks noChangeArrowheads="1"/>
          </p:cNvSpPr>
          <p:nvPr/>
        </p:nvSpPr>
        <p:spPr bwMode="auto">
          <a:xfrm>
            <a:off x="4102104" y="-23813"/>
            <a:ext cx="5299075" cy="1079501"/>
          </a:xfrm>
          <a:prstGeom prst="wedgeEllipseCallout">
            <a:avLst>
              <a:gd name="adj1" fmla="val -34870"/>
              <a:gd name="adj2" fmla="val 139264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只有最后一层叶子不满，且全部集中在左边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0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0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6" grpId="0" animBg="1"/>
      <p:bldP spid="901132" grpId="0" animBg="1"/>
      <p:bldP spid="9011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902148" name="Text Box 4"/>
          <p:cNvSpPr txBox="1">
            <a:spLocks noChangeArrowheads="1"/>
          </p:cNvSpPr>
          <p:nvPr/>
        </p:nvSpPr>
        <p:spPr bwMode="auto">
          <a:xfrm>
            <a:off x="228600" y="765175"/>
            <a:ext cx="8534400" cy="1411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满二叉树是叶子一个也不少的树，而完全二叉树虽然前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层是满的，但最底层却允许在右边缺少连续若干个结点。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满二叉树是完全二叉树的一个特例。</a:t>
            </a: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468313" y="2565404"/>
          <a:ext cx="360045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5436108" imgH="2557272" progId="Visio.Drawing.5">
                  <p:embed/>
                </p:oleObj>
              </mc:Choice>
              <mc:Fallback>
                <p:oleObj name="VISIO" r:id="rId3" imgW="5436108" imgH="2557272" progId="Visio.Drawing.5">
                  <p:embed/>
                  <p:pic>
                    <p:nvPicPr>
                      <p:cNvPr id="368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4"/>
                        <a:ext cx="3600450" cy="2646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>
            <a:graphicFrameLocks noChangeAspect="1"/>
          </p:cNvGraphicFramePr>
          <p:nvPr/>
        </p:nvGraphicFramePr>
        <p:xfrm>
          <a:off x="4789488" y="2565404"/>
          <a:ext cx="371475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5" imgW="5076444" imgH="2557272" progId="Visio.Drawing.5">
                  <p:embed/>
                </p:oleObj>
              </mc:Choice>
              <mc:Fallback>
                <p:oleObj name="VISIO" r:id="rId5" imgW="5076444" imgH="2557272" progId="Visio.Drawing.5">
                  <p:embed/>
                  <p:pic>
                    <p:nvPicPr>
                      <p:cNvPr id="368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2565404"/>
                        <a:ext cx="3714750" cy="2646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39688" y="0"/>
            <a:ext cx="60452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满二叉树和完全二叉树的区别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5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95288" y="836613"/>
            <a:ext cx="7308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一棵完全二叉树有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5000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个结点，可以计算出其叶结点的个数是（         ）。 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4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931846" name="Text Box 6"/>
          <p:cNvSpPr txBox="1">
            <a:spLocks noChangeArrowheads="1"/>
          </p:cNvSpPr>
          <p:nvPr/>
        </p:nvSpPr>
        <p:spPr bwMode="auto">
          <a:xfrm>
            <a:off x="3995742" y="1341442"/>
            <a:ext cx="1208087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FF0000"/>
                </a:solidFill>
              </a:rPr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21880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908050"/>
            <a:ext cx="574675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39717" y="503238"/>
            <a:ext cx="56276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第</a:t>
            </a:r>
            <a:r>
              <a:rPr lang="en-US" altLang="zh-CN" sz="40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6</a:t>
            </a:r>
            <a:r>
              <a:rPr lang="zh-CN" altLang="en-US" sz="40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章</a:t>
            </a:r>
            <a:r>
              <a:rPr lang="zh-CN" altLang="en-US" sz="40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　树和二叉树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0" y="13065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17413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9" y="596904"/>
            <a:ext cx="81121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465142" y="1355727"/>
            <a:ext cx="698023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.1 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树和二叉树的定义</a:t>
            </a:r>
            <a:endParaRPr lang="en-US" altLang="zh-CN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.2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和二叉树的抽象数据类型定义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.3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二叉树的性质和存储结构</a:t>
            </a:r>
            <a:endParaRPr lang="en-US" altLang="zh-CN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.4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遍历二叉树和线索二叉树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.5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树和森林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.6 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哈夫曼树及其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endParaRPr lang="en-US" altLang="zh-CN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0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304800" y="1052513"/>
            <a:ext cx="8382000" cy="1371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i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i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5: 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对完全二叉树，若从上至下、从左至右编号，则编号为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的结点，其左孩子编号必为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2i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，其右孩子编号必为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2i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；其双亲的编号必为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i/2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TW" altLang="en-US" sz="2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8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39692" y="0"/>
            <a:ext cx="46767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6.3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二叉树的存储</a:t>
            </a:r>
            <a:endParaRPr lang="zh-CN" altLang="en-US" sz="9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73" b="8536"/>
          <a:stretch>
            <a:fillRect/>
          </a:stretch>
        </p:blipFill>
        <p:spPr bwMode="auto">
          <a:xfrm>
            <a:off x="860425" y="1831975"/>
            <a:ext cx="6705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250825" y="765175"/>
            <a:ext cx="8229600" cy="984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实现：按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满二叉树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的结点层次编号，依次存放二叉树中的数据元素。</a:t>
            </a:r>
          </a:p>
        </p:txBody>
      </p:sp>
    </p:spTree>
    <p:extLst>
      <p:ext uri="{BB962C8B-B14F-4D97-AF65-F5344CB8AC3E}">
        <p14:creationId xmlns:p14="http://schemas.microsoft.com/office/powerpoint/2010/main" val="184384503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"/>
          <p:cNvGrpSpPr>
            <a:grpSpLocks/>
          </p:cNvGrpSpPr>
          <p:nvPr/>
        </p:nvGrpSpPr>
        <p:grpSpPr bwMode="auto">
          <a:xfrm>
            <a:off x="244475" y="776292"/>
            <a:ext cx="4152900" cy="750887"/>
            <a:chOff x="2290" y="2127"/>
            <a:chExt cx="2545" cy="440"/>
          </a:xfrm>
        </p:grpSpPr>
        <p:grpSp>
          <p:nvGrpSpPr>
            <p:cNvPr id="42012" name="Group 5"/>
            <p:cNvGrpSpPr>
              <a:grpSpLocks/>
            </p:cNvGrpSpPr>
            <p:nvPr/>
          </p:nvGrpSpPr>
          <p:grpSpPr bwMode="auto">
            <a:xfrm>
              <a:off x="2290" y="2312"/>
              <a:ext cx="2518" cy="255"/>
              <a:chOff x="2512" y="2312"/>
              <a:chExt cx="2518" cy="255"/>
            </a:xfrm>
          </p:grpSpPr>
          <p:sp>
            <p:nvSpPr>
              <p:cNvPr id="42014" name="Rectangle 6"/>
              <p:cNvSpPr>
                <a:spLocks noChangeArrowheads="1"/>
              </p:cNvSpPr>
              <p:nvPr/>
            </p:nvSpPr>
            <p:spPr bwMode="auto">
              <a:xfrm>
                <a:off x="2512" y="2319"/>
                <a:ext cx="2518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    b    c    d    e    </a:t>
                </a:r>
                <a:r>
                  <a:rPr lang="en-US" altLang="zh-CN" sz="2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0    0    0    0</a:t>
                </a: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f    g </a:t>
                </a:r>
              </a:p>
            </p:txBody>
          </p:sp>
          <p:sp>
            <p:nvSpPr>
              <p:cNvPr id="42015" name="Line 7"/>
              <p:cNvSpPr>
                <a:spLocks noChangeShapeType="1"/>
              </p:cNvSpPr>
              <p:nvPr/>
            </p:nvSpPr>
            <p:spPr bwMode="auto">
              <a:xfrm>
                <a:off x="2723" y="231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6" name="Line 8"/>
              <p:cNvSpPr>
                <a:spLocks noChangeShapeType="1"/>
              </p:cNvSpPr>
              <p:nvPr/>
            </p:nvSpPr>
            <p:spPr bwMode="auto">
              <a:xfrm>
                <a:off x="2960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7" name="Line 9"/>
              <p:cNvSpPr>
                <a:spLocks noChangeShapeType="1"/>
              </p:cNvSpPr>
              <p:nvPr/>
            </p:nvSpPr>
            <p:spPr bwMode="auto">
              <a:xfrm>
                <a:off x="3197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8" name="Line 10"/>
              <p:cNvSpPr>
                <a:spLocks noChangeShapeType="1"/>
              </p:cNvSpPr>
              <p:nvPr/>
            </p:nvSpPr>
            <p:spPr bwMode="auto">
              <a:xfrm>
                <a:off x="3434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9" name="Line 11"/>
              <p:cNvSpPr>
                <a:spLocks noChangeShapeType="1"/>
              </p:cNvSpPr>
              <p:nvPr/>
            </p:nvSpPr>
            <p:spPr bwMode="auto">
              <a:xfrm>
                <a:off x="3671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0" name="Line 12"/>
              <p:cNvSpPr>
                <a:spLocks noChangeShapeType="1"/>
              </p:cNvSpPr>
              <p:nvPr/>
            </p:nvSpPr>
            <p:spPr bwMode="auto">
              <a:xfrm>
                <a:off x="3908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1" name="Line 13"/>
              <p:cNvSpPr>
                <a:spLocks noChangeShapeType="1"/>
              </p:cNvSpPr>
              <p:nvPr/>
            </p:nvSpPr>
            <p:spPr bwMode="auto">
              <a:xfrm>
                <a:off x="4145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2" name="Line 14"/>
              <p:cNvSpPr>
                <a:spLocks noChangeShapeType="1"/>
              </p:cNvSpPr>
              <p:nvPr/>
            </p:nvSpPr>
            <p:spPr bwMode="auto">
              <a:xfrm>
                <a:off x="4382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3" name="Line 15"/>
              <p:cNvSpPr>
                <a:spLocks noChangeShapeType="1"/>
              </p:cNvSpPr>
              <p:nvPr/>
            </p:nvSpPr>
            <p:spPr bwMode="auto">
              <a:xfrm>
                <a:off x="4619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4" name="Line 16"/>
              <p:cNvSpPr>
                <a:spLocks noChangeShapeType="1"/>
              </p:cNvSpPr>
              <p:nvPr/>
            </p:nvSpPr>
            <p:spPr bwMode="auto">
              <a:xfrm>
                <a:off x="4857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42013" name="Text Box 17"/>
            <p:cNvSpPr txBox="1">
              <a:spLocks noChangeArrowheads="1"/>
            </p:cNvSpPr>
            <p:nvPr/>
          </p:nvSpPr>
          <p:spPr bwMode="auto">
            <a:xfrm>
              <a:off x="2309" y="2127"/>
              <a:ext cx="25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0    1   2    3    4    5    6    7    8    9   10</a:t>
              </a:r>
            </a:p>
          </p:txBody>
        </p:sp>
      </p:grpSp>
      <p:grpSp>
        <p:nvGrpSpPr>
          <p:cNvPr id="41987" name="Group 18"/>
          <p:cNvGrpSpPr>
            <a:grpSpLocks/>
          </p:cNvGrpSpPr>
          <p:nvPr/>
        </p:nvGrpSpPr>
        <p:grpSpPr bwMode="auto">
          <a:xfrm>
            <a:off x="244479" y="1647825"/>
            <a:ext cx="3213643" cy="2753856"/>
            <a:chOff x="534" y="1635"/>
            <a:chExt cx="1772" cy="1670"/>
          </a:xfrm>
        </p:grpSpPr>
        <p:grpSp>
          <p:nvGrpSpPr>
            <p:cNvPr id="41993" name="Group 19"/>
            <p:cNvGrpSpPr>
              <a:grpSpLocks/>
            </p:cNvGrpSpPr>
            <p:nvPr/>
          </p:nvGrpSpPr>
          <p:grpSpPr bwMode="auto">
            <a:xfrm>
              <a:off x="808" y="1635"/>
              <a:ext cx="1239" cy="1600"/>
              <a:chOff x="3964" y="227"/>
              <a:chExt cx="1239" cy="1600"/>
            </a:xfrm>
          </p:grpSpPr>
          <p:sp>
            <p:nvSpPr>
              <p:cNvPr id="41999" name="Oval 20"/>
              <p:cNvSpPr>
                <a:spLocks noChangeArrowheads="1"/>
              </p:cNvSpPr>
              <p:nvPr/>
            </p:nvSpPr>
            <p:spPr bwMode="auto">
              <a:xfrm>
                <a:off x="4552" y="22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2000" name="Oval 21"/>
              <p:cNvSpPr>
                <a:spLocks noChangeArrowheads="1"/>
              </p:cNvSpPr>
              <p:nvPr/>
            </p:nvSpPr>
            <p:spPr bwMode="auto">
              <a:xfrm>
                <a:off x="4249" y="61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2001" name="Oval 22"/>
              <p:cNvSpPr>
                <a:spLocks noChangeArrowheads="1"/>
              </p:cNvSpPr>
              <p:nvPr/>
            </p:nvSpPr>
            <p:spPr bwMode="auto">
              <a:xfrm>
                <a:off x="4874" y="62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2002" name="Oval 23"/>
              <p:cNvSpPr>
                <a:spLocks noChangeArrowheads="1"/>
              </p:cNvSpPr>
              <p:nvPr/>
            </p:nvSpPr>
            <p:spPr bwMode="auto">
              <a:xfrm>
                <a:off x="3964" y="1068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2003" name="Oval 24"/>
              <p:cNvSpPr>
                <a:spLocks noChangeArrowheads="1"/>
              </p:cNvSpPr>
              <p:nvPr/>
            </p:nvSpPr>
            <p:spPr bwMode="auto">
              <a:xfrm>
                <a:off x="4568" y="1068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42004" name="Oval 25"/>
              <p:cNvSpPr>
                <a:spLocks noChangeArrowheads="1"/>
              </p:cNvSpPr>
              <p:nvPr/>
            </p:nvSpPr>
            <p:spPr bwMode="auto">
              <a:xfrm>
                <a:off x="4318" y="1535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42005" name="Oval 26"/>
              <p:cNvSpPr>
                <a:spLocks noChangeArrowheads="1"/>
              </p:cNvSpPr>
              <p:nvPr/>
            </p:nvSpPr>
            <p:spPr bwMode="auto">
              <a:xfrm>
                <a:off x="4913" y="1535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42006" name="Line 27"/>
              <p:cNvSpPr>
                <a:spLocks noChangeShapeType="1"/>
              </p:cNvSpPr>
              <p:nvPr/>
            </p:nvSpPr>
            <p:spPr bwMode="auto">
              <a:xfrm flipH="1">
                <a:off x="4501" y="500"/>
                <a:ext cx="111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07" name="Line 28"/>
              <p:cNvSpPr>
                <a:spLocks noChangeShapeType="1"/>
              </p:cNvSpPr>
              <p:nvPr/>
            </p:nvSpPr>
            <p:spPr bwMode="auto">
              <a:xfrm flipH="1">
                <a:off x="4189" y="900"/>
                <a:ext cx="146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08" name="Line 29"/>
              <p:cNvSpPr>
                <a:spLocks noChangeShapeType="1"/>
              </p:cNvSpPr>
              <p:nvPr/>
            </p:nvSpPr>
            <p:spPr bwMode="auto">
              <a:xfrm>
                <a:off x="4812" y="456"/>
                <a:ext cx="133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09" name="Line 30"/>
              <p:cNvSpPr>
                <a:spLocks noChangeShapeType="1"/>
              </p:cNvSpPr>
              <p:nvPr/>
            </p:nvSpPr>
            <p:spPr bwMode="auto">
              <a:xfrm>
                <a:off x="4467" y="878"/>
                <a:ext cx="178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0" name="Line 31"/>
              <p:cNvSpPr>
                <a:spLocks noChangeShapeType="1"/>
              </p:cNvSpPr>
              <p:nvPr/>
            </p:nvSpPr>
            <p:spPr bwMode="auto">
              <a:xfrm>
                <a:off x="4801" y="1300"/>
                <a:ext cx="189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1" name="Line 32"/>
              <p:cNvSpPr>
                <a:spLocks noChangeShapeType="1"/>
              </p:cNvSpPr>
              <p:nvPr/>
            </p:nvSpPr>
            <p:spPr bwMode="auto">
              <a:xfrm flipH="1">
                <a:off x="4545" y="1355"/>
                <a:ext cx="111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41994" name="Group 33"/>
            <p:cNvGrpSpPr>
              <a:grpSpLocks/>
            </p:cNvGrpSpPr>
            <p:nvPr/>
          </p:nvGrpSpPr>
          <p:grpSpPr bwMode="auto">
            <a:xfrm>
              <a:off x="534" y="2392"/>
              <a:ext cx="1772" cy="913"/>
              <a:chOff x="0" y="2895"/>
              <a:chExt cx="1772" cy="913"/>
            </a:xfrm>
          </p:grpSpPr>
          <p:sp>
            <p:nvSpPr>
              <p:cNvPr id="41995" name="Oval 34"/>
              <p:cNvSpPr>
                <a:spLocks noChangeArrowheads="1"/>
              </p:cNvSpPr>
              <p:nvPr/>
            </p:nvSpPr>
            <p:spPr bwMode="auto">
              <a:xfrm>
                <a:off x="1244" y="2910"/>
                <a:ext cx="143" cy="44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6" name="Oval 35"/>
              <p:cNvSpPr>
                <a:spLocks noChangeArrowheads="1"/>
              </p:cNvSpPr>
              <p:nvPr/>
            </p:nvSpPr>
            <p:spPr bwMode="auto">
              <a:xfrm>
                <a:off x="1629" y="2895"/>
                <a:ext cx="143" cy="44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7" name="Oval 36"/>
              <p:cNvSpPr>
                <a:spLocks noChangeArrowheads="1"/>
              </p:cNvSpPr>
              <p:nvPr/>
            </p:nvSpPr>
            <p:spPr bwMode="auto">
              <a:xfrm>
                <a:off x="0" y="3362"/>
                <a:ext cx="143" cy="44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8" name="Oval 37"/>
              <p:cNvSpPr>
                <a:spLocks noChangeArrowheads="1"/>
              </p:cNvSpPr>
              <p:nvPr/>
            </p:nvSpPr>
            <p:spPr bwMode="auto">
              <a:xfrm>
                <a:off x="328" y="3350"/>
                <a:ext cx="143" cy="44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46886" name="Rectangle 38"/>
          <p:cNvSpPr>
            <a:spLocks noChangeArrowheads="1"/>
          </p:cNvSpPr>
          <p:nvPr/>
        </p:nvSpPr>
        <p:spPr bwMode="auto">
          <a:xfrm>
            <a:off x="1063625" y="4437067"/>
            <a:ext cx="7391400" cy="15827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结点间关系蕴含在其存储位置中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浪费空间，适于存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满二叉树和完全二叉树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4911725" y="776292"/>
            <a:ext cx="3543300" cy="2598737"/>
            <a:chOff x="3094" y="489"/>
            <a:chExt cx="2232" cy="1637"/>
          </a:xfrm>
        </p:grpSpPr>
        <p:pic>
          <p:nvPicPr>
            <p:cNvPr id="41991" name="Picture 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" y="489"/>
              <a:ext cx="2232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Text Box 46"/>
            <p:cNvSpPr txBox="1">
              <a:spLocks noChangeArrowheads="1"/>
            </p:cNvSpPr>
            <p:nvPr/>
          </p:nvSpPr>
          <p:spPr bwMode="auto">
            <a:xfrm>
              <a:off x="3334" y="1761"/>
              <a:ext cx="1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>
                  <a:solidFill>
                    <a:srgbClr val="008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 b="1">
                  <a:solidFill>
                    <a:srgbClr val="008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单支树</a:t>
              </a:r>
              <a:endParaRPr lang="zh-CN" altLang="en-US" sz="19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990" name="Rectangle 48"/>
          <p:cNvSpPr>
            <a:spLocks noChangeArrowheads="1"/>
          </p:cNvSpPr>
          <p:nvPr/>
        </p:nvSpPr>
        <p:spPr bwMode="auto">
          <a:xfrm>
            <a:off x="39692" y="0"/>
            <a:ext cx="46767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二叉树的顺序存储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9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7" name="Rectangle 7"/>
          <p:cNvSpPr>
            <a:spLocks noChangeArrowheads="1"/>
          </p:cNvSpPr>
          <p:nvPr/>
        </p:nvSpPr>
        <p:spPr bwMode="auto">
          <a:xfrm>
            <a:off x="182563" y="1052513"/>
            <a:ext cx="3810000" cy="257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04954" y="1876425"/>
            <a:ext cx="862013" cy="825500"/>
            <a:chOff x="977" y="3015"/>
            <a:chExt cx="543" cy="520"/>
          </a:xfrm>
        </p:grpSpPr>
        <p:sp>
          <p:nvSpPr>
            <p:cNvPr id="43021" name="Freeform 9"/>
            <p:cNvSpPr>
              <a:spLocks/>
            </p:cNvSpPr>
            <p:nvPr/>
          </p:nvSpPr>
          <p:spPr bwMode="auto">
            <a:xfrm>
              <a:off x="977" y="3015"/>
              <a:ext cx="543" cy="520"/>
            </a:xfrm>
            <a:custGeom>
              <a:avLst/>
              <a:gdLst>
                <a:gd name="T0" fmla="*/ 0 w 1086"/>
                <a:gd name="T1" fmla="*/ 4 h 1040"/>
                <a:gd name="T2" fmla="*/ 1 w 1086"/>
                <a:gd name="T3" fmla="*/ 4 h 1040"/>
                <a:gd name="T4" fmla="*/ 1 w 1086"/>
                <a:gd name="T5" fmla="*/ 3 h 1040"/>
                <a:gd name="T6" fmla="*/ 1 w 1086"/>
                <a:gd name="T7" fmla="*/ 3 h 1040"/>
                <a:gd name="T8" fmla="*/ 1 w 1086"/>
                <a:gd name="T9" fmla="*/ 2 h 1040"/>
                <a:gd name="T10" fmla="*/ 1 w 1086"/>
                <a:gd name="T11" fmla="*/ 2 h 1040"/>
                <a:gd name="T12" fmla="*/ 1 w 1086"/>
                <a:gd name="T13" fmla="*/ 1 h 1040"/>
                <a:gd name="T14" fmla="*/ 1 w 1086"/>
                <a:gd name="T15" fmla="*/ 1 h 1040"/>
                <a:gd name="T16" fmla="*/ 2 w 1086"/>
                <a:gd name="T17" fmla="*/ 1 h 1040"/>
                <a:gd name="T18" fmla="*/ 2 w 1086"/>
                <a:gd name="T19" fmla="*/ 1 h 1040"/>
                <a:gd name="T20" fmla="*/ 3 w 1086"/>
                <a:gd name="T21" fmla="*/ 1 h 1040"/>
                <a:gd name="T22" fmla="*/ 3 w 1086"/>
                <a:gd name="T23" fmla="*/ 1 h 1040"/>
                <a:gd name="T24" fmla="*/ 4 w 1086"/>
                <a:gd name="T25" fmla="*/ 1 h 1040"/>
                <a:gd name="T26" fmla="*/ 4 w 1086"/>
                <a:gd name="T27" fmla="*/ 0 h 1040"/>
                <a:gd name="T28" fmla="*/ 5 w 1086"/>
                <a:gd name="T29" fmla="*/ 0 h 1040"/>
                <a:gd name="T30" fmla="*/ 5 w 1086"/>
                <a:gd name="T31" fmla="*/ 1 h 1040"/>
                <a:gd name="T32" fmla="*/ 5 w 1086"/>
                <a:gd name="T33" fmla="*/ 1 h 1040"/>
                <a:gd name="T34" fmla="*/ 6 w 1086"/>
                <a:gd name="T35" fmla="*/ 1 h 1040"/>
                <a:gd name="T36" fmla="*/ 6 w 1086"/>
                <a:gd name="T37" fmla="*/ 1 h 1040"/>
                <a:gd name="T38" fmla="*/ 7 w 1086"/>
                <a:gd name="T39" fmla="*/ 1 h 1040"/>
                <a:gd name="T40" fmla="*/ 7 w 1086"/>
                <a:gd name="T41" fmla="*/ 1 h 1040"/>
                <a:gd name="T42" fmla="*/ 8 w 1086"/>
                <a:gd name="T43" fmla="*/ 1 h 1040"/>
                <a:gd name="T44" fmla="*/ 8 w 1086"/>
                <a:gd name="T45" fmla="*/ 2 h 1040"/>
                <a:gd name="T46" fmla="*/ 9 w 1086"/>
                <a:gd name="T47" fmla="*/ 2 h 1040"/>
                <a:gd name="T48" fmla="*/ 9 w 1086"/>
                <a:gd name="T49" fmla="*/ 3 h 1040"/>
                <a:gd name="T50" fmla="*/ 9 w 1086"/>
                <a:gd name="T51" fmla="*/ 3 h 1040"/>
                <a:gd name="T52" fmla="*/ 9 w 1086"/>
                <a:gd name="T53" fmla="*/ 4 h 1040"/>
                <a:gd name="T54" fmla="*/ 9 w 1086"/>
                <a:gd name="T55" fmla="*/ 4 h 1040"/>
                <a:gd name="T56" fmla="*/ 9 w 1086"/>
                <a:gd name="T57" fmla="*/ 5 h 1040"/>
                <a:gd name="T58" fmla="*/ 9 w 1086"/>
                <a:gd name="T59" fmla="*/ 5 h 1040"/>
                <a:gd name="T60" fmla="*/ 9 w 1086"/>
                <a:gd name="T61" fmla="*/ 5 h 1040"/>
                <a:gd name="T62" fmla="*/ 9 w 1086"/>
                <a:gd name="T63" fmla="*/ 6 h 1040"/>
                <a:gd name="T64" fmla="*/ 8 w 1086"/>
                <a:gd name="T65" fmla="*/ 6 h 1040"/>
                <a:gd name="T66" fmla="*/ 8 w 1086"/>
                <a:gd name="T67" fmla="*/ 7 h 1040"/>
                <a:gd name="T68" fmla="*/ 7 w 1086"/>
                <a:gd name="T69" fmla="*/ 7 h 1040"/>
                <a:gd name="T70" fmla="*/ 7 w 1086"/>
                <a:gd name="T71" fmla="*/ 7 h 1040"/>
                <a:gd name="T72" fmla="*/ 6 w 1086"/>
                <a:gd name="T73" fmla="*/ 8 h 1040"/>
                <a:gd name="T74" fmla="*/ 6 w 1086"/>
                <a:gd name="T75" fmla="*/ 8 h 1040"/>
                <a:gd name="T76" fmla="*/ 5 w 1086"/>
                <a:gd name="T77" fmla="*/ 8 h 1040"/>
                <a:gd name="T78" fmla="*/ 5 w 1086"/>
                <a:gd name="T79" fmla="*/ 8 h 1040"/>
                <a:gd name="T80" fmla="*/ 5 w 1086"/>
                <a:gd name="T81" fmla="*/ 8 h 1040"/>
                <a:gd name="T82" fmla="*/ 4 w 1086"/>
                <a:gd name="T83" fmla="*/ 8 h 1040"/>
                <a:gd name="T84" fmla="*/ 4 w 1086"/>
                <a:gd name="T85" fmla="*/ 8 h 1040"/>
                <a:gd name="T86" fmla="*/ 3 w 1086"/>
                <a:gd name="T87" fmla="*/ 8 h 1040"/>
                <a:gd name="T88" fmla="*/ 3 w 1086"/>
                <a:gd name="T89" fmla="*/ 8 h 1040"/>
                <a:gd name="T90" fmla="*/ 2 w 1086"/>
                <a:gd name="T91" fmla="*/ 8 h 1040"/>
                <a:gd name="T92" fmla="*/ 2 w 1086"/>
                <a:gd name="T93" fmla="*/ 7 h 1040"/>
                <a:gd name="T94" fmla="*/ 1 w 1086"/>
                <a:gd name="T95" fmla="*/ 7 h 1040"/>
                <a:gd name="T96" fmla="*/ 1 w 1086"/>
                <a:gd name="T97" fmla="*/ 7 h 1040"/>
                <a:gd name="T98" fmla="*/ 1 w 1086"/>
                <a:gd name="T99" fmla="*/ 6 h 1040"/>
                <a:gd name="T100" fmla="*/ 1 w 1086"/>
                <a:gd name="T101" fmla="*/ 6 h 1040"/>
                <a:gd name="T102" fmla="*/ 1 w 1086"/>
                <a:gd name="T103" fmla="*/ 5 h 1040"/>
                <a:gd name="T104" fmla="*/ 1 w 1086"/>
                <a:gd name="T105" fmla="*/ 5 h 1040"/>
                <a:gd name="T106" fmla="*/ 1 w 1086"/>
                <a:gd name="T107" fmla="*/ 5 h 1040"/>
                <a:gd name="T108" fmla="*/ 0 w 1086"/>
                <a:gd name="T109" fmla="*/ 4 h 104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6"/>
                <a:gd name="T166" fmla="*/ 0 h 1040"/>
                <a:gd name="T167" fmla="*/ 1086 w 1086"/>
                <a:gd name="T168" fmla="*/ 1040 h 104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6" h="1040">
                  <a:moveTo>
                    <a:pt x="0" y="520"/>
                  </a:moveTo>
                  <a:lnTo>
                    <a:pt x="1" y="461"/>
                  </a:lnTo>
                  <a:lnTo>
                    <a:pt x="13" y="401"/>
                  </a:lnTo>
                  <a:lnTo>
                    <a:pt x="32" y="342"/>
                  </a:lnTo>
                  <a:lnTo>
                    <a:pt x="57" y="286"/>
                  </a:lnTo>
                  <a:lnTo>
                    <a:pt x="88" y="234"/>
                  </a:lnTo>
                  <a:lnTo>
                    <a:pt x="126" y="186"/>
                  </a:lnTo>
                  <a:lnTo>
                    <a:pt x="169" y="142"/>
                  </a:lnTo>
                  <a:lnTo>
                    <a:pt x="218" y="102"/>
                  </a:lnTo>
                  <a:lnTo>
                    <a:pt x="270" y="69"/>
                  </a:lnTo>
                  <a:lnTo>
                    <a:pt x="328" y="42"/>
                  </a:lnTo>
                  <a:lnTo>
                    <a:pt x="387" y="21"/>
                  </a:lnTo>
                  <a:lnTo>
                    <a:pt x="449" y="8"/>
                  </a:lnTo>
                  <a:lnTo>
                    <a:pt x="512" y="0"/>
                  </a:lnTo>
                  <a:lnTo>
                    <a:pt x="576" y="0"/>
                  </a:lnTo>
                  <a:lnTo>
                    <a:pt x="637" y="8"/>
                  </a:lnTo>
                  <a:lnTo>
                    <a:pt x="698" y="21"/>
                  </a:lnTo>
                  <a:lnTo>
                    <a:pt x="758" y="42"/>
                  </a:lnTo>
                  <a:lnTo>
                    <a:pt x="816" y="69"/>
                  </a:lnTo>
                  <a:lnTo>
                    <a:pt x="867" y="102"/>
                  </a:lnTo>
                  <a:lnTo>
                    <a:pt x="917" y="142"/>
                  </a:lnTo>
                  <a:lnTo>
                    <a:pt x="960" y="186"/>
                  </a:lnTo>
                  <a:lnTo>
                    <a:pt x="998" y="234"/>
                  </a:lnTo>
                  <a:lnTo>
                    <a:pt x="1029" y="286"/>
                  </a:lnTo>
                  <a:lnTo>
                    <a:pt x="1054" y="342"/>
                  </a:lnTo>
                  <a:lnTo>
                    <a:pt x="1073" y="401"/>
                  </a:lnTo>
                  <a:lnTo>
                    <a:pt x="1084" y="461"/>
                  </a:lnTo>
                  <a:lnTo>
                    <a:pt x="1086" y="520"/>
                  </a:lnTo>
                  <a:lnTo>
                    <a:pt x="1084" y="582"/>
                  </a:lnTo>
                  <a:lnTo>
                    <a:pt x="1073" y="641"/>
                  </a:lnTo>
                  <a:lnTo>
                    <a:pt x="1054" y="699"/>
                  </a:lnTo>
                  <a:lnTo>
                    <a:pt x="1029" y="754"/>
                  </a:lnTo>
                  <a:lnTo>
                    <a:pt x="998" y="808"/>
                  </a:lnTo>
                  <a:lnTo>
                    <a:pt x="960" y="856"/>
                  </a:lnTo>
                  <a:lnTo>
                    <a:pt x="917" y="900"/>
                  </a:lnTo>
                  <a:lnTo>
                    <a:pt x="867" y="939"/>
                  </a:lnTo>
                  <a:lnTo>
                    <a:pt x="816" y="971"/>
                  </a:lnTo>
                  <a:lnTo>
                    <a:pt x="758" y="1000"/>
                  </a:lnTo>
                  <a:lnTo>
                    <a:pt x="698" y="1019"/>
                  </a:lnTo>
                  <a:lnTo>
                    <a:pt x="637" y="1035"/>
                  </a:lnTo>
                  <a:lnTo>
                    <a:pt x="576" y="1040"/>
                  </a:lnTo>
                  <a:lnTo>
                    <a:pt x="512" y="1040"/>
                  </a:lnTo>
                  <a:lnTo>
                    <a:pt x="449" y="1035"/>
                  </a:lnTo>
                  <a:lnTo>
                    <a:pt x="387" y="1019"/>
                  </a:lnTo>
                  <a:lnTo>
                    <a:pt x="328" y="1000"/>
                  </a:lnTo>
                  <a:lnTo>
                    <a:pt x="270" y="971"/>
                  </a:lnTo>
                  <a:lnTo>
                    <a:pt x="218" y="939"/>
                  </a:lnTo>
                  <a:lnTo>
                    <a:pt x="169" y="900"/>
                  </a:lnTo>
                  <a:lnTo>
                    <a:pt x="126" y="856"/>
                  </a:lnTo>
                  <a:lnTo>
                    <a:pt x="88" y="808"/>
                  </a:lnTo>
                  <a:lnTo>
                    <a:pt x="57" y="754"/>
                  </a:lnTo>
                  <a:lnTo>
                    <a:pt x="32" y="699"/>
                  </a:lnTo>
                  <a:lnTo>
                    <a:pt x="13" y="641"/>
                  </a:lnTo>
                  <a:lnTo>
                    <a:pt x="1" y="582"/>
                  </a:lnTo>
                  <a:lnTo>
                    <a:pt x="0" y="5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3022" name="Rectangle 10"/>
            <p:cNvSpPr>
              <a:spLocks noChangeArrowheads="1"/>
            </p:cNvSpPr>
            <p:nvPr/>
          </p:nvSpPr>
          <p:spPr bwMode="auto">
            <a:xfrm>
              <a:off x="1056" y="3168"/>
              <a:ext cx="3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DATA</a:t>
              </a:r>
              <a:endParaRPr lang="en-US" altLang="zh-CN" sz="24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554167" y="1128713"/>
            <a:ext cx="77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endParaRPr lang="en-US" altLang="zh-CN" sz="20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708029" y="3276600"/>
            <a:ext cx="77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endParaRPr lang="en-US" altLang="zh-CN" sz="20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443167" y="3224213"/>
            <a:ext cx="77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endParaRPr lang="en-US" altLang="zh-CN" sz="20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2654" name="Line 14"/>
          <p:cNvSpPr>
            <a:spLocks noChangeShapeType="1"/>
          </p:cNvSpPr>
          <p:nvPr/>
        </p:nvSpPr>
        <p:spPr bwMode="auto">
          <a:xfrm flipH="1">
            <a:off x="1165225" y="2674942"/>
            <a:ext cx="541338" cy="611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52655" name="Line 15"/>
          <p:cNvSpPr>
            <a:spLocks noChangeShapeType="1"/>
          </p:cNvSpPr>
          <p:nvPr/>
        </p:nvSpPr>
        <p:spPr bwMode="auto">
          <a:xfrm>
            <a:off x="2201863" y="2652717"/>
            <a:ext cx="647700" cy="611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752656" name="Object 16"/>
          <p:cNvGraphicFramePr>
            <a:graphicFrameLocks noChangeAspect="1"/>
          </p:cNvGraphicFramePr>
          <p:nvPr/>
        </p:nvGraphicFramePr>
        <p:xfrm>
          <a:off x="4541838" y="1052513"/>
          <a:ext cx="31940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2737104" imgH="576072" progId="Visio.Drawing.5">
                  <p:embed/>
                </p:oleObj>
              </mc:Choice>
              <mc:Fallback>
                <p:oleObj name="VISIO" r:id="rId3" imgW="2737104" imgH="576072" progId="Visio.Drawing.5">
                  <p:embed/>
                  <p:pic>
                    <p:nvPicPr>
                      <p:cNvPr id="7526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1052513"/>
                        <a:ext cx="31940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7" name="Object 17"/>
          <p:cNvGraphicFramePr>
            <a:graphicFrameLocks noChangeAspect="1"/>
          </p:cNvGraphicFramePr>
          <p:nvPr/>
        </p:nvGraphicFramePr>
        <p:xfrm>
          <a:off x="4325938" y="2079625"/>
          <a:ext cx="40941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5" imgW="3636264" imgH="576072" progId="Visio.Drawing.5">
                  <p:embed/>
                </p:oleObj>
              </mc:Choice>
              <mc:Fallback>
                <p:oleObj name="VISIO" r:id="rId5" imgW="3636264" imgH="576072" progId="Visio.Drawing.5">
                  <p:embed/>
                  <p:pic>
                    <p:nvPicPr>
                      <p:cNvPr id="7526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079625"/>
                        <a:ext cx="40941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8" name="Line 18"/>
          <p:cNvSpPr>
            <a:spLocks noChangeShapeType="1"/>
          </p:cNvSpPr>
          <p:nvPr/>
        </p:nvSpPr>
        <p:spPr bwMode="auto">
          <a:xfrm flipV="1">
            <a:off x="1935163" y="1433513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020" name="Rectangle 19"/>
          <p:cNvSpPr>
            <a:spLocks noChangeArrowheads="1"/>
          </p:cNvSpPr>
          <p:nvPr/>
        </p:nvSpPr>
        <p:spPr bwMode="auto">
          <a:xfrm>
            <a:off x="39692" y="0"/>
            <a:ext cx="46767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二叉树的链式存储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11130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7" grpId="0" animBg="1"/>
      <p:bldP spid="752651" grpId="0" autoUpdateAnimBg="0"/>
      <p:bldP spid="752652" grpId="0" autoUpdateAnimBg="0"/>
      <p:bldP spid="752653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4"/>
          <p:cNvGrpSpPr>
            <a:grpSpLocks/>
          </p:cNvGrpSpPr>
          <p:nvPr/>
        </p:nvGrpSpPr>
        <p:grpSpPr bwMode="auto">
          <a:xfrm>
            <a:off x="873129" y="595313"/>
            <a:ext cx="1622425" cy="2654300"/>
            <a:chOff x="703" y="2015"/>
            <a:chExt cx="1022" cy="1672"/>
          </a:xfrm>
        </p:grpSpPr>
        <p:sp>
          <p:nvSpPr>
            <p:cNvPr id="44084" name="Oval 5"/>
            <p:cNvSpPr>
              <a:spLocks noChangeArrowheads="1"/>
            </p:cNvSpPr>
            <p:nvPr/>
          </p:nvSpPr>
          <p:spPr bwMode="auto">
            <a:xfrm>
              <a:off x="1222" y="2015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4085" name="Oval 6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4086" name="Oval 7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4087" name="Oval 8"/>
            <p:cNvSpPr>
              <a:spLocks noChangeArrowheads="1"/>
            </p:cNvSpPr>
            <p:nvPr/>
          </p:nvSpPr>
          <p:spPr bwMode="auto">
            <a:xfrm>
              <a:off x="1215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4088" name="Oval 9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4089" name="Oval 10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4090" name="Oval 11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44091" name="Line 12"/>
            <p:cNvSpPr>
              <a:spLocks noChangeShapeType="1"/>
            </p:cNvSpPr>
            <p:nvPr/>
          </p:nvSpPr>
          <p:spPr bwMode="auto">
            <a:xfrm flipH="1">
              <a:off x="1156" y="2200"/>
              <a:ext cx="11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2" name="Line 13"/>
            <p:cNvSpPr>
              <a:spLocks noChangeShapeType="1"/>
            </p:cNvSpPr>
            <p:nvPr/>
          </p:nvSpPr>
          <p:spPr bwMode="auto">
            <a:xfrm flipH="1">
              <a:off x="911" y="2566"/>
              <a:ext cx="12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3" name="Line 14"/>
            <p:cNvSpPr>
              <a:spLocks noChangeShapeType="1"/>
            </p:cNvSpPr>
            <p:nvPr/>
          </p:nvSpPr>
          <p:spPr bwMode="auto">
            <a:xfrm>
              <a:off x="1189" y="2566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4" name="Line 15"/>
            <p:cNvSpPr>
              <a:spLocks noChangeShapeType="1"/>
            </p:cNvSpPr>
            <p:nvPr/>
          </p:nvSpPr>
          <p:spPr bwMode="auto">
            <a:xfrm flipH="1">
              <a:off x="1211" y="2955"/>
              <a:ext cx="78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5" name="Line 16"/>
            <p:cNvSpPr>
              <a:spLocks noChangeShapeType="1"/>
            </p:cNvSpPr>
            <p:nvPr/>
          </p:nvSpPr>
          <p:spPr bwMode="auto">
            <a:xfrm>
              <a:off x="1411" y="2933"/>
              <a:ext cx="112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6" name="Line 17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4035" name="Group 19"/>
          <p:cNvGrpSpPr>
            <a:grpSpLocks/>
          </p:cNvGrpSpPr>
          <p:nvPr/>
        </p:nvGrpSpPr>
        <p:grpSpPr bwMode="auto">
          <a:xfrm>
            <a:off x="3235325" y="183409"/>
            <a:ext cx="3530600" cy="3793283"/>
            <a:chOff x="2962" y="1277"/>
            <a:chExt cx="2224" cy="2727"/>
          </a:xfrm>
        </p:grpSpPr>
        <p:grpSp>
          <p:nvGrpSpPr>
            <p:cNvPr id="44038" name="Group 20"/>
            <p:cNvGrpSpPr>
              <a:grpSpLocks/>
            </p:cNvGrpSpPr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44056" name="Group 21"/>
              <p:cNvGrpSpPr>
                <a:grpSpLocks/>
              </p:cNvGrpSpPr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44081" name="Rectangle 2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A</a:t>
                  </a:r>
                </a:p>
              </p:txBody>
            </p:sp>
            <p:sp>
              <p:nvSpPr>
                <p:cNvPr id="44082" name="Line 2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83" name="Line 2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57" name="Group 25"/>
              <p:cNvGrpSpPr>
                <a:grpSpLocks/>
              </p:cNvGrpSpPr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44078" name="Rectangle 2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44079" name="Line 2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80" name="Line 2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58" name="Group 29"/>
              <p:cNvGrpSpPr>
                <a:grpSpLocks/>
              </p:cNvGrpSpPr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44075" name="Rectangle 30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C</a:t>
                  </a:r>
                </a:p>
              </p:txBody>
            </p:sp>
            <p:sp>
              <p:nvSpPr>
                <p:cNvPr id="44076" name="Line 31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77" name="Line 32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59" name="Group 33"/>
              <p:cNvGrpSpPr>
                <a:grpSpLocks/>
              </p:cNvGrpSpPr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44072" name="Rectangle 34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D</a:t>
                  </a:r>
                </a:p>
              </p:txBody>
            </p:sp>
            <p:sp>
              <p:nvSpPr>
                <p:cNvPr id="44073" name="Line 35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74" name="Line 36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60" name="Group 37"/>
              <p:cNvGrpSpPr>
                <a:grpSpLocks/>
              </p:cNvGrpSpPr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44069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E</a:t>
                  </a:r>
                </a:p>
              </p:txBody>
            </p:sp>
            <p:sp>
              <p:nvSpPr>
                <p:cNvPr id="44070" name="Line 39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71" name="Line 40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61" name="Group 41"/>
              <p:cNvGrpSpPr>
                <a:grpSpLocks/>
              </p:cNvGrpSpPr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44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F</a:t>
                  </a:r>
                </a:p>
              </p:txBody>
            </p:sp>
            <p:sp>
              <p:nvSpPr>
                <p:cNvPr id="44067" name="Line 4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68" name="Line 4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62" name="Group 45"/>
              <p:cNvGrpSpPr>
                <a:grpSpLocks/>
              </p:cNvGrpSpPr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44063" name="Rectangle 4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G</a:t>
                  </a:r>
                </a:p>
              </p:txBody>
            </p:sp>
            <p:sp>
              <p:nvSpPr>
                <p:cNvPr id="44064" name="Line 4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65" name="Line 4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  <p:sp>
          <p:nvSpPr>
            <p:cNvPr id="44039" name="Line 49"/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0" name="Line 50"/>
            <p:cNvSpPr>
              <a:spLocks noChangeShapeType="1"/>
            </p:cNvSpPr>
            <p:nvPr/>
          </p:nvSpPr>
          <p:spPr bwMode="auto">
            <a:xfrm flipH="1">
              <a:off x="3257" y="2408"/>
              <a:ext cx="111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1" name="Line 51"/>
            <p:cNvSpPr>
              <a:spLocks noChangeShapeType="1"/>
            </p:cNvSpPr>
            <p:nvPr/>
          </p:nvSpPr>
          <p:spPr bwMode="auto">
            <a:xfrm>
              <a:off x="3924" y="2375"/>
              <a:ext cx="322" cy="3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2" name="Line 52"/>
            <p:cNvSpPr>
              <a:spLocks noChangeShapeType="1"/>
            </p:cNvSpPr>
            <p:nvPr/>
          </p:nvSpPr>
          <p:spPr bwMode="auto">
            <a:xfrm flipH="1">
              <a:off x="3857" y="2853"/>
              <a:ext cx="178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3" name="Line 53"/>
            <p:cNvSpPr>
              <a:spLocks noChangeShapeType="1"/>
            </p:cNvSpPr>
            <p:nvPr/>
          </p:nvSpPr>
          <p:spPr bwMode="auto">
            <a:xfrm>
              <a:off x="4557" y="2853"/>
              <a:ext cx="200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4" name="Line 54"/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44045" name="Group 55"/>
            <p:cNvGrpSpPr>
              <a:grpSpLocks/>
            </p:cNvGrpSpPr>
            <p:nvPr/>
          </p:nvGrpSpPr>
          <p:grpSpPr bwMode="auto">
            <a:xfrm>
              <a:off x="3868" y="1277"/>
              <a:ext cx="211" cy="521"/>
              <a:chOff x="3445" y="1290"/>
              <a:chExt cx="211" cy="521"/>
            </a:xfrm>
          </p:grpSpPr>
          <p:sp>
            <p:nvSpPr>
              <p:cNvPr id="44054" name="Freeform 56"/>
              <p:cNvSpPr>
                <a:spLocks/>
              </p:cNvSpPr>
              <p:nvPr/>
            </p:nvSpPr>
            <p:spPr bwMode="auto">
              <a:xfrm>
                <a:off x="3445" y="1290"/>
                <a:ext cx="72" cy="376"/>
              </a:xfrm>
              <a:custGeom>
                <a:avLst/>
                <a:gdLst>
                  <a:gd name="T0" fmla="*/ 5 w 94"/>
                  <a:gd name="T1" fmla="*/ 0 h 233"/>
                  <a:gd name="T2" fmla="*/ 14 w 94"/>
                  <a:gd name="T3" fmla="*/ 79 h 233"/>
                  <a:gd name="T4" fmla="*/ 0 w 94"/>
                  <a:gd name="T5" fmla="*/ 166 h 233"/>
                  <a:gd name="T6" fmla="*/ 0 60000 65536"/>
                  <a:gd name="T7" fmla="*/ 0 60000 65536"/>
                  <a:gd name="T8" fmla="*/ 0 60000 65536"/>
                  <a:gd name="T9" fmla="*/ 0 w 94"/>
                  <a:gd name="T10" fmla="*/ 0 h 233"/>
                  <a:gd name="T11" fmla="*/ 94 w 94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4055" name="Line 57"/>
              <p:cNvSpPr>
                <a:spLocks noChangeShapeType="1"/>
              </p:cNvSpPr>
              <p:nvPr/>
            </p:nvSpPr>
            <p:spPr bwMode="auto">
              <a:xfrm>
                <a:off x="3456" y="1589"/>
                <a:ext cx="200" cy="22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44046" name="Text Box 58"/>
            <p:cNvSpPr txBox="1">
              <a:spLocks noChangeArrowheads="1"/>
            </p:cNvSpPr>
            <p:nvPr/>
          </p:nvSpPr>
          <p:spPr bwMode="auto">
            <a:xfrm>
              <a:off x="4222" y="1767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4047" name="Text Box 59"/>
            <p:cNvSpPr txBox="1">
              <a:spLocks noChangeArrowheads="1"/>
            </p:cNvSpPr>
            <p:nvPr/>
          </p:nvSpPr>
          <p:spPr bwMode="auto">
            <a:xfrm>
              <a:off x="296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4048" name="Text Box 60"/>
            <p:cNvSpPr txBox="1">
              <a:spLocks noChangeArrowheads="1"/>
            </p:cNvSpPr>
            <p:nvPr/>
          </p:nvSpPr>
          <p:spPr bwMode="auto">
            <a:xfrm>
              <a:off x="350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4049" name="Text Box 61"/>
            <p:cNvSpPr txBox="1">
              <a:spLocks noChangeArrowheads="1"/>
            </p:cNvSpPr>
            <p:nvPr/>
          </p:nvSpPr>
          <p:spPr bwMode="auto">
            <a:xfrm>
              <a:off x="3490" y="318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4050" name="Text Box 62"/>
            <p:cNvSpPr txBox="1">
              <a:spLocks noChangeArrowheads="1"/>
            </p:cNvSpPr>
            <p:nvPr/>
          </p:nvSpPr>
          <p:spPr bwMode="auto">
            <a:xfrm>
              <a:off x="4414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4051" name="Text Box 63"/>
            <p:cNvSpPr txBox="1">
              <a:spLocks noChangeArrowheads="1"/>
            </p:cNvSpPr>
            <p:nvPr/>
          </p:nvSpPr>
          <p:spPr bwMode="auto">
            <a:xfrm>
              <a:off x="4942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4052" name="Text Box 64"/>
            <p:cNvSpPr txBox="1">
              <a:spLocks noChangeArrowheads="1"/>
            </p:cNvSpPr>
            <p:nvPr/>
          </p:nvSpPr>
          <p:spPr bwMode="auto">
            <a:xfrm>
              <a:off x="3946" y="367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4053" name="Text Box 65"/>
            <p:cNvSpPr txBox="1">
              <a:spLocks noChangeArrowheads="1"/>
            </p:cNvSpPr>
            <p:nvPr/>
          </p:nvSpPr>
          <p:spPr bwMode="auto">
            <a:xfrm>
              <a:off x="4474" y="366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</p:grpSp>
      <p:sp>
        <p:nvSpPr>
          <p:cNvPr id="44036" name="Rectangle 68"/>
          <p:cNvSpPr>
            <a:spLocks noChangeArrowheads="1"/>
          </p:cNvSpPr>
          <p:nvPr/>
        </p:nvSpPr>
        <p:spPr bwMode="auto">
          <a:xfrm>
            <a:off x="39692" y="0"/>
            <a:ext cx="319563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二叉链表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5285" name="Text Box 69"/>
          <p:cNvSpPr txBox="1">
            <a:spLocks noChangeArrowheads="1"/>
          </p:cNvSpPr>
          <p:nvPr/>
        </p:nvSpPr>
        <p:spPr bwMode="auto">
          <a:xfrm>
            <a:off x="1030288" y="3976692"/>
            <a:ext cx="6781800" cy="2105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typedef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BiNode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{</a:t>
            </a: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TElemType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data;</a:t>
            </a: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BiNode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*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lchild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,*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rchild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; //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左右孩子指针</a:t>
            </a: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400" b="1" dirty="0" err="1">
                <a:solidFill>
                  <a:srgbClr val="FF3300"/>
                </a:solidFill>
                <a:ea typeface="宋体" panose="02010600030101010101" pitchFamily="2" charset="-122"/>
              </a:rPr>
              <a:t>BiNode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,*</a:t>
            </a:r>
            <a:r>
              <a:rPr lang="en-US" altLang="zh-CN" sz="2400" b="1" dirty="0" err="1">
                <a:solidFill>
                  <a:srgbClr val="FF3300"/>
                </a:solidFill>
                <a:ea typeface="宋体" panose="02010600030101010101" pitchFamily="2" charset="-122"/>
              </a:rPr>
              <a:t>BiTree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380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8" name="Rectangle 4"/>
          <p:cNvSpPr>
            <a:spLocks noChangeArrowheads="1"/>
          </p:cNvSpPr>
          <p:nvPr/>
        </p:nvSpPr>
        <p:spPr bwMode="auto">
          <a:xfrm>
            <a:off x="258763" y="1525592"/>
            <a:ext cx="497681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667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667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分析：必有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个链域。除根结点外，每个结点有且仅有一个双亲，所以只会有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个结点的链域存放指针，指向非空子女结点。</a:t>
            </a:r>
          </a:p>
        </p:txBody>
      </p:sp>
      <p:sp>
        <p:nvSpPr>
          <p:cNvPr id="922629" name="Rectangle 5"/>
          <p:cNvSpPr>
            <a:spLocks noChangeArrowheads="1"/>
          </p:cNvSpPr>
          <p:nvPr/>
        </p:nvSpPr>
        <p:spPr bwMode="auto">
          <a:xfrm>
            <a:off x="258763" y="3887788"/>
            <a:ext cx="4701928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空指针数目＝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(n-1)=n+1</a:t>
            </a:r>
          </a:p>
        </p:txBody>
      </p:sp>
      <p:sp>
        <p:nvSpPr>
          <p:cNvPr id="922630" name="Text Box 6"/>
          <p:cNvSpPr txBox="1">
            <a:spLocks noChangeArrowheads="1"/>
          </p:cNvSpPr>
          <p:nvPr/>
        </p:nvSpPr>
        <p:spPr bwMode="auto">
          <a:xfrm>
            <a:off x="179388" y="769942"/>
            <a:ext cx="8964612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个结点的二叉链表中，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kumimoji="1" lang="zh-CN" altLang="en-US" sz="3200" b="1" u="sng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空指针域</a:t>
            </a:r>
            <a:endParaRPr kumimoji="1" lang="zh-CN" altLang="en-US" sz="32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4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grpSp>
        <p:nvGrpSpPr>
          <p:cNvPr id="45062" name="Group 8"/>
          <p:cNvGrpSpPr>
            <a:grpSpLocks/>
          </p:cNvGrpSpPr>
          <p:nvPr/>
        </p:nvGrpSpPr>
        <p:grpSpPr bwMode="auto">
          <a:xfrm>
            <a:off x="5594350" y="1418484"/>
            <a:ext cx="3530600" cy="3793283"/>
            <a:chOff x="2962" y="1277"/>
            <a:chExt cx="2224" cy="2727"/>
          </a:xfrm>
        </p:grpSpPr>
        <p:grpSp>
          <p:nvGrpSpPr>
            <p:cNvPr id="45064" name="Group 9"/>
            <p:cNvGrpSpPr>
              <a:grpSpLocks/>
            </p:cNvGrpSpPr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45082" name="Group 10"/>
              <p:cNvGrpSpPr>
                <a:grpSpLocks/>
              </p:cNvGrpSpPr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451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A</a:t>
                  </a:r>
                </a:p>
              </p:txBody>
            </p:sp>
            <p:sp>
              <p:nvSpPr>
                <p:cNvPr id="45108" name="Line 12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109" name="Line 13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3" name="Group 14"/>
              <p:cNvGrpSpPr>
                <a:grpSpLocks/>
              </p:cNvGrpSpPr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45104" name="Rectangle 15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45105" name="Line 16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106" name="Line 17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4" name="Group 18"/>
              <p:cNvGrpSpPr>
                <a:grpSpLocks/>
              </p:cNvGrpSpPr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45101" name="Rectangle 19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C</a:t>
                  </a:r>
                </a:p>
              </p:txBody>
            </p:sp>
            <p:sp>
              <p:nvSpPr>
                <p:cNvPr id="45102" name="Line 20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103" name="Line 21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5" name="Group 22"/>
              <p:cNvGrpSpPr>
                <a:grpSpLocks/>
              </p:cNvGrpSpPr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45098" name="Rectangle 23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D</a:t>
                  </a:r>
                </a:p>
              </p:txBody>
            </p:sp>
            <p:sp>
              <p:nvSpPr>
                <p:cNvPr id="45099" name="Line 24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100" name="Line 25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6" name="Group 26"/>
              <p:cNvGrpSpPr>
                <a:grpSpLocks/>
              </p:cNvGrpSpPr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45095" name="Rectangle 27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E</a:t>
                  </a:r>
                </a:p>
              </p:txBody>
            </p:sp>
            <p:sp>
              <p:nvSpPr>
                <p:cNvPr id="45096" name="Line 28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097" name="Line 29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7" name="Group 30"/>
              <p:cNvGrpSpPr>
                <a:grpSpLocks/>
              </p:cNvGrpSpPr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45092" name="Rectangle 31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F</a:t>
                  </a:r>
                </a:p>
              </p:txBody>
            </p:sp>
            <p:sp>
              <p:nvSpPr>
                <p:cNvPr id="45093" name="Line 32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094" name="Line 33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8" name="Group 34"/>
              <p:cNvGrpSpPr>
                <a:grpSpLocks/>
              </p:cNvGrpSpPr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45089" name="Rectangle 35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G</a:t>
                  </a:r>
                </a:p>
              </p:txBody>
            </p:sp>
            <p:sp>
              <p:nvSpPr>
                <p:cNvPr id="45090" name="Line 36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091" name="Line 37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  <p:sp>
          <p:nvSpPr>
            <p:cNvPr id="45065" name="Line 38"/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66" name="Line 39"/>
            <p:cNvSpPr>
              <a:spLocks noChangeShapeType="1"/>
            </p:cNvSpPr>
            <p:nvPr/>
          </p:nvSpPr>
          <p:spPr bwMode="auto">
            <a:xfrm flipH="1">
              <a:off x="3257" y="2408"/>
              <a:ext cx="111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67" name="Line 40"/>
            <p:cNvSpPr>
              <a:spLocks noChangeShapeType="1"/>
            </p:cNvSpPr>
            <p:nvPr/>
          </p:nvSpPr>
          <p:spPr bwMode="auto">
            <a:xfrm>
              <a:off x="3924" y="2375"/>
              <a:ext cx="322" cy="3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68" name="Line 41"/>
            <p:cNvSpPr>
              <a:spLocks noChangeShapeType="1"/>
            </p:cNvSpPr>
            <p:nvPr/>
          </p:nvSpPr>
          <p:spPr bwMode="auto">
            <a:xfrm flipH="1">
              <a:off x="3857" y="2853"/>
              <a:ext cx="178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69" name="Line 42"/>
            <p:cNvSpPr>
              <a:spLocks noChangeShapeType="1"/>
            </p:cNvSpPr>
            <p:nvPr/>
          </p:nvSpPr>
          <p:spPr bwMode="auto">
            <a:xfrm>
              <a:off x="4557" y="2853"/>
              <a:ext cx="200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70" name="Line 43"/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45071" name="Group 44"/>
            <p:cNvGrpSpPr>
              <a:grpSpLocks/>
            </p:cNvGrpSpPr>
            <p:nvPr/>
          </p:nvGrpSpPr>
          <p:grpSpPr bwMode="auto">
            <a:xfrm>
              <a:off x="3868" y="1277"/>
              <a:ext cx="211" cy="521"/>
              <a:chOff x="3445" y="1290"/>
              <a:chExt cx="211" cy="521"/>
            </a:xfrm>
          </p:grpSpPr>
          <p:sp>
            <p:nvSpPr>
              <p:cNvPr id="45080" name="Freeform 45"/>
              <p:cNvSpPr>
                <a:spLocks/>
              </p:cNvSpPr>
              <p:nvPr/>
            </p:nvSpPr>
            <p:spPr bwMode="auto">
              <a:xfrm>
                <a:off x="3445" y="1290"/>
                <a:ext cx="72" cy="376"/>
              </a:xfrm>
              <a:custGeom>
                <a:avLst/>
                <a:gdLst>
                  <a:gd name="T0" fmla="*/ 5 w 94"/>
                  <a:gd name="T1" fmla="*/ 0 h 233"/>
                  <a:gd name="T2" fmla="*/ 14 w 94"/>
                  <a:gd name="T3" fmla="*/ 79 h 233"/>
                  <a:gd name="T4" fmla="*/ 0 w 94"/>
                  <a:gd name="T5" fmla="*/ 166 h 233"/>
                  <a:gd name="T6" fmla="*/ 0 60000 65536"/>
                  <a:gd name="T7" fmla="*/ 0 60000 65536"/>
                  <a:gd name="T8" fmla="*/ 0 60000 65536"/>
                  <a:gd name="T9" fmla="*/ 0 w 94"/>
                  <a:gd name="T10" fmla="*/ 0 h 233"/>
                  <a:gd name="T11" fmla="*/ 94 w 94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5081" name="Line 46"/>
              <p:cNvSpPr>
                <a:spLocks noChangeShapeType="1"/>
              </p:cNvSpPr>
              <p:nvPr/>
            </p:nvSpPr>
            <p:spPr bwMode="auto">
              <a:xfrm>
                <a:off x="3456" y="1589"/>
                <a:ext cx="200" cy="22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45072" name="Text Box 47"/>
            <p:cNvSpPr txBox="1">
              <a:spLocks noChangeArrowheads="1"/>
            </p:cNvSpPr>
            <p:nvPr/>
          </p:nvSpPr>
          <p:spPr bwMode="auto">
            <a:xfrm>
              <a:off x="4222" y="1767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5073" name="Text Box 48"/>
            <p:cNvSpPr txBox="1">
              <a:spLocks noChangeArrowheads="1"/>
            </p:cNvSpPr>
            <p:nvPr/>
          </p:nvSpPr>
          <p:spPr bwMode="auto">
            <a:xfrm>
              <a:off x="296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5074" name="Text Box 49"/>
            <p:cNvSpPr txBox="1">
              <a:spLocks noChangeArrowheads="1"/>
            </p:cNvSpPr>
            <p:nvPr/>
          </p:nvSpPr>
          <p:spPr bwMode="auto">
            <a:xfrm>
              <a:off x="350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5075" name="Text Box 50"/>
            <p:cNvSpPr txBox="1">
              <a:spLocks noChangeArrowheads="1"/>
            </p:cNvSpPr>
            <p:nvPr/>
          </p:nvSpPr>
          <p:spPr bwMode="auto">
            <a:xfrm>
              <a:off x="3490" y="318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5076" name="Text Box 51"/>
            <p:cNvSpPr txBox="1">
              <a:spLocks noChangeArrowheads="1"/>
            </p:cNvSpPr>
            <p:nvPr/>
          </p:nvSpPr>
          <p:spPr bwMode="auto">
            <a:xfrm>
              <a:off x="4414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5077" name="Text Box 52"/>
            <p:cNvSpPr txBox="1">
              <a:spLocks noChangeArrowheads="1"/>
            </p:cNvSpPr>
            <p:nvPr/>
          </p:nvSpPr>
          <p:spPr bwMode="auto">
            <a:xfrm>
              <a:off x="4942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5078" name="Text Box 53"/>
            <p:cNvSpPr txBox="1">
              <a:spLocks noChangeArrowheads="1"/>
            </p:cNvSpPr>
            <p:nvPr/>
          </p:nvSpPr>
          <p:spPr bwMode="auto">
            <a:xfrm>
              <a:off x="3946" y="367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5079" name="Text Box 54"/>
            <p:cNvSpPr txBox="1">
              <a:spLocks noChangeArrowheads="1"/>
            </p:cNvSpPr>
            <p:nvPr/>
          </p:nvSpPr>
          <p:spPr bwMode="auto">
            <a:xfrm>
              <a:off x="4474" y="366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</p:grpSp>
      <p:sp>
        <p:nvSpPr>
          <p:cNvPr id="922679" name="Text Box 55"/>
          <p:cNvSpPr txBox="1">
            <a:spLocks noChangeArrowheads="1"/>
          </p:cNvSpPr>
          <p:nvPr/>
        </p:nvSpPr>
        <p:spPr bwMode="auto">
          <a:xfrm>
            <a:off x="5235579" y="479425"/>
            <a:ext cx="99536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FF0000"/>
                </a:solidFill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2639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8" grpId="0" build="p" autoUpdateAnimBg="0"/>
      <p:bldP spid="922629" grpId="0" animBg="1" autoUpdateAnimBg="0"/>
      <p:bldP spid="9226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39692" y="0"/>
            <a:ext cx="319563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三叉链表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1136654" y="1368425"/>
            <a:ext cx="1622425" cy="2654300"/>
            <a:chOff x="703" y="2015"/>
            <a:chExt cx="1022" cy="1672"/>
          </a:xfrm>
        </p:grpSpPr>
        <p:sp>
          <p:nvSpPr>
            <p:cNvPr id="46152" name="Oval 6"/>
            <p:cNvSpPr>
              <a:spLocks noChangeArrowheads="1"/>
            </p:cNvSpPr>
            <p:nvPr/>
          </p:nvSpPr>
          <p:spPr bwMode="auto">
            <a:xfrm>
              <a:off x="1222" y="2015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6153" name="Oval 7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6154" name="Oval 8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6155" name="Oval 9"/>
            <p:cNvSpPr>
              <a:spLocks noChangeArrowheads="1"/>
            </p:cNvSpPr>
            <p:nvPr/>
          </p:nvSpPr>
          <p:spPr bwMode="auto">
            <a:xfrm>
              <a:off x="1215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6156" name="Oval 10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6157" name="Oval 11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6158" name="Oval 12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46159" name="Line 13"/>
            <p:cNvSpPr>
              <a:spLocks noChangeShapeType="1"/>
            </p:cNvSpPr>
            <p:nvPr/>
          </p:nvSpPr>
          <p:spPr bwMode="auto">
            <a:xfrm flipH="1">
              <a:off x="1156" y="2200"/>
              <a:ext cx="11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0" name="Line 14"/>
            <p:cNvSpPr>
              <a:spLocks noChangeShapeType="1"/>
            </p:cNvSpPr>
            <p:nvPr/>
          </p:nvSpPr>
          <p:spPr bwMode="auto">
            <a:xfrm flipH="1">
              <a:off x="911" y="2566"/>
              <a:ext cx="12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1" name="Line 15"/>
            <p:cNvSpPr>
              <a:spLocks noChangeShapeType="1"/>
            </p:cNvSpPr>
            <p:nvPr/>
          </p:nvSpPr>
          <p:spPr bwMode="auto">
            <a:xfrm>
              <a:off x="1189" y="2566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2" name="Line 16"/>
            <p:cNvSpPr>
              <a:spLocks noChangeShapeType="1"/>
            </p:cNvSpPr>
            <p:nvPr/>
          </p:nvSpPr>
          <p:spPr bwMode="auto">
            <a:xfrm flipH="1">
              <a:off x="1211" y="2955"/>
              <a:ext cx="78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3" name="Line 17"/>
            <p:cNvSpPr>
              <a:spLocks noChangeShapeType="1"/>
            </p:cNvSpPr>
            <p:nvPr/>
          </p:nvSpPr>
          <p:spPr bwMode="auto">
            <a:xfrm>
              <a:off x="1411" y="2933"/>
              <a:ext cx="112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4" name="Line 18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6085" name="Group 19"/>
          <p:cNvGrpSpPr>
            <a:grpSpLocks/>
          </p:cNvGrpSpPr>
          <p:nvPr/>
        </p:nvGrpSpPr>
        <p:grpSpPr bwMode="auto">
          <a:xfrm>
            <a:off x="3311525" y="-131762"/>
            <a:ext cx="5081588" cy="4270376"/>
            <a:chOff x="1898" y="255"/>
            <a:chExt cx="3201" cy="2690"/>
          </a:xfrm>
        </p:grpSpPr>
        <p:grpSp>
          <p:nvGrpSpPr>
            <p:cNvPr id="46092" name="Group 20"/>
            <p:cNvGrpSpPr>
              <a:grpSpLocks/>
            </p:cNvGrpSpPr>
            <p:nvPr/>
          </p:nvGrpSpPr>
          <p:grpSpPr bwMode="auto">
            <a:xfrm>
              <a:off x="1898" y="662"/>
              <a:ext cx="3201" cy="2253"/>
              <a:chOff x="2307" y="1809"/>
              <a:chExt cx="3201" cy="2253"/>
            </a:xfrm>
          </p:grpSpPr>
          <p:grpSp>
            <p:nvGrpSpPr>
              <p:cNvPr id="46117" name="Group 21"/>
              <p:cNvGrpSpPr>
                <a:grpSpLocks/>
              </p:cNvGrpSpPr>
              <p:nvPr/>
            </p:nvGrpSpPr>
            <p:grpSpPr bwMode="auto">
              <a:xfrm>
                <a:off x="3289" y="1809"/>
                <a:ext cx="1134" cy="257"/>
                <a:chOff x="3289" y="1809"/>
                <a:chExt cx="1134" cy="257"/>
              </a:xfrm>
            </p:grpSpPr>
            <p:sp>
              <p:nvSpPr>
                <p:cNvPr id="46148" name="Rectangle 22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A</a:t>
                  </a:r>
                </a:p>
              </p:txBody>
            </p:sp>
            <p:sp>
              <p:nvSpPr>
                <p:cNvPr id="46149" name="Line 23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50" name="Line 24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51" name="Line 25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18" name="Group 26"/>
              <p:cNvGrpSpPr>
                <a:grpSpLocks/>
              </p:cNvGrpSpPr>
              <p:nvPr/>
            </p:nvGrpSpPr>
            <p:grpSpPr bwMode="auto">
              <a:xfrm>
                <a:off x="2651" y="2284"/>
                <a:ext cx="1134" cy="257"/>
                <a:chOff x="3289" y="1809"/>
                <a:chExt cx="1134" cy="257"/>
              </a:xfrm>
            </p:grpSpPr>
            <p:sp>
              <p:nvSpPr>
                <p:cNvPr id="46144" name="Rectangle 27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B              </a:t>
                  </a:r>
                </a:p>
              </p:txBody>
            </p:sp>
            <p:sp>
              <p:nvSpPr>
                <p:cNvPr id="46145" name="Line 28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46" name="Line 29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47" name="Line 30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19" name="Group 31"/>
              <p:cNvGrpSpPr>
                <a:grpSpLocks/>
              </p:cNvGrpSpPr>
              <p:nvPr/>
            </p:nvGrpSpPr>
            <p:grpSpPr bwMode="auto">
              <a:xfrm>
                <a:off x="2307" y="2772"/>
                <a:ext cx="1134" cy="257"/>
                <a:chOff x="3289" y="1809"/>
                <a:chExt cx="1134" cy="257"/>
              </a:xfrm>
            </p:grpSpPr>
            <p:sp>
              <p:nvSpPr>
                <p:cNvPr id="46140" name="Rectangle 32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 C               </a:t>
                  </a:r>
                </a:p>
              </p:txBody>
            </p:sp>
            <p:sp>
              <p:nvSpPr>
                <p:cNvPr id="46141" name="Line 33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42" name="Line 34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43" name="Line 35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20" name="Group 36"/>
              <p:cNvGrpSpPr>
                <a:grpSpLocks/>
              </p:cNvGrpSpPr>
              <p:nvPr/>
            </p:nvGrpSpPr>
            <p:grpSpPr bwMode="auto">
              <a:xfrm>
                <a:off x="3752" y="2750"/>
                <a:ext cx="1134" cy="257"/>
                <a:chOff x="3289" y="1809"/>
                <a:chExt cx="1134" cy="257"/>
              </a:xfrm>
            </p:grpSpPr>
            <p:sp>
              <p:nvSpPr>
                <p:cNvPr id="46136" name="Rectangle 37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D</a:t>
                  </a:r>
                </a:p>
              </p:txBody>
            </p:sp>
            <p:sp>
              <p:nvSpPr>
                <p:cNvPr id="46137" name="Line 38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8" name="Line 39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9" name="Line 40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21" name="Group 41"/>
              <p:cNvGrpSpPr>
                <a:grpSpLocks/>
              </p:cNvGrpSpPr>
              <p:nvPr/>
            </p:nvGrpSpPr>
            <p:grpSpPr bwMode="auto">
              <a:xfrm>
                <a:off x="3041" y="3272"/>
                <a:ext cx="1134" cy="257"/>
                <a:chOff x="3289" y="1809"/>
                <a:chExt cx="1134" cy="257"/>
              </a:xfrm>
            </p:grpSpPr>
            <p:sp>
              <p:nvSpPr>
                <p:cNvPr id="4613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 E         </a:t>
                  </a:r>
                </a:p>
              </p:txBody>
            </p:sp>
            <p:sp>
              <p:nvSpPr>
                <p:cNvPr id="46133" name="Line 43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4" name="Line 44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5" name="Line 45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22" name="Group 46"/>
              <p:cNvGrpSpPr>
                <a:grpSpLocks/>
              </p:cNvGrpSpPr>
              <p:nvPr/>
            </p:nvGrpSpPr>
            <p:grpSpPr bwMode="auto">
              <a:xfrm>
                <a:off x="4374" y="3261"/>
                <a:ext cx="1134" cy="257"/>
                <a:chOff x="3289" y="1809"/>
                <a:chExt cx="1134" cy="257"/>
              </a:xfrm>
            </p:grpSpPr>
            <p:sp>
              <p:nvSpPr>
                <p:cNvPr id="46128" name="Rectangle 47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 F</a:t>
                  </a:r>
                </a:p>
              </p:txBody>
            </p:sp>
            <p:sp>
              <p:nvSpPr>
                <p:cNvPr id="46129" name="Line 48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0" name="Line 49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1" name="Line 50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23" name="Group 51"/>
              <p:cNvGrpSpPr>
                <a:grpSpLocks/>
              </p:cNvGrpSpPr>
              <p:nvPr/>
            </p:nvGrpSpPr>
            <p:grpSpPr bwMode="auto">
              <a:xfrm>
                <a:off x="3751" y="3805"/>
                <a:ext cx="1134" cy="257"/>
                <a:chOff x="3289" y="1809"/>
                <a:chExt cx="1134" cy="257"/>
              </a:xfrm>
            </p:grpSpPr>
            <p:sp>
              <p:nvSpPr>
                <p:cNvPr id="4612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       G</a:t>
                  </a:r>
                </a:p>
              </p:txBody>
            </p:sp>
            <p:sp>
              <p:nvSpPr>
                <p:cNvPr id="46125" name="Line 53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26" name="Line 54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27" name="Line 55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  <p:sp>
          <p:nvSpPr>
            <p:cNvPr id="46093" name="Line 56"/>
            <p:cNvSpPr>
              <a:spLocks noChangeShapeType="1"/>
            </p:cNvSpPr>
            <p:nvPr/>
          </p:nvSpPr>
          <p:spPr bwMode="auto">
            <a:xfrm flipH="1">
              <a:off x="2736" y="864"/>
              <a:ext cx="278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4" name="Line 57"/>
            <p:cNvSpPr>
              <a:spLocks noChangeShapeType="1"/>
            </p:cNvSpPr>
            <p:nvPr/>
          </p:nvSpPr>
          <p:spPr bwMode="auto">
            <a:xfrm flipH="1">
              <a:off x="2236" y="1353"/>
              <a:ext cx="166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5" name="Line 58"/>
            <p:cNvSpPr>
              <a:spLocks noChangeShapeType="1"/>
            </p:cNvSpPr>
            <p:nvPr/>
          </p:nvSpPr>
          <p:spPr bwMode="auto">
            <a:xfrm flipH="1">
              <a:off x="3025" y="1786"/>
              <a:ext cx="467" cy="3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6" name="Line 59"/>
            <p:cNvSpPr>
              <a:spLocks noChangeShapeType="1"/>
            </p:cNvSpPr>
            <p:nvPr/>
          </p:nvSpPr>
          <p:spPr bwMode="auto">
            <a:xfrm>
              <a:off x="3236" y="1308"/>
              <a:ext cx="467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7" name="Line 60"/>
            <p:cNvSpPr>
              <a:spLocks noChangeShapeType="1"/>
            </p:cNvSpPr>
            <p:nvPr/>
          </p:nvSpPr>
          <p:spPr bwMode="auto">
            <a:xfrm>
              <a:off x="4325" y="1764"/>
              <a:ext cx="144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8" name="Line 61"/>
            <p:cNvSpPr>
              <a:spLocks noChangeShapeType="1"/>
            </p:cNvSpPr>
            <p:nvPr/>
          </p:nvSpPr>
          <p:spPr bwMode="auto">
            <a:xfrm>
              <a:off x="3647" y="2286"/>
              <a:ext cx="211" cy="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9" name="Line 62"/>
            <p:cNvSpPr>
              <a:spLocks noChangeShapeType="1"/>
            </p:cNvSpPr>
            <p:nvPr/>
          </p:nvSpPr>
          <p:spPr bwMode="auto">
            <a:xfrm flipV="1">
              <a:off x="2969" y="908"/>
              <a:ext cx="289" cy="28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0" name="Line 63"/>
            <p:cNvSpPr>
              <a:spLocks noChangeShapeType="1"/>
            </p:cNvSpPr>
            <p:nvPr/>
          </p:nvSpPr>
          <p:spPr bwMode="auto">
            <a:xfrm flipV="1">
              <a:off x="2558" y="1397"/>
              <a:ext cx="156" cy="28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1" name="Line 64"/>
            <p:cNvSpPr>
              <a:spLocks noChangeShapeType="1"/>
            </p:cNvSpPr>
            <p:nvPr/>
          </p:nvSpPr>
          <p:spPr bwMode="auto">
            <a:xfrm flipH="1" flipV="1">
              <a:off x="3380" y="1308"/>
              <a:ext cx="656" cy="3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2" name="Line 65"/>
            <p:cNvSpPr>
              <a:spLocks noChangeShapeType="1"/>
            </p:cNvSpPr>
            <p:nvPr/>
          </p:nvSpPr>
          <p:spPr bwMode="auto">
            <a:xfrm flipV="1">
              <a:off x="3336" y="1864"/>
              <a:ext cx="322" cy="3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3" name="Line 66"/>
            <p:cNvSpPr>
              <a:spLocks noChangeShapeType="1"/>
            </p:cNvSpPr>
            <p:nvPr/>
          </p:nvSpPr>
          <p:spPr bwMode="auto">
            <a:xfrm flipH="1" flipV="1">
              <a:off x="3769" y="2264"/>
              <a:ext cx="267" cy="4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4" name="Line 67"/>
            <p:cNvSpPr>
              <a:spLocks noChangeShapeType="1"/>
            </p:cNvSpPr>
            <p:nvPr/>
          </p:nvSpPr>
          <p:spPr bwMode="auto">
            <a:xfrm flipH="1" flipV="1">
              <a:off x="4481" y="1764"/>
              <a:ext cx="222" cy="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46105" name="Group 68"/>
            <p:cNvGrpSpPr>
              <a:grpSpLocks/>
            </p:cNvGrpSpPr>
            <p:nvPr/>
          </p:nvGrpSpPr>
          <p:grpSpPr bwMode="auto">
            <a:xfrm>
              <a:off x="3380" y="255"/>
              <a:ext cx="212" cy="409"/>
              <a:chOff x="3789" y="1402"/>
              <a:chExt cx="212" cy="409"/>
            </a:xfrm>
          </p:grpSpPr>
          <p:sp>
            <p:nvSpPr>
              <p:cNvPr id="46115" name="Freeform 69"/>
              <p:cNvSpPr>
                <a:spLocks/>
              </p:cNvSpPr>
              <p:nvPr/>
            </p:nvSpPr>
            <p:spPr bwMode="auto">
              <a:xfrm>
                <a:off x="3789" y="1402"/>
                <a:ext cx="116" cy="330"/>
              </a:xfrm>
              <a:custGeom>
                <a:avLst/>
                <a:gdLst>
                  <a:gd name="T0" fmla="*/ 45 w 152"/>
                  <a:gd name="T1" fmla="*/ 0 h 155"/>
                  <a:gd name="T2" fmla="*/ 145 w 152"/>
                  <a:gd name="T3" fmla="*/ 55 h 155"/>
                  <a:gd name="T4" fmla="*/ 0 w 152"/>
                  <a:gd name="T5" fmla="*/ 155 h 155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55"/>
                  <a:gd name="T11" fmla="*/ 152 w 152"/>
                  <a:gd name="T12" fmla="*/ 155 h 1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6116" name="Line 70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46106" name="Text Box 71"/>
            <p:cNvSpPr txBox="1">
              <a:spLocks noChangeArrowheads="1"/>
            </p:cNvSpPr>
            <p:nvPr/>
          </p:nvSpPr>
          <p:spPr bwMode="auto">
            <a:xfrm>
              <a:off x="3461" y="658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6107" name="Text Box 72"/>
            <p:cNvSpPr txBox="1">
              <a:spLocks noChangeArrowheads="1"/>
            </p:cNvSpPr>
            <p:nvPr/>
          </p:nvSpPr>
          <p:spPr bwMode="auto">
            <a:xfrm>
              <a:off x="3750" y="641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6108" name="Text Box 73"/>
            <p:cNvSpPr txBox="1">
              <a:spLocks noChangeArrowheads="1"/>
            </p:cNvSpPr>
            <p:nvPr/>
          </p:nvSpPr>
          <p:spPr bwMode="auto">
            <a:xfrm>
              <a:off x="1938" y="1625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6109" name="Text Box 74"/>
            <p:cNvSpPr txBox="1">
              <a:spLocks noChangeArrowheads="1"/>
            </p:cNvSpPr>
            <p:nvPr/>
          </p:nvSpPr>
          <p:spPr bwMode="auto">
            <a:xfrm>
              <a:off x="2778" y="1613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6110" name="Text Box 75"/>
            <p:cNvSpPr txBox="1">
              <a:spLocks noChangeArrowheads="1"/>
            </p:cNvSpPr>
            <p:nvPr/>
          </p:nvSpPr>
          <p:spPr bwMode="auto">
            <a:xfrm>
              <a:off x="2634" y="2117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6111" name="Text Box 76"/>
            <p:cNvSpPr txBox="1">
              <a:spLocks noChangeArrowheads="1"/>
            </p:cNvSpPr>
            <p:nvPr/>
          </p:nvSpPr>
          <p:spPr bwMode="auto">
            <a:xfrm>
              <a:off x="3954" y="2117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6112" name="Text Box 77"/>
            <p:cNvSpPr txBox="1">
              <a:spLocks noChangeArrowheads="1"/>
            </p:cNvSpPr>
            <p:nvPr/>
          </p:nvSpPr>
          <p:spPr bwMode="auto">
            <a:xfrm>
              <a:off x="4842" y="2105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6113" name="Text Box 78"/>
            <p:cNvSpPr txBox="1">
              <a:spLocks noChangeArrowheads="1"/>
            </p:cNvSpPr>
            <p:nvPr/>
          </p:nvSpPr>
          <p:spPr bwMode="auto">
            <a:xfrm>
              <a:off x="3354" y="2657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  <p:sp>
          <p:nvSpPr>
            <p:cNvPr id="46114" name="Text Box 79"/>
            <p:cNvSpPr txBox="1">
              <a:spLocks noChangeArrowheads="1"/>
            </p:cNvSpPr>
            <p:nvPr/>
          </p:nvSpPr>
          <p:spPr bwMode="auto">
            <a:xfrm>
              <a:off x="4218" y="2633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^</a:t>
              </a:r>
            </a:p>
          </p:txBody>
        </p:sp>
      </p:grpSp>
      <p:grpSp>
        <p:nvGrpSpPr>
          <p:cNvPr id="46086" name="Group 80"/>
          <p:cNvGrpSpPr>
            <a:grpSpLocks/>
          </p:cNvGrpSpPr>
          <p:nvPr/>
        </p:nvGrpSpPr>
        <p:grpSpPr bwMode="auto">
          <a:xfrm>
            <a:off x="755650" y="758825"/>
            <a:ext cx="3200400" cy="420688"/>
            <a:chOff x="3040" y="717"/>
            <a:chExt cx="1901" cy="265"/>
          </a:xfrm>
        </p:grpSpPr>
        <p:sp>
          <p:nvSpPr>
            <p:cNvPr id="46088" name="Rectangle 81"/>
            <p:cNvSpPr>
              <a:spLocks noChangeArrowheads="1"/>
            </p:cNvSpPr>
            <p:nvPr/>
          </p:nvSpPr>
          <p:spPr bwMode="auto">
            <a:xfrm>
              <a:off x="3040" y="726"/>
              <a:ext cx="190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lchild</a:t>
              </a:r>
              <a:r>
                <a:rPr lang="en-US" altLang="zh-CN" sz="20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   data   parent  </a:t>
              </a:r>
              <a:r>
                <a:rPr lang="en-US" altLang="zh-CN" sz="2000" b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rchild</a:t>
              </a:r>
              <a:endPara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089" name="Line 82"/>
            <p:cNvSpPr>
              <a:spLocks noChangeShapeType="1"/>
            </p:cNvSpPr>
            <p:nvPr/>
          </p:nvSpPr>
          <p:spPr bwMode="auto">
            <a:xfrm>
              <a:off x="3477" y="71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0" name="Line 83"/>
            <p:cNvSpPr>
              <a:spLocks noChangeShapeType="1"/>
            </p:cNvSpPr>
            <p:nvPr/>
          </p:nvSpPr>
          <p:spPr bwMode="auto">
            <a:xfrm>
              <a:off x="3940" y="71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1" name="Line 84"/>
            <p:cNvSpPr>
              <a:spLocks noChangeShapeType="1"/>
            </p:cNvSpPr>
            <p:nvPr/>
          </p:nvSpPr>
          <p:spPr bwMode="auto">
            <a:xfrm>
              <a:off x="4404" y="71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53749" name="Rectangle 85"/>
          <p:cNvSpPr>
            <a:spLocks noChangeArrowheads="1"/>
          </p:cNvSpPr>
          <p:nvPr/>
        </p:nvSpPr>
        <p:spPr bwMode="auto">
          <a:xfrm>
            <a:off x="212725" y="4138617"/>
            <a:ext cx="8534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typedef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struct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TriTNode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/>
            </a:r>
            <a:b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{ 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TelemType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 data;</a:t>
            </a:r>
            <a:b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  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struct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TriTNode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*</a:t>
            </a:r>
            <a:r>
              <a:rPr kumimoji="1" lang="en-US" altLang="zh-CN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lchild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,*parent,*</a:t>
            </a:r>
            <a:r>
              <a:rPr kumimoji="1" lang="en-US" altLang="zh-CN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rchild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;</a:t>
            </a:r>
            <a:b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 }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TriTNode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,*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TriTree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031965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274320" y="511175"/>
            <a:ext cx="667416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6.4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遍历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二叉树和线索二叉树</a:t>
            </a:r>
          </a:p>
        </p:txBody>
      </p:sp>
      <p:sp>
        <p:nvSpPr>
          <p:cNvPr id="47107" name="Line 7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47108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92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395288" y="1628779"/>
            <a:ext cx="7924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0" indent="-2190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遍历定义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指按某条搜索路线遍访每个结点且不重复（又称周游）。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遍历用途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它是树结构插入、删除、修改、查找和排序运算的前提，是二叉树一切运算的基础和核心。  </a:t>
            </a:r>
          </a:p>
        </p:txBody>
      </p:sp>
    </p:spTree>
    <p:extLst>
      <p:ext uri="{BB962C8B-B14F-4D97-AF65-F5344CB8AC3E}">
        <p14:creationId xmlns:p14="http://schemas.microsoft.com/office/powerpoint/2010/main" val="1595685349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1592263" y="3663950"/>
            <a:ext cx="3810000" cy="7620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48131" name="Object 5"/>
          <p:cNvGraphicFramePr>
            <a:graphicFrameLocks noChangeAspect="1"/>
          </p:cNvGraphicFramePr>
          <p:nvPr/>
        </p:nvGraphicFramePr>
        <p:xfrm>
          <a:off x="3268663" y="1301754"/>
          <a:ext cx="370205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3701796" imgH="1802892" progId="Visio.Drawing.5">
                  <p:embed/>
                </p:oleObj>
              </mc:Choice>
              <mc:Fallback>
                <p:oleObj name="VISIO" r:id="rId3" imgW="3701796" imgH="1802892" progId="Visio.Drawing.5">
                  <p:embed/>
                  <p:pic>
                    <p:nvPicPr>
                      <p:cNvPr id="481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1301754"/>
                        <a:ext cx="3702050" cy="180181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4" name="Text Box 6"/>
          <p:cNvSpPr txBox="1">
            <a:spLocks noChangeArrowheads="1"/>
          </p:cNvSpPr>
          <p:nvPr/>
        </p:nvSpPr>
        <p:spPr bwMode="auto">
          <a:xfrm>
            <a:off x="4945067" y="28579"/>
            <a:ext cx="441325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908295" name="Line 7"/>
          <p:cNvSpPr>
            <a:spLocks noChangeShapeType="1"/>
          </p:cNvSpPr>
          <p:nvPr/>
        </p:nvSpPr>
        <p:spPr bwMode="auto">
          <a:xfrm flipH="1">
            <a:off x="5173663" y="615950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2125667" y="2619379"/>
            <a:ext cx="420687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908297" name="Line 9"/>
          <p:cNvSpPr>
            <a:spLocks noChangeShapeType="1"/>
          </p:cNvSpPr>
          <p:nvPr/>
        </p:nvSpPr>
        <p:spPr bwMode="auto">
          <a:xfrm>
            <a:off x="2659063" y="2901950"/>
            <a:ext cx="99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08298" name="Text Box 10"/>
          <p:cNvSpPr txBox="1">
            <a:spLocks noChangeArrowheads="1"/>
          </p:cNvSpPr>
          <p:nvPr/>
        </p:nvSpPr>
        <p:spPr bwMode="auto">
          <a:xfrm>
            <a:off x="7535867" y="2619379"/>
            <a:ext cx="441325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908299" name="Line 11"/>
          <p:cNvSpPr>
            <a:spLocks noChangeShapeType="1"/>
          </p:cNvSpPr>
          <p:nvPr/>
        </p:nvSpPr>
        <p:spPr bwMode="auto">
          <a:xfrm flipH="1">
            <a:off x="6697663" y="282575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08300" name="Text Box 12"/>
          <p:cNvSpPr txBox="1">
            <a:spLocks noChangeArrowheads="1"/>
          </p:cNvSpPr>
          <p:nvPr/>
        </p:nvSpPr>
        <p:spPr bwMode="auto">
          <a:xfrm>
            <a:off x="1897067" y="3765554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DLR</a:t>
            </a:r>
          </a:p>
        </p:txBody>
      </p:sp>
      <p:sp>
        <p:nvSpPr>
          <p:cNvPr id="908301" name="Text Box 13"/>
          <p:cNvSpPr txBox="1">
            <a:spLocks noChangeArrowheads="1"/>
          </p:cNvSpPr>
          <p:nvPr/>
        </p:nvSpPr>
        <p:spPr bwMode="auto">
          <a:xfrm>
            <a:off x="3116267" y="3765554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LDR</a:t>
            </a:r>
          </a:p>
        </p:txBody>
      </p:sp>
      <p:sp>
        <p:nvSpPr>
          <p:cNvPr id="908302" name="Text Box 14"/>
          <p:cNvSpPr txBox="1">
            <a:spLocks noChangeArrowheads="1"/>
          </p:cNvSpPr>
          <p:nvPr/>
        </p:nvSpPr>
        <p:spPr bwMode="auto">
          <a:xfrm>
            <a:off x="4335467" y="3765554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LRD</a:t>
            </a:r>
          </a:p>
        </p:txBody>
      </p:sp>
      <p:sp>
        <p:nvSpPr>
          <p:cNvPr id="908303" name="Text Box 15"/>
          <p:cNvSpPr txBox="1">
            <a:spLocks noChangeArrowheads="1"/>
          </p:cNvSpPr>
          <p:nvPr/>
        </p:nvSpPr>
        <p:spPr bwMode="auto">
          <a:xfrm>
            <a:off x="5707067" y="3765554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DRL</a:t>
            </a:r>
          </a:p>
        </p:txBody>
      </p:sp>
      <p:sp>
        <p:nvSpPr>
          <p:cNvPr id="908304" name="Text Box 16"/>
          <p:cNvSpPr txBox="1">
            <a:spLocks noChangeArrowheads="1"/>
          </p:cNvSpPr>
          <p:nvPr/>
        </p:nvSpPr>
        <p:spPr bwMode="auto">
          <a:xfrm>
            <a:off x="6926267" y="3765554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RDL</a:t>
            </a:r>
          </a:p>
        </p:txBody>
      </p:sp>
      <p:sp>
        <p:nvSpPr>
          <p:cNvPr id="908305" name="Text Box 17"/>
          <p:cNvSpPr txBox="1">
            <a:spLocks noChangeArrowheads="1"/>
          </p:cNvSpPr>
          <p:nvPr/>
        </p:nvSpPr>
        <p:spPr bwMode="auto">
          <a:xfrm>
            <a:off x="8145467" y="3765554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RLD</a:t>
            </a:r>
          </a:p>
        </p:txBody>
      </p:sp>
      <p:sp>
        <p:nvSpPr>
          <p:cNvPr id="48144" name="Rectangle 18"/>
          <p:cNvSpPr>
            <a:spLocks noChangeArrowheads="1"/>
          </p:cNvSpPr>
          <p:nvPr/>
        </p:nvSpPr>
        <p:spPr bwMode="auto">
          <a:xfrm>
            <a:off x="39692" y="0"/>
            <a:ext cx="35448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遍历规则</a:t>
            </a:r>
          </a:p>
        </p:txBody>
      </p:sp>
      <p:sp>
        <p:nvSpPr>
          <p:cNvPr id="908310" name="AutoShape 22"/>
          <p:cNvSpPr>
            <a:spLocks noChangeArrowheads="1"/>
          </p:cNvSpPr>
          <p:nvPr/>
        </p:nvSpPr>
        <p:spPr bwMode="auto">
          <a:xfrm>
            <a:off x="177800" y="2000250"/>
            <a:ext cx="2654300" cy="825500"/>
          </a:xfrm>
          <a:prstGeom prst="cloudCallout">
            <a:avLst>
              <a:gd name="adj1" fmla="val 2931"/>
              <a:gd name="adj2" fmla="val 140000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先左后右</a:t>
            </a:r>
          </a:p>
        </p:txBody>
      </p:sp>
    </p:spTree>
    <p:extLst>
      <p:ext uri="{BB962C8B-B14F-4D97-AF65-F5344CB8AC3E}">
        <p14:creationId xmlns:p14="http://schemas.microsoft.com/office/powerpoint/2010/main" val="41657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0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animBg="1"/>
      <p:bldP spid="908294" grpId="0" animBg="1" autoUpdateAnimBg="0"/>
      <p:bldP spid="908296" grpId="0" animBg="1" autoUpdateAnimBg="0"/>
      <p:bldP spid="908298" grpId="0" animBg="1" autoUpdateAnimBg="0"/>
      <p:bldP spid="908300" grpId="0" animBg="1" autoUpdateAnimBg="0"/>
      <p:bldP spid="908301" grpId="0" animBg="1" autoUpdateAnimBg="0"/>
      <p:bldP spid="908302" grpId="0" animBg="1" autoUpdateAnimBg="0"/>
      <p:bldP spid="908303" grpId="0" animBg="1" autoUpdateAnimBg="0"/>
      <p:bldP spid="908304" grpId="0" animBg="1" autoUpdateAnimBg="0"/>
      <p:bldP spid="908305" grpId="0" animBg="1" autoUpdateAnimBg="0"/>
      <p:bldP spid="9083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9" name="Text Box 5"/>
          <p:cNvSpPr txBox="1">
            <a:spLocks noChangeArrowheads="1"/>
          </p:cNvSpPr>
          <p:nvPr/>
        </p:nvSpPr>
        <p:spPr bwMode="auto">
          <a:xfrm>
            <a:off x="2895604" y="1066804"/>
            <a:ext cx="20367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先序遍历：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中序遍历：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后序遍历：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990604"/>
            <a:ext cx="2514600" cy="1801813"/>
            <a:chOff x="144" y="624"/>
            <a:chExt cx="1584" cy="1135"/>
          </a:xfrm>
        </p:grpSpPr>
        <p:sp>
          <p:nvSpPr>
            <p:cNvPr id="49158" name="Rectangle 7"/>
            <p:cNvSpPr>
              <a:spLocks noChangeArrowheads="1"/>
            </p:cNvSpPr>
            <p:nvPr/>
          </p:nvSpPr>
          <p:spPr bwMode="auto">
            <a:xfrm>
              <a:off x="144" y="624"/>
              <a:ext cx="1584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          A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    B          C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D      E</a:t>
              </a:r>
            </a:p>
          </p:txBody>
        </p:sp>
        <p:sp>
          <p:nvSpPr>
            <p:cNvPr id="49159" name="Line 8"/>
            <p:cNvSpPr>
              <a:spLocks noChangeShapeType="1"/>
            </p:cNvSpPr>
            <p:nvPr/>
          </p:nvSpPr>
          <p:spPr bwMode="auto">
            <a:xfrm flipH="1">
              <a:off x="576" y="912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0" name="Line 9"/>
            <p:cNvSpPr>
              <a:spLocks noChangeShapeType="1"/>
            </p:cNvSpPr>
            <p:nvPr/>
          </p:nvSpPr>
          <p:spPr bwMode="auto">
            <a:xfrm>
              <a:off x="912" y="864"/>
              <a:ext cx="240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1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44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2" name="Line 11"/>
            <p:cNvSpPr>
              <a:spLocks noChangeShapeType="1"/>
            </p:cNvSpPr>
            <p:nvPr/>
          </p:nvSpPr>
          <p:spPr bwMode="auto">
            <a:xfrm flipH="1">
              <a:off x="240" y="1296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07276" name="Rectangle 12"/>
          <p:cNvSpPr>
            <a:spLocks noChangeArrowheads="1"/>
          </p:cNvSpPr>
          <p:nvPr/>
        </p:nvSpPr>
        <p:spPr bwMode="auto">
          <a:xfrm>
            <a:off x="4649788" y="1093788"/>
            <a:ext cx="1827212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A B D E C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D B E A C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D E B C A</a:t>
            </a:r>
          </a:p>
        </p:txBody>
      </p:sp>
      <p:sp>
        <p:nvSpPr>
          <p:cNvPr id="907277" name="Rectangle 13"/>
          <p:cNvSpPr>
            <a:spLocks noChangeArrowheads="1"/>
          </p:cNvSpPr>
          <p:nvPr/>
        </p:nvSpPr>
        <p:spPr bwMode="auto">
          <a:xfrm>
            <a:off x="381000" y="3141667"/>
            <a:ext cx="6096000" cy="2471737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口诀：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DLR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—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先序遍历，即先根再左再右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LDR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—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中序遍历，即先左再根再右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LRD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—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后序遍历，即先左再右再根</a:t>
            </a:r>
          </a:p>
        </p:txBody>
      </p:sp>
    </p:spTree>
    <p:extLst>
      <p:ext uri="{BB962C8B-B14F-4D97-AF65-F5344CB8AC3E}">
        <p14:creationId xmlns:p14="http://schemas.microsoft.com/office/powerpoint/2010/main" val="214464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9" grpId="0" autoUpdateAnimBg="0"/>
      <p:bldP spid="907276" grpId="0" build="p" autoUpdateAnimBg="0"/>
      <p:bldP spid="90727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50829" y="1773242"/>
            <a:ext cx="8424863" cy="4103687"/>
          </a:xfrm>
          <a:prstGeom prst="rect">
            <a:avLst/>
          </a:prstGeom>
          <a:solidFill>
            <a:srgbClr val="CCCCFF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457200" indent="-4572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掌握二叉树的基本概念、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和存储结构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熟练掌握二叉树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中、后序遍历方法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线索化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二叉树的思想</a:t>
            </a:r>
            <a:endParaRPr lang="zh-CN" altLang="en-US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熟练掌握：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的实现方法、构造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哈夫曼编码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的方法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二叉树的转换，树的遍历方法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044575" y="852488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>
                <a:solidFill>
                  <a:srgbClr val="00CC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教学目标</a:t>
            </a:r>
            <a:endParaRPr lang="zh-CN" altLang="en-US" sz="4400" b="1">
              <a:solidFill>
                <a:srgbClr val="00CC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9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4975" y="774704"/>
            <a:ext cx="3854450" cy="4175125"/>
            <a:chOff x="247" y="647"/>
            <a:chExt cx="2428" cy="2630"/>
          </a:xfrm>
        </p:grpSpPr>
        <p:grpSp>
          <p:nvGrpSpPr>
            <p:cNvPr id="50186" name="Group 5"/>
            <p:cNvGrpSpPr>
              <a:grpSpLocks/>
            </p:cNvGrpSpPr>
            <p:nvPr/>
          </p:nvGrpSpPr>
          <p:grpSpPr bwMode="auto">
            <a:xfrm>
              <a:off x="1897" y="647"/>
              <a:ext cx="360" cy="359"/>
              <a:chOff x="2664" y="1090"/>
              <a:chExt cx="360" cy="359"/>
            </a:xfrm>
          </p:grpSpPr>
          <p:sp>
            <p:nvSpPr>
              <p:cNvPr id="50219" name="Oval 6"/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20" name="Rectangle 7"/>
              <p:cNvSpPr>
                <a:spLocks noChangeArrowheads="1"/>
              </p:cNvSpPr>
              <p:nvPr/>
            </p:nvSpPr>
            <p:spPr bwMode="auto">
              <a:xfrm>
                <a:off x="2733" y="1143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>
                    <a:solidFill>
                      <a:srgbClr val="000000"/>
                    </a:solidFill>
                    <a:ea typeface="PMingLiU" pitchFamily="18" charset="-120"/>
                  </a:rPr>
                  <a:t>+</a:t>
                </a:r>
              </a:p>
            </p:txBody>
          </p:sp>
        </p:grpSp>
        <p:grpSp>
          <p:nvGrpSpPr>
            <p:cNvPr id="50187" name="Group 8"/>
            <p:cNvGrpSpPr>
              <a:grpSpLocks/>
            </p:cNvGrpSpPr>
            <p:nvPr/>
          </p:nvGrpSpPr>
          <p:grpSpPr bwMode="auto">
            <a:xfrm>
              <a:off x="1512" y="1216"/>
              <a:ext cx="360" cy="359"/>
              <a:chOff x="2279" y="1659"/>
              <a:chExt cx="360" cy="359"/>
            </a:xfrm>
          </p:grpSpPr>
          <p:sp>
            <p:nvSpPr>
              <p:cNvPr id="50217" name="Oval 9"/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8" name="Rectangle 10"/>
              <p:cNvSpPr>
                <a:spLocks noChangeArrowheads="1"/>
              </p:cNvSpPr>
              <p:nvPr/>
            </p:nvSpPr>
            <p:spPr bwMode="auto">
              <a:xfrm>
                <a:off x="2348" y="1712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>
                    <a:solidFill>
                      <a:srgbClr val="000000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 flipH="1">
              <a:off x="1753" y="999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0189" name="Group 12"/>
            <p:cNvGrpSpPr>
              <a:grpSpLocks/>
            </p:cNvGrpSpPr>
            <p:nvPr/>
          </p:nvGrpSpPr>
          <p:grpSpPr bwMode="auto">
            <a:xfrm>
              <a:off x="247" y="2918"/>
              <a:ext cx="360" cy="359"/>
              <a:chOff x="1014" y="3361"/>
              <a:chExt cx="360" cy="359"/>
            </a:xfrm>
          </p:grpSpPr>
          <p:sp>
            <p:nvSpPr>
              <p:cNvPr id="50215" name="Oval 13"/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6" name="Rectangle 14"/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A</a:t>
                </a:r>
              </a:p>
            </p:txBody>
          </p:sp>
        </p:grp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 flipH="1">
              <a:off x="446" y="2700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0191" name="Group 16"/>
            <p:cNvGrpSpPr>
              <a:grpSpLocks/>
            </p:cNvGrpSpPr>
            <p:nvPr/>
          </p:nvGrpSpPr>
          <p:grpSpPr bwMode="auto">
            <a:xfrm>
              <a:off x="1081" y="1792"/>
              <a:ext cx="360" cy="359"/>
              <a:chOff x="1848" y="2235"/>
              <a:chExt cx="360" cy="359"/>
            </a:xfrm>
          </p:grpSpPr>
          <p:sp>
            <p:nvSpPr>
              <p:cNvPr id="50213" name="Oval 17"/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4" name="Rectangle 18"/>
              <p:cNvSpPr>
                <a:spLocks noChangeArrowheads="1"/>
              </p:cNvSpPr>
              <p:nvPr/>
            </p:nvSpPr>
            <p:spPr bwMode="auto">
              <a:xfrm>
                <a:off x="1917" y="2288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>
                    <a:solidFill>
                      <a:srgbClr val="000000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grpSp>
          <p:nvGrpSpPr>
            <p:cNvPr id="50192" name="Group 19"/>
            <p:cNvGrpSpPr>
              <a:grpSpLocks/>
            </p:cNvGrpSpPr>
            <p:nvPr/>
          </p:nvGrpSpPr>
          <p:grpSpPr bwMode="auto">
            <a:xfrm>
              <a:off x="653" y="2369"/>
              <a:ext cx="360" cy="359"/>
              <a:chOff x="1420" y="2812"/>
              <a:chExt cx="360" cy="359"/>
            </a:xfrm>
          </p:grpSpPr>
          <p:sp>
            <p:nvSpPr>
              <p:cNvPr id="50211" name="Oval 20"/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2" name="Rectangle 21"/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17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>
                    <a:solidFill>
                      <a:srgbClr val="000000"/>
                    </a:solidFill>
                    <a:ea typeface="PMingLiU" pitchFamily="18" charset="-120"/>
                  </a:rPr>
                  <a:t>/</a:t>
                </a:r>
              </a:p>
            </p:txBody>
          </p:sp>
        </p:grpSp>
        <p:sp>
          <p:nvSpPr>
            <p:cNvPr id="50193" name="Line 22"/>
            <p:cNvSpPr>
              <a:spLocks noChangeShapeType="1"/>
            </p:cNvSpPr>
            <p:nvPr/>
          </p:nvSpPr>
          <p:spPr bwMode="auto">
            <a:xfrm flipH="1">
              <a:off x="1260" y="1556"/>
              <a:ext cx="31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194" name="Line 23"/>
            <p:cNvSpPr>
              <a:spLocks noChangeShapeType="1"/>
            </p:cNvSpPr>
            <p:nvPr/>
          </p:nvSpPr>
          <p:spPr bwMode="auto">
            <a:xfrm flipH="1">
              <a:off x="832" y="2132"/>
              <a:ext cx="30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0195" name="Group 24"/>
            <p:cNvGrpSpPr>
              <a:grpSpLocks/>
            </p:cNvGrpSpPr>
            <p:nvPr/>
          </p:nvGrpSpPr>
          <p:grpSpPr bwMode="auto">
            <a:xfrm>
              <a:off x="2315" y="1225"/>
              <a:ext cx="360" cy="359"/>
              <a:chOff x="3082" y="1668"/>
              <a:chExt cx="360" cy="359"/>
            </a:xfrm>
          </p:grpSpPr>
          <p:sp>
            <p:nvSpPr>
              <p:cNvPr id="50209" name="Oval 25"/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0" name="Rectangle 26"/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E</a:t>
                </a:r>
              </a:p>
            </p:txBody>
          </p:sp>
        </p:grpSp>
        <p:grpSp>
          <p:nvGrpSpPr>
            <p:cNvPr id="50196" name="Group 27"/>
            <p:cNvGrpSpPr>
              <a:grpSpLocks/>
            </p:cNvGrpSpPr>
            <p:nvPr/>
          </p:nvGrpSpPr>
          <p:grpSpPr bwMode="auto">
            <a:xfrm>
              <a:off x="1897" y="1793"/>
              <a:ext cx="360" cy="359"/>
              <a:chOff x="2664" y="2236"/>
              <a:chExt cx="360" cy="359"/>
            </a:xfrm>
          </p:grpSpPr>
          <p:sp>
            <p:nvSpPr>
              <p:cNvPr id="50207" name="Oval 28"/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" name="Rectangle 29"/>
              <p:cNvSpPr>
                <a:spLocks noChangeArrowheads="1"/>
              </p:cNvSpPr>
              <p:nvPr/>
            </p:nvSpPr>
            <p:spPr bwMode="auto">
              <a:xfrm>
                <a:off x="2733" y="2289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50197" name="Group 30"/>
            <p:cNvGrpSpPr>
              <a:grpSpLocks/>
            </p:cNvGrpSpPr>
            <p:nvPr/>
          </p:nvGrpSpPr>
          <p:grpSpPr bwMode="auto">
            <a:xfrm>
              <a:off x="1501" y="2350"/>
              <a:ext cx="360" cy="359"/>
              <a:chOff x="2268" y="2793"/>
              <a:chExt cx="360" cy="359"/>
            </a:xfrm>
          </p:grpSpPr>
          <p:sp>
            <p:nvSpPr>
              <p:cNvPr id="50205" name="Oval 31"/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6" name="Rectangle 32"/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C</a:t>
                </a:r>
              </a:p>
            </p:txBody>
          </p:sp>
        </p:grpSp>
        <p:sp>
          <p:nvSpPr>
            <p:cNvPr id="50198" name="Line 33"/>
            <p:cNvSpPr>
              <a:spLocks noChangeShapeType="1"/>
            </p:cNvSpPr>
            <p:nvPr/>
          </p:nvSpPr>
          <p:spPr bwMode="auto">
            <a:xfrm>
              <a:off x="2193" y="988"/>
              <a:ext cx="278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199" name="Line 34"/>
            <p:cNvSpPr>
              <a:spLocks noChangeShapeType="1"/>
            </p:cNvSpPr>
            <p:nvPr/>
          </p:nvSpPr>
          <p:spPr bwMode="auto">
            <a:xfrm>
              <a:off x="1775" y="1567"/>
              <a:ext cx="289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200" name="Line 35"/>
            <p:cNvSpPr>
              <a:spLocks noChangeShapeType="1"/>
            </p:cNvSpPr>
            <p:nvPr/>
          </p:nvSpPr>
          <p:spPr bwMode="auto">
            <a:xfrm>
              <a:off x="1400" y="2102"/>
              <a:ext cx="246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0201" name="Group 36"/>
            <p:cNvGrpSpPr>
              <a:grpSpLocks/>
            </p:cNvGrpSpPr>
            <p:nvPr/>
          </p:nvGrpSpPr>
          <p:grpSpPr bwMode="auto">
            <a:xfrm>
              <a:off x="1051" y="2917"/>
              <a:ext cx="360" cy="359"/>
              <a:chOff x="1818" y="3360"/>
              <a:chExt cx="360" cy="359"/>
            </a:xfrm>
          </p:grpSpPr>
          <p:sp>
            <p:nvSpPr>
              <p:cNvPr id="50203" name="Oval 37"/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4" name="Rectangle 38"/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50202" name="Line 39"/>
            <p:cNvSpPr>
              <a:spLocks noChangeShapeType="1"/>
            </p:cNvSpPr>
            <p:nvPr/>
          </p:nvSpPr>
          <p:spPr bwMode="auto">
            <a:xfrm>
              <a:off x="928" y="2702"/>
              <a:ext cx="268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33928" name="Rectangle 40"/>
          <p:cNvSpPr>
            <a:spLocks noChangeArrowheads="1"/>
          </p:cNvSpPr>
          <p:nvPr/>
        </p:nvSpPr>
        <p:spPr bwMode="auto">
          <a:xfrm>
            <a:off x="5502275" y="774704"/>
            <a:ext cx="2430794" cy="526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endParaRPr lang="zh-TW" altLang="en-US" sz="2400" b="1">
              <a:solidFill>
                <a:srgbClr val="0000FF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400" b="1">
                <a:solidFill>
                  <a:srgbClr val="000000"/>
                </a:solidFill>
                <a:ea typeface="楷体_GB2312" pitchFamily="49" charset="-122"/>
              </a:rPr>
              <a:t>+ * * / </a:t>
            </a:r>
            <a:r>
              <a:rPr lang="en-US" altLang="zh-TW" sz="2400" b="1">
                <a:solidFill>
                  <a:srgbClr val="000000"/>
                </a:solidFill>
                <a:ea typeface="楷体_GB2312" pitchFamily="49" charset="-122"/>
              </a:rPr>
              <a:t>A B C D 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3333CC"/>
                </a:solidFill>
                <a:ea typeface="楷体_GB2312" pitchFamily="49" charset="-122"/>
              </a:rPr>
              <a:t>前缀表示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 b="1">
              <a:solidFill>
                <a:srgbClr val="0000FF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endParaRPr lang="zh-TW" altLang="en-US" sz="2400" b="1">
              <a:solidFill>
                <a:srgbClr val="0000FF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b="1">
                <a:solidFill>
                  <a:srgbClr val="000000"/>
                </a:solidFill>
                <a:ea typeface="楷体_GB2312" pitchFamily="49" charset="-122"/>
              </a:rPr>
              <a:t>A / B * C * D + 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3333CC"/>
                </a:solidFill>
                <a:ea typeface="楷体_GB2312" pitchFamily="49" charset="-122"/>
              </a:rPr>
              <a:t>中缀表示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TW" altLang="en-US" sz="2400" b="1">
              <a:solidFill>
                <a:srgbClr val="33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后序遍历</a:t>
            </a:r>
            <a:endParaRPr lang="zh-TW" altLang="en-US" sz="2400" b="1">
              <a:solidFill>
                <a:srgbClr val="0000FF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b="1">
                <a:solidFill>
                  <a:srgbClr val="3333CC"/>
                </a:solidFill>
                <a:ea typeface="楷体_GB2312" pitchFamily="49" charset="-122"/>
              </a:rPr>
              <a:t>A B / C * D * E 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3333CC"/>
                </a:solidFill>
                <a:ea typeface="楷体_GB2312" pitchFamily="49" charset="-122"/>
              </a:rPr>
              <a:t>后缀表示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 b="1">
              <a:solidFill>
                <a:srgbClr val="33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33CC"/>
                </a:solidFill>
                <a:ea typeface="楷体_GB2312" pitchFamily="49" charset="-122"/>
              </a:rPr>
              <a:t>层序遍历</a:t>
            </a:r>
            <a:endParaRPr lang="zh-TW" altLang="en-US" sz="2400" b="1">
              <a:solidFill>
                <a:srgbClr val="FF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400" b="1">
                <a:solidFill>
                  <a:srgbClr val="000000"/>
                </a:solidFill>
                <a:ea typeface="楷体_GB2312" pitchFamily="49" charset="-122"/>
              </a:rPr>
              <a:t>+ * </a:t>
            </a:r>
            <a:r>
              <a:rPr lang="en-US" altLang="zh-TW" sz="2400" b="1">
                <a:solidFill>
                  <a:srgbClr val="000000"/>
                </a:solidFill>
                <a:ea typeface="楷体_GB2312" pitchFamily="49" charset="-122"/>
              </a:rPr>
              <a:t>E * D / C A B</a:t>
            </a: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329238" y="858838"/>
            <a:ext cx="125412" cy="4983162"/>
            <a:chOff x="3360" y="513"/>
            <a:chExt cx="79" cy="3139"/>
          </a:xfrm>
        </p:grpSpPr>
        <p:sp>
          <p:nvSpPr>
            <p:cNvPr id="50182" name="AutoShape 42"/>
            <p:cNvSpPr>
              <a:spLocks/>
            </p:cNvSpPr>
            <p:nvPr/>
          </p:nvSpPr>
          <p:spPr bwMode="auto">
            <a:xfrm>
              <a:off x="3360" y="513"/>
              <a:ext cx="37" cy="633"/>
            </a:xfrm>
            <a:prstGeom prst="leftBrace">
              <a:avLst>
                <a:gd name="adj1" fmla="val 142568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50183" name="AutoShape 43"/>
            <p:cNvSpPr>
              <a:spLocks/>
            </p:cNvSpPr>
            <p:nvPr/>
          </p:nvSpPr>
          <p:spPr bwMode="auto">
            <a:xfrm>
              <a:off x="3370" y="1454"/>
              <a:ext cx="58" cy="624"/>
            </a:xfrm>
            <a:prstGeom prst="leftBrace">
              <a:avLst>
                <a:gd name="adj1" fmla="val 89655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50184" name="AutoShape 44"/>
            <p:cNvSpPr>
              <a:spLocks/>
            </p:cNvSpPr>
            <p:nvPr/>
          </p:nvSpPr>
          <p:spPr bwMode="auto">
            <a:xfrm>
              <a:off x="3381" y="2366"/>
              <a:ext cx="58" cy="624"/>
            </a:xfrm>
            <a:prstGeom prst="leftBrace">
              <a:avLst>
                <a:gd name="adj1" fmla="val 89655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50185" name="AutoShape 45"/>
            <p:cNvSpPr>
              <a:spLocks/>
            </p:cNvSpPr>
            <p:nvPr/>
          </p:nvSpPr>
          <p:spPr bwMode="auto">
            <a:xfrm>
              <a:off x="3399" y="3249"/>
              <a:ext cx="39" cy="403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50181" name="Rectangle 46"/>
          <p:cNvSpPr>
            <a:spLocks noChangeArrowheads="1"/>
          </p:cNvSpPr>
          <p:nvPr/>
        </p:nvSpPr>
        <p:spPr bwMode="auto">
          <a:xfrm>
            <a:off x="34929" y="-26988"/>
            <a:ext cx="53562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用二叉树表示算术表达式</a:t>
            </a:r>
          </a:p>
        </p:txBody>
      </p:sp>
    </p:spTree>
    <p:extLst>
      <p:ext uri="{BB962C8B-B14F-4D97-AF65-F5344CB8AC3E}">
        <p14:creationId xmlns:p14="http://schemas.microsoft.com/office/powerpoint/2010/main" val="1556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92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4629150" y="83820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D           L            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29150" y="1219200"/>
            <a:ext cx="457200" cy="1066800"/>
            <a:chOff x="2880" y="1248"/>
            <a:chExt cx="288" cy="672"/>
          </a:xfrm>
        </p:grpSpPr>
        <p:sp>
          <p:nvSpPr>
            <p:cNvPr id="51261" name="Line 6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62" name="Oval 7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62550" y="1219200"/>
            <a:ext cx="1524000" cy="1447800"/>
            <a:chOff x="3216" y="1248"/>
            <a:chExt cx="960" cy="912"/>
          </a:xfrm>
        </p:grpSpPr>
        <p:sp>
          <p:nvSpPr>
            <p:cNvPr id="51255" name="Line 9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1256" name="Group 10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1258" name="Line 11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59" name="Line 12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60" name="Line 13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1257" name="Rectangle 14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    L   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000750" y="2667000"/>
            <a:ext cx="1447800" cy="1447800"/>
            <a:chOff x="3744" y="2160"/>
            <a:chExt cx="912" cy="912"/>
          </a:xfrm>
        </p:grpSpPr>
        <p:grpSp>
          <p:nvGrpSpPr>
            <p:cNvPr id="51249" name="Group 16"/>
            <p:cNvGrpSpPr>
              <a:grpSpLocks/>
            </p:cNvGrpSpPr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1252" name="Line 17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53" name="Line 18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54" name="Line 19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1250" name="Rectangle 20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    L   R</a:t>
              </a:r>
            </a:p>
          </p:txBody>
        </p:sp>
        <p:sp>
          <p:nvSpPr>
            <p:cNvPr id="51251" name="Line 21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695950" y="2667000"/>
            <a:ext cx="457200" cy="990600"/>
            <a:chOff x="3552" y="2160"/>
            <a:chExt cx="288" cy="624"/>
          </a:xfrm>
        </p:grpSpPr>
        <p:sp>
          <p:nvSpPr>
            <p:cNvPr id="51247" name="Text Box 23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1248" name="Line 24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238750" y="2667000"/>
            <a:ext cx="457200" cy="1066800"/>
            <a:chOff x="3264" y="2160"/>
            <a:chExt cx="288" cy="672"/>
          </a:xfrm>
        </p:grpSpPr>
        <p:sp>
          <p:nvSpPr>
            <p:cNvPr id="51245" name="Oval 26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246" name="Line 27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991350" y="4114800"/>
            <a:ext cx="457200" cy="990600"/>
            <a:chOff x="4368" y="3072"/>
            <a:chExt cx="288" cy="624"/>
          </a:xfrm>
        </p:grpSpPr>
        <p:sp>
          <p:nvSpPr>
            <p:cNvPr id="51243" name="Text Box 29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1244" name="Line 30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6534150" y="4114800"/>
            <a:ext cx="457200" cy="990600"/>
            <a:chOff x="4080" y="3072"/>
            <a:chExt cx="288" cy="624"/>
          </a:xfrm>
        </p:grpSpPr>
        <p:sp>
          <p:nvSpPr>
            <p:cNvPr id="51241" name="Text Box 32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1242" name="Line 33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6076950" y="4114800"/>
            <a:ext cx="457200" cy="1066800"/>
            <a:chOff x="3792" y="3072"/>
            <a:chExt cx="288" cy="672"/>
          </a:xfrm>
        </p:grpSpPr>
        <p:sp>
          <p:nvSpPr>
            <p:cNvPr id="51239" name="Oval 35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40" name="Line 36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8439150" y="2667000"/>
            <a:ext cx="457200" cy="990600"/>
            <a:chOff x="5280" y="2160"/>
            <a:chExt cx="288" cy="624"/>
          </a:xfrm>
        </p:grpSpPr>
        <p:sp>
          <p:nvSpPr>
            <p:cNvPr id="51237" name="Text Box 38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1238" name="Line 39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7981950" y="2667000"/>
            <a:ext cx="457200" cy="990600"/>
            <a:chOff x="4992" y="2160"/>
            <a:chExt cx="288" cy="624"/>
          </a:xfrm>
        </p:grpSpPr>
        <p:sp>
          <p:nvSpPr>
            <p:cNvPr id="51235" name="Text Box 41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1236" name="Line 42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7524750" y="2667000"/>
            <a:ext cx="457200" cy="1066800"/>
            <a:chOff x="4704" y="2160"/>
            <a:chExt cx="288" cy="672"/>
          </a:xfrm>
        </p:grpSpPr>
        <p:sp>
          <p:nvSpPr>
            <p:cNvPr id="51233" name="Oval 44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34" name="Line 45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7219950" y="1066800"/>
            <a:ext cx="1676400" cy="1600200"/>
            <a:chOff x="4512" y="1152"/>
            <a:chExt cx="1056" cy="1008"/>
          </a:xfrm>
        </p:grpSpPr>
        <p:sp>
          <p:nvSpPr>
            <p:cNvPr id="51226" name="Line 47"/>
            <p:cNvSpPr>
              <a:spLocks noChangeShapeType="1"/>
            </p:cNvSpPr>
            <p:nvPr/>
          </p:nvSpPr>
          <p:spPr bwMode="auto">
            <a:xfrm>
              <a:off x="4512" y="1152"/>
              <a:ext cx="52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1227" name="Group 48"/>
            <p:cNvGrpSpPr>
              <a:grpSpLocks/>
            </p:cNvGrpSpPr>
            <p:nvPr/>
          </p:nvGrpSpPr>
          <p:grpSpPr bwMode="auto">
            <a:xfrm>
              <a:off x="4800" y="1680"/>
              <a:ext cx="576" cy="240"/>
              <a:chOff x="4800" y="1680"/>
              <a:chExt cx="576" cy="240"/>
            </a:xfrm>
          </p:grpSpPr>
          <p:sp>
            <p:nvSpPr>
              <p:cNvPr id="51230" name="Line 49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31" name="Line 50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32" name="Line 51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1228" name="Rectangle 52"/>
            <p:cNvSpPr>
              <a:spLocks noChangeArrowheads="1"/>
            </p:cNvSpPr>
            <p:nvPr/>
          </p:nvSpPr>
          <p:spPr bwMode="auto">
            <a:xfrm>
              <a:off x="4656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    L   R</a:t>
              </a:r>
            </a:p>
          </p:txBody>
        </p:sp>
        <p:sp>
          <p:nvSpPr>
            <p:cNvPr id="51229" name="Line 53"/>
            <p:cNvSpPr>
              <a:spLocks noChangeShapeType="1"/>
            </p:cNvSpPr>
            <p:nvPr/>
          </p:nvSpPr>
          <p:spPr bwMode="auto">
            <a:xfrm>
              <a:off x="5040" y="115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51215" name="Group 54"/>
          <p:cNvGrpSpPr>
            <a:grpSpLocks/>
          </p:cNvGrpSpPr>
          <p:nvPr/>
        </p:nvGrpSpPr>
        <p:grpSpPr bwMode="auto">
          <a:xfrm>
            <a:off x="679450" y="3352800"/>
            <a:ext cx="3060700" cy="2362200"/>
            <a:chOff x="492" y="384"/>
            <a:chExt cx="1928" cy="1488"/>
          </a:xfrm>
        </p:grpSpPr>
        <p:sp>
          <p:nvSpPr>
            <p:cNvPr id="51219" name="Oval 55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220" name="Oval 56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21" name="Oval 57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222" name="Oval 58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23" name="Line 59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24" name="Line 60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25" name="Line 61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09374" name="Text Box 62"/>
          <p:cNvSpPr txBox="1">
            <a:spLocks noChangeArrowheads="1"/>
          </p:cNvSpPr>
          <p:nvPr/>
        </p:nvSpPr>
        <p:spPr bwMode="auto">
          <a:xfrm>
            <a:off x="4038604" y="5502279"/>
            <a:ext cx="474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先序遍历序列：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A  B  D  C</a:t>
            </a:r>
          </a:p>
        </p:txBody>
      </p:sp>
      <p:sp>
        <p:nvSpPr>
          <p:cNvPr id="51217" name="Rectangle 63"/>
          <p:cNvSpPr>
            <a:spLocks noChangeArrowheads="1"/>
          </p:cNvSpPr>
          <p:nvPr/>
        </p:nvSpPr>
        <p:spPr bwMode="auto">
          <a:xfrm>
            <a:off x="71438" y="838200"/>
            <a:ext cx="43561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若二叉树为空，则空操作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b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访问根结点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(D)</a:t>
            </a:r>
            <a:b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前序遍历左子树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(L)</a:t>
            </a:r>
            <a:b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前序遍历右子树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(R)</a:t>
            </a:r>
          </a:p>
        </p:txBody>
      </p:sp>
      <p:sp>
        <p:nvSpPr>
          <p:cNvPr id="909377" name="Rectangle 65"/>
          <p:cNvSpPr>
            <a:spLocks noChangeArrowheads="1"/>
          </p:cNvSpPr>
          <p:nvPr/>
        </p:nvSpPr>
        <p:spPr bwMode="auto">
          <a:xfrm>
            <a:off x="39688" y="0"/>
            <a:ext cx="5884862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遍历的算法实现－先序遍历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14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6" grpId="0" animBg="1" autoUpdateAnimBg="0"/>
      <p:bldP spid="90937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1004" y="3284542"/>
            <a:ext cx="4119563" cy="1563687"/>
            <a:chOff x="240" y="2069"/>
            <a:chExt cx="2595" cy="985"/>
          </a:xfrm>
        </p:grpSpPr>
        <p:sp>
          <p:nvSpPr>
            <p:cNvPr id="52230" name="Rectangle 9"/>
            <p:cNvSpPr>
              <a:spLocks noChangeArrowheads="1"/>
            </p:cNvSpPr>
            <p:nvPr/>
          </p:nvSpPr>
          <p:spPr bwMode="auto">
            <a:xfrm>
              <a:off x="240" y="2069"/>
              <a:ext cx="25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TW" altLang="en-US" sz="2800" b="1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则三种遍历算法可写出:</a:t>
              </a:r>
              <a:endPara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2231" name="AutoShape 12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872" y="2478"/>
              <a:ext cx="576" cy="57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757774" name="Rectangle 14"/>
          <p:cNvSpPr>
            <a:spLocks noChangeArrowheads="1"/>
          </p:cNvSpPr>
          <p:nvPr/>
        </p:nvSpPr>
        <p:spPr bwMode="auto">
          <a:xfrm>
            <a:off x="39692" y="0"/>
            <a:ext cx="8277225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遍历的算法实现－－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用递归形式格外简单！</a:t>
            </a:r>
          </a:p>
        </p:txBody>
      </p:sp>
      <p:sp>
        <p:nvSpPr>
          <p:cNvPr id="52228" name="Rectangle 15"/>
          <p:cNvSpPr>
            <a:spLocks noChangeArrowheads="1"/>
          </p:cNvSpPr>
          <p:nvPr/>
        </p:nvSpPr>
        <p:spPr bwMode="auto">
          <a:xfrm>
            <a:off x="381004" y="1341442"/>
            <a:ext cx="7802563" cy="1544637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long</a:t>
            </a:r>
            <a:r>
              <a:rPr lang="en-US" altLang="zh-CN" sz="2800" dirty="0">
                <a:solidFill>
                  <a:srgbClr val="002060"/>
                </a:solidFill>
              </a:rPr>
              <a:t> Factorial ( </a:t>
            </a:r>
            <a:r>
              <a:rPr lang="en-US" altLang="zh-CN" sz="2800" b="1" dirty="0">
                <a:solidFill>
                  <a:srgbClr val="002060"/>
                </a:solidFill>
              </a:rPr>
              <a:t>long</a:t>
            </a:r>
            <a:r>
              <a:rPr lang="en-US" altLang="zh-CN" sz="2800" dirty="0">
                <a:solidFill>
                  <a:srgbClr val="002060"/>
                </a:solidFill>
              </a:rPr>
              <a:t> n ) </a:t>
            </a:r>
            <a:r>
              <a:rPr lang="en-US" altLang="zh-CN" sz="2800" b="1" dirty="0">
                <a:solidFill>
                  <a:srgbClr val="002060"/>
                </a:solidFill>
              </a:rPr>
              <a:t>{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    if</a:t>
            </a:r>
            <a:r>
              <a:rPr lang="en-US" altLang="zh-CN" sz="2800" dirty="0">
                <a:solidFill>
                  <a:srgbClr val="002060"/>
                </a:solidFill>
              </a:rPr>
              <a:t> ( n</a:t>
            </a:r>
            <a:r>
              <a:rPr lang="en-US" altLang="zh-CN" sz="2800" i="1" dirty="0">
                <a:solidFill>
                  <a:srgbClr val="002060"/>
                </a:solidFill>
              </a:rPr>
              <a:t> ==</a:t>
            </a:r>
            <a:r>
              <a:rPr lang="en-US" altLang="zh-CN" sz="2800" dirty="0">
                <a:solidFill>
                  <a:srgbClr val="002060"/>
                </a:solidFill>
              </a:rPr>
              <a:t> 0 ) </a:t>
            </a:r>
            <a:r>
              <a:rPr lang="en-US" altLang="zh-CN" sz="2800" b="1" dirty="0">
                <a:solidFill>
                  <a:srgbClr val="002060"/>
                </a:solidFill>
              </a:rPr>
              <a:t>return </a:t>
            </a:r>
            <a:r>
              <a:rPr lang="en-US" altLang="zh-CN" sz="2800" dirty="0">
                <a:solidFill>
                  <a:srgbClr val="002060"/>
                </a:solidFill>
              </a:rPr>
              <a:t>1</a:t>
            </a:r>
            <a:r>
              <a:rPr lang="en-US" altLang="zh-CN" sz="2800" b="1" dirty="0">
                <a:solidFill>
                  <a:srgbClr val="002060"/>
                </a:solidFill>
              </a:rPr>
              <a:t>;</a:t>
            </a:r>
            <a:r>
              <a:rPr lang="en-US" altLang="zh-CN" sz="2800" b="1" dirty="0">
                <a:solidFill>
                  <a:srgbClr val="002060"/>
                </a:solidFill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基本项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2060"/>
                </a:solidFill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2060"/>
                </a:solidFill>
                <a:ea typeface="楷体_GB2312" pitchFamily="49" charset="-122"/>
              </a:rPr>
              <a:t>else return</a:t>
            </a:r>
            <a:r>
              <a:rPr lang="en-US" altLang="zh-CN" sz="2800" dirty="0">
                <a:solidFill>
                  <a:srgbClr val="002060"/>
                </a:solidFill>
                <a:ea typeface="楷体_GB2312" pitchFamily="49" charset="-122"/>
              </a:rPr>
              <a:t> n * Factorial (n</a:t>
            </a:r>
            <a:r>
              <a:rPr lang="en-US" altLang="zh-CN" sz="2800" i="1" dirty="0">
                <a:solidFill>
                  <a:srgbClr val="002060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800" dirty="0">
                <a:solidFill>
                  <a:srgbClr val="002060"/>
                </a:solidFill>
                <a:ea typeface="楷体_GB2312" pitchFamily="49" charset="-122"/>
              </a:rPr>
              <a:t>1)</a:t>
            </a:r>
            <a:r>
              <a:rPr lang="en-US" altLang="zh-CN" sz="2800" b="1" dirty="0">
                <a:solidFill>
                  <a:srgbClr val="002060"/>
                </a:solidFill>
                <a:ea typeface="楷体_GB2312" pitchFamily="49" charset="-122"/>
              </a:rPr>
              <a:t>; //</a:t>
            </a:r>
            <a:r>
              <a:rPr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归纳项</a:t>
            </a:r>
            <a:r>
              <a:rPr lang="en-US" altLang="zh-CN" sz="2800" b="1" dirty="0">
                <a:solidFill>
                  <a:srgbClr val="00206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52229" name="Rectangle 16"/>
          <p:cNvSpPr>
            <a:spLocks noChangeArrowheads="1"/>
          </p:cNvSpPr>
          <p:nvPr/>
        </p:nvSpPr>
        <p:spPr bwMode="auto">
          <a:xfrm>
            <a:off x="39688" y="692154"/>
            <a:ext cx="1147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回忆</a:t>
            </a:r>
            <a:r>
              <a:rPr lang="zh-TW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746714"/>
      </p:ext>
    </p:extLst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91885" y="481282"/>
            <a:ext cx="389241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000FF"/>
                </a:solidFill>
                <a:ea typeface="楷体_GB2312" panose="02010609030101010101" pitchFamily="49" charset="-122"/>
              </a:rPr>
              <a:t>遍历</a:t>
            </a:r>
            <a:r>
              <a:rPr lang="zh-CN" altLang="en-US" sz="3200" b="1" dirty="0">
                <a:solidFill>
                  <a:srgbClr val="0000FF"/>
                </a:solidFill>
                <a:ea typeface="楷体_GB2312" panose="02010609030101010101" pitchFamily="49" charset="-122"/>
              </a:rPr>
              <a:t>算法的递归描述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93187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1" y="1143002"/>
            <a:ext cx="868026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333399"/>
                </a:solidFill>
              </a:rPr>
              <a:t>void</a:t>
            </a:r>
            <a:r>
              <a:rPr lang="en-US" altLang="zh-CN" sz="3200" dirty="0">
                <a:solidFill>
                  <a:srgbClr val="333399"/>
                </a:solidFill>
              </a:rPr>
              <a:t> Preorder (</a:t>
            </a:r>
            <a:r>
              <a:rPr lang="en-US" altLang="zh-CN" sz="3200" dirty="0" err="1">
                <a:solidFill>
                  <a:srgbClr val="333399"/>
                </a:solidFill>
              </a:rPr>
              <a:t>BiTree</a:t>
            </a:r>
            <a:r>
              <a:rPr lang="en-US" altLang="zh-CN" sz="3200" dirty="0">
                <a:solidFill>
                  <a:srgbClr val="333399"/>
                </a:solidFill>
              </a:rPr>
              <a:t> T,  </a:t>
            </a:r>
            <a:r>
              <a:rPr lang="en-US" altLang="zh-CN" sz="2800" b="1" dirty="0">
                <a:solidFill>
                  <a:srgbClr val="333399"/>
                </a:solidFill>
              </a:rPr>
              <a:t>void</a:t>
            </a:r>
            <a:r>
              <a:rPr lang="en-US" altLang="zh-CN" sz="2800" dirty="0">
                <a:solidFill>
                  <a:srgbClr val="333399"/>
                </a:solidFill>
              </a:rPr>
              <a:t>( *visit)(</a:t>
            </a:r>
            <a:r>
              <a:rPr lang="en-US" altLang="zh-CN" sz="2800" dirty="0" err="1">
                <a:solidFill>
                  <a:srgbClr val="333399"/>
                </a:solidFill>
              </a:rPr>
              <a:t>TElemType</a:t>
            </a:r>
            <a:r>
              <a:rPr lang="en-US" altLang="zh-CN" sz="2800" b="1" dirty="0">
                <a:solidFill>
                  <a:srgbClr val="333399"/>
                </a:solidFill>
              </a:rPr>
              <a:t>&amp;</a:t>
            </a:r>
            <a:r>
              <a:rPr lang="en-US" altLang="zh-CN" sz="2800" dirty="0">
                <a:solidFill>
                  <a:srgbClr val="333399"/>
                </a:solidFill>
              </a:rPr>
              <a:t> e))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333333"/>
                </a:solidFill>
                <a:latin typeface="宋体" panose="02010600030101010101" pitchFamily="2" charset="-122"/>
              </a:rPr>
              <a:t>{ </a:t>
            </a:r>
            <a:r>
              <a:rPr lang="en-US" altLang="zh-CN" sz="3200" dirty="0">
                <a:solidFill>
                  <a:srgbClr val="333333"/>
                </a:solidFill>
              </a:rPr>
              <a:t>//</a:t>
            </a:r>
            <a:r>
              <a:rPr lang="en-US" altLang="zh-CN" sz="3200" b="1" dirty="0">
                <a:solidFill>
                  <a:srgbClr val="333333"/>
                </a:solidFill>
              </a:rPr>
              <a:t> </a:t>
            </a:r>
            <a:r>
              <a:rPr lang="zh-CN" altLang="en-US" sz="3200" dirty="0">
                <a:solidFill>
                  <a:srgbClr val="333333"/>
                </a:solidFill>
                <a:ea typeface="楷体_GB2312" panose="02010609030101010101" pitchFamily="49" charset="-122"/>
              </a:rPr>
              <a:t>先序遍历二叉树</a:t>
            </a:r>
            <a:r>
              <a:rPr lang="zh-CN" altLang="en-US" sz="3200" b="1" dirty="0">
                <a:solidFill>
                  <a:srgbClr val="333333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333333"/>
                </a:solidFill>
              </a:rPr>
              <a:t>   </a:t>
            </a:r>
            <a:r>
              <a:rPr lang="en-US" altLang="zh-CN" sz="3200" b="1" dirty="0">
                <a:solidFill>
                  <a:srgbClr val="333333"/>
                </a:solidFill>
              </a:rPr>
              <a:t>if </a:t>
            </a:r>
            <a:r>
              <a:rPr lang="en-US" altLang="zh-CN" sz="3200" dirty="0">
                <a:solidFill>
                  <a:srgbClr val="333333"/>
                </a:solidFill>
              </a:rPr>
              <a:t>(T)</a:t>
            </a:r>
            <a:r>
              <a:rPr lang="en-US" altLang="zh-CN" sz="3200" b="1" dirty="0">
                <a:solidFill>
                  <a:srgbClr val="333333"/>
                </a:solidFill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333333"/>
                </a:solidFill>
              </a:rPr>
              <a:t>      </a:t>
            </a:r>
            <a:r>
              <a:rPr lang="en-US" altLang="zh-CN" sz="3200" dirty="0">
                <a:solidFill>
                  <a:srgbClr val="0000FF"/>
                </a:solidFill>
              </a:rPr>
              <a:t>visit(T-&gt;data)</a:t>
            </a:r>
            <a:r>
              <a:rPr lang="en-US" altLang="zh-CN" sz="3200" dirty="0">
                <a:solidFill>
                  <a:srgbClr val="333333"/>
                </a:solidFill>
              </a:rPr>
              <a:t>;             // </a:t>
            </a:r>
            <a:r>
              <a:rPr lang="zh-CN" altLang="en-US" sz="3200" dirty="0">
                <a:solidFill>
                  <a:srgbClr val="333399"/>
                </a:solidFill>
                <a:ea typeface="楷体_GB2312" panose="02010609030101010101" pitchFamily="49" charset="-122"/>
              </a:rPr>
              <a:t>访问结点</a:t>
            </a:r>
            <a:endParaRPr lang="zh-CN" altLang="en-US" sz="32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333333"/>
                </a:solidFill>
              </a:rPr>
              <a:t>      </a:t>
            </a:r>
            <a:r>
              <a:rPr lang="en-US" altLang="zh-CN" sz="3200" dirty="0">
                <a:solidFill>
                  <a:srgbClr val="FF0000"/>
                </a:solidFill>
              </a:rPr>
              <a:t>Preorder(</a:t>
            </a:r>
            <a:r>
              <a:rPr lang="en-US" altLang="zh-CN" sz="3200" dirty="0">
                <a:solidFill>
                  <a:srgbClr val="800000"/>
                </a:solidFill>
              </a:rPr>
              <a:t>T-&gt;</a:t>
            </a:r>
            <a:r>
              <a:rPr lang="en-US" altLang="zh-CN" sz="3200" b="1" dirty="0" err="1">
                <a:solidFill>
                  <a:srgbClr val="800000"/>
                </a:solidFill>
              </a:rPr>
              <a:t>l</a:t>
            </a:r>
            <a:r>
              <a:rPr lang="en-US" altLang="zh-CN" sz="3200" dirty="0" err="1">
                <a:solidFill>
                  <a:srgbClr val="800000"/>
                </a:solidFill>
              </a:rPr>
              <a:t>child</a:t>
            </a:r>
            <a:r>
              <a:rPr lang="en-US" altLang="zh-CN" sz="3200" dirty="0">
                <a:solidFill>
                  <a:srgbClr val="800000"/>
                </a:solidFill>
              </a:rPr>
              <a:t>, visit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r>
              <a:rPr lang="en-US" altLang="zh-CN" sz="3200" dirty="0">
                <a:solidFill>
                  <a:srgbClr val="333333"/>
                </a:solidFill>
              </a:rPr>
              <a:t>; // </a:t>
            </a:r>
            <a:r>
              <a:rPr lang="zh-CN" altLang="en-US" sz="3200" dirty="0">
                <a:solidFill>
                  <a:srgbClr val="333333"/>
                </a:solidFill>
                <a:ea typeface="楷体_GB2312" panose="02010609030101010101" pitchFamily="49" charset="-122"/>
              </a:rPr>
              <a:t>遍历左子树</a:t>
            </a:r>
            <a:endParaRPr lang="zh-CN" altLang="en-US" sz="32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333333"/>
                </a:solidFill>
              </a:rPr>
              <a:t>      </a:t>
            </a:r>
            <a:r>
              <a:rPr lang="en-US" altLang="zh-CN" sz="3200" dirty="0">
                <a:solidFill>
                  <a:srgbClr val="FF0000"/>
                </a:solidFill>
              </a:rPr>
              <a:t>Preorder(</a:t>
            </a:r>
            <a:r>
              <a:rPr lang="en-US" altLang="zh-CN" sz="3200" dirty="0">
                <a:solidFill>
                  <a:srgbClr val="800000"/>
                </a:solidFill>
              </a:rPr>
              <a:t>T-&gt;</a:t>
            </a:r>
            <a:r>
              <a:rPr lang="en-US" altLang="zh-CN" sz="3200" b="1" dirty="0" err="1">
                <a:solidFill>
                  <a:srgbClr val="800000"/>
                </a:solidFill>
              </a:rPr>
              <a:t>r</a:t>
            </a:r>
            <a:r>
              <a:rPr lang="en-US" altLang="zh-CN" sz="3200" dirty="0" err="1">
                <a:solidFill>
                  <a:srgbClr val="800000"/>
                </a:solidFill>
              </a:rPr>
              <a:t>child</a:t>
            </a:r>
            <a:r>
              <a:rPr lang="en-US" altLang="zh-CN" sz="3200" dirty="0">
                <a:solidFill>
                  <a:srgbClr val="800000"/>
                </a:solidFill>
              </a:rPr>
              <a:t>, visit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r>
              <a:rPr lang="en-US" altLang="zh-CN" sz="3200" dirty="0">
                <a:solidFill>
                  <a:srgbClr val="333333"/>
                </a:solidFill>
              </a:rPr>
              <a:t>;// </a:t>
            </a:r>
            <a:r>
              <a:rPr lang="zh-CN" altLang="en-US" sz="3200" dirty="0">
                <a:solidFill>
                  <a:srgbClr val="333333"/>
                </a:solidFill>
                <a:ea typeface="楷体_GB2312" panose="02010609030101010101" pitchFamily="49" charset="-122"/>
              </a:rPr>
              <a:t>遍历右子树</a:t>
            </a:r>
            <a:endParaRPr lang="zh-CN" altLang="en-US" sz="32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333333"/>
                </a:solidFill>
              </a:rPr>
              <a:t>   </a:t>
            </a:r>
            <a:r>
              <a:rPr lang="en-US" altLang="zh-CN" sz="3200" b="1" dirty="0">
                <a:solidFill>
                  <a:srgbClr val="333333"/>
                </a:solidFill>
                <a:latin typeface="宋体" panose="02010600030101010101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333333"/>
                </a:solidFill>
                <a:latin typeface="宋体" panose="02010600030101010101" pitchFamily="2" charset="-122"/>
              </a:rPr>
              <a:t>}</a:t>
            </a:r>
            <a:endParaRPr lang="en-US" altLang="zh-CN" sz="3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5812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ChangeArrowheads="1"/>
          </p:cNvSpPr>
          <p:nvPr/>
        </p:nvSpPr>
        <p:spPr bwMode="auto">
          <a:xfrm>
            <a:off x="0" y="692154"/>
            <a:ext cx="91440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Status </a:t>
            </a:r>
            <a:r>
              <a:rPr lang="en-US" altLang="zh-CN" sz="2800" dirty="0" err="1">
                <a:solidFill>
                  <a:srgbClr val="000000"/>
                </a:solidFill>
              </a:rPr>
              <a:t>PreOrderTraverse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BiTree</a:t>
            </a:r>
            <a:r>
              <a:rPr lang="en-US" altLang="zh-CN" sz="2800" dirty="0">
                <a:solidFill>
                  <a:srgbClr val="000000"/>
                </a:solidFill>
              </a:rPr>
              <a:t> T){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if(T==NULL) return OK;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空二叉树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else{   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&lt;&lt;T-&gt;data;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         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访问根结点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PreOrderTraverse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lchild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递归遍历左子树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PreOrderTraverse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rchild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递归遍历右子树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58796" name="Rectangle 12"/>
          <p:cNvSpPr>
            <a:spLocks noChangeArrowheads="1"/>
          </p:cNvSpPr>
          <p:nvPr/>
        </p:nvSpPr>
        <p:spPr bwMode="auto">
          <a:xfrm>
            <a:off x="39692" y="0"/>
            <a:ext cx="6217675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先序遍历</a:t>
            </a: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 （另一种写法）</a:t>
            </a: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2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                            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20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54275" name="Text Box 158"/>
          <p:cNvSpPr txBox="1">
            <a:spLocks noChangeArrowheads="1"/>
          </p:cNvSpPr>
          <p:nvPr/>
        </p:nvSpPr>
        <p:spPr bwMode="auto">
          <a:xfrm>
            <a:off x="0" y="4"/>
            <a:ext cx="9144000" cy="69326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54276" name="Text Box 159"/>
          <p:cNvSpPr txBox="1">
            <a:spLocks noChangeArrowheads="1"/>
          </p:cNvSpPr>
          <p:nvPr/>
        </p:nvSpPr>
        <p:spPr bwMode="auto">
          <a:xfrm>
            <a:off x="157163" y="92079"/>
            <a:ext cx="41915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Status </a:t>
            </a:r>
            <a:r>
              <a:rPr lang="en-US" altLang="zh-CN" sz="2000" b="1" dirty="0" err="1">
                <a:solidFill>
                  <a:srgbClr val="000000"/>
                </a:solidFill>
              </a:rPr>
              <a:t>PreOrderTraverse</a:t>
            </a:r>
            <a:r>
              <a:rPr lang="en-US" altLang="zh-CN" sz="2000" b="1" dirty="0">
                <a:solidFill>
                  <a:srgbClr val="000000"/>
                </a:solidFill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</a:rPr>
              <a:t>BiTree</a:t>
            </a:r>
            <a:r>
              <a:rPr lang="en-US" altLang="zh-CN" sz="2000" b="1" dirty="0">
                <a:solidFill>
                  <a:srgbClr val="000000"/>
                </a:solidFill>
              </a:rPr>
              <a:t> T){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if(T==NULL) return OK; else{   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 err="1">
                <a:solidFill>
                  <a:srgbClr val="000000"/>
                </a:solidFill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</a:rPr>
              <a:t>&lt;&lt;T-&gt;data;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 err="1">
                <a:solidFill>
                  <a:srgbClr val="000000"/>
                </a:solidFill>
              </a:rPr>
              <a:t>PreOrderTraverse</a:t>
            </a:r>
            <a:r>
              <a:rPr lang="en-US" altLang="zh-CN" sz="2000" b="1" dirty="0">
                <a:solidFill>
                  <a:srgbClr val="000000"/>
                </a:solidFill>
              </a:rPr>
              <a:t>(T-&gt;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);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 err="1">
                <a:solidFill>
                  <a:srgbClr val="000000"/>
                </a:solidFill>
              </a:rPr>
              <a:t>PreOrderTraverse</a:t>
            </a:r>
            <a:r>
              <a:rPr lang="en-US" altLang="zh-CN" sz="2000" b="1" dirty="0">
                <a:solidFill>
                  <a:srgbClr val="000000"/>
                </a:solidFill>
              </a:rPr>
              <a:t>(T-&gt;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); 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233363" y="3381379"/>
            <a:ext cx="1143000" cy="1235075"/>
            <a:chOff x="192" y="2160"/>
            <a:chExt cx="720" cy="778"/>
          </a:xfrm>
        </p:grpSpPr>
        <p:sp>
          <p:nvSpPr>
            <p:cNvPr id="54425" name="Line 161"/>
            <p:cNvSpPr>
              <a:spLocks noChangeShapeType="1"/>
            </p:cNvSpPr>
            <p:nvPr/>
          </p:nvSpPr>
          <p:spPr bwMode="auto">
            <a:xfrm>
              <a:off x="480" y="2400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6" name="Text Box 162"/>
            <p:cNvSpPr txBox="1">
              <a:spLocks noChangeArrowheads="1"/>
            </p:cNvSpPr>
            <p:nvPr/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主程序</a:t>
              </a:r>
            </a:p>
          </p:txBody>
        </p:sp>
        <p:sp>
          <p:nvSpPr>
            <p:cNvPr id="54427" name="Text Box 163"/>
            <p:cNvSpPr txBox="1">
              <a:spLocks noChangeArrowheads="1"/>
            </p:cNvSpPr>
            <p:nvPr/>
          </p:nvSpPr>
          <p:spPr bwMode="auto">
            <a:xfrm>
              <a:off x="240" y="268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Pre( T )</a:t>
              </a:r>
            </a:p>
          </p:txBody>
        </p:sp>
      </p:grpSp>
      <p:sp>
        <p:nvSpPr>
          <p:cNvPr id="912548" name="Line 164"/>
          <p:cNvSpPr>
            <a:spLocks noChangeShapeType="1"/>
          </p:cNvSpPr>
          <p:nvPr/>
        </p:nvSpPr>
        <p:spPr bwMode="auto">
          <a:xfrm>
            <a:off x="690567" y="4676775"/>
            <a:ext cx="1587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12549" name="Text Box 165"/>
          <p:cNvSpPr txBox="1">
            <a:spLocks noChangeArrowheads="1"/>
          </p:cNvSpPr>
          <p:nvPr/>
        </p:nvSpPr>
        <p:spPr bwMode="auto">
          <a:xfrm>
            <a:off x="7777163" y="3686179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返回</a:t>
            </a:r>
          </a:p>
        </p:txBody>
      </p: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7167563" y="3228975"/>
            <a:ext cx="533400" cy="838200"/>
            <a:chOff x="4560" y="1968"/>
            <a:chExt cx="336" cy="528"/>
          </a:xfrm>
        </p:grpSpPr>
        <p:sp>
          <p:nvSpPr>
            <p:cNvPr id="54421" name="Line 167"/>
            <p:cNvSpPr>
              <a:spLocks noChangeShapeType="1"/>
            </p:cNvSpPr>
            <p:nvPr/>
          </p:nvSpPr>
          <p:spPr bwMode="auto">
            <a:xfrm>
              <a:off x="4560" y="244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2" name="Line 168"/>
            <p:cNvSpPr>
              <a:spLocks noChangeShapeType="1"/>
            </p:cNvSpPr>
            <p:nvPr/>
          </p:nvSpPr>
          <p:spPr bwMode="auto">
            <a:xfrm>
              <a:off x="4752" y="196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3" name="Line 169"/>
            <p:cNvSpPr>
              <a:spLocks noChangeShapeType="1"/>
            </p:cNvSpPr>
            <p:nvPr/>
          </p:nvSpPr>
          <p:spPr bwMode="auto">
            <a:xfrm>
              <a:off x="4752" y="249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4" name="Line 170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2555" name="Text Box 171"/>
          <p:cNvSpPr txBox="1">
            <a:spLocks noChangeArrowheads="1"/>
          </p:cNvSpPr>
          <p:nvPr/>
        </p:nvSpPr>
        <p:spPr bwMode="auto">
          <a:xfrm>
            <a:off x="7777163" y="4600579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返回</a:t>
            </a:r>
          </a:p>
        </p:txBody>
      </p: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7167563" y="4143375"/>
            <a:ext cx="533400" cy="838200"/>
            <a:chOff x="4560" y="2544"/>
            <a:chExt cx="336" cy="528"/>
          </a:xfrm>
        </p:grpSpPr>
        <p:sp>
          <p:nvSpPr>
            <p:cNvPr id="54417" name="Line 173"/>
            <p:cNvSpPr>
              <a:spLocks noChangeShapeType="1"/>
            </p:cNvSpPr>
            <p:nvPr/>
          </p:nvSpPr>
          <p:spPr bwMode="auto">
            <a:xfrm>
              <a:off x="4560" y="268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8" name="Line 174"/>
            <p:cNvSpPr>
              <a:spLocks noChangeShapeType="1"/>
            </p:cNvSpPr>
            <p:nvPr/>
          </p:nvSpPr>
          <p:spPr bwMode="auto">
            <a:xfrm>
              <a:off x="4752" y="254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9" name="Line 175"/>
            <p:cNvSpPr>
              <a:spLocks noChangeShapeType="1"/>
            </p:cNvSpPr>
            <p:nvPr/>
          </p:nvSpPr>
          <p:spPr bwMode="auto">
            <a:xfrm>
              <a:off x="4752" y="30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0" name="Line 176"/>
            <p:cNvSpPr>
              <a:spLocks noChangeShapeType="1"/>
            </p:cNvSpPr>
            <p:nvPr/>
          </p:nvSpPr>
          <p:spPr bwMode="auto">
            <a:xfrm flipV="1">
              <a:off x="4752" y="2544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3128963" y="4448175"/>
            <a:ext cx="609600" cy="1752600"/>
            <a:chOff x="2016" y="2736"/>
            <a:chExt cx="384" cy="1104"/>
          </a:xfrm>
        </p:grpSpPr>
        <p:sp>
          <p:nvSpPr>
            <p:cNvPr id="54413" name="Line 178"/>
            <p:cNvSpPr>
              <a:spLocks noChangeShapeType="1"/>
            </p:cNvSpPr>
            <p:nvPr/>
          </p:nvSpPr>
          <p:spPr bwMode="auto">
            <a:xfrm>
              <a:off x="2016" y="2832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4" name="Line 179"/>
            <p:cNvSpPr>
              <a:spLocks noChangeShapeType="1"/>
            </p:cNvSpPr>
            <p:nvPr/>
          </p:nvSpPr>
          <p:spPr bwMode="auto">
            <a:xfrm>
              <a:off x="2256" y="2736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5" name="Line 180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6" name="Line 181"/>
            <p:cNvSpPr>
              <a:spLocks noChangeShapeType="1"/>
            </p:cNvSpPr>
            <p:nvPr/>
          </p:nvSpPr>
          <p:spPr bwMode="auto">
            <a:xfrm>
              <a:off x="2256" y="384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6" name="Group 182"/>
          <p:cNvGrpSpPr>
            <a:grpSpLocks/>
          </p:cNvGrpSpPr>
          <p:nvPr/>
        </p:nvGrpSpPr>
        <p:grpSpPr bwMode="auto">
          <a:xfrm>
            <a:off x="3814763" y="5743579"/>
            <a:ext cx="1371600" cy="396875"/>
            <a:chOff x="2448" y="3552"/>
            <a:chExt cx="864" cy="250"/>
          </a:xfrm>
        </p:grpSpPr>
        <p:sp>
          <p:nvSpPr>
            <p:cNvPr id="54411" name="Text Box 183"/>
            <p:cNvSpPr txBox="1">
              <a:spLocks noChangeArrowheads="1"/>
            </p:cNvSpPr>
            <p:nvPr/>
          </p:nvSpPr>
          <p:spPr bwMode="auto">
            <a:xfrm>
              <a:off x="2448" y="3552"/>
              <a:ext cx="864" cy="2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pre(T    R);</a:t>
              </a:r>
            </a:p>
          </p:txBody>
        </p:sp>
        <p:sp>
          <p:nvSpPr>
            <p:cNvPr id="54412" name="Line 184"/>
            <p:cNvSpPr>
              <a:spLocks noChangeShapeType="1"/>
            </p:cNvSpPr>
            <p:nvPr/>
          </p:nvSpPr>
          <p:spPr bwMode="auto">
            <a:xfrm>
              <a:off x="2880" y="36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2569" name="Text Box 185"/>
          <p:cNvSpPr txBox="1">
            <a:spLocks noChangeArrowheads="1"/>
          </p:cNvSpPr>
          <p:nvPr/>
        </p:nvSpPr>
        <p:spPr bwMode="auto">
          <a:xfrm>
            <a:off x="5719763" y="5286379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返回</a:t>
            </a:r>
          </a:p>
        </p:txBody>
      </p: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5110163" y="4829175"/>
            <a:ext cx="533400" cy="838200"/>
            <a:chOff x="3264" y="2976"/>
            <a:chExt cx="336" cy="528"/>
          </a:xfrm>
        </p:grpSpPr>
        <p:sp>
          <p:nvSpPr>
            <p:cNvPr id="54407" name="Line 187"/>
            <p:cNvSpPr>
              <a:spLocks noChangeShapeType="1"/>
            </p:cNvSpPr>
            <p:nvPr/>
          </p:nvSpPr>
          <p:spPr bwMode="auto">
            <a:xfrm>
              <a:off x="3264" y="345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8" name="Line 188"/>
            <p:cNvSpPr>
              <a:spLocks noChangeShapeType="1"/>
            </p:cNvSpPr>
            <p:nvPr/>
          </p:nvSpPr>
          <p:spPr bwMode="auto">
            <a:xfrm>
              <a:off x="34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9" name="Line 189"/>
            <p:cNvSpPr>
              <a:spLocks noChangeShapeType="1"/>
            </p:cNvSpPr>
            <p:nvPr/>
          </p:nvSpPr>
          <p:spPr bwMode="auto">
            <a:xfrm>
              <a:off x="3456" y="350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0" name="Line 190"/>
            <p:cNvSpPr>
              <a:spLocks noChangeShapeType="1"/>
            </p:cNvSpPr>
            <p:nvPr/>
          </p:nvSpPr>
          <p:spPr bwMode="auto">
            <a:xfrm flipV="1">
              <a:off x="3456" y="2976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2575" name="Text Box 191"/>
          <p:cNvSpPr txBox="1">
            <a:spLocks noChangeArrowheads="1"/>
          </p:cNvSpPr>
          <p:nvPr/>
        </p:nvSpPr>
        <p:spPr bwMode="auto">
          <a:xfrm>
            <a:off x="5719763" y="6200779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返回</a:t>
            </a:r>
          </a:p>
        </p:txBody>
      </p:sp>
      <p:grpSp>
        <p:nvGrpSpPr>
          <p:cNvPr id="8" name="Group 192"/>
          <p:cNvGrpSpPr>
            <a:grpSpLocks/>
          </p:cNvGrpSpPr>
          <p:nvPr/>
        </p:nvGrpSpPr>
        <p:grpSpPr bwMode="auto">
          <a:xfrm>
            <a:off x="5110163" y="5743575"/>
            <a:ext cx="533400" cy="838200"/>
            <a:chOff x="3264" y="3552"/>
            <a:chExt cx="336" cy="528"/>
          </a:xfrm>
        </p:grpSpPr>
        <p:sp>
          <p:nvSpPr>
            <p:cNvPr id="54403" name="Line 193"/>
            <p:cNvSpPr>
              <a:spLocks noChangeShapeType="1"/>
            </p:cNvSpPr>
            <p:nvPr/>
          </p:nvSpPr>
          <p:spPr bwMode="auto">
            <a:xfrm>
              <a:off x="3264" y="369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4" name="Line 194"/>
            <p:cNvSpPr>
              <a:spLocks noChangeShapeType="1"/>
            </p:cNvSpPr>
            <p:nvPr/>
          </p:nvSpPr>
          <p:spPr bwMode="auto">
            <a:xfrm>
              <a:off x="3456" y="35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5" name="Line 195"/>
            <p:cNvSpPr>
              <a:spLocks noChangeShapeType="1"/>
            </p:cNvSpPr>
            <p:nvPr/>
          </p:nvSpPr>
          <p:spPr bwMode="auto">
            <a:xfrm>
              <a:off x="3456" y="40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6" name="Line 196"/>
            <p:cNvSpPr>
              <a:spLocks noChangeShapeType="1"/>
            </p:cNvSpPr>
            <p:nvPr/>
          </p:nvSpPr>
          <p:spPr bwMode="auto">
            <a:xfrm flipV="1">
              <a:off x="3456" y="35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197"/>
          <p:cNvGrpSpPr>
            <a:grpSpLocks/>
          </p:cNvGrpSpPr>
          <p:nvPr/>
        </p:nvGrpSpPr>
        <p:grpSpPr bwMode="auto">
          <a:xfrm>
            <a:off x="1223963" y="3076575"/>
            <a:ext cx="609600" cy="1752600"/>
            <a:chOff x="816" y="1872"/>
            <a:chExt cx="384" cy="1104"/>
          </a:xfrm>
        </p:grpSpPr>
        <p:sp>
          <p:nvSpPr>
            <p:cNvPr id="54399" name="Line 198"/>
            <p:cNvSpPr>
              <a:spLocks noChangeShapeType="1"/>
            </p:cNvSpPr>
            <p:nvPr/>
          </p:nvSpPr>
          <p:spPr bwMode="auto">
            <a:xfrm>
              <a:off x="816" y="2736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0" name="Line 199"/>
            <p:cNvSpPr>
              <a:spLocks noChangeShapeType="1"/>
            </p:cNvSpPr>
            <p:nvPr/>
          </p:nvSpPr>
          <p:spPr bwMode="auto">
            <a:xfrm>
              <a:off x="1056" y="18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1" name="Line 200"/>
            <p:cNvSpPr>
              <a:spLocks noChangeShapeType="1"/>
            </p:cNvSpPr>
            <p:nvPr/>
          </p:nvSpPr>
          <p:spPr bwMode="auto">
            <a:xfrm>
              <a:off x="10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2" name="Line 201"/>
            <p:cNvSpPr>
              <a:spLocks noChangeShapeType="1"/>
            </p:cNvSpPr>
            <p:nvPr/>
          </p:nvSpPr>
          <p:spPr bwMode="auto">
            <a:xfrm flipV="1">
              <a:off x="1056" y="1872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0" name="Group 202"/>
          <p:cNvGrpSpPr>
            <a:grpSpLocks/>
          </p:cNvGrpSpPr>
          <p:nvPr/>
        </p:nvGrpSpPr>
        <p:grpSpPr bwMode="auto">
          <a:xfrm>
            <a:off x="5033963" y="2847975"/>
            <a:ext cx="762000" cy="1752600"/>
            <a:chOff x="3216" y="1728"/>
            <a:chExt cx="480" cy="1104"/>
          </a:xfrm>
        </p:grpSpPr>
        <p:sp>
          <p:nvSpPr>
            <p:cNvPr id="54395" name="Line 203"/>
            <p:cNvSpPr>
              <a:spLocks noChangeShapeType="1"/>
            </p:cNvSpPr>
            <p:nvPr/>
          </p:nvSpPr>
          <p:spPr bwMode="auto">
            <a:xfrm>
              <a:off x="3552" y="172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6" name="Line 204"/>
            <p:cNvSpPr>
              <a:spLocks noChangeShapeType="1"/>
            </p:cNvSpPr>
            <p:nvPr/>
          </p:nvSpPr>
          <p:spPr bwMode="auto">
            <a:xfrm>
              <a:off x="3552" y="283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7" name="Line 205"/>
            <p:cNvSpPr>
              <a:spLocks noChangeShapeType="1"/>
            </p:cNvSpPr>
            <p:nvPr/>
          </p:nvSpPr>
          <p:spPr bwMode="auto">
            <a:xfrm>
              <a:off x="3216" y="254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8" name="Line 206"/>
            <p:cNvSpPr>
              <a:spLocks noChangeShapeType="1"/>
            </p:cNvSpPr>
            <p:nvPr/>
          </p:nvSpPr>
          <p:spPr bwMode="auto">
            <a:xfrm flipV="1">
              <a:off x="3552" y="1728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207"/>
          <p:cNvGrpSpPr>
            <a:grpSpLocks/>
          </p:cNvGrpSpPr>
          <p:nvPr/>
        </p:nvGrpSpPr>
        <p:grpSpPr bwMode="auto">
          <a:xfrm>
            <a:off x="5033963" y="1933575"/>
            <a:ext cx="762000" cy="1828800"/>
            <a:chOff x="3216" y="1152"/>
            <a:chExt cx="480" cy="1152"/>
          </a:xfrm>
        </p:grpSpPr>
        <p:sp>
          <p:nvSpPr>
            <p:cNvPr id="54389" name="Line 208"/>
            <p:cNvSpPr>
              <a:spLocks noChangeShapeType="1"/>
            </p:cNvSpPr>
            <p:nvPr/>
          </p:nvSpPr>
          <p:spPr bwMode="auto">
            <a:xfrm>
              <a:off x="3408" y="148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0" name="Line 209"/>
            <p:cNvSpPr>
              <a:spLocks noChangeShapeType="1"/>
            </p:cNvSpPr>
            <p:nvPr/>
          </p:nvSpPr>
          <p:spPr bwMode="auto">
            <a:xfrm>
              <a:off x="3552" y="11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1" name="Line 210"/>
            <p:cNvSpPr>
              <a:spLocks noChangeShapeType="1"/>
            </p:cNvSpPr>
            <p:nvPr/>
          </p:nvSpPr>
          <p:spPr bwMode="auto">
            <a:xfrm>
              <a:off x="3552" y="16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2" name="Line 211"/>
            <p:cNvSpPr>
              <a:spLocks noChangeShapeType="1"/>
            </p:cNvSpPr>
            <p:nvPr/>
          </p:nvSpPr>
          <p:spPr bwMode="auto">
            <a:xfrm flipV="1">
              <a:off x="3552" y="11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3" name="Line 212"/>
            <p:cNvSpPr>
              <a:spLocks noChangeShapeType="1"/>
            </p:cNvSpPr>
            <p:nvPr/>
          </p:nvSpPr>
          <p:spPr bwMode="auto">
            <a:xfrm>
              <a:off x="3216" y="230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4" name="Line 213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8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214"/>
          <p:cNvGrpSpPr>
            <a:grpSpLocks/>
          </p:cNvGrpSpPr>
          <p:nvPr/>
        </p:nvGrpSpPr>
        <p:grpSpPr bwMode="auto">
          <a:xfrm>
            <a:off x="5872163" y="4143379"/>
            <a:ext cx="1371600" cy="396875"/>
            <a:chOff x="3744" y="2544"/>
            <a:chExt cx="864" cy="250"/>
          </a:xfrm>
        </p:grpSpPr>
        <p:sp>
          <p:nvSpPr>
            <p:cNvPr id="54387" name="Text Box 215"/>
            <p:cNvSpPr txBox="1">
              <a:spLocks noChangeArrowheads="1"/>
            </p:cNvSpPr>
            <p:nvPr/>
          </p:nvSpPr>
          <p:spPr bwMode="auto">
            <a:xfrm>
              <a:off x="3744" y="2544"/>
              <a:ext cx="864" cy="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pre(T    R);</a:t>
              </a:r>
            </a:p>
          </p:txBody>
        </p:sp>
        <p:sp>
          <p:nvSpPr>
            <p:cNvPr id="54388" name="Line 216"/>
            <p:cNvSpPr>
              <a:spLocks noChangeShapeType="1"/>
            </p:cNvSpPr>
            <p:nvPr/>
          </p:nvSpPr>
          <p:spPr bwMode="auto">
            <a:xfrm>
              <a:off x="417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54293" name="Oval 217"/>
          <p:cNvSpPr>
            <a:spLocks noChangeArrowheads="1"/>
          </p:cNvSpPr>
          <p:nvPr/>
        </p:nvSpPr>
        <p:spPr bwMode="auto">
          <a:xfrm>
            <a:off x="7396163" y="180975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4294" name="Oval 218"/>
          <p:cNvSpPr>
            <a:spLocks noChangeArrowheads="1"/>
          </p:cNvSpPr>
          <p:nvPr/>
        </p:nvSpPr>
        <p:spPr bwMode="auto">
          <a:xfrm>
            <a:off x="8234363" y="1019175"/>
            <a:ext cx="5334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4295" name="Oval 219"/>
          <p:cNvSpPr>
            <a:spLocks noChangeArrowheads="1"/>
          </p:cNvSpPr>
          <p:nvPr/>
        </p:nvSpPr>
        <p:spPr bwMode="auto">
          <a:xfrm>
            <a:off x="6557963" y="1019175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4296" name="Oval 220"/>
          <p:cNvSpPr>
            <a:spLocks noChangeArrowheads="1"/>
          </p:cNvSpPr>
          <p:nvPr/>
        </p:nvSpPr>
        <p:spPr bwMode="auto">
          <a:xfrm>
            <a:off x="7472363" y="2085975"/>
            <a:ext cx="5334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54297" name="AutoShape 221"/>
          <p:cNvCxnSpPr>
            <a:cxnSpLocks noChangeShapeType="1"/>
            <a:stCxn id="54293" idx="3"/>
            <a:endCxn id="54295" idx="7"/>
          </p:cNvCxnSpPr>
          <p:nvPr/>
        </p:nvCxnSpPr>
        <p:spPr bwMode="auto">
          <a:xfrm flipH="1">
            <a:off x="7013579" y="571500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8" name="AutoShape 222"/>
          <p:cNvCxnSpPr>
            <a:cxnSpLocks noChangeShapeType="1"/>
            <a:stCxn id="54293" idx="5"/>
            <a:endCxn id="54294" idx="1"/>
          </p:cNvCxnSpPr>
          <p:nvPr/>
        </p:nvCxnSpPr>
        <p:spPr bwMode="auto">
          <a:xfrm>
            <a:off x="7851779" y="571500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9" name="AutoShape 223"/>
          <p:cNvCxnSpPr>
            <a:cxnSpLocks noChangeShapeType="1"/>
            <a:stCxn id="54295" idx="5"/>
            <a:endCxn id="54296" idx="1"/>
          </p:cNvCxnSpPr>
          <p:nvPr/>
        </p:nvCxnSpPr>
        <p:spPr bwMode="auto">
          <a:xfrm>
            <a:off x="7013579" y="1409700"/>
            <a:ext cx="5365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224"/>
          <p:cNvGrpSpPr>
            <a:grpSpLocks/>
          </p:cNvGrpSpPr>
          <p:nvPr/>
        </p:nvGrpSpPr>
        <p:grpSpPr bwMode="auto">
          <a:xfrm>
            <a:off x="3738563" y="1019179"/>
            <a:ext cx="3352800" cy="2911475"/>
            <a:chOff x="2400" y="672"/>
            <a:chExt cx="2112" cy="1834"/>
          </a:xfrm>
        </p:grpSpPr>
        <p:grpSp>
          <p:nvGrpSpPr>
            <p:cNvPr id="54379" name="Group 225"/>
            <p:cNvGrpSpPr>
              <a:grpSpLocks/>
            </p:cNvGrpSpPr>
            <p:nvPr/>
          </p:nvGrpSpPr>
          <p:grpSpPr bwMode="auto">
            <a:xfrm>
              <a:off x="2400" y="1728"/>
              <a:ext cx="864" cy="778"/>
              <a:chOff x="2400" y="1632"/>
              <a:chExt cx="864" cy="778"/>
            </a:xfrm>
          </p:grpSpPr>
          <p:sp>
            <p:nvSpPr>
              <p:cNvPr id="54381" name="Text Box 226"/>
              <p:cNvSpPr txBox="1">
                <a:spLocks noChangeArrowheads="1"/>
              </p:cNvSpPr>
              <p:nvPr/>
            </p:nvSpPr>
            <p:spPr bwMode="auto">
              <a:xfrm>
                <a:off x="2400" y="1632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382" name="Line 227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83" name="Oval 228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192" cy="192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4384" name="Text Box 229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printf(B);</a:t>
                </a:r>
              </a:p>
            </p:txBody>
          </p:sp>
          <p:sp>
            <p:nvSpPr>
              <p:cNvPr id="54385" name="Text Box 230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pre(T    L);</a:t>
                </a:r>
              </a:p>
            </p:txBody>
          </p:sp>
          <p:sp>
            <p:nvSpPr>
              <p:cNvPr id="54386" name="Line 231"/>
              <p:cNvSpPr>
                <a:spLocks noChangeShapeType="1"/>
              </p:cNvSpPr>
              <p:nvPr/>
            </p:nvSpPr>
            <p:spPr bwMode="auto">
              <a:xfrm>
                <a:off x="2832" y="23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80" name="Oval 232"/>
            <p:cNvSpPr>
              <a:spLocks noChangeArrowheads="1"/>
            </p:cNvSpPr>
            <p:nvPr/>
          </p:nvSpPr>
          <p:spPr bwMode="auto">
            <a:xfrm>
              <a:off x="4176" y="672"/>
              <a:ext cx="336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15" name="Group 233"/>
          <p:cNvGrpSpPr>
            <a:grpSpLocks/>
          </p:cNvGrpSpPr>
          <p:nvPr/>
        </p:nvGrpSpPr>
        <p:grpSpPr bwMode="auto">
          <a:xfrm>
            <a:off x="1833563" y="180979"/>
            <a:ext cx="6096000" cy="4206875"/>
            <a:chOff x="1200" y="144"/>
            <a:chExt cx="3840" cy="2650"/>
          </a:xfrm>
        </p:grpSpPr>
        <p:grpSp>
          <p:nvGrpSpPr>
            <p:cNvPr id="54371" name="Group 234"/>
            <p:cNvGrpSpPr>
              <a:grpSpLocks/>
            </p:cNvGrpSpPr>
            <p:nvPr/>
          </p:nvGrpSpPr>
          <p:grpSpPr bwMode="auto">
            <a:xfrm>
              <a:off x="1200" y="2016"/>
              <a:ext cx="864" cy="778"/>
              <a:chOff x="1200" y="1920"/>
              <a:chExt cx="864" cy="778"/>
            </a:xfrm>
          </p:grpSpPr>
          <p:sp>
            <p:nvSpPr>
              <p:cNvPr id="54373" name="Text Box 235"/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374" name="Line 236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75" name="Oval 23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192" cy="192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4376" name="Text Box 238"/>
              <p:cNvSpPr txBox="1">
                <a:spLocks noChangeArrowheads="1"/>
              </p:cNvSpPr>
              <p:nvPr/>
            </p:nvSpPr>
            <p:spPr bwMode="auto">
              <a:xfrm>
                <a:off x="1200" y="2208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printf(A);</a:t>
                </a:r>
              </a:p>
            </p:txBody>
          </p:sp>
          <p:sp>
            <p:nvSpPr>
              <p:cNvPr id="54377" name="Text Box 239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pre(T    L);</a:t>
                </a:r>
              </a:p>
            </p:txBody>
          </p:sp>
          <p:sp>
            <p:nvSpPr>
              <p:cNvPr id="54378" name="Line 240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72" name="Oval 241"/>
            <p:cNvSpPr>
              <a:spLocks noChangeArrowheads="1"/>
            </p:cNvSpPr>
            <p:nvPr/>
          </p:nvSpPr>
          <p:spPr bwMode="auto">
            <a:xfrm>
              <a:off x="4704" y="144"/>
              <a:ext cx="336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17" name="Group 242"/>
          <p:cNvGrpSpPr>
            <a:grpSpLocks/>
          </p:cNvGrpSpPr>
          <p:nvPr/>
        </p:nvGrpSpPr>
        <p:grpSpPr bwMode="auto">
          <a:xfrm>
            <a:off x="5872163" y="2085979"/>
            <a:ext cx="2133600" cy="2073275"/>
            <a:chOff x="3744" y="1344"/>
            <a:chExt cx="1344" cy="1306"/>
          </a:xfrm>
        </p:grpSpPr>
        <p:grpSp>
          <p:nvGrpSpPr>
            <p:cNvPr id="54363" name="Group 243"/>
            <p:cNvGrpSpPr>
              <a:grpSpLocks/>
            </p:cNvGrpSpPr>
            <p:nvPr/>
          </p:nvGrpSpPr>
          <p:grpSpPr bwMode="auto">
            <a:xfrm>
              <a:off x="3744" y="1872"/>
              <a:ext cx="864" cy="778"/>
              <a:chOff x="3744" y="1776"/>
              <a:chExt cx="864" cy="778"/>
            </a:xfrm>
          </p:grpSpPr>
          <p:sp>
            <p:nvSpPr>
              <p:cNvPr id="54365" name="Text Box 244"/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366" name="Line 245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67" name="Oval 246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19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4368" name="Text Box 247"/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printf(D);</a:t>
                </a:r>
              </a:p>
            </p:txBody>
          </p:sp>
          <p:sp>
            <p:nvSpPr>
              <p:cNvPr id="54369" name="Text Box 248"/>
              <p:cNvSpPr txBox="1">
                <a:spLocks noChangeArrowheads="1"/>
              </p:cNvSpPr>
              <p:nvPr/>
            </p:nvSpPr>
            <p:spPr bwMode="auto">
              <a:xfrm>
                <a:off x="3744" y="230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pre(T    L);</a:t>
                </a:r>
              </a:p>
            </p:txBody>
          </p:sp>
          <p:sp>
            <p:nvSpPr>
              <p:cNvPr id="54370" name="Line 249"/>
              <p:cNvSpPr>
                <a:spLocks noChangeShapeType="1"/>
              </p:cNvSpPr>
              <p:nvPr/>
            </p:nvSpPr>
            <p:spPr bwMode="auto">
              <a:xfrm>
                <a:off x="4176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64" name="Oval 250"/>
            <p:cNvSpPr>
              <a:spLocks noChangeArrowheads="1"/>
            </p:cNvSpPr>
            <p:nvPr/>
          </p:nvSpPr>
          <p:spPr bwMode="auto">
            <a:xfrm>
              <a:off x="4752" y="1344"/>
              <a:ext cx="336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19" name="Group 251"/>
          <p:cNvGrpSpPr>
            <a:grpSpLocks/>
          </p:cNvGrpSpPr>
          <p:nvPr/>
        </p:nvGrpSpPr>
        <p:grpSpPr bwMode="auto">
          <a:xfrm>
            <a:off x="3814763" y="1019179"/>
            <a:ext cx="4953000" cy="4740275"/>
            <a:chOff x="2448" y="672"/>
            <a:chExt cx="3120" cy="2986"/>
          </a:xfrm>
        </p:grpSpPr>
        <p:grpSp>
          <p:nvGrpSpPr>
            <p:cNvPr id="54355" name="Group 252"/>
            <p:cNvGrpSpPr>
              <a:grpSpLocks/>
            </p:cNvGrpSpPr>
            <p:nvPr/>
          </p:nvGrpSpPr>
          <p:grpSpPr bwMode="auto">
            <a:xfrm>
              <a:off x="2448" y="2880"/>
              <a:ext cx="864" cy="778"/>
              <a:chOff x="2448" y="2784"/>
              <a:chExt cx="864" cy="778"/>
            </a:xfrm>
          </p:grpSpPr>
          <p:sp>
            <p:nvSpPr>
              <p:cNvPr id="54357" name="Text Box 253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240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358" name="Line 254"/>
              <p:cNvSpPr>
                <a:spLocks noChangeShapeType="1"/>
              </p:cNvSpPr>
              <p:nvPr/>
            </p:nvSpPr>
            <p:spPr bwMode="auto">
              <a:xfrm>
                <a:off x="2640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59" name="Oval 255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92" cy="19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54360" name="Text Box 256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864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printf(C);</a:t>
                </a:r>
              </a:p>
            </p:txBody>
          </p:sp>
          <p:sp>
            <p:nvSpPr>
              <p:cNvPr id="54361" name="Text Box 257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864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pre(T    L);</a:t>
                </a:r>
              </a:p>
            </p:txBody>
          </p:sp>
          <p:sp>
            <p:nvSpPr>
              <p:cNvPr id="54362" name="Line 258"/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56" name="Oval 259"/>
            <p:cNvSpPr>
              <a:spLocks noChangeArrowheads="1"/>
            </p:cNvSpPr>
            <p:nvPr/>
          </p:nvSpPr>
          <p:spPr bwMode="auto">
            <a:xfrm>
              <a:off x="5232" y="672"/>
              <a:ext cx="336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21" name="Group 260"/>
          <p:cNvGrpSpPr>
            <a:grpSpLocks/>
          </p:cNvGrpSpPr>
          <p:nvPr/>
        </p:nvGrpSpPr>
        <p:grpSpPr bwMode="auto">
          <a:xfrm>
            <a:off x="3128963" y="485775"/>
            <a:ext cx="4038600" cy="3886200"/>
            <a:chOff x="2016" y="336"/>
            <a:chExt cx="2544" cy="2448"/>
          </a:xfrm>
        </p:grpSpPr>
        <p:grpSp>
          <p:nvGrpSpPr>
            <p:cNvPr id="54349" name="Group 261"/>
            <p:cNvGrpSpPr>
              <a:grpSpLocks/>
            </p:cNvGrpSpPr>
            <p:nvPr/>
          </p:nvGrpSpPr>
          <p:grpSpPr bwMode="auto">
            <a:xfrm>
              <a:off x="2016" y="1680"/>
              <a:ext cx="384" cy="1104"/>
              <a:chOff x="2016" y="1584"/>
              <a:chExt cx="384" cy="1104"/>
            </a:xfrm>
          </p:grpSpPr>
          <p:sp>
            <p:nvSpPr>
              <p:cNvPr id="54351" name="Line 262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52" name="Line 263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53" name="Line 264"/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54" name="Line 265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50" name="AutoShape 266"/>
            <p:cNvSpPr>
              <a:spLocks noChangeArrowheads="1"/>
            </p:cNvSpPr>
            <p:nvPr/>
          </p:nvSpPr>
          <p:spPr bwMode="auto">
            <a:xfrm rot="-3001265">
              <a:off x="4392" y="456"/>
              <a:ext cx="288" cy="48"/>
            </a:xfrm>
            <a:prstGeom prst="leftArrow">
              <a:avLst>
                <a:gd name="adj1" fmla="val 50000"/>
                <a:gd name="adj2" fmla="val 150000"/>
              </a:avLst>
            </a:prstGeom>
            <a:solidFill>
              <a:srgbClr val="FF3300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912651" name="Text Box 267"/>
          <p:cNvSpPr txBox="1">
            <a:spLocks noChangeArrowheads="1"/>
          </p:cNvSpPr>
          <p:nvPr/>
        </p:nvSpPr>
        <p:spPr bwMode="auto">
          <a:xfrm>
            <a:off x="5872163" y="2390779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返回</a:t>
            </a:r>
          </a:p>
        </p:txBody>
      </p:sp>
      <p:grpSp>
        <p:nvGrpSpPr>
          <p:cNvPr id="23" name="Group 268"/>
          <p:cNvGrpSpPr>
            <a:grpSpLocks/>
          </p:cNvGrpSpPr>
          <p:nvPr/>
        </p:nvGrpSpPr>
        <p:grpSpPr bwMode="auto">
          <a:xfrm>
            <a:off x="4957763" y="1095379"/>
            <a:ext cx="1981200" cy="1236663"/>
            <a:chOff x="3168" y="720"/>
            <a:chExt cx="1248" cy="779"/>
          </a:xfrm>
        </p:grpSpPr>
        <p:grpSp>
          <p:nvGrpSpPr>
            <p:cNvPr id="54344" name="Group 269"/>
            <p:cNvGrpSpPr>
              <a:grpSpLocks/>
            </p:cNvGrpSpPr>
            <p:nvPr/>
          </p:nvGrpSpPr>
          <p:grpSpPr bwMode="auto">
            <a:xfrm>
              <a:off x="3747" y="1248"/>
              <a:ext cx="669" cy="251"/>
              <a:chOff x="3747" y="1152"/>
              <a:chExt cx="669" cy="251"/>
            </a:xfrm>
          </p:grpSpPr>
          <p:sp>
            <p:nvSpPr>
              <p:cNvPr id="54346" name="Text Box 270"/>
              <p:cNvSpPr txBox="1">
                <a:spLocks noChangeArrowheads="1"/>
              </p:cNvSpPr>
              <p:nvPr/>
            </p:nvSpPr>
            <p:spPr bwMode="auto">
              <a:xfrm>
                <a:off x="3747" y="1153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347" name="Text Box 271"/>
              <p:cNvSpPr txBox="1">
                <a:spLocks noChangeArrowheads="1"/>
              </p:cNvSpPr>
              <p:nvPr/>
            </p:nvSpPr>
            <p:spPr bwMode="auto">
              <a:xfrm rot="-5308317">
                <a:off x="4152" y="1128"/>
                <a:ext cx="240" cy="28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&gt;</a:t>
                </a:r>
              </a:p>
            </p:txBody>
          </p:sp>
          <p:sp>
            <p:nvSpPr>
              <p:cNvPr id="54348" name="Line 272"/>
              <p:cNvSpPr>
                <a:spLocks noChangeShapeType="1"/>
              </p:cNvSpPr>
              <p:nvPr/>
            </p:nvSpPr>
            <p:spPr bwMode="auto">
              <a:xfrm>
                <a:off x="3939" y="129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45" name="Text Box 273"/>
            <p:cNvSpPr txBox="1">
              <a:spLocks noChangeArrowheads="1"/>
            </p:cNvSpPr>
            <p:nvPr/>
          </p:nvSpPr>
          <p:spPr bwMode="auto">
            <a:xfrm>
              <a:off x="3168" y="72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anose="02010600030101010101" pitchFamily="2" charset="-122"/>
                </a:rPr>
                <a:t>左是空返回</a:t>
              </a:r>
            </a:p>
          </p:txBody>
        </p:sp>
      </p:grpSp>
      <p:grpSp>
        <p:nvGrpSpPr>
          <p:cNvPr id="25" name="Group 274"/>
          <p:cNvGrpSpPr>
            <a:grpSpLocks/>
          </p:cNvGrpSpPr>
          <p:nvPr/>
        </p:nvGrpSpPr>
        <p:grpSpPr bwMode="auto">
          <a:xfrm>
            <a:off x="3738563" y="1476379"/>
            <a:ext cx="3657600" cy="2835275"/>
            <a:chOff x="2400" y="960"/>
            <a:chExt cx="2304" cy="1786"/>
          </a:xfrm>
        </p:grpSpPr>
        <p:grpSp>
          <p:nvGrpSpPr>
            <p:cNvPr id="54340" name="Group 275"/>
            <p:cNvGrpSpPr>
              <a:grpSpLocks/>
            </p:cNvGrpSpPr>
            <p:nvPr/>
          </p:nvGrpSpPr>
          <p:grpSpPr bwMode="auto">
            <a:xfrm>
              <a:off x="2400" y="2496"/>
              <a:ext cx="864" cy="250"/>
              <a:chOff x="2400" y="2400"/>
              <a:chExt cx="864" cy="250"/>
            </a:xfrm>
          </p:grpSpPr>
          <p:sp>
            <p:nvSpPr>
              <p:cNvPr id="54342" name="Text Box 276"/>
              <p:cNvSpPr txBox="1">
                <a:spLocks noChangeArrowheads="1"/>
              </p:cNvSpPr>
              <p:nvPr/>
            </p:nvSpPr>
            <p:spPr bwMode="auto">
              <a:xfrm>
                <a:off x="2400" y="2400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pre(T    R);</a:t>
                </a:r>
              </a:p>
            </p:txBody>
          </p:sp>
          <p:sp>
            <p:nvSpPr>
              <p:cNvPr id="54343" name="Line 277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41" name="AutoShape 278"/>
            <p:cNvSpPr>
              <a:spLocks noChangeArrowheads="1"/>
            </p:cNvSpPr>
            <p:nvPr/>
          </p:nvSpPr>
          <p:spPr bwMode="auto">
            <a:xfrm rot="3494401">
              <a:off x="4512" y="1104"/>
              <a:ext cx="336" cy="48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279"/>
          <p:cNvGrpSpPr>
            <a:grpSpLocks/>
          </p:cNvGrpSpPr>
          <p:nvPr/>
        </p:nvGrpSpPr>
        <p:grpSpPr bwMode="auto">
          <a:xfrm>
            <a:off x="6938963" y="2543179"/>
            <a:ext cx="1828800" cy="1082675"/>
            <a:chOff x="4416" y="1632"/>
            <a:chExt cx="1152" cy="682"/>
          </a:xfrm>
        </p:grpSpPr>
        <p:grpSp>
          <p:nvGrpSpPr>
            <p:cNvPr id="54335" name="Group 280"/>
            <p:cNvGrpSpPr>
              <a:grpSpLocks/>
            </p:cNvGrpSpPr>
            <p:nvPr/>
          </p:nvGrpSpPr>
          <p:grpSpPr bwMode="auto">
            <a:xfrm>
              <a:off x="4944" y="2064"/>
              <a:ext cx="624" cy="250"/>
              <a:chOff x="4944" y="1968"/>
              <a:chExt cx="624" cy="250"/>
            </a:xfrm>
          </p:grpSpPr>
          <p:sp>
            <p:nvSpPr>
              <p:cNvPr id="54337" name="Text Box 281"/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338" name="Text Box 282"/>
              <p:cNvSpPr txBox="1">
                <a:spLocks noChangeArrowheads="1"/>
              </p:cNvSpPr>
              <p:nvPr/>
            </p:nvSpPr>
            <p:spPr bwMode="auto">
              <a:xfrm rot="-5308317">
                <a:off x="5304" y="1944"/>
                <a:ext cx="240" cy="288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&gt;</a:t>
                </a:r>
              </a:p>
            </p:txBody>
          </p:sp>
          <p:sp>
            <p:nvSpPr>
              <p:cNvPr id="54339" name="Line 283"/>
              <p:cNvSpPr>
                <a:spLocks noChangeShapeType="1"/>
              </p:cNvSpPr>
              <p:nvPr/>
            </p:nvSpPr>
            <p:spPr bwMode="auto">
              <a:xfrm>
                <a:off x="513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36" name="Text Box 284"/>
            <p:cNvSpPr txBox="1">
              <a:spLocks noChangeArrowheads="1"/>
            </p:cNvSpPr>
            <p:nvPr/>
          </p:nvSpPr>
          <p:spPr bwMode="auto">
            <a:xfrm>
              <a:off x="4416" y="1632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anose="02010600030101010101" pitchFamily="2" charset="-122"/>
                </a:rPr>
                <a:t>左是空返回</a:t>
              </a:r>
            </a:p>
          </p:txBody>
        </p:sp>
      </p:grpSp>
      <p:grpSp>
        <p:nvGrpSpPr>
          <p:cNvPr id="29" name="Group 285"/>
          <p:cNvGrpSpPr>
            <a:grpSpLocks/>
          </p:cNvGrpSpPr>
          <p:nvPr/>
        </p:nvGrpSpPr>
        <p:grpSpPr bwMode="auto">
          <a:xfrm>
            <a:off x="6938963" y="2847979"/>
            <a:ext cx="1828800" cy="1692275"/>
            <a:chOff x="4416" y="1824"/>
            <a:chExt cx="1152" cy="1066"/>
          </a:xfrm>
        </p:grpSpPr>
        <p:grpSp>
          <p:nvGrpSpPr>
            <p:cNvPr id="54330" name="Group 286"/>
            <p:cNvGrpSpPr>
              <a:grpSpLocks/>
            </p:cNvGrpSpPr>
            <p:nvPr/>
          </p:nvGrpSpPr>
          <p:grpSpPr bwMode="auto">
            <a:xfrm>
              <a:off x="4944" y="2640"/>
              <a:ext cx="624" cy="250"/>
              <a:chOff x="4944" y="2544"/>
              <a:chExt cx="624" cy="250"/>
            </a:xfrm>
          </p:grpSpPr>
          <p:sp>
            <p:nvSpPr>
              <p:cNvPr id="54332" name="Text Box 287"/>
              <p:cNvSpPr txBox="1">
                <a:spLocks noChangeArrowheads="1"/>
              </p:cNvSpPr>
              <p:nvPr/>
            </p:nvSpPr>
            <p:spPr bwMode="auto">
              <a:xfrm>
                <a:off x="4944" y="2544"/>
                <a:ext cx="240" cy="250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333" name="Text Box 288"/>
              <p:cNvSpPr txBox="1">
                <a:spLocks noChangeArrowheads="1"/>
              </p:cNvSpPr>
              <p:nvPr/>
            </p:nvSpPr>
            <p:spPr bwMode="auto">
              <a:xfrm rot="-5308317">
                <a:off x="5304" y="2520"/>
                <a:ext cx="240" cy="288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&gt;</a:t>
                </a:r>
              </a:p>
            </p:txBody>
          </p:sp>
          <p:sp>
            <p:nvSpPr>
              <p:cNvPr id="54334" name="Line 289"/>
              <p:cNvSpPr>
                <a:spLocks noChangeShapeType="1"/>
              </p:cNvSpPr>
              <p:nvPr/>
            </p:nvSpPr>
            <p:spPr bwMode="auto">
              <a:xfrm>
                <a:off x="5136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31" name="Text Box 290"/>
            <p:cNvSpPr txBox="1">
              <a:spLocks noChangeArrowheads="1"/>
            </p:cNvSpPr>
            <p:nvPr/>
          </p:nvSpPr>
          <p:spPr bwMode="auto">
            <a:xfrm>
              <a:off x="4416" y="1824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anose="02010600030101010101" pitchFamily="2" charset="-122"/>
                </a:rPr>
                <a:t>右是空返回</a:t>
              </a:r>
            </a:p>
          </p:txBody>
        </p:sp>
      </p:grpSp>
      <p:grpSp>
        <p:nvGrpSpPr>
          <p:cNvPr id="31" name="Group 291"/>
          <p:cNvGrpSpPr>
            <a:grpSpLocks/>
          </p:cNvGrpSpPr>
          <p:nvPr/>
        </p:nvGrpSpPr>
        <p:grpSpPr bwMode="auto">
          <a:xfrm>
            <a:off x="5719763" y="1476379"/>
            <a:ext cx="3352800" cy="3749675"/>
            <a:chOff x="3648" y="960"/>
            <a:chExt cx="2112" cy="2362"/>
          </a:xfrm>
        </p:grpSpPr>
        <p:grpSp>
          <p:nvGrpSpPr>
            <p:cNvPr id="54325" name="Group 292"/>
            <p:cNvGrpSpPr>
              <a:grpSpLocks/>
            </p:cNvGrpSpPr>
            <p:nvPr/>
          </p:nvGrpSpPr>
          <p:grpSpPr bwMode="auto">
            <a:xfrm>
              <a:off x="3648" y="3072"/>
              <a:ext cx="624" cy="250"/>
              <a:chOff x="3648" y="2976"/>
              <a:chExt cx="624" cy="250"/>
            </a:xfrm>
          </p:grpSpPr>
          <p:sp>
            <p:nvSpPr>
              <p:cNvPr id="54327" name="Text Box 293"/>
              <p:cNvSpPr txBox="1">
                <a:spLocks noChangeArrowheads="1"/>
              </p:cNvSpPr>
              <p:nvPr/>
            </p:nvSpPr>
            <p:spPr bwMode="auto">
              <a:xfrm>
                <a:off x="3648" y="2976"/>
                <a:ext cx="240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328" name="Text Box 294"/>
              <p:cNvSpPr txBox="1">
                <a:spLocks noChangeArrowheads="1"/>
              </p:cNvSpPr>
              <p:nvPr/>
            </p:nvSpPr>
            <p:spPr bwMode="auto">
              <a:xfrm rot="-5308317">
                <a:off x="4008" y="2952"/>
                <a:ext cx="240" cy="2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&gt;</a:t>
                </a:r>
              </a:p>
            </p:txBody>
          </p:sp>
          <p:sp>
            <p:nvSpPr>
              <p:cNvPr id="54329" name="Line 295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26" name="Text Box 296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anose="02010600030101010101" pitchFamily="2" charset="-122"/>
                </a:rPr>
                <a:t>左是空返回</a:t>
              </a:r>
            </a:p>
          </p:txBody>
        </p:sp>
      </p:grpSp>
      <p:grpSp>
        <p:nvGrpSpPr>
          <p:cNvPr id="912641" name="Group 297"/>
          <p:cNvGrpSpPr>
            <a:grpSpLocks/>
          </p:cNvGrpSpPr>
          <p:nvPr/>
        </p:nvGrpSpPr>
        <p:grpSpPr bwMode="auto">
          <a:xfrm>
            <a:off x="5719763" y="1781179"/>
            <a:ext cx="3352800" cy="4359275"/>
            <a:chOff x="3648" y="1152"/>
            <a:chExt cx="2112" cy="2746"/>
          </a:xfrm>
        </p:grpSpPr>
        <p:grpSp>
          <p:nvGrpSpPr>
            <p:cNvPr id="54320" name="Group 298"/>
            <p:cNvGrpSpPr>
              <a:grpSpLocks/>
            </p:cNvGrpSpPr>
            <p:nvPr/>
          </p:nvGrpSpPr>
          <p:grpSpPr bwMode="auto">
            <a:xfrm>
              <a:off x="3648" y="3648"/>
              <a:ext cx="624" cy="250"/>
              <a:chOff x="3648" y="3552"/>
              <a:chExt cx="624" cy="250"/>
            </a:xfrm>
          </p:grpSpPr>
          <p:sp>
            <p:nvSpPr>
              <p:cNvPr id="54322" name="Text Box 299"/>
              <p:cNvSpPr txBox="1">
                <a:spLocks noChangeArrowheads="1"/>
              </p:cNvSpPr>
              <p:nvPr/>
            </p:nvSpPr>
            <p:spPr bwMode="auto">
              <a:xfrm>
                <a:off x="3648" y="3552"/>
                <a:ext cx="240" cy="25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54323" name="Text Box 300"/>
              <p:cNvSpPr txBox="1">
                <a:spLocks noChangeArrowheads="1"/>
              </p:cNvSpPr>
              <p:nvPr/>
            </p:nvSpPr>
            <p:spPr bwMode="auto">
              <a:xfrm rot="-5308317">
                <a:off x="4008" y="3528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&gt;</a:t>
                </a:r>
              </a:p>
            </p:txBody>
          </p:sp>
          <p:sp>
            <p:nvSpPr>
              <p:cNvPr id="54324" name="Line 301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21" name="Text Box 302"/>
            <p:cNvSpPr txBox="1">
              <a:spLocks noChangeArrowheads="1"/>
            </p:cNvSpPr>
            <p:nvPr/>
          </p:nvSpPr>
          <p:spPr bwMode="auto">
            <a:xfrm>
              <a:off x="4800" y="1152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anose="02010600030101010101" pitchFamily="2" charset="-122"/>
                </a:rPr>
                <a:t>右是空返回</a:t>
              </a:r>
            </a:p>
          </p:txBody>
        </p:sp>
      </p:grpSp>
      <p:grpSp>
        <p:nvGrpSpPr>
          <p:cNvPr id="912643" name="Group 303"/>
          <p:cNvGrpSpPr>
            <a:grpSpLocks/>
          </p:cNvGrpSpPr>
          <p:nvPr/>
        </p:nvGrpSpPr>
        <p:grpSpPr bwMode="auto">
          <a:xfrm>
            <a:off x="1833563" y="485779"/>
            <a:ext cx="6400800" cy="4283075"/>
            <a:chOff x="1200" y="336"/>
            <a:chExt cx="4032" cy="2698"/>
          </a:xfrm>
        </p:grpSpPr>
        <p:grpSp>
          <p:nvGrpSpPr>
            <p:cNvPr id="54314" name="Group 304"/>
            <p:cNvGrpSpPr>
              <a:grpSpLocks/>
            </p:cNvGrpSpPr>
            <p:nvPr/>
          </p:nvGrpSpPr>
          <p:grpSpPr bwMode="auto">
            <a:xfrm>
              <a:off x="1200" y="336"/>
              <a:ext cx="4032" cy="2698"/>
              <a:chOff x="1200" y="336"/>
              <a:chExt cx="4032" cy="2698"/>
            </a:xfrm>
          </p:grpSpPr>
          <p:grpSp>
            <p:nvGrpSpPr>
              <p:cNvPr id="54316" name="Group 305"/>
              <p:cNvGrpSpPr>
                <a:grpSpLocks/>
              </p:cNvGrpSpPr>
              <p:nvPr/>
            </p:nvGrpSpPr>
            <p:grpSpPr bwMode="auto">
              <a:xfrm>
                <a:off x="1200" y="2784"/>
                <a:ext cx="864" cy="250"/>
                <a:chOff x="1200" y="2688"/>
                <a:chExt cx="864" cy="250"/>
              </a:xfrm>
            </p:grpSpPr>
            <p:sp>
              <p:nvSpPr>
                <p:cNvPr id="54318" name="Text Box 306"/>
                <p:cNvSpPr txBox="1">
                  <a:spLocks noChangeArrowheads="1"/>
                </p:cNvSpPr>
                <p:nvPr/>
              </p:nvSpPr>
              <p:spPr bwMode="auto">
                <a:xfrm>
                  <a:off x="1200" y="2688"/>
                  <a:ext cx="864" cy="25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pre(T    R);</a:t>
                  </a:r>
                </a:p>
              </p:txBody>
            </p:sp>
            <p:sp>
              <p:nvSpPr>
                <p:cNvPr id="54319" name="Line 307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144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54317" name="AutoShape 308"/>
              <p:cNvSpPr>
                <a:spLocks noChangeArrowheads="1"/>
              </p:cNvSpPr>
              <p:nvPr/>
            </p:nvSpPr>
            <p:spPr bwMode="auto">
              <a:xfrm rot="2761019">
                <a:off x="5040" y="480"/>
                <a:ext cx="336" cy="48"/>
              </a:xfrm>
              <a:prstGeom prst="rightArrow">
                <a:avLst>
                  <a:gd name="adj1" fmla="val 50000"/>
                  <a:gd name="adj2" fmla="val 175000"/>
                </a:avLst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15" name="Line 309"/>
            <p:cNvSpPr>
              <a:spLocks noChangeShapeType="1"/>
            </p:cNvSpPr>
            <p:nvPr/>
          </p:nvSpPr>
          <p:spPr bwMode="auto">
            <a:xfrm>
              <a:off x="163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2695" name="Text Box 311"/>
          <p:cNvSpPr txBox="1">
            <a:spLocks noChangeArrowheads="1"/>
          </p:cNvSpPr>
          <p:nvPr/>
        </p:nvSpPr>
        <p:spPr bwMode="auto">
          <a:xfrm>
            <a:off x="4424363" y="85259"/>
            <a:ext cx="2492990" cy="52322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FF3300"/>
                </a:solidFill>
                <a:ea typeface="宋体" panose="02010600030101010101" pitchFamily="2" charset="-122"/>
              </a:rPr>
              <a:t>先序序列：</a:t>
            </a:r>
            <a:r>
              <a:rPr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ABDC</a:t>
            </a:r>
          </a:p>
        </p:txBody>
      </p:sp>
    </p:spTree>
    <p:extLst>
      <p:ext uri="{BB962C8B-B14F-4D97-AF65-F5344CB8AC3E}">
        <p14:creationId xmlns:p14="http://schemas.microsoft.com/office/powerpoint/2010/main" val="73301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1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1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1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1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3000" fill="hold"/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3000" fill="hold"/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549" grpId="0" animBg="1" autoUpdateAnimBg="0"/>
      <p:bldP spid="912555" grpId="0" animBg="1" autoUpdateAnimBg="0"/>
      <p:bldP spid="912569" grpId="0" animBg="1" autoUpdateAnimBg="0"/>
      <p:bldP spid="912575" grpId="0" animBg="1" autoUpdateAnimBg="0"/>
      <p:bldP spid="912651" grpId="0" animBg="1" autoUpdateAnimBg="0"/>
      <p:bldP spid="9126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4" y="0"/>
            <a:ext cx="5884863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遍历的算法实现－中序遍历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142875" y="847725"/>
            <a:ext cx="4152900" cy="2305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若二叉树为空，则空操作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b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中序遍历左子树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(L)</a:t>
            </a:r>
            <a:b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访问根结点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(D)</a:t>
            </a:r>
            <a:b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中序遍历右子树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(R)</a:t>
            </a:r>
          </a:p>
        </p:txBody>
      </p:sp>
      <p:grpSp>
        <p:nvGrpSpPr>
          <p:cNvPr id="55300" name="Group 7"/>
          <p:cNvGrpSpPr>
            <a:grpSpLocks/>
          </p:cNvGrpSpPr>
          <p:nvPr/>
        </p:nvGrpSpPr>
        <p:grpSpPr bwMode="auto">
          <a:xfrm>
            <a:off x="606425" y="3352800"/>
            <a:ext cx="3060700" cy="2362200"/>
            <a:chOff x="492" y="384"/>
            <a:chExt cx="1928" cy="1488"/>
          </a:xfrm>
        </p:grpSpPr>
        <p:sp>
          <p:nvSpPr>
            <p:cNvPr id="55351" name="Oval 8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5352" name="Oval 9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5353" name="Oval 10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5354" name="Oval 11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5355" name="Line 12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56" name="Line 13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57" name="Line 14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0351" name="Rectangle 15"/>
          <p:cNvSpPr>
            <a:spLocks noChangeArrowheads="1"/>
          </p:cNvSpPr>
          <p:nvPr/>
        </p:nvSpPr>
        <p:spPr bwMode="auto">
          <a:xfrm>
            <a:off x="5095875" y="83820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L           D            R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95875" y="2781300"/>
            <a:ext cx="457200" cy="1066800"/>
            <a:chOff x="2880" y="1248"/>
            <a:chExt cx="288" cy="672"/>
          </a:xfrm>
        </p:grpSpPr>
        <p:sp>
          <p:nvSpPr>
            <p:cNvPr id="55349" name="Line 17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50" name="Oval 18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562475" y="1314450"/>
            <a:ext cx="1524000" cy="1447800"/>
            <a:chOff x="3216" y="1248"/>
            <a:chExt cx="960" cy="912"/>
          </a:xfrm>
        </p:grpSpPr>
        <p:sp>
          <p:nvSpPr>
            <p:cNvPr id="55343" name="Line 20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5344" name="Group 21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5346" name="Line 22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47" name="Line 2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48" name="Line 24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5345" name="Rectangle 25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L  D   R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4975" y="2724150"/>
            <a:ext cx="1447800" cy="1447800"/>
            <a:chOff x="3744" y="2160"/>
            <a:chExt cx="912" cy="912"/>
          </a:xfrm>
        </p:grpSpPr>
        <p:grpSp>
          <p:nvGrpSpPr>
            <p:cNvPr id="55337" name="Group 27"/>
            <p:cNvGrpSpPr>
              <a:grpSpLocks/>
            </p:cNvGrpSpPr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5340" name="Line 28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41" name="Line 29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42" name="Line 3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5338" name="Rectangle 31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L    D   R</a:t>
              </a:r>
            </a:p>
          </p:txBody>
        </p:sp>
        <p:sp>
          <p:nvSpPr>
            <p:cNvPr id="55339" name="Line 32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619625" y="2762250"/>
            <a:ext cx="457200" cy="990600"/>
            <a:chOff x="3552" y="2160"/>
            <a:chExt cx="288" cy="624"/>
          </a:xfrm>
        </p:grpSpPr>
        <p:sp>
          <p:nvSpPr>
            <p:cNvPr id="55335" name="Text Box 34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5336" name="Line 35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6181725" y="1295400"/>
            <a:ext cx="457200" cy="1066800"/>
            <a:chOff x="3264" y="2160"/>
            <a:chExt cx="288" cy="672"/>
          </a:xfrm>
        </p:grpSpPr>
        <p:sp>
          <p:nvSpPr>
            <p:cNvPr id="55333" name="Oval 37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6505575" y="4152900"/>
            <a:ext cx="457200" cy="990600"/>
            <a:chOff x="4368" y="3072"/>
            <a:chExt cx="288" cy="624"/>
          </a:xfrm>
        </p:grpSpPr>
        <p:sp>
          <p:nvSpPr>
            <p:cNvPr id="55331" name="Text Box 40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5332" name="Line 41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5495925" y="4191000"/>
            <a:ext cx="457200" cy="990600"/>
            <a:chOff x="4080" y="3072"/>
            <a:chExt cx="288" cy="624"/>
          </a:xfrm>
        </p:grpSpPr>
        <p:sp>
          <p:nvSpPr>
            <p:cNvPr id="55329" name="Text Box 43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5330" name="Line 44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6048375" y="4152900"/>
            <a:ext cx="457200" cy="1066800"/>
            <a:chOff x="3792" y="3072"/>
            <a:chExt cx="288" cy="672"/>
          </a:xfrm>
        </p:grpSpPr>
        <p:sp>
          <p:nvSpPr>
            <p:cNvPr id="55327" name="Oval 46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5328" name="Line 47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7915275" y="2895600"/>
            <a:ext cx="457200" cy="990600"/>
            <a:chOff x="5280" y="2160"/>
            <a:chExt cx="288" cy="624"/>
          </a:xfrm>
        </p:grpSpPr>
        <p:sp>
          <p:nvSpPr>
            <p:cNvPr id="55325" name="Text Box 49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5326" name="Line 50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6886575" y="2895600"/>
            <a:ext cx="457200" cy="990600"/>
            <a:chOff x="4992" y="2160"/>
            <a:chExt cx="288" cy="624"/>
          </a:xfrm>
        </p:grpSpPr>
        <p:sp>
          <p:nvSpPr>
            <p:cNvPr id="55323" name="Text Box 52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5324" name="Line 53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7439025" y="2895600"/>
            <a:ext cx="457200" cy="1066800"/>
            <a:chOff x="4704" y="2160"/>
            <a:chExt cx="288" cy="672"/>
          </a:xfrm>
        </p:grpSpPr>
        <p:sp>
          <p:nvSpPr>
            <p:cNvPr id="55321" name="Oval 55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5322" name="Line 56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6905625" y="1295400"/>
            <a:ext cx="1447800" cy="1600200"/>
            <a:chOff x="4356" y="972"/>
            <a:chExt cx="912" cy="1008"/>
          </a:xfrm>
        </p:grpSpPr>
        <p:grpSp>
          <p:nvGrpSpPr>
            <p:cNvPr id="55315" name="Group 58"/>
            <p:cNvGrpSpPr>
              <a:grpSpLocks/>
            </p:cNvGrpSpPr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5318" name="Line 59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19" name="Line 60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20" name="Line 61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5316" name="Rectangle 62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L    D   R</a:t>
              </a:r>
            </a:p>
          </p:txBody>
        </p:sp>
        <p:sp>
          <p:nvSpPr>
            <p:cNvPr id="55317" name="Line 63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0400" name="Text Box 64"/>
          <p:cNvSpPr txBox="1">
            <a:spLocks noChangeArrowheads="1"/>
          </p:cNvSpPr>
          <p:nvPr/>
        </p:nvSpPr>
        <p:spPr bwMode="auto">
          <a:xfrm>
            <a:off x="3998917" y="5454654"/>
            <a:ext cx="482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中序遍历序列：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  D  A  C</a:t>
            </a:r>
          </a:p>
        </p:txBody>
      </p:sp>
    </p:spTree>
    <p:extLst>
      <p:ext uri="{BB962C8B-B14F-4D97-AF65-F5344CB8AC3E}">
        <p14:creationId xmlns:p14="http://schemas.microsoft.com/office/powerpoint/2010/main" val="204276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51" grpId="0" animBg="1" autoUpdateAnimBg="0"/>
      <p:bldP spid="910400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0" y="692154"/>
            <a:ext cx="91440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Status </a:t>
            </a:r>
            <a:r>
              <a:rPr lang="en-US" altLang="zh-CN" sz="2800" dirty="0" err="1">
                <a:solidFill>
                  <a:srgbClr val="000000"/>
                </a:solidFill>
              </a:rPr>
              <a:t>InOrderTraverse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BiTree</a:t>
            </a:r>
            <a:r>
              <a:rPr lang="en-US" altLang="zh-CN" sz="2800" dirty="0">
                <a:solidFill>
                  <a:srgbClr val="000000"/>
                </a:solidFill>
              </a:rPr>
              <a:t> T){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if(T==NULL) return OK;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空二叉树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else{   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InOrderTraverse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lchild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递归遍历左子树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&lt;&lt;T-&gt;data;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    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访问根结点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InOrderTraverse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rchild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递归遍历右子树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59813" name="Rectangle 5"/>
          <p:cNvSpPr>
            <a:spLocks noChangeArrowheads="1"/>
          </p:cNvSpPr>
          <p:nvPr/>
        </p:nvSpPr>
        <p:spPr bwMode="auto">
          <a:xfrm>
            <a:off x="39692" y="0"/>
            <a:ext cx="3811587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中序遍历算法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22282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34929" y="0"/>
            <a:ext cx="5884863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遍历的算法实现－后序遍历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277813" y="838200"/>
            <a:ext cx="4240212" cy="21224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若二叉树为空，则空操作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b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后序遍历左子树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(L)</a:t>
            </a:r>
            <a:b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后序遍历右子树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(R)</a:t>
            </a:r>
            <a:b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访问根结点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(D)</a:t>
            </a:r>
          </a:p>
        </p:txBody>
      </p:sp>
      <p:grpSp>
        <p:nvGrpSpPr>
          <p:cNvPr id="57348" name="Group 7"/>
          <p:cNvGrpSpPr>
            <a:grpSpLocks/>
          </p:cNvGrpSpPr>
          <p:nvPr/>
        </p:nvGrpSpPr>
        <p:grpSpPr bwMode="auto">
          <a:xfrm>
            <a:off x="561975" y="3067050"/>
            <a:ext cx="3060700" cy="2362200"/>
            <a:chOff x="492" y="384"/>
            <a:chExt cx="1928" cy="1488"/>
          </a:xfrm>
        </p:grpSpPr>
        <p:sp>
          <p:nvSpPr>
            <p:cNvPr id="57397" name="Oval 8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7398" name="Oval 9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7399" name="Oval 10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7400" name="Oval 11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7401" name="Line 12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7402" name="Line 13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7403" name="Line 14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1375" name="Rectangle 15"/>
          <p:cNvSpPr>
            <a:spLocks noChangeArrowheads="1"/>
          </p:cNvSpPr>
          <p:nvPr/>
        </p:nvSpPr>
        <p:spPr bwMode="auto">
          <a:xfrm>
            <a:off x="5051429" y="838200"/>
            <a:ext cx="34194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 L                   R              D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18025" y="1314450"/>
            <a:ext cx="1524000" cy="1447800"/>
            <a:chOff x="3216" y="1248"/>
            <a:chExt cx="960" cy="912"/>
          </a:xfrm>
        </p:grpSpPr>
        <p:sp>
          <p:nvSpPr>
            <p:cNvPr id="57391" name="Line 17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7392" name="Group 18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7394" name="Line 19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95" name="Line 20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96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7393" name="Rectangle 22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L  R   D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632325" y="2800350"/>
            <a:ext cx="1447800" cy="1428750"/>
            <a:chOff x="2796" y="1752"/>
            <a:chExt cx="912" cy="900"/>
          </a:xfrm>
        </p:grpSpPr>
        <p:grpSp>
          <p:nvGrpSpPr>
            <p:cNvPr id="57385" name="Group 24"/>
            <p:cNvGrpSpPr>
              <a:grpSpLocks/>
            </p:cNvGrpSpPr>
            <p:nvPr/>
          </p:nvGrpSpPr>
          <p:grpSpPr bwMode="auto">
            <a:xfrm>
              <a:off x="2940" y="2172"/>
              <a:ext cx="576" cy="240"/>
              <a:chOff x="3888" y="2592"/>
              <a:chExt cx="576" cy="240"/>
            </a:xfrm>
          </p:grpSpPr>
          <p:sp>
            <p:nvSpPr>
              <p:cNvPr id="57388" name="Line 25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89" name="Line 26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90" name="Line 2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7386" name="Rectangle 28"/>
            <p:cNvSpPr>
              <a:spLocks noChangeArrowheads="1"/>
            </p:cNvSpPr>
            <p:nvPr/>
          </p:nvSpPr>
          <p:spPr bwMode="auto">
            <a:xfrm>
              <a:off x="2796" y="241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L    R   D</a:t>
              </a:r>
            </a:p>
          </p:txBody>
        </p:sp>
        <p:sp>
          <p:nvSpPr>
            <p:cNvPr id="57387" name="Line 29"/>
            <p:cNvSpPr>
              <a:spLocks noChangeShapeType="1"/>
            </p:cNvSpPr>
            <p:nvPr/>
          </p:nvSpPr>
          <p:spPr bwMode="auto">
            <a:xfrm>
              <a:off x="3204" y="175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8023225" y="1333500"/>
            <a:ext cx="457200" cy="1066800"/>
            <a:chOff x="3264" y="2160"/>
            <a:chExt cx="288" cy="672"/>
          </a:xfrm>
        </p:grpSpPr>
        <p:sp>
          <p:nvSpPr>
            <p:cNvPr id="57383" name="Oval 31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7384" name="Line 32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146675" y="4229100"/>
            <a:ext cx="457200" cy="990600"/>
            <a:chOff x="4368" y="3072"/>
            <a:chExt cx="288" cy="624"/>
          </a:xfrm>
        </p:grpSpPr>
        <p:sp>
          <p:nvSpPr>
            <p:cNvPr id="57381" name="Text Box 34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613275" y="4248150"/>
            <a:ext cx="457200" cy="990600"/>
            <a:chOff x="4080" y="3072"/>
            <a:chExt cx="288" cy="624"/>
          </a:xfrm>
        </p:grpSpPr>
        <p:sp>
          <p:nvSpPr>
            <p:cNvPr id="57379" name="Text Box 37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7380" name="Line 38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5622925" y="4191000"/>
            <a:ext cx="457200" cy="1066800"/>
            <a:chOff x="3792" y="3072"/>
            <a:chExt cx="288" cy="672"/>
          </a:xfrm>
        </p:grpSpPr>
        <p:sp>
          <p:nvSpPr>
            <p:cNvPr id="57377" name="Oval 40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7378" name="Line 41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6880225" y="2781300"/>
            <a:ext cx="457200" cy="990600"/>
            <a:chOff x="5280" y="2160"/>
            <a:chExt cx="288" cy="624"/>
          </a:xfrm>
        </p:grpSpPr>
        <p:sp>
          <p:nvSpPr>
            <p:cNvPr id="57375" name="Text Box 43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7376" name="Line 44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6327775" y="2800350"/>
            <a:ext cx="457200" cy="990600"/>
            <a:chOff x="4992" y="2160"/>
            <a:chExt cx="288" cy="624"/>
          </a:xfrm>
        </p:grpSpPr>
        <p:sp>
          <p:nvSpPr>
            <p:cNvPr id="57373" name="Text Box 46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57374" name="Line 47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7337425" y="2781300"/>
            <a:ext cx="457200" cy="1066800"/>
            <a:chOff x="4704" y="2160"/>
            <a:chExt cx="288" cy="672"/>
          </a:xfrm>
        </p:grpSpPr>
        <p:sp>
          <p:nvSpPr>
            <p:cNvPr id="57371" name="Oval 49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7372" name="Line 50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6365875" y="1181100"/>
            <a:ext cx="1447800" cy="1600200"/>
            <a:chOff x="4356" y="972"/>
            <a:chExt cx="912" cy="1008"/>
          </a:xfrm>
        </p:grpSpPr>
        <p:grpSp>
          <p:nvGrpSpPr>
            <p:cNvPr id="57365" name="Group 52"/>
            <p:cNvGrpSpPr>
              <a:grpSpLocks/>
            </p:cNvGrpSpPr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7368" name="Line 5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69" name="Line 5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70" name="Line 55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7366" name="Rectangle 56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L    R   D</a:t>
              </a:r>
            </a:p>
          </p:txBody>
        </p:sp>
        <p:sp>
          <p:nvSpPr>
            <p:cNvPr id="57367" name="Line 57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756275" y="2781300"/>
            <a:ext cx="666750" cy="990600"/>
            <a:chOff x="3360" y="1752"/>
            <a:chExt cx="420" cy="624"/>
          </a:xfrm>
        </p:grpSpPr>
        <p:sp>
          <p:nvSpPr>
            <p:cNvPr id="57362" name="Line 59"/>
            <p:cNvSpPr>
              <a:spLocks noChangeShapeType="1"/>
            </p:cNvSpPr>
            <p:nvPr/>
          </p:nvSpPr>
          <p:spPr bwMode="auto">
            <a:xfrm>
              <a:off x="3636" y="1956"/>
              <a:ext cx="0" cy="1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7363" name="Oval 60"/>
            <p:cNvSpPr>
              <a:spLocks noChangeArrowheads="1"/>
            </p:cNvSpPr>
            <p:nvPr/>
          </p:nvSpPr>
          <p:spPr bwMode="auto">
            <a:xfrm>
              <a:off x="3492" y="2136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7364" name="Line 61"/>
            <p:cNvSpPr>
              <a:spLocks noChangeShapeType="1"/>
            </p:cNvSpPr>
            <p:nvPr/>
          </p:nvSpPr>
          <p:spPr bwMode="auto">
            <a:xfrm>
              <a:off x="3360" y="1752"/>
              <a:ext cx="276" cy="20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1422" name="Text Box 62"/>
          <p:cNvSpPr txBox="1">
            <a:spLocks noChangeArrowheads="1"/>
          </p:cNvSpPr>
          <p:nvPr/>
        </p:nvSpPr>
        <p:spPr bwMode="auto">
          <a:xfrm>
            <a:off x="4156075" y="5429254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后序遍历序列： 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楷体_GB2312" pitchFamily="49" charset="-122"/>
              </a:rPr>
              <a:t>D   B  C  A</a:t>
            </a:r>
          </a:p>
        </p:txBody>
      </p:sp>
    </p:spTree>
    <p:extLst>
      <p:ext uri="{BB962C8B-B14F-4D97-AF65-F5344CB8AC3E}">
        <p14:creationId xmlns:p14="http://schemas.microsoft.com/office/powerpoint/2010/main" val="367306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5" grpId="0" animBg="1" autoUpdateAnimBg="0"/>
      <p:bldP spid="91142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0" y="692154"/>
            <a:ext cx="91440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Status </a:t>
            </a:r>
            <a:r>
              <a:rPr lang="en-US" altLang="zh-CN" sz="2800" dirty="0" err="1">
                <a:solidFill>
                  <a:srgbClr val="000000"/>
                </a:solidFill>
              </a:rPr>
              <a:t>PostOrderTraverse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BiTree</a:t>
            </a:r>
            <a:r>
              <a:rPr lang="en-US" altLang="zh-CN" sz="2800" dirty="0">
                <a:solidFill>
                  <a:srgbClr val="000000"/>
                </a:solidFill>
              </a:rPr>
              <a:t> T){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if(T==NULL) return OK;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空二叉树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else{   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PostOrderTraverse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lchild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递归遍历左子树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PostOrderTraverse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rchild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递归遍历右子树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&lt;&lt;T-&gt;data;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访问根结点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61861" name="Rectangle 5"/>
          <p:cNvSpPr>
            <a:spLocks noChangeArrowheads="1"/>
          </p:cNvSpPr>
          <p:nvPr/>
        </p:nvSpPr>
        <p:spPr bwMode="auto">
          <a:xfrm>
            <a:off x="39692" y="0"/>
            <a:ext cx="3811587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后序遍历算法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82903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222069" y="511175"/>
            <a:ext cx="59342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40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.1 </a:t>
            </a:r>
            <a:r>
              <a:rPr lang="zh-CN" altLang="en-US" sz="40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树和二叉树的定义</a:t>
            </a:r>
          </a:p>
        </p:txBody>
      </p:sp>
      <p:sp>
        <p:nvSpPr>
          <p:cNvPr id="19459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19460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92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341317" y="2143129"/>
            <a:ext cx="8588375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）个结点的有限集，它或为空树（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 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 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）；或为非空树，对于非空树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）有且仅有一个称之为根的结点；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）除根结点以外的其余结点可分为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＞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）个互不相交的有限集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…, 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i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其中每一个集合本身又是一棵树，并且称为根的子树（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SubTree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</a:p>
        </p:txBody>
      </p:sp>
      <p:sp>
        <p:nvSpPr>
          <p:cNvPr id="19462" name="Rectangle 16"/>
          <p:cNvSpPr>
            <a:spLocks noChangeArrowheads="1"/>
          </p:cNvSpPr>
          <p:nvPr/>
        </p:nvSpPr>
        <p:spPr bwMode="auto">
          <a:xfrm>
            <a:off x="39692" y="1428750"/>
            <a:ext cx="24606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树的定义</a:t>
            </a:r>
          </a:p>
        </p:txBody>
      </p:sp>
    </p:spTree>
    <p:extLst>
      <p:ext uri="{BB962C8B-B14F-4D97-AF65-F5344CB8AC3E}">
        <p14:creationId xmlns:p14="http://schemas.microsoft.com/office/powerpoint/2010/main" val="36316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ChangeArrowheads="1"/>
          </p:cNvSpPr>
          <p:nvPr/>
        </p:nvSpPr>
        <p:spPr bwMode="auto">
          <a:xfrm>
            <a:off x="4" y="1268413"/>
            <a:ext cx="4500563" cy="295275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</a:rPr>
              <a:t>PreOrderTraverse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</a:rPr>
              <a:t> T){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if(T==NULL) return OK;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else{   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</a:rPr>
              <a:t>&lt;&lt;T-&gt;data;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FF3300"/>
                </a:solidFill>
              </a:rPr>
              <a:t>PreOrderTraverse</a:t>
            </a:r>
            <a:r>
              <a:rPr lang="en-US" altLang="zh-CN" sz="2000" dirty="0">
                <a:solidFill>
                  <a:srgbClr val="FF3300"/>
                </a:solidFill>
              </a:rPr>
              <a:t>(T-&gt;</a:t>
            </a:r>
            <a:r>
              <a:rPr lang="en-US" altLang="zh-CN" sz="2000" dirty="0" err="1">
                <a:solidFill>
                  <a:srgbClr val="FF3300"/>
                </a:solidFill>
              </a:rPr>
              <a:t>lchild</a:t>
            </a:r>
            <a:r>
              <a:rPr lang="en-US" altLang="zh-CN" sz="2000" dirty="0">
                <a:solidFill>
                  <a:srgbClr val="FF3300"/>
                </a:solidFill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FF3300"/>
                </a:solidFill>
              </a:rPr>
              <a:t>PreOrderTraverse</a:t>
            </a:r>
            <a:r>
              <a:rPr lang="en-US" altLang="zh-CN" sz="2000" dirty="0">
                <a:solidFill>
                  <a:srgbClr val="FF3300"/>
                </a:solidFill>
              </a:rPr>
              <a:t>(T-&gt;</a:t>
            </a:r>
            <a:r>
              <a:rPr lang="en-US" altLang="zh-CN" sz="2000" dirty="0" err="1">
                <a:solidFill>
                  <a:srgbClr val="FF3300"/>
                </a:solidFill>
              </a:rPr>
              <a:t>rchild</a:t>
            </a:r>
            <a:r>
              <a:rPr lang="en-US" altLang="zh-CN" sz="2000" dirty="0">
                <a:solidFill>
                  <a:srgbClr val="FF3300"/>
                </a:solidFill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32869" name="Rectangle 5"/>
          <p:cNvSpPr>
            <a:spLocks noChangeArrowheads="1"/>
          </p:cNvSpPr>
          <p:nvPr/>
        </p:nvSpPr>
        <p:spPr bwMode="auto">
          <a:xfrm>
            <a:off x="4500563" y="3168650"/>
            <a:ext cx="4500562" cy="295275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</a:rPr>
              <a:t>PostOrderTraverse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</a:rPr>
              <a:t> T){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if(T==NULL) return OK;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else{   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FF3300"/>
                </a:solidFill>
              </a:rPr>
              <a:t>PostOrderTraverse</a:t>
            </a:r>
            <a:r>
              <a:rPr lang="en-US" altLang="zh-CN" sz="2000" dirty="0">
                <a:solidFill>
                  <a:srgbClr val="FF3300"/>
                </a:solidFill>
              </a:rPr>
              <a:t>(T-&gt;</a:t>
            </a:r>
            <a:r>
              <a:rPr lang="en-US" altLang="zh-CN" sz="2000" dirty="0" err="1">
                <a:solidFill>
                  <a:srgbClr val="FF3300"/>
                </a:solidFill>
              </a:rPr>
              <a:t>lchild</a:t>
            </a:r>
            <a:r>
              <a:rPr lang="en-US" altLang="zh-CN" sz="2000" dirty="0">
                <a:solidFill>
                  <a:srgbClr val="FF3300"/>
                </a:solidFill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FF3300"/>
                </a:solidFill>
              </a:rPr>
              <a:t>PostOrderTraverse</a:t>
            </a:r>
            <a:r>
              <a:rPr lang="en-US" altLang="zh-CN" sz="2000" dirty="0">
                <a:solidFill>
                  <a:srgbClr val="FF3300"/>
                </a:solidFill>
              </a:rPr>
              <a:t>(T-&gt;</a:t>
            </a:r>
            <a:r>
              <a:rPr lang="en-US" altLang="zh-CN" sz="2000" dirty="0" err="1">
                <a:solidFill>
                  <a:srgbClr val="FF3300"/>
                </a:solidFill>
              </a:rPr>
              <a:t>rchild</a:t>
            </a:r>
            <a:r>
              <a:rPr lang="en-US" altLang="zh-CN" sz="2000" dirty="0">
                <a:solidFill>
                  <a:srgbClr val="FF3300"/>
                </a:solidFill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</a:rPr>
              <a:t>&lt;&lt;T-&gt;data;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32870" name="Rectangle 6"/>
          <p:cNvSpPr>
            <a:spLocks noChangeArrowheads="1"/>
          </p:cNvSpPr>
          <p:nvPr/>
        </p:nvSpPr>
        <p:spPr bwMode="auto">
          <a:xfrm>
            <a:off x="4679954" y="0"/>
            <a:ext cx="4500563" cy="295275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</a:rPr>
              <a:t>InOrderTraverse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</a:rPr>
              <a:t> T){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if(T==NULL) return OK;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else{   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FF3300"/>
                </a:solidFill>
              </a:rPr>
              <a:t>InOrderTraverse</a:t>
            </a:r>
            <a:r>
              <a:rPr lang="en-US" altLang="zh-CN" sz="2000" dirty="0">
                <a:solidFill>
                  <a:srgbClr val="FF3300"/>
                </a:solidFill>
              </a:rPr>
              <a:t>(T-&gt;</a:t>
            </a:r>
            <a:r>
              <a:rPr lang="en-US" altLang="zh-CN" sz="2000" dirty="0" err="1">
                <a:solidFill>
                  <a:srgbClr val="FF3300"/>
                </a:solidFill>
              </a:rPr>
              <a:t>lchild</a:t>
            </a:r>
            <a:r>
              <a:rPr lang="en-US" altLang="zh-CN" sz="2000" dirty="0">
                <a:solidFill>
                  <a:srgbClr val="FF3300"/>
                </a:solidFill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</a:rPr>
              <a:t>&lt;&lt;T-&gt;data;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     </a:t>
            </a:r>
            <a:r>
              <a:rPr lang="en-US" altLang="zh-CN" sz="2000" dirty="0" err="1">
                <a:solidFill>
                  <a:srgbClr val="FF3300"/>
                </a:solidFill>
              </a:rPr>
              <a:t>InOrderTraverse</a:t>
            </a:r>
            <a:r>
              <a:rPr lang="en-US" altLang="zh-CN" sz="2000" dirty="0">
                <a:solidFill>
                  <a:srgbClr val="FF3300"/>
                </a:solidFill>
              </a:rPr>
              <a:t>(T-&gt;</a:t>
            </a:r>
            <a:r>
              <a:rPr lang="en-US" altLang="zh-CN" sz="2000" dirty="0" err="1">
                <a:solidFill>
                  <a:srgbClr val="FF3300"/>
                </a:solidFill>
              </a:rPr>
              <a:t>rchild</a:t>
            </a:r>
            <a:r>
              <a:rPr lang="en-US" altLang="zh-CN" sz="2000" dirty="0">
                <a:solidFill>
                  <a:srgbClr val="FF3300"/>
                </a:solidFill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14288" y="0"/>
            <a:ext cx="36941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遍历算法的分析</a:t>
            </a:r>
          </a:p>
        </p:txBody>
      </p:sp>
    </p:spTree>
    <p:extLst>
      <p:ext uri="{BB962C8B-B14F-4D97-AF65-F5344CB8AC3E}">
        <p14:creationId xmlns:p14="http://schemas.microsoft.com/office/powerpoint/2010/main" val="169299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 animBg="1" autoUpdateAnimBg="0"/>
      <p:bldP spid="932869" grpId="0" animBg="1" autoUpdateAnimBg="0"/>
      <p:bldP spid="93287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60350" y="608017"/>
            <a:ext cx="8382000" cy="14112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如果去掉输出语句，从递归的角度看，三种算法是完全相同的，或说这三种算法的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访问路径是相同的，只是访问结点的时机不同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auto">
          <a:xfrm>
            <a:off x="3886200" y="2311400"/>
            <a:ext cx="4827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从虚线的出发点到终点的路径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上，每个结点经过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次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60420" name="Group 6"/>
          <p:cNvGrpSpPr>
            <a:grpSpLocks/>
          </p:cNvGrpSpPr>
          <p:nvPr/>
        </p:nvGrpSpPr>
        <p:grpSpPr bwMode="auto">
          <a:xfrm>
            <a:off x="-153986" y="2181225"/>
            <a:ext cx="3581401" cy="3810000"/>
            <a:chOff x="96" y="1488"/>
            <a:chExt cx="2256" cy="2400"/>
          </a:xfrm>
        </p:grpSpPr>
        <p:sp>
          <p:nvSpPr>
            <p:cNvPr id="60423" name="Oval 7"/>
            <p:cNvSpPr>
              <a:spLocks noChangeArrowheads="1"/>
            </p:cNvSpPr>
            <p:nvPr/>
          </p:nvSpPr>
          <p:spPr bwMode="auto">
            <a:xfrm>
              <a:off x="1207" y="1510"/>
              <a:ext cx="231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0424" name="Oval 8"/>
            <p:cNvSpPr>
              <a:spLocks noChangeArrowheads="1"/>
            </p:cNvSpPr>
            <p:nvPr/>
          </p:nvSpPr>
          <p:spPr bwMode="auto">
            <a:xfrm>
              <a:off x="836" y="3155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60425" name="Oval 9"/>
            <p:cNvSpPr>
              <a:spLocks noChangeArrowheads="1"/>
            </p:cNvSpPr>
            <p:nvPr/>
          </p:nvSpPr>
          <p:spPr bwMode="auto">
            <a:xfrm>
              <a:off x="1207" y="2599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0426" name="Oval 10"/>
            <p:cNvSpPr>
              <a:spLocks noChangeArrowheads="1"/>
            </p:cNvSpPr>
            <p:nvPr/>
          </p:nvSpPr>
          <p:spPr bwMode="auto">
            <a:xfrm>
              <a:off x="489" y="2621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0427" name="Oval 11"/>
            <p:cNvSpPr>
              <a:spLocks noChangeArrowheads="1"/>
            </p:cNvSpPr>
            <p:nvPr/>
          </p:nvSpPr>
          <p:spPr bwMode="auto">
            <a:xfrm>
              <a:off x="1727" y="2010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0428" name="Oval 12"/>
            <p:cNvSpPr>
              <a:spLocks noChangeArrowheads="1"/>
            </p:cNvSpPr>
            <p:nvPr/>
          </p:nvSpPr>
          <p:spPr bwMode="auto">
            <a:xfrm>
              <a:off x="825" y="2044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0429" name="Oval 13"/>
            <p:cNvSpPr>
              <a:spLocks noChangeArrowheads="1"/>
            </p:cNvSpPr>
            <p:nvPr/>
          </p:nvSpPr>
          <p:spPr bwMode="auto">
            <a:xfrm>
              <a:off x="1542" y="3177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7" name="Oval 21"/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38" name="Oval 22"/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39" name="Oval 23"/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40" name="Oval 24"/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41" name="Oval 25"/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42" name="Oval 26"/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43" name="Oval 27"/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44" name="Line 28"/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3" name="Line 37"/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8" name="Line 42"/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9" name="Line 43"/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1" name="Line 45"/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2" name="Line 46"/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3" name="Line 47"/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4" name="Line 48"/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7" name="Line 51"/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8" name="Line 52"/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9" name="Line 53"/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0" name="Line 54"/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1" name="Line 55"/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2" name="Line 56"/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3" name="Line 57"/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4" name="Line 58"/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5" name="Line 59"/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6" name="Line 60"/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7" name="Line 61"/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8" name="Line 62"/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9" name="Line 63"/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0" name="Line 64"/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1" name="Line 65"/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2" name="Line 66"/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3" name="Line 67"/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4" name="Line 68"/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5" name="Line 69"/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6" name="Line 70"/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7" name="Line 71"/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8" name="Line 72"/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9" name="Line 73"/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0" name="Line 74"/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1" name="Line 75"/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2" name="Oval 76"/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93" name="Line 77"/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4" name="Line 78"/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5" name="Line 79"/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6" name="Line 80"/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7" name="Line 81"/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63986" name="Rectangle 82"/>
          <p:cNvSpPr>
            <a:spLocks noChangeArrowheads="1"/>
          </p:cNvSpPr>
          <p:nvPr/>
        </p:nvSpPr>
        <p:spPr bwMode="auto">
          <a:xfrm>
            <a:off x="3886204" y="3292475"/>
            <a:ext cx="5006975" cy="14112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次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经过时访问＝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先序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遍历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次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经过时访问＝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中序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遍历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次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经过时访问＝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后序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遍历</a:t>
            </a:r>
          </a:p>
        </p:txBody>
      </p:sp>
      <p:sp>
        <p:nvSpPr>
          <p:cNvPr id="60422" name="Rectangle 85"/>
          <p:cNvSpPr>
            <a:spLocks noChangeArrowheads="1"/>
          </p:cNvSpPr>
          <p:nvPr/>
        </p:nvSpPr>
        <p:spPr bwMode="auto">
          <a:xfrm>
            <a:off x="14288" y="0"/>
            <a:ext cx="36941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遍历算法的分析</a:t>
            </a:r>
          </a:p>
        </p:txBody>
      </p:sp>
    </p:spTree>
    <p:extLst>
      <p:ext uri="{BB962C8B-B14F-4D97-AF65-F5344CB8AC3E}">
        <p14:creationId xmlns:p14="http://schemas.microsoft.com/office/powerpoint/2010/main" val="425614010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9" grpId="0" autoUpdateAnimBg="0"/>
      <p:bldP spid="76398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6"/>
          <p:cNvGrpSpPr>
            <a:grpSpLocks/>
          </p:cNvGrpSpPr>
          <p:nvPr/>
        </p:nvGrpSpPr>
        <p:grpSpPr bwMode="auto">
          <a:xfrm>
            <a:off x="76200" y="2057400"/>
            <a:ext cx="3581400" cy="3810000"/>
            <a:chOff x="96" y="1488"/>
            <a:chExt cx="2256" cy="2400"/>
          </a:xfrm>
        </p:grpSpPr>
        <p:sp>
          <p:nvSpPr>
            <p:cNvPr id="61445" name="Oval 7"/>
            <p:cNvSpPr>
              <a:spLocks noChangeArrowheads="1"/>
            </p:cNvSpPr>
            <p:nvPr/>
          </p:nvSpPr>
          <p:spPr bwMode="auto">
            <a:xfrm>
              <a:off x="1207" y="1510"/>
              <a:ext cx="231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1446" name="Oval 8"/>
            <p:cNvSpPr>
              <a:spLocks noChangeArrowheads="1"/>
            </p:cNvSpPr>
            <p:nvPr/>
          </p:nvSpPr>
          <p:spPr bwMode="auto">
            <a:xfrm>
              <a:off x="836" y="3155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61447" name="Oval 9"/>
            <p:cNvSpPr>
              <a:spLocks noChangeArrowheads="1"/>
            </p:cNvSpPr>
            <p:nvPr/>
          </p:nvSpPr>
          <p:spPr bwMode="auto">
            <a:xfrm>
              <a:off x="1207" y="2599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1448" name="Oval 10"/>
            <p:cNvSpPr>
              <a:spLocks noChangeArrowheads="1"/>
            </p:cNvSpPr>
            <p:nvPr/>
          </p:nvSpPr>
          <p:spPr bwMode="auto">
            <a:xfrm>
              <a:off x="489" y="2621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1449" name="Oval 11"/>
            <p:cNvSpPr>
              <a:spLocks noChangeArrowheads="1"/>
            </p:cNvSpPr>
            <p:nvPr/>
          </p:nvSpPr>
          <p:spPr bwMode="auto">
            <a:xfrm>
              <a:off x="1727" y="2010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1450" name="Oval 12"/>
            <p:cNvSpPr>
              <a:spLocks noChangeArrowheads="1"/>
            </p:cNvSpPr>
            <p:nvPr/>
          </p:nvSpPr>
          <p:spPr bwMode="auto">
            <a:xfrm>
              <a:off x="825" y="2044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1451" name="Oval 13"/>
            <p:cNvSpPr>
              <a:spLocks noChangeArrowheads="1"/>
            </p:cNvSpPr>
            <p:nvPr/>
          </p:nvSpPr>
          <p:spPr bwMode="auto">
            <a:xfrm>
              <a:off x="1542" y="3177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61452" name="Line 14"/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3" name="Line 15"/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4" name="Line 16"/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5" name="Line 17"/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6" name="Line 18"/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7" name="Line 19"/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8" name="Line 20"/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9" name="Oval 21"/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60" name="Oval 22"/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61" name="Oval 23"/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62" name="Oval 24"/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63" name="Oval 25"/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64" name="Oval 26"/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65" name="Oval 27"/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66" name="Line 28"/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67" name="Line 29"/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68" name="Line 30"/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69" name="Line 31"/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0" name="Line 32"/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1" name="Line 33"/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2" name="Line 34"/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3" name="Line 35"/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4" name="Line 36"/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5" name="Line 37"/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6" name="Line 38"/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7" name="Line 39"/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8" name="Line 40"/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9" name="Line 41"/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0" name="Line 42"/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1" name="Line 43"/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2" name="Line 44"/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3" name="Line 45"/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4" name="Line 46"/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5" name="Line 47"/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6" name="Line 48"/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7" name="Line 49"/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8" name="Line 50"/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9" name="Line 51"/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0" name="Line 52"/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1" name="Line 53"/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2" name="Line 54"/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3" name="Line 55"/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4" name="Line 56"/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5" name="Line 57"/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6" name="Line 58"/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7" name="Line 59"/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8" name="Line 60"/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9" name="Line 61"/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0" name="Line 62"/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1" name="Line 63"/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2" name="Line 64"/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3" name="Line 65"/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4" name="Line 66"/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5" name="Line 67"/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6" name="Line 68"/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7" name="Line 69"/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8" name="Line 70"/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9" name="Line 71"/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0" name="Line 72"/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1" name="Line 73"/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2" name="Line 74"/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3" name="Line 75"/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4" name="Oval 76"/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15" name="Line 77"/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6" name="Line 78"/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7" name="Line 79"/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8" name="Line 80"/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9" name="Line 81"/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65012" name="Rectangle 84"/>
          <p:cNvSpPr>
            <a:spLocks noChangeArrowheads="1"/>
          </p:cNvSpPr>
          <p:nvPr/>
        </p:nvSpPr>
        <p:spPr bwMode="auto">
          <a:xfrm>
            <a:off x="534988" y="809625"/>
            <a:ext cx="8183562" cy="110490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时间效率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O(n)</a:t>
            </a:r>
            <a:r>
              <a:rPr kumimoji="1" lang="en-US" altLang="zh-CN" sz="32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每个结点只访问一次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空间效率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:O(n)</a:t>
            </a:r>
            <a:r>
              <a:rPr kumimoji="1" lang="en-US" altLang="zh-CN" sz="32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栈占用的最大辅助空间</a:t>
            </a:r>
            <a:endParaRPr kumimoji="1" lang="zh-CN" altLang="en-US" sz="3200" b="1">
              <a:solidFill>
                <a:srgbClr val="66FF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4" name="Rectangle 86"/>
          <p:cNvSpPr>
            <a:spLocks noChangeArrowheads="1"/>
          </p:cNvSpPr>
          <p:nvPr/>
        </p:nvSpPr>
        <p:spPr bwMode="auto">
          <a:xfrm>
            <a:off x="14288" y="0"/>
            <a:ext cx="36941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遍历算法的分析</a:t>
            </a:r>
          </a:p>
        </p:txBody>
      </p:sp>
    </p:spTree>
    <p:extLst>
      <p:ext uri="{BB962C8B-B14F-4D97-AF65-F5344CB8AC3E}">
        <p14:creationId xmlns:p14="http://schemas.microsoft.com/office/powerpoint/2010/main" val="33827309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525" y="705396"/>
            <a:ext cx="6400800" cy="703989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6"/>
                </a:solidFill>
              </a:rPr>
              <a:t>中序遍历非递归</a:t>
            </a:r>
            <a:r>
              <a:rPr lang="zh-CN" altLang="en-US" sz="3200" dirty="0">
                <a:solidFill>
                  <a:schemeClr val="accent6"/>
                </a:solidFill>
              </a:rPr>
              <a:t>算法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645" y="1240971"/>
            <a:ext cx="7983537" cy="5356362"/>
          </a:xfrm>
        </p:spPr>
        <p:txBody>
          <a:bodyPr/>
          <a:lstStyle/>
          <a:p>
            <a:r>
              <a:rPr lang="zh-CN" altLang="en-US" sz="2800" dirty="0"/>
              <a:t>中序遍历非递归算法 </a:t>
            </a:r>
            <a:r>
              <a:rPr lang="zh-CN" altLang="en-US" sz="2800" dirty="0">
                <a:solidFill>
                  <a:srgbClr val="FF0000"/>
                </a:solidFill>
              </a:rPr>
              <a:t>需要利用</a:t>
            </a:r>
            <a:r>
              <a:rPr lang="zh-CN" altLang="en-US" sz="2800" dirty="0"/>
              <a:t>栈 </a:t>
            </a:r>
            <a:r>
              <a:rPr lang="en-US" altLang="zh-CN" sz="2800" dirty="0"/>
              <a:t>–</a:t>
            </a:r>
            <a:r>
              <a:rPr lang="zh-CN" altLang="en-US" sz="2800" dirty="0"/>
              <a:t>暂存当前不能输出的结点。</a:t>
            </a:r>
            <a:endParaRPr lang="en-US" altLang="zh-CN" sz="2800" dirty="0"/>
          </a:p>
          <a:p>
            <a:r>
              <a:rPr lang="en-US" altLang="zh-CN" sz="2800" dirty="0"/>
              <a:t>P-&gt;A </a:t>
            </a:r>
            <a:r>
              <a:rPr lang="en-US" altLang="zh-CN" sz="2800" dirty="0"/>
              <a:t> 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</a:t>
            </a:r>
            <a:r>
              <a:rPr lang="zh-CN" altLang="en-US" sz="2800" dirty="0"/>
              <a:t>入栈  </a:t>
            </a:r>
            <a:endParaRPr lang="en-US" altLang="zh-CN" sz="2800" dirty="0"/>
          </a:p>
          <a:p>
            <a:r>
              <a:rPr lang="en-US" altLang="zh-CN" sz="2800" dirty="0"/>
              <a:t>P-&gt;B,  B</a:t>
            </a:r>
            <a:r>
              <a:rPr lang="zh-CN" altLang="en-US" sz="2800" dirty="0"/>
              <a:t>入栈</a:t>
            </a:r>
            <a:endParaRPr lang="en-US" altLang="zh-CN" sz="2800" dirty="0"/>
          </a:p>
          <a:p>
            <a:r>
              <a:rPr lang="en-US" altLang="zh-CN" sz="2800" dirty="0"/>
              <a:t>P</a:t>
            </a:r>
            <a:r>
              <a:rPr lang="en-US" altLang="zh-CN" sz="2800" dirty="0">
                <a:sym typeface="Wingdings" panose="05000000000000000000" pitchFamily="2" charset="2"/>
              </a:rPr>
              <a:t>D,D</a:t>
            </a:r>
            <a:r>
              <a:rPr lang="zh-CN" altLang="en-US" sz="2800" dirty="0">
                <a:sym typeface="Wingdings" panose="05000000000000000000" pitchFamily="2" charset="2"/>
              </a:rPr>
              <a:t>入栈  </a:t>
            </a:r>
            <a:r>
              <a:rPr lang="en-US" altLang="zh-CN" sz="2800" dirty="0">
                <a:sym typeface="Wingdings" panose="05000000000000000000" pitchFamily="2" charset="2"/>
              </a:rPr>
              <a:t>,P-&gt;D</a:t>
            </a:r>
            <a:r>
              <a:rPr lang="zh-CN" altLang="en-US" sz="2800" dirty="0">
                <a:sym typeface="Wingdings" panose="05000000000000000000" pitchFamily="2" charset="2"/>
              </a:rPr>
              <a:t>左</a:t>
            </a:r>
            <a:r>
              <a:rPr lang="zh-CN" altLang="en-US" sz="2800" dirty="0">
                <a:sym typeface="Wingdings" panose="05000000000000000000" pitchFamily="2" charset="2"/>
              </a:rPr>
              <a:t>孩子 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P==NULL, </a:t>
            </a:r>
            <a:r>
              <a:rPr lang="zh-CN" altLang="en-US" sz="2800" dirty="0">
                <a:sym typeface="Wingdings" panose="05000000000000000000" pitchFamily="2" charset="2"/>
              </a:rPr>
              <a:t>则</a:t>
            </a:r>
            <a:r>
              <a:rPr lang="en-US" altLang="zh-CN" sz="2800" dirty="0">
                <a:sym typeface="Wingdings" panose="05000000000000000000" pitchFamily="2" charset="2"/>
              </a:rPr>
              <a:t>D </a:t>
            </a:r>
            <a:r>
              <a:rPr lang="zh-CN" altLang="en-US" sz="2800" dirty="0">
                <a:sym typeface="Wingdings" panose="05000000000000000000" pitchFamily="2" charset="2"/>
              </a:rPr>
              <a:t>出栈，输出</a:t>
            </a:r>
            <a:r>
              <a:rPr lang="en-US" altLang="zh-CN" sz="2800" dirty="0">
                <a:sym typeface="Wingdings" panose="05000000000000000000" pitchFamily="2" charset="2"/>
              </a:rPr>
              <a:t>D, P-&gt;D</a:t>
            </a:r>
            <a:r>
              <a:rPr lang="zh-CN" altLang="en-US" sz="2800" dirty="0">
                <a:sym typeface="Wingdings" panose="05000000000000000000" pitchFamily="2" charset="2"/>
              </a:rPr>
              <a:t>右孩子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P==NULL ,</a:t>
            </a:r>
            <a:r>
              <a:rPr lang="zh-CN" altLang="en-US" sz="2800" dirty="0">
                <a:sym typeface="Wingdings" panose="05000000000000000000" pitchFamily="2" charset="2"/>
              </a:rPr>
              <a:t>则</a:t>
            </a:r>
            <a:r>
              <a:rPr lang="en-US" altLang="zh-CN" sz="2800" dirty="0">
                <a:sym typeface="Wingdings" panose="05000000000000000000" pitchFamily="2" charset="2"/>
              </a:rPr>
              <a:t>B</a:t>
            </a:r>
            <a:r>
              <a:rPr lang="zh-CN" altLang="en-US" sz="2800" dirty="0">
                <a:sym typeface="Wingdings" panose="05000000000000000000" pitchFamily="2" charset="2"/>
              </a:rPr>
              <a:t>出栈，输出</a:t>
            </a:r>
            <a:r>
              <a:rPr lang="en-US" altLang="zh-CN" sz="2800" dirty="0">
                <a:sym typeface="Wingdings" panose="05000000000000000000" pitchFamily="2" charset="2"/>
              </a:rPr>
              <a:t>B, P-&gt;B</a:t>
            </a:r>
            <a:r>
              <a:rPr lang="zh-CN" altLang="en-US" sz="2800" dirty="0">
                <a:sym typeface="Wingdings" panose="05000000000000000000" pitchFamily="2" charset="2"/>
              </a:rPr>
              <a:t>右孩子</a:t>
            </a:r>
            <a:r>
              <a:rPr lang="en-US" altLang="zh-CN" sz="2800" dirty="0">
                <a:sym typeface="Wingdings" panose="05000000000000000000" pitchFamily="2" charset="2"/>
              </a:rPr>
              <a:t>E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P-&gt;E ,E </a:t>
            </a:r>
            <a:r>
              <a:rPr lang="zh-CN" altLang="en-US" sz="2800" dirty="0">
                <a:sym typeface="Wingdings" panose="05000000000000000000" pitchFamily="2" charset="2"/>
              </a:rPr>
              <a:t>不为空，</a:t>
            </a:r>
            <a:r>
              <a:rPr lang="en-US" altLang="zh-CN" sz="2800" dirty="0">
                <a:sym typeface="Wingdings" panose="05000000000000000000" pitchFamily="2" charset="2"/>
              </a:rPr>
              <a:t>E </a:t>
            </a:r>
            <a:r>
              <a:rPr lang="zh-CN" altLang="en-US" sz="2800" dirty="0">
                <a:sym typeface="Wingdings" panose="05000000000000000000" pitchFamily="2" charset="2"/>
              </a:rPr>
              <a:t>入栈，</a:t>
            </a:r>
            <a:r>
              <a:rPr lang="en-US" altLang="zh-CN" sz="2800" dirty="0">
                <a:sym typeface="Wingdings" panose="05000000000000000000" pitchFamily="2" charset="2"/>
              </a:rPr>
              <a:t>P-&gt;E</a:t>
            </a:r>
            <a:r>
              <a:rPr lang="zh-CN" altLang="en-US" sz="2800" dirty="0">
                <a:sym typeface="Wingdings" panose="05000000000000000000" pitchFamily="2" charset="2"/>
              </a:rPr>
              <a:t>左孩子 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P==NULL ,</a:t>
            </a:r>
            <a:r>
              <a:rPr lang="zh-CN" altLang="en-US" sz="2800" dirty="0">
                <a:sym typeface="Wingdings" panose="05000000000000000000" pitchFamily="2" charset="2"/>
              </a:rPr>
              <a:t>则</a:t>
            </a:r>
            <a:r>
              <a:rPr lang="en-US" altLang="zh-CN" sz="2800" dirty="0">
                <a:sym typeface="Wingdings" panose="05000000000000000000" pitchFamily="2" charset="2"/>
              </a:rPr>
              <a:t>E</a:t>
            </a:r>
            <a:r>
              <a:rPr lang="zh-CN" altLang="en-US" sz="2800" dirty="0">
                <a:sym typeface="Wingdings" panose="05000000000000000000" pitchFamily="2" charset="2"/>
              </a:rPr>
              <a:t>出栈，</a:t>
            </a:r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ym typeface="Wingdings" panose="05000000000000000000" pitchFamily="2" charset="2"/>
              </a:rPr>
              <a:t>输出</a:t>
            </a:r>
            <a:r>
              <a:rPr lang="en-US" altLang="zh-CN" sz="2800" dirty="0" err="1">
                <a:sym typeface="Wingdings" panose="05000000000000000000" pitchFamily="2" charset="2"/>
              </a:rPr>
              <a:t>E,p</a:t>
            </a:r>
            <a:r>
              <a:rPr lang="en-US" altLang="zh-CN" sz="2800" dirty="0">
                <a:sym typeface="Wingdings" panose="05000000000000000000" pitchFamily="2" charset="2"/>
              </a:rPr>
              <a:t>-&gt;E</a:t>
            </a:r>
            <a:r>
              <a:rPr lang="zh-CN" altLang="en-US" sz="2800" dirty="0">
                <a:sym typeface="Wingdings" panose="05000000000000000000" pitchFamily="2" charset="2"/>
              </a:rPr>
              <a:t>右孩子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P==null, </a:t>
            </a:r>
            <a:r>
              <a:rPr lang="zh-CN" altLang="en-US" sz="2800" dirty="0">
                <a:sym typeface="Wingdings" panose="05000000000000000000" pitchFamily="2" charset="2"/>
              </a:rPr>
              <a:t>则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zh-CN" altLang="en-US" sz="2800" dirty="0">
                <a:sym typeface="Wingdings" panose="05000000000000000000" pitchFamily="2" charset="2"/>
              </a:rPr>
              <a:t>出栈，输出</a:t>
            </a:r>
            <a:r>
              <a:rPr lang="en-US" altLang="zh-CN" sz="2800" dirty="0">
                <a:sym typeface="Wingdings" panose="05000000000000000000" pitchFamily="2" charset="2"/>
              </a:rPr>
              <a:t>A, P-&gt;A</a:t>
            </a:r>
            <a:r>
              <a:rPr lang="zh-CN" altLang="en-US" sz="2800" dirty="0">
                <a:sym typeface="Wingdings" panose="05000000000000000000" pitchFamily="2" charset="2"/>
              </a:rPr>
              <a:t>的右孩子</a:t>
            </a:r>
            <a:r>
              <a:rPr lang="en-US" altLang="zh-CN" sz="2800" dirty="0">
                <a:sym typeface="Wingdings" panose="05000000000000000000" pitchFamily="2" charset="2"/>
              </a:rPr>
              <a:t>C…….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…….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36" y="1529077"/>
            <a:ext cx="2639797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</a:rPr>
              <a:t>序遍历非递归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8615" y="970902"/>
            <a:ext cx="2639797" cy="203014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 flipH="1">
            <a:off x="1345476" y="1515293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1841865" y="1502228"/>
            <a:ext cx="13063" cy="1436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1358537" y="2939142"/>
            <a:ext cx="4833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352699" y="2534196"/>
            <a:ext cx="992777" cy="130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2699" y="2220685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P-&gt;A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5476" y="2690949"/>
            <a:ext cx="4963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1358539" y="2630380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A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1854928" y="2569810"/>
            <a:ext cx="6008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1812168" y="2261048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P-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&gt;B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2455819" y="1515293"/>
            <a:ext cx="29933" cy="146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3034391" y="1502228"/>
            <a:ext cx="13063" cy="1436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2485750" y="2939142"/>
            <a:ext cx="5709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3903649" y="2591284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A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2485750" y="2590017"/>
            <a:ext cx="5551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V="1">
            <a:off x="2485750" y="2220687"/>
            <a:ext cx="555170" cy="65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2524937" y="2261047"/>
            <a:ext cx="5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 B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V="1">
            <a:off x="3040922" y="2576342"/>
            <a:ext cx="721183" cy="237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3745494" y="1515292"/>
            <a:ext cx="29933" cy="146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>
            <a:off x="4293508" y="1471791"/>
            <a:ext cx="29933" cy="146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3792034" y="2939142"/>
            <a:ext cx="5354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775425" y="2576340"/>
            <a:ext cx="5480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3745492" y="2205465"/>
            <a:ext cx="5629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flipV="1">
            <a:off x="3760460" y="1799165"/>
            <a:ext cx="562981" cy="35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文本框 54"/>
          <p:cNvSpPr txBox="1"/>
          <p:nvPr/>
        </p:nvSpPr>
        <p:spPr>
          <a:xfrm>
            <a:off x="3792034" y="1799162"/>
            <a:ext cx="51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 D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13973" y="2576340"/>
            <a:ext cx="35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A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14816" y="217354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 B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47452" y="2200478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P-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&gt;D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V="1">
            <a:off x="4338026" y="2543684"/>
            <a:ext cx="733791" cy="6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4278923" y="2214482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P-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&gt;NULL</a:t>
            </a:r>
            <a:endParaRPr lang="zh-CN" altLang="en-US" sz="1400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 flipH="1">
            <a:off x="5123736" y="1449763"/>
            <a:ext cx="15922" cy="151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5540314" y="1454508"/>
            <a:ext cx="29933" cy="146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 flipV="1">
            <a:off x="5131697" y="2921859"/>
            <a:ext cx="438548" cy="9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4374076" y="2619243"/>
            <a:ext cx="72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D</a:t>
            </a:r>
            <a:r>
              <a:rPr lang="zh-CN" altLang="en-US" sz="1400" dirty="0">
                <a:solidFill>
                  <a:srgbClr val="000000"/>
                </a:solidFill>
                <a:latin typeface="Times New Roman"/>
                <a:ea typeface="仿宋_GB2312"/>
              </a:rPr>
              <a:t>出栈</a:t>
            </a:r>
            <a:endParaRPr lang="zh-CN" altLang="en-US" sz="1400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5131697" y="2569810"/>
            <a:ext cx="4345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5139658" y="2214480"/>
            <a:ext cx="4345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矩形 71"/>
          <p:cNvSpPr/>
          <p:nvPr/>
        </p:nvSpPr>
        <p:spPr>
          <a:xfrm flipH="1">
            <a:off x="5200334" y="2630379"/>
            <a:ext cx="307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A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73" name="矩形 72"/>
          <p:cNvSpPr/>
          <p:nvPr/>
        </p:nvSpPr>
        <p:spPr>
          <a:xfrm flipH="1">
            <a:off x="5171148" y="2220685"/>
            <a:ext cx="307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B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75" name="直接连接符 74"/>
          <p:cNvCxnSpPr/>
          <p:nvPr/>
        </p:nvCxnSpPr>
        <p:spPr bwMode="auto">
          <a:xfrm flipV="1">
            <a:off x="5566273" y="2547259"/>
            <a:ext cx="573270" cy="4096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H="1">
            <a:off x="6488754" y="1296319"/>
            <a:ext cx="15922" cy="151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H="1">
            <a:off x="6868108" y="1304192"/>
            <a:ext cx="15922" cy="151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5659778" y="2653286"/>
            <a:ext cx="72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B</a:t>
            </a:r>
            <a:r>
              <a:rPr lang="zh-CN" altLang="en-US" sz="1400" dirty="0">
                <a:solidFill>
                  <a:srgbClr val="000000"/>
                </a:solidFill>
                <a:latin typeface="Times New Roman"/>
                <a:ea typeface="仿宋_GB2312"/>
              </a:rPr>
              <a:t>出栈</a:t>
            </a:r>
            <a:endParaRPr lang="zh-CN" altLang="en-US" sz="1400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81" name="直接连接符 80"/>
          <p:cNvCxnSpPr/>
          <p:nvPr/>
        </p:nvCxnSpPr>
        <p:spPr bwMode="auto">
          <a:xfrm flipV="1">
            <a:off x="5566275" y="2576340"/>
            <a:ext cx="886643" cy="118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545778" y="2212864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仿宋_GB2312"/>
              </a:rPr>
              <a:t>P-&gt;NULL</a:t>
            </a:r>
            <a:endParaRPr lang="zh-CN" altLang="en-US" sz="1600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 flipV="1">
            <a:off x="6488754" y="2820305"/>
            <a:ext cx="395276" cy="3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 flipV="1">
            <a:off x="6452916" y="2550214"/>
            <a:ext cx="431114" cy="195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文本框 89"/>
          <p:cNvSpPr txBox="1"/>
          <p:nvPr/>
        </p:nvSpPr>
        <p:spPr>
          <a:xfrm>
            <a:off x="6504676" y="2547257"/>
            <a:ext cx="3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A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91" name="直接连接符 90"/>
          <p:cNvCxnSpPr/>
          <p:nvPr/>
        </p:nvCxnSpPr>
        <p:spPr bwMode="auto">
          <a:xfrm flipH="1">
            <a:off x="1329433" y="3515304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1848396" y="3508770"/>
            <a:ext cx="13063" cy="1436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1342494" y="4939153"/>
            <a:ext cx="512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文本框 94"/>
          <p:cNvSpPr txBox="1"/>
          <p:nvPr/>
        </p:nvSpPr>
        <p:spPr>
          <a:xfrm>
            <a:off x="614121" y="4184859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P-&gt;E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97" name="直接连接符 96"/>
          <p:cNvCxnSpPr/>
          <p:nvPr/>
        </p:nvCxnSpPr>
        <p:spPr bwMode="auto">
          <a:xfrm>
            <a:off x="1342496" y="4630391"/>
            <a:ext cx="5189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1342496" y="4227227"/>
            <a:ext cx="512431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1342496" y="4227227"/>
            <a:ext cx="499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>
          <a:xfrm>
            <a:off x="1367139" y="4634354"/>
            <a:ext cx="4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A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367141" y="4321630"/>
            <a:ext cx="4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E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812170" y="4280652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P-&gt;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NULL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E</a:t>
            </a:r>
            <a:r>
              <a:rPr lang="zh-CN" altLang="en-US" sz="1400" dirty="0">
                <a:solidFill>
                  <a:srgbClr val="000000"/>
                </a:solidFill>
                <a:latin typeface="Times New Roman"/>
                <a:ea typeface="仿宋_GB2312"/>
              </a:rPr>
              <a:t>出栈</a:t>
            </a:r>
            <a:endParaRPr lang="en-US" altLang="zh-CN" sz="1400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105" name="直接连接符 104"/>
          <p:cNvCxnSpPr/>
          <p:nvPr/>
        </p:nvCxnSpPr>
        <p:spPr bwMode="auto">
          <a:xfrm flipH="1">
            <a:off x="2791527" y="3523623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 flipH="1">
            <a:off x="3343528" y="3527142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H="1">
            <a:off x="4145191" y="3568725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 flipH="1">
            <a:off x="4585360" y="3583851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>
            <a:off x="2798058" y="4932623"/>
            <a:ext cx="5275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2785242" y="4542262"/>
            <a:ext cx="5892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2880785" y="4576352"/>
            <a:ext cx="408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A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343526" y="4321630"/>
            <a:ext cx="970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P-&gt;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NULL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Times New Roman"/>
                <a:ea typeface="仿宋_GB2312"/>
              </a:rPr>
              <a:t>出栈</a:t>
            </a:r>
            <a:endParaRPr lang="en-US" altLang="zh-CN" sz="1400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120" name="直接连接符 119"/>
          <p:cNvCxnSpPr/>
          <p:nvPr/>
        </p:nvCxnSpPr>
        <p:spPr bwMode="auto">
          <a:xfrm>
            <a:off x="4145191" y="4939153"/>
            <a:ext cx="424197" cy="130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>
          <a:xfrm>
            <a:off x="4510223" y="4377683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P-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&gt;C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123" name="直接连接符 122"/>
          <p:cNvCxnSpPr/>
          <p:nvPr/>
        </p:nvCxnSpPr>
        <p:spPr bwMode="auto">
          <a:xfrm flipH="1">
            <a:off x="5141700" y="3554877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/>
          <p:nvPr/>
        </p:nvCxnSpPr>
        <p:spPr bwMode="auto">
          <a:xfrm flipH="1">
            <a:off x="5695936" y="3553486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/>
          <p:nvPr/>
        </p:nvCxnSpPr>
        <p:spPr bwMode="auto">
          <a:xfrm>
            <a:off x="5131699" y="4966055"/>
            <a:ext cx="564237" cy="126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/>
          <p:nvPr/>
        </p:nvCxnSpPr>
        <p:spPr bwMode="auto">
          <a:xfrm>
            <a:off x="5695934" y="4534817"/>
            <a:ext cx="0" cy="95574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22" idx="3"/>
          </p:cNvCxnSpPr>
          <p:nvPr/>
        </p:nvCxnSpPr>
        <p:spPr bwMode="auto">
          <a:xfrm>
            <a:off x="5183807" y="4562351"/>
            <a:ext cx="512129" cy="20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文本框 134"/>
          <p:cNvSpPr txBox="1"/>
          <p:nvPr/>
        </p:nvSpPr>
        <p:spPr>
          <a:xfrm>
            <a:off x="5258940" y="4571363"/>
            <a:ext cx="40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C</a:t>
            </a:r>
            <a:endParaRPr lang="zh-CN" altLang="en-US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640322" y="4409403"/>
            <a:ext cx="933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P-&gt;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NULL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/>
                <a:ea typeface="仿宋_GB2312"/>
              </a:rPr>
              <a:t>C </a:t>
            </a:r>
            <a:r>
              <a:rPr lang="zh-CN" altLang="en-US" sz="1400" dirty="0">
                <a:solidFill>
                  <a:srgbClr val="000000"/>
                </a:solidFill>
                <a:latin typeface="Times New Roman"/>
                <a:ea typeface="仿宋_GB2312"/>
              </a:rPr>
              <a:t>出栈</a:t>
            </a:r>
            <a:endParaRPr lang="en-US" altLang="zh-CN" sz="1400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H="1">
            <a:off x="6449309" y="3569874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直接连接符 137"/>
          <p:cNvCxnSpPr/>
          <p:nvPr/>
        </p:nvCxnSpPr>
        <p:spPr bwMode="auto">
          <a:xfrm flipH="1">
            <a:off x="6887685" y="3553485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 flipV="1">
            <a:off x="6452381" y="4939156"/>
            <a:ext cx="446232" cy="13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矩形 141"/>
          <p:cNvSpPr/>
          <p:nvPr/>
        </p:nvSpPr>
        <p:spPr>
          <a:xfrm>
            <a:off x="6810169" y="4369527"/>
            <a:ext cx="1135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P-&gt;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NULL</a:t>
            </a:r>
          </a:p>
          <a:p>
            <a:r>
              <a:rPr lang="zh-CN" altLang="en-US" dirty="0">
                <a:solidFill>
                  <a:srgbClr val="000000"/>
                </a:solidFill>
                <a:latin typeface="Times New Roman"/>
                <a:ea typeface="仿宋_GB2312"/>
              </a:rPr>
              <a:t>栈空 。</a:t>
            </a:r>
            <a:endParaRPr lang="en-US" altLang="zh-CN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42512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3333FF"/>
                </a:solidFill>
              </a:rPr>
              <a:t>中序非递归的基本思想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148" y="1295400"/>
            <a:ext cx="7983537" cy="518795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z="2800" dirty="0"/>
              <a:t>初始化一个空栈，指针</a:t>
            </a:r>
            <a:r>
              <a:rPr lang="en-US" altLang="zh-CN" sz="2800" dirty="0"/>
              <a:t>P </a:t>
            </a:r>
            <a:r>
              <a:rPr lang="zh-CN" altLang="en-US" sz="2800" dirty="0"/>
              <a:t>指向树根结点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当结点非空或栈非空时，</a:t>
            </a:r>
            <a:r>
              <a:rPr lang="zh-CN" altLang="en-US" sz="2800" dirty="0">
                <a:solidFill>
                  <a:srgbClr val="FF0000"/>
                </a:solidFill>
              </a:rPr>
              <a:t>循环执行</a:t>
            </a:r>
            <a:r>
              <a:rPr lang="zh-CN" altLang="en-US" sz="2800" dirty="0"/>
              <a:t>下面的操作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）如果</a:t>
            </a:r>
            <a:r>
              <a:rPr lang="en-US" altLang="zh-CN" sz="2800" dirty="0"/>
              <a:t>P</a:t>
            </a:r>
            <a:r>
              <a:rPr lang="zh-CN" altLang="en-US" sz="2800" dirty="0"/>
              <a:t>不空，则</a:t>
            </a:r>
            <a:r>
              <a:rPr lang="en-US" altLang="zh-CN" sz="2800" dirty="0"/>
              <a:t>P</a:t>
            </a:r>
            <a:r>
              <a:rPr lang="zh-CN" altLang="en-US" sz="2800" dirty="0"/>
              <a:t>进栈，</a:t>
            </a:r>
            <a:r>
              <a:rPr lang="en-US" altLang="zh-CN" sz="2800" dirty="0"/>
              <a:t>P</a:t>
            </a:r>
            <a:r>
              <a:rPr lang="zh-CN" altLang="en-US" sz="2800" dirty="0"/>
              <a:t>指向它的左孩子，转</a:t>
            </a: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步</a:t>
            </a:r>
            <a:r>
              <a:rPr lang="en-US" altLang="zh-CN" sz="2800" dirty="0"/>
              <a:t>.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）如果</a:t>
            </a:r>
            <a:r>
              <a:rPr lang="en-US" altLang="zh-CN" sz="2800" dirty="0"/>
              <a:t>p</a:t>
            </a:r>
            <a:r>
              <a:rPr lang="zh-CN" altLang="en-US" sz="2800" dirty="0"/>
              <a:t>为空，则栈顶元素出栈，则输出该结点的数据。</a:t>
            </a:r>
            <a:r>
              <a:rPr lang="en-US" altLang="zh-CN" sz="2800" dirty="0"/>
              <a:t>P </a:t>
            </a:r>
            <a:r>
              <a:rPr lang="zh-CN" altLang="en-US" sz="2800" dirty="0"/>
              <a:t>指向该结点的右孩子。转第</a:t>
            </a:r>
            <a:r>
              <a:rPr lang="en-US" altLang="zh-CN" sz="2800" dirty="0"/>
              <a:t>2</a:t>
            </a:r>
            <a:r>
              <a:rPr lang="zh-CN" altLang="en-US" sz="2800" dirty="0"/>
              <a:t>步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295" y="287385"/>
            <a:ext cx="8964706" cy="5510167"/>
          </a:xfrm>
        </p:spPr>
        <p:txBody>
          <a:bodyPr/>
          <a:lstStyle/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InOrderTraverse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T, Status (*Visit) 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TelemType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 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InitStack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(S); Push(S, T); //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根指针进栈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while(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!=NULL||!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StackEmpty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{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P!=NULL) { Push(S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P);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P=P-&gt;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   }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else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{ Pop(S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p);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//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栈顶元素出栈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if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(!Visit(p-&gt;data)) return Error;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//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输出结点数据 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p=p-&gt;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                 //p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指向右孩子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}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} //while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return OK;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}//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InOrderTraverse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8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035054" y="2011367"/>
            <a:ext cx="6346825" cy="3325813"/>
            <a:chOff x="652" y="1267"/>
            <a:chExt cx="3998" cy="2095"/>
          </a:xfrm>
        </p:grpSpPr>
        <p:grpSp>
          <p:nvGrpSpPr>
            <p:cNvPr id="62469" name="Group 3"/>
            <p:cNvGrpSpPr>
              <a:grpSpLocks/>
            </p:cNvGrpSpPr>
            <p:nvPr/>
          </p:nvGrpSpPr>
          <p:grpSpPr bwMode="auto">
            <a:xfrm>
              <a:off x="3628" y="1585"/>
              <a:ext cx="1022" cy="1672"/>
              <a:chOff x="703" y="2015"/>
              <a:chExt cx="1022" cy="1672"/>
            </a:xfrm>
          </p:grpSpPr>
          <p:sp>
            <p:nvSpPr>
              <p:cNvPr id="62509" name="Oval 4"/>
              <p:cNvSpPr>
                <a:spLocks noChangeArrowheads="1"/>
              </p:cNvSpPr>
              <p:nvPr/>
            </p:nvSpPr>
            <p:spPr bwMode="auto">
              <a:xfrm>
                <a:off x="1222" y="2015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62510" name="Oval 5"/>
              <p:cNvSpPr>
                <a:spLocks noChangeArrowheads="1"/>
              </p:cNvSpPr>
              <p:nvPr/>
            </p:nvSpPr>
            <p:spPr bwMode="auto">
              <a:xfrm>
                <a:off x="974" y="2367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62511" name="Oval 6"/>
              <p:cNvSpPr>
                <a:spLocks noChangeArrowheads="1"/>
              </p:cNvSpPr>
              <p:nvPr/>
            </p:nvSpPr>
            <p:spPr bwMode="auto">
              <a:xfrm>
                <a:off x="703" y="2729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62512" name="Oval 7"/>
              <p:cNvSpPr>
                <a:spLocks noChangeArrowheads="1"/>
              </p:cNvSpPr>
              <p:nvPr/>
            </p:nvSpPr>
            <p:spPr bwMode="auto">
              <a:xfrm>
                <a:off x="1215" y="2729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62513" name="Oval 8"/>
              <p:cNvSpPr>
                <a:spLocks noChangeArrowheads="1"/>
              </p:cNvSpPr>
              <p:nvPr/>
            </p:nvSpPr>
            <p:spPr bwMode="auto">
              <a:xfrm>
                <a:off x="1015" y="3051"/>
                <a:ext cx="255" cy="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62514" name="Oval 9"/>
              <p:cNvSpPr>
                <a:spLocks noChangeArrowheads="1"/>
              </p:cNvSpPr>
              <p:nvPr/>
            </p:nvSpPr>
            <p:spPr bwMode="auto">
              <a:xfrm>
                <a:off x="1470" y="3051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62515" name="Oval 10"/>
              <p:cNvSpPr>
                <a:spLocks noChangeArrowheads="1"/>
              </p:cNvSpPr>
              <p:nvPr/>
            </p:nvSpPr>
            <p:spPr bwMode="auto">
              <a:xfrm>
                <a:off x="1225" y="3463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62516" name="Line 11"/>
              <p:cNvSpPr>
                <a:spLocks noChangeShapeType="1"/>
              </p:cNvSpPr>
              <p:nvPr/>
            </p:nvSpPr>
            <p:spPr bwMode="auto">
              <a:xfrm flipH="1">
                <a:off x="1156" y="2200"/>
                <a:ext cx="111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17" name="Line 12"/>
              <p:cNvSpPr>
                <a:spLocks noChangeShapeType="1"/>
              </p:cNvSpPr>
              <p:nvPr/>
            </p:nvSpPr>
            <p:spPr bwMode="auto">
              <a:xfrm flipH="1">
                <a:off x="911" y="2566"/>
                <a:ext cx="122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18" name="Line 13"/>
              <p:cNvSpPr>
                <a:spLocks noChangeShapeType="1"/>
              </p:cNvSpPr>
              <p:nvPr/>
            </p:nvSpPr>
            <p:spPr bwMode="auto">
              <a:xfrm>
                <a:off x="1189" y="2566"/>
                <a:ext cx="133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19" name="Line 14"/>
              <p:cNvSpPr>
                <a:spLocks noChangeShapeType="1"/>
              </p:cNvSpPr>
              <p:nvPr/>
            </p:nvSpPr>
            <p:spPr bwMode="auto">
              <a:xfrm flipH="1">
                <a:off x="1211" y="2955"/>
                <a:ext cx="78" cy="1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20" name="Line 15"/>
              <p:cNvSpPr>
                <a:spLocks noChangeShapeType="1"/>
              </p:cNvSpPr>
              <p:nvPr/>
            </p:nvSpPr>
            <p:spPr bwMode="auto">
              <a:xfrm>
                <a:off x="1411" y="2933"/>
                <a:ext cx="112" cy="1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21" name="Line 16"/>
              <p:cNvSpPr>
                <a:spLocks noChangeShapeType="1"/>
              </p:cNvSpPr>
              <p:nvPr/>
            </p:nvSpPr>
            <p:spPr bwMode="auto">
              <a:xfrm>
                <a:off x="1178" y="3277"/>
                <a:ext cx="133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62470" name="Group 17"/>
            <p:cNvGrpSpPr>
              <a:grpSpLocks/>
            </p:cNvGrpSpPr>
            <p:nvPr/>
          </p:nvGrpSpPr>
          <p:grpSpPr bwMode="auto">
            <a:xfrm>
              <a:off x="652" y="1267"/>
              <a:ext cx="2304" cy="2095"/>
              <a:chOff x="2540" y="1266"/>
              <a:chExt cx="2223" cy="2693"/>
            </a:xfrm>
          </p:grpSpPr>
          <p:grpSp>
            <p:nvGrpSpPr>
              <p:cNvPr id="62471" name="Group 18"/>
              <p:cNvGrpSpPr>
                <a:grpSpLocks/>
              </p:cNvGrpSpPr>
              <p:nvPr/>
            </p:nvGrpSpPr>
            <p:grpSpPr bwMode="auto">
              <a:xfrm>
                <a:off x="2540" y="1809"/>
                <a:ext cx="2223" cy="2150"/>
                <a:chOff x="1873" y="1821"/>
                <a:chExt cx="2223" cy="2150"/>
              </a:xfrm>
            </p:grpSpPr>
            <p:grpSp>
              <p:nvGrpSpPr>
                <p:cNvPr id="62475" name="Group 19"/>
                <p:cNvGrpSpPr>
                  <a:grpSpLocks/>
                </p:cNvGrpSpPr>
                <p:nvPr/>
              </p:nvGrpSpPr>
              <p:grpSpPr bwMode="auto">
                <a:xfrm>
                  <a:off x="2622" y="1821"/>
                  <a:ext cx="778" cy="256"/>
                  <a:chOff x="1700" y="2033"/>
                  <a:chExt cx="778" cy="256"/>
                </a:xfrm>
              </p:grpSpPr>
              <p:sp>
                <p:nvSpPr>
                  <p:cNvPr id="6250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      A    ^   </a:t>
                    </a:r>
                  </a:p>
                </p:txBody>
              </p:sp>
              <p:sp>
                <p:nvSpPr>
                  <p:cNvPr id="6250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50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76" name="Group 23"/>
                <p:cNvGrpSpPr>
                  <a:grpSpLocks/>
                </p:cNvGrpSpPr>
                <p:nvPr/>
              </p:nvGrpSpPr>
              <p:grpSpPr bwMode="auto">
                <a:xfrm>
                  <a:off x="2152" y="2229"/>
                  <a:ext cx="778" cy="256"/>
                  <a:chOff x="1700" y="2033"/>
                  <a:chExt cx="778" cy="256"/>
                </a:xfrm>
              </p:grpSpPr>
              <p:sp>
                <p:nvSpPr>
                  <p:cNvPr id="6250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6250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50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77" name="Group 27"/>
                <p:cNvGrpSpPr>
                  <a:grpSpLocks/>
                </p:cNvGrpSpPr>
                <p:nvPr/>
              </p:nvGrpSpPr>
              <p:grpSpPr bwMode="auto">
                <a:xfrm>
                  <a:off x="1873" y="2729"/>
                  <a:ext cx="778" cy="256"/>
                  <a:chOff x="1700" y="2033"/>
                  <a:chExt cx="778" cy="256"/>
                </a:xfrm>
              </p:grpSpPr>
              <p:sp>
                <p:nvSpPr>
                  <p:cNvPr id="6250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^    C    ^</a:t>
                    </a:r>
                  </a:p>
                </p:txBody>
              </p:sp>
              <p:sp>
                <p:nvSpPr>
                  <p:cNvPr id="6250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50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78" name="Group 31"/>
                <p:cNvGrpSpPr>
                  <a:grpSpLocks/>
                </p:cNvGrpSpPr>
                <p:nvPr/>
              </p:nvGrpSpPr>
              <p:grpSpPr bwMode="auto">
                <a:xfrm>
                  <a:off x="2830" y="2728"/>
                  <a:ext cx="778" cy="256"/>
                  <a:chOff x="1700" y="2033"/>
                  <a:chExt cx="778" cy="256"/>
                </a:xfrm>
              </p:grpSpPr>
              <p:sp>
                <p:nvSpPr>
                  <p:cNvPr id="6249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      D</a:t>
                    </a:r>
                  </a:p>
                </p:txBody>
              </p:sp>
              <p:sp>
                <p:nvSpPr>
                  <p:cNvPr id="6249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49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79" name="Group 35"/>
                <p:cNvGrpSpPr>
                  <a:grpSpLocks/>
                </p:cNvGrpSpPr>
                <p:nvPr/>
              </p:nvGrpSpPr>
              <p:grpSpPr bwMode="auto">
                <a:xfrm>
                  <a:off x="2385" y="3238"/>
                  <a:ext cx="778" cy="256"/>
                  <a:chOff x="1700" y="2033"/>
                  <a:chExt cx="778" cy="256"/>
                </a:xfrm>
              </p:grpSpPr>
              <p:sp>
                <p:nvSpPr>
                  <p:cNvPr id="6249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^    E</a:t>
                    </a:r>
                  </a:p>
                </p:txBody>
              </p:sp>
              <p:sp>
                <p:nvSpPr>
                  <p:cNvPr id="6249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49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80" name="Group 39"/>
                <p:cNvGrpSpPr>
                  <a:grpSpLocks/>
                </p:cNvGrpSpPr>
                <p:nvPr/>
              </p:nvGrpSpPr>
              <p:grpSpPr bwMode="auto">
                <a:xfrm>
                  <a:off x="3318" y="3228"/>
                  <a:ext cx="778" cy="256"/>
                  <a:chOff x="1700" y="2033"/>
                  <a:chExt cx="778" cy="256"/>
                </a:xfrm>
              </p:grpSpPr>
              <p:sp>
                <p:nvSpPr>
                  <p:cNvPr id="6249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^     F   ^</a:t>
                    </a:r>
                  </a:p>
                </p:txBody>
              </p:sp>
              <p:sp>
                <p:nvSpPr>
                  <p:cNvPr id="6249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49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81" name="Group 43"/>
                <p:cNvGrpSpPr>
                  <a:grpSpLocks/>
                </p:cNvGrpSpPr>
                <p:nvPr/>
              </p:nvGrpSpPr>
              <p:grpSpPr bwMode="auto">
                <a:xfrm>
                  <a:off x="2850" y="3715"/>
                  <a:ext cx="778" cy="256"/>
                  <a:chOff x="1700" y="2033"/>
                  <a:chExt cx="778" cy="256"/>
                </a:xfrm>
              </p:grpSpPr>
              <p:sp>
                <p:nvSpPr>
                  <p:cNvPr id="6248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^    G     ^</a:t>
                    </a:r>
                  </a:p>
                </p:txBody>
              </p:sp>
              <p:sp>
                <p:nvSpPr>
                  <p:cNvPr id="6248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49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sp>
              <p:nvSpPr>
                <p:cNvPr id="6248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567" y="2000"/>
                  <a:ext cx="144" cy="2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167" y="2433"/>
                  <a:ext cx="111" cy="3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4" name="Line 49"/>
                <p:cNvSpPr>
                  <a:spLocks noChangeShapeType="1"/>
                </p:cNvSpPr>
                <p:nvPr/>
              </p:nvSpPr>
              <p:spPr bwMode="auto">
                <a:xfrm>
                  <a:off x="2834" y="2400"/>
                  <a:ext cx="322" cy="3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5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767" y="2878"/>
                  <a:ext cx="178" cy="35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6" name="Line 51"/>
                <p:cNvSpPr>
                  <a:spLocks noChangeShapeType="1"/>
                </p:cNvSpPr>
                <p:nvPr/>
              </p:nvSpPr>
              <p:spPr bwMode="auto">
                <a:xfrm>
                  <a:off x="3467" y="2878"/>
                  <a:ext cx="200" cy="35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7" name="Line 52"/>
                <p:cNvSpPr>
                  <a:spLocks noChangeShapeType="1"/>
                </p:cNvSpPr>
                <p:nvPr/>
              </p:nvSpPr>
              <p:spPr bwMode="auto">
                <a:xfrm>
                  <a:off x="3000" y="3433"/>
                  <a:ext cx="200" cy="2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62472" name="Group 53"/>
              <p:cNvGrpSpPr>
                <a:grpSpLocks/>
              </p:cNvGrpSpPr>
              <p:nvPr/>
            </p:nvGrpSpPr>
            <p:grpSpPr bwMode="auto">
              <a:xfrm>
                <a:off x="3445" y="1266"/>
                <a:ext cx="211" cy="545"/>
                <a:chOff x="3445" y="1266"/>
                <a:chExt cx="211" cy="545"/>
              </a:xfrm>
            </p:grpSpPr>
            <p:sp>
              <p:nvSpPr>
                <p:cNvPr id="62473" name="Freeform 54"/>
                <p:cNvSpPr>
                  <a:spLocks/>
                </p:cNvSpPr>
                <p:nvPr/>
              </p:nvSpPr>
              <p:spPr bwMode="auto">
                <a:xfrm>
                  <a:off x="3445" y="1266"/>
                  <a:ext cx="72" cy="424"/>
                </a:xfrm>
                <a:custGeom>
                  <a:avLst/>
                  <a:gdLst>
                    <a:gd name="T0" fmla="*/ 5 w 94"/>
                    <a:gd name="T1" fmla="*/ 0 h 233"/>
                    <a:gd name="T2" fmla="*/ 14 w 94"/>
                    <a:gd name="T3" fmla="*/ 79 h 233"/>
                    <a:gd name="T4" fmla="*/ 0 w 94"/>
                    <a:gd name="T5" fmla="*/ 166 h 233"/>
                    <a:gd name="T6" fmla="*/ 0 60000 65536"/>
                    <a:gd name="T7" fmla="*/ 0 60000 65536"/>
                    <a:gd name="T8" fmla="*/ 0 60000 65536"/>
                    <a:gd name="T9" fmla="*/ 0 w 94"/>
                    <a:gd name="T10" fmla="*/ 0 h 233"/>
                    <a:gd name="T11" fmla="*/ 94 w 94"/>
                    <a:gd name="T12" fmla="*/ 233 h 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" h="233">
                      <a:moveTo>
                        <a:pt x="33" y="0"/>
                      </a:moveTo>
                      <a:cubicBezTo>
                        <a:pt x="63" y="36"/>
                        <a:pt x="94" y="72"/>
                        <a:pt x="89" y="111"/>
                      </a:cubicBezTo>
                      <a:cubicBezTo>
                        <a:pt x="84" y="150"/>
                        <a:pt x="19" y="218"/>
                        <a:pt x="0" y="23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74" name="Line 55"/>
                <p:cNvSpPr>
                  <a:spLocks noChangeShapeType="1"/>
                </p:cNvSpPr>
                <p:nvPr/>
              </p:nvSpPr>
              <p:spPr bwMode="auto">
                <a:xfrm>
                  <a:off x="3456" y="1589"/>
                  <a:ext cx="200" cy="2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</p:grpSp>
      <p:sp>
        <p:nvSpPr>
          <p:cNvPr id="62467" name="Rectangle 56"/>
          <p:cNvSpPr>
            <a:spLocks noChangeArrowheads="1"/>
          </p:cNvSpPr>
          <p:nvPr/>
        </p:nvSpPr>
        <p:spPr bwMode="auto">
          <a:xfrm>
            <a:off x="273054" y="611192"/>
            <a:ext cx="86201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按先序遍历序列建立二叉树的二叉链表</a:t>
            </a:r>
            <a:r>
              <a:rPr lang="zh-CN" altLang="en-US" sz="2400" b="1">
                <a:solidFill>
                  <a:srgbClr val="000000"/>
                </a:solidFill>
                <a:ea typeface="宋体" panose="02010600030101010101" pitchFamily="2" charset="-122"/>
              </a:rPr>
              <a:t/>
            </a:r>
            <a:br>
              <a:rPr lang="zh-CN" altLang="en-US" sz="2400" b="1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例：已知先序序列为：</a:t>
            </a:r>
            <a:b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 B C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  D E  G   F   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  <a:hlinkClick r:id="rId2" action="ppaction://hlinkfile"/>
              </a:rPr>
              <a:t>（动态演示）</a:t>
            </a:r>
            <a:endParaRPr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8" name="Rectangle 59"/>
          <p:cNvSpPr>
            <a:spLocks noChangeArrowheads="1"/>
          </p:cNvSpPr>
          <p:nvPr/>
        </p:nvSpPr>
        <p:spPr bwMode="auto">
          <a:xfrm>
            <a:off x="14292" y="0"/>
            <a:ext cx="53562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二叉树的建立（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6.4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656076"/>
      </p:ext>
    </p:extLst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376520" y="836617"/>
            <a:ext cx="8516659" cy="646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void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CreateBiTree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BiTree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&amp;T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cin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 (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==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   T=NULL;  	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递归结束，建空树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else{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T=new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BiTNode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    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T-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data=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ch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                                  	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生成根结点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CreateBiTree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(T-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lchild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);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递归创建左子树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CreateBiTree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(T-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rchild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); 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递归创建右子树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												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											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14292" y="0"/>
            <a:ext cx="53562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二叉树的建立（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6.4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6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468313" y="620713"/>
            <a:ext cx="489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36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计算二叉树结点总数</a:t>
            </a: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14292" y="0"/>
            <a:ext cx="66452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二叉树遍历算法的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应用（补充）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468317" y="1341438"/>
            <a:ext cx="8080375" cy="1497012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如果是空树，则结点个数为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否则，结点个数为左子树的结点个数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右子树的结点个数再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468317" y="3032127"/>
            <a:ext cx="8080375" cy="523220"/>
          </a:xfrm>
          <a:prstGeom prst="rect">
            <a:avLst/>
          </a:prstGeom>
          <a:solidFill>
            <a:srgbClr val="CCFFCC"/>
          </a:solidFill>
          <a:ln w="38100">
            <a:solidFill>
              <a:srgbClr val="CC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None/>
            </a:pP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679450" y="3352800"/>
            <a:ext cx="3060700" cy="2362200"/>
            <a:chOff x="492" y="384"/>
            <a:chExt cx="1928" cy="1488"/>
          </a:xfrm>
        </p:grpSpPr>
        <p:sp>
          <p:nvSpPr>
            <p:cNvPr id="7" name="Oval 55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50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888" name="Object 8"/>
          <p:cNvGraphicFramePr>
            <a:graphicFrameLocks noChangeAspect="1"/>
          </p:cNvGraphicFramePr>
          <p:nvPr/>
        </p:nvGraphicFramePr>
        <p:xfrm>
          <a:off x="2489200" y="1665292"/>
          <a:ext cx="5943600" cy="32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6978555" imgH="3721290" progId="Visio.Drawing.5">
                  <p:embed/>
                </p:oleObj>
              </mc:Choice>
              <mc:Fallback>
                <p:oleObj name="VISIO" r:id="rId3" imgW="6978555" imgH="3721290" progId="Visio.Drawing.5">
                  <p:embed/>
                  <p:pic>
                    <p:nvPicPr>
                      <p:cNvPr id="8908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665292"/>
                        <a:ext cx="5943600" cy="3297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9" name="Object 9"/>
          <p:cNvGraphicFramePr>
            <a:graphicFrameLocks noChangeAspect="1"/>
          </p:cNvGraphicFramePr>
          <p:nvPr/>
        </p:nvGraphicFramePr>
        <p:xfrm>
          <a:off x="431804" y="1741488"/>
          <a:ext cx="5762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5" imgW="576580" imgH="576580" progId="Visio.Drawing.5">
                  <p:embed/>
                </p:oleObj>
              </mc:Choice>
              <mc:Fallback>
                <p:oleObj name="VISIO" r:id="rId5" imgW="576580" imgH="576580" progId="Visio.Drawing.5">
                  <p:embed/>
                  <p:pic>
                    <p:nvPicPr>
                      <p:cNvPr id="8908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4" y="1741488"/>
                        <a:ext cx="576263" cy="576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0" name="Text Box 10"/>
          <p:cNvSpPr txBox="1">
            <a:spLocks noChangeArrowheads="1"/>
          </p:cNvSpPr>
          <p:nvPr/>
        </p:nvSpPr>
        <p:spPr bwMode="auto">
          <a:xfrm>
            <a:off x="306392" y="857250"/>
            <a:ext cx="4060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树是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个结点的有限集</a:t>
            </a:r>
          </a:p>
        </p:txBody>
      </p:sp>
      <p:sp>
        <p:nvSpPr>
          <p:cNvPr id="890891" name="Rectangle 11"/>
          <p:cNvSpPr>
            <a:spLocks noChangeArrowheads="1"/>
          </p:cNvSpPr>
          <p:nvPr/>
        </p:nvSpPr>
        <p:spPr bwMode="auto">
          <a:xfrm>
            <a:off x="4851400" y="1436688"/>
            <a:ext cx="990600" cy="7620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2" name="Rectangle 12"/>
          <p:cNvSpPr>
            <a:spLocks noChangeArrowheads="1"/>
          </p:cNvSpPr>
          <p:nvPr/>
        </p:nvSpPr>
        <p:spPr bwMode="auto">
          <a:xfrm>
            <a:off x="2336800" y="2274888"/>
            <a:ext cx="2286000" cy="2895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3" name="Rectangle 13"/>
          <p:cNvSpPr>
            <a:spLocks noChangeArrowheads="1"/>
          </p:cNvSpPr>
          <p:nvPr/>
        </p:nvSpPr>
        <p:spPr bwMode="auto">
          <a:xfrm>
            <a:off x="5994400" y="2274888"/>
            <a:ext cx="2667000" cy="2895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4" name="Rectangle 14"/>
          <p:cNvSpPr>
            <a:spLocks noChangeArrowheads="1"/>
          </p:cNvSpPr>
          <p:nvPr/>
        </p:nvSpPr>
        <p:spPr bwMode="auto">
          <a:xfrm>
            <a:off x="4851400" y="2274888"/>
            <a:ext cx="990600" cy="2895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5" name="Rectangle 15"/>
          <p:cNvSpPr>
            <a:spLocks noChangeArrowheads="1"/>
          </p:cNvSpPr>
          <p:nvPr/>
        </p:nvSpPr>
        <p:spPr bwMode="auto">
          <a:xfrm>
            <a:off x="3098800" y="2427288"/>
            <a:ext cx="990600" cy="762000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6" name="Rectangle 16"/>
          <p:cNvSpPr>
            <a:spLocks noChangeArrowheads="1"/>
          </p:cNvSpPr>
          <p:nvPr/>
        </p:nvSpPr>
        <p:spPr bwMode="auto">
          <a:xfrm>
            <a:off x="2489200" y="3417888"/>
            <a:ext cx="1295400" cy="1676400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7" name="Rectangle 17"/>
          <p:cNvSpPr>
            <a:spLocks noChangeArrowheads="1"/>
          </p:cNvSpPr>
          <p:nvPr/>
        </p:nvSpPr>
        <p:spPr bwMode="auto">
          <a:xfrm>
            <a:off x="3860800" y="3417888"/>
            <a:ext cx="609600" cy="762000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8" name="Text Box 18"/>
          <p:cNvSpPr txBox="1">
            <a:spLocks noChangeArrowheads="1"/>
          </p:cNvSpPr>
          <p:nvPr/>
        </p:nvSpPr>
        <p:spPr bwMode="auto">
          <a:xfrm>
            <a:off x="3251204" y="5357817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baseline="-25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90899" name="Text Box 19"/>
          <p:cNvSpPr txBox="1">
            <a:spLocks noChangeArrowheads="1"/>
          </p:cNvSpPr>
          <p:nvPr/>
        </p:nvSpPr>
        <p:spPr bwMode="auto">
          <a:xfrm>
            <a:off x="5080004" y="5357817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baseline="-25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90900" name="Text Box 20"/>
          <p:cNvSpPr txBox="1">
            <a:spLocks noChangeArrowheads="1"/>
          </p:cNvSpPr>
          <p:nvPr/>
        </p:nvSpPr>
        <p:spPr bwMode="auto">
          <a:xfrm>
            <a:off x="7137404" y="5357817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baseline="-250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36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9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89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89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8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8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0" grpId="0"/>
      <p:bldP spid="890891" grpId="0" animBg="1"/>
      <p:bldP spid="890892" grpId="0" animBg="1"/>
      <p:bldP spid="890893" grpId="0" animBg="1"/>
      <p:bldP spid="890894" grpId="0" animBg="1"/>
      <p:bldP spid="890895" grpId="0" animBg="1"/>
      <p:bldP spid="890896" grpId="0" animBg="1"/>
      <p:bldP spid="890897" grpId="0" animBg="1"/>
      <p:bldP spid="890898" grpId="0" autoUpdateAnimBg="0"/>
      <p:bldP spid="890899" grpId="0" autoUpdateAnimBg="0"/>
      <p:bldP spid="89090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计算二叉树结点总数</a:t>
            </a:r>
            <a:endParaRPr lang="zh-CN" altLang="en-US" smtClean="0"/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>
          <a:xfrm>
            <a:off x="1807252" y="1134038"/>
            <a:ext cx="6942300" cy="3659981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    </a:t>
            </a:r>
            <a:r>
              <a:rPr lang="en-US" altLang="zh-CN" dirty="0" err="1"/>
              <a:t>countND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T)</a:t>
            </a:r>
            <a:endParaRPr lang="zh-CN" altLang="zh-CN" dirty="0"/>
          </a:p>
          <a:p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n=0,k=0,m=0;</a:t>
            </a:r>
            <a:endParaRPr lang="zh-CN" altLang="zh-CN" dirty="0"/>
          </a:p>
          <a:p>
            <a:r>
              <a:rPr lang="en-US" altLang="zh-CN" dirty="0"/>
              <a:t>	if(T==NULL)     </a:t>
            </a:r>
            <a:r>
              <a:rPr lang="en-US" altLang="zh-CN" dirty="0" smtClean="0"/>
              <a:t>     </a:t>
            </a:r>
            <a:r>
              <a:rPr lang="en-US" altLang="zh-CN" dirty="0"/>
              <a:t>return 0;</a:t>
            </a:r>
            <a:endParaRPr lang="zh-CN" altLang="zh-CN" dirty="0"/>
          </a:p>
          <a:p>
            <a:r>
              <a:rPr lang="en-US" altLang="zh-CN" dirty="0"/>
              <a:t>	else </a:t>
            </a:r>
            <a:endParaRPr lang="zh-CN" altLang="zh-CN" dirty="0"/>
          </a:p>
          <a:p>
            <a:r>
              <a:rPr lang="en-US" altLang="zh-CN" dirty="0"/>
              <a:t>	{ if(T-&gt;</a:t>
            </a:r>
            <a:r>
              <a:rPr lang="en-US" altLang="zh-CN" dirty="0" err="1"/>
              <a:t>lchild</a:t>
            </a:r>
            <a:r>
              <a:rPr lang="en-US" altLang="zh-CN" dirty="0"/>
              <a:t>!=NULL ) </a:t>
            </a:r>
            <a:r>
              <a:rPr lang="en-US" altLang="zh-CN" dirty="0" smtClean="0">
                <a:solidFill>
                  <a:srgbClr val="FF0000"/>
                </a:solidFill>
              </a:rPr>
              <a:t> k</a:t>
            </a:r>
            <a:r>
              <a:rPr lang="en-US" altLang="zh-CN" u="sng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333399"/>
                </a:solidFill>
              </a:rPr>
              <a:t>                  </a:t>
            </a:r>
            <a:r>
              <a:rPr lang="en-US" altLang="zh-CN" u="sng" dirty="0"/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         </a:t>
            </a:r>
            <a:endParaRPr lang="zh-CN" altLang="zh-CN" u="sng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/>
              <a:t>          </a:t>
            </a:r>
            <a:r>
              <a:rPr lang="en-US" altLang="zh-CN" sz="2000" dirty="0"/>
              <a:t>// </a:t>
            </a:r>
            <a:r>
              <a:rPr lang="zh-CN" altLang="zh-CN" sz="2000" dirty="0"/>
              <a:t>遍历左子树</a:t>
            </a:r>
            <a:r>
              <a:rPr lang="en-US" altLang="zh-CN" sz="2000" dirty="0"/>
              <a:t>,</a:t>
            </a:r>
            <a:r>
              <a:rPr lang="zh-CN" altLang="zh-CN" sz="2000" dirty="0"/>
              <a:t>得到左子树结点个数</a:t>
            </a:r>
          </a:p>
          <a:p>
            <a:r>
              <a:rPr lang="en-US" altLang="zh-CN" dirty="0"/>
              <a:t>         if(T-&gt;</a:t>
            </a:r>
            <a:r>
              <a:rPr lang="en-US" altLang="zh-CN" dirty="0" err="1"/>
              <a:t>rchild</a:t>
            </a:r>
            <a:r>
              <a:rPr lang="en-US" altLang="zh-CN" dirty="0"/>
              <a:t>!=NULL ) m= </a:t>
            </a:r>
            <a:r>
              <a:rPr lang="en-US" altLang="zh-CN" u="sng" dirty="0"/>
              <a:t>                   </a:t>
            </a:r>
            <a:r>
              <a:rPr lang="en-US" altLang="zh-CN" dirty="0"/>
              <a:t>;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// </a:t>
            </a:r>
            <a:r>
              <a:rPr lang="zh-CN" altLang="zh-CN" dirty="0"/>
              <a:t>再遍历右子树</a:t>
            </a:r>
          </a:p>
          <a:p>
            <a:r>
              <a:rPr lang="en-US" altLang="zh-CN" dirty="0"/>
              <a:t>	  </a:t>
            </a:r>
            <a:r>
              <a:rPr lang="pt-BR" altLang="zh-CN" dirty="0"/>
              <a:t>n=m+k+1 ;    </a:t>
            </a:r>
            <a:r>
              <a:rPr lang="en-US" altLang="zh-CN" dirty="0"/>
              <a:t>//</a:t>
            </a:r>
            <a:r>
              <a:rPr lang="zh-CN" altLang="en-US" dirty="0"/>
              <a:t>根结点            </a:t>
            </a:r>
            <a:r>
              <a:rPr lang="en-US" altLang="zh-CN" dirty="0"/>
              <a:t>+1</a:t>
            </a:r>
            <a:r>
              <a:rPr lang="pt-BR" altLang="zh-CN" dirty="0"/>
              <a:t>      </a:t>
            </a:r>
            <a:endParaRPr lang="zh-CN" altLang="zh-CN" dirty="0"/>
          </a:p>
          <a:p>
            <a:r>
              <a:rPr lang="pt-BR" altLang="zh-CN" dirty="0"/>
              <a:t>	}</a:t>
            </a:r>
            <a:endParaRPr lang="zh-CN" altLang="zh-CN" dirty="0"/>
          </a:p>
          <a:p>
            <a:r>
              <a:rPr lang="pt-BR" altLang="zh-CN" dirty="0"/>
              <a:t>	return     n;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是那种遍历算法的应用？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/>
                <a:ea typeface="仿宋_GB2312"/>
              </a:rPr>
              <a:t>        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17786" y="3245224"/>
            <a:ext cx="1165411" cy="17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05732637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468313" y="671517"/>
            <a:ext cx="4895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3333CC"/>
                </a:solidFill>
                <a:ea typeface="楷体_GB2312" pitchFamily="49" charset="-122"/>
              </a:rPr>
              <a:t>计算二叉树深度</a:t>
            </a: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14292" y="0"/>
            <a:ext cx="66452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二叉树遍历算法的应用</a:t>
            </a:r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468317" y="1341438"/>
            <a:ext cx="8080375" cy="1924050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如果是空树，则深度为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否则，递归计算左子树的深度记为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，递归计算右子树的深度记为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，二叉树的深度则为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的较大者加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679450" y="3352800"/>
            <a:ext cx="3060700" cy="2362200"/>
            <a:chOff x="492" y="384"/>
            <a:chExt cx="1928" cy="1488"/>
          </a:xfrm>
        </p:grpSpPr>
        <p:sp>
          <p:nvSpPr>
            <p:cNvPr id="6" name="Oval 55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" name="Oval 56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" name="Oval 58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2" name="Line 61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1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3"/>
          <p:cNvSpPr>
            <a:spLocks noGrp="1"/>
          </p:cNvSpPr>
          <p:nvPr>
            <p:ph type="title"/>
          </p:nvPr>
        </p:nvSpPr>
        <p:spPr>
          <a:xfrm>
            <a:off x="746125" y="523084"/>
            <a:ext cx="6400800" cy="587375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计算二叉树深度</a:t>
            </a:r>
          </a:p>
        </p:txBody>
      </p:sp>
      <p:sp>
        <p:nvSpPr>
          <p:cNvPr id="69635" name="内容占位符 4"/>
          <p:cNvSpPr>
            <a:spLocks noGrp="1"/>
          </p:cNvSpPr>
          <p:nvPr>
            <p:ph idx="1"/>
          </p:nvPr>
        </p:nvSpPr>
        <p:spPr>
          <a:xfrm>
            <a:off x="746127" y="1346202"/>
            <a:ext cx="7983537" cy="5122863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  Depth(</a:t>
            </a:r>
            <a:r>
              <a:rPr lang="en-US" altLang="zh-CN" sz="2800" dirty="0" err="1"/>
              <a:t>BiTree</a:t>
            </a:r>
            <a:r>
              <a:rPr lang="en-US" altLang="zh-CN" sz="2800" dirty="0"/>
              <a:t>  T)</a:t>
            </a:r>
          </a:p>
          <a:p>
            <a:r>
              <a:rPr lang="en-US" altLang="zh-CN" sz="2800" dirty="0"/>
              <a:t>{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m,n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if (T==NULL) return 0;</a:t>
            </a:r>
          </a:p>
          <a:p>
            <a:r>
              <a:rPr lang="en-US" altLang="zh-CN" sz="2800" dirty="0"/>
              <a:t>   else {    m= Depth(</a:t>
            </a:r>
            <a:r>
              <a:rPr lang="en-US" altLang="zh-CN" sz="2800" u="sng" dirty="0"/>
              <a:t>           </a:t>
            </a:r>
            <a:r>
              <a:rPr lang="en-US" altLang="zh-CN" sz="2800" dirty="0"/>
              <a:t>  ) ;</a:t>
            </a:r>
          </a:p>
          <a:p>
            <a:r>
              <a:rPr lang="en-US" altLang="zh-CN" sz="2800" dirty="0"/>
              <a:t>                n= Depth( </a:t>
            </a:r>
            <a:r>
              <a:rPr lang="en-US" altLang="zh-CN" sz="2800" u="sng" dirty="0"/>
              <a:t>           </a:t>
            </a:r>
            <a:r>
              <a:rPr lang="en-US" altLang="zh-CN" sz="2800" dirty="0"/>
              <a:t>    );</a:t>
            </a:r>
          </a:p>
          <a:p>
            <a:r>
              <a:rPr lang="en-US" altLang="zh-CN" sz="2800" dirty="0"/>
              <a:t>          if( m&gt;n) return ( </a:t>
            </a:r>
            <a:r>
              <a:rPr lang="en-US" altLang="zh-CN" sz="2800" u="sng" dirty="0"/>
              <a:t>       )</a:t>
            </a:r>
          </a:p>
          <a:p>
            <a:r>
              <a:rPr lang="en-US" altLang="zh-CN" sz="2800" dirty="0"/>
              <a:t>              else return ( </a:t>
            </a:r>
            <a:r>
              <a:rPr lang="en-US" altLang="zh-CN" sz="2800" u="sng" dirty="0"/>
              <a:t>       </a:t>
            </a:r>
            <a:r>
              <a:rPr lang="en-US" altLang="zh-CN" sz="2800" dirty="0"/>
              <a:t>) ;  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}</a:t>
            </a:r>
          </a:p>
          <a:p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Times New Roman"/>
                <a:ea typeface="仿宋_GB2312"/>
              </a:rPr>
              <a:t>        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云形 3"/>
          <p:cNvSpPr/>
          <p:nvPr/>
        </p:nvSpPr>
        <p:spPr bwMode="auto">
          <a:xfrm>
            <a:off x="6156327" y="1052513"/>
            <a:ext cx="2303463" cy="1274762"/>
          </a:xfrm>
          <a:prstGeom prst="cloud">
            <a:avLst/>
          </a:prstGeom>
          <a:solidFill>
            <a:srgbClr val="FFFFE7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zh-CN" altLang="en-US" sz="2200" b="1" dirty="0">
                <a:solidFill>
                  <a:srgbClr val="3333CC"/>
                </a:solidFill>
                <a:latin typeface="Times New Roman"/>
                <a:ea typeface="仿宋_GB2312"/>
              </a:rPr>
              <a:t>是那种遍历算法</a:t>
            </a:r>
            <a:endParaRPr lang="en-US" altLang="zh-CN" sz="2200" b="1" dirty="0">
              <a:solidFill>
                <a:srgbClr val="3333CC"/>
              </a:solidFill>
              <a:latin typeface="Times New Roman"/>
              <a:ea typeface="仿宋_GB2312"/>
            </a:endParaRPr>
          </a:p>
          <a:p>
            <a:pPr>
              <a:defRPr/>
            </a:pPr>
            <a:r>
              <a:rPr lang="zh-CN" altLang="en-US" sz="2200" b="1" dirty="0">
                <a:solidFill>
                  <a:srgbClr val="3333CC"/>
                </a:solidFill>
                <a:latin typeface="Times New Roman"/>
                <a:ea typeface="仿宋_GB2312"/>
              </a:rPr>
              <a:t>的应用？</a:t>
            </a:r>
          </a:p>
        </p:txBody>
      </p:sp>
      <p:cxnSp>
        <p:nvCxnSpPr>
          <p:cNvPr id="69639" name="直接箭头连接符 9"/>
          <p:cNvCxnSpPr>
            <a:cxnSpLocks noChangeShapeType="1"/>
          </p:cNvCxnSpPr>
          <p:nvPr/>
        </p:nvCxnSpPr>
        <p:spPr bwMode="auto">
          <a:xfrm flipH="1" flipV="1">
            <a:off x="4716463" y="1484313"/>
            <a:ext cx="1439862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721187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第四次上机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二叉树遍历 算法及其应用 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建立二叉树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先序遍历二叉树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中序遍历二叉树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后序遍历二叉树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计算二叉树结点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总数 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计算二叉树深度</a:t>
            </a:r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Times New Roman"/>
                <a:ea typeface="仿宋_GB2312"/>
              </a:rPr>
              <a:t>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699772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250825" y="908054"/>
            <a:ext cx="867568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若二叉树中各结点的值均不相同，则：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由二叉树的前序序列和中序序列，或由其后序序列和中序序列均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能唯一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地确定一棵二叉树，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但由前序序列和后序序列却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不一定能唯一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地确定一棵二叉树。 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14292" y="0"/>
            <a:ext cx="36210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重要结论</a:t>
            </a:r>
          </a:p>
        </p:txBody>
      </p:sp>
    </p:spTree>
    <p:extLst>
      <p:ext uri="{BB962C8B-B14F-4D97-AF65-F5344CB8AC3E}">
        <p14:creationId xmlns:p14="http://schemas.microsoft.com/office/powerpoint/2010/main" val="37052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4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395288" y="908050"/>
            <a:ext cx="7656512" cy="9842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已知一棵二叉树的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中序序列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后序序列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BDCEAFHG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DECBHGFA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，请画出这棵二叉树。</a:t>
            </a:r>
          </a:p>
        </p:txBody>
      </p:sp>
      <p:sp>
        <p:nvSpPr>
          <p:cNvPr id="856070" name="Rectangle 6"/>
          <p:cNvSpPr>
            <a:spLocks noChangeArrowheads="1"/>
          </p:cNvSpPr>
          <p:nvPr/>
        </p:nvSpPr>
        <p:spPr bwMode="auto">
          <a:xfrm>
            <a:off x="179388" y="2276475"/>
            <a:ext cx="8686800" cy="294005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由后序遍历特征，根结点必在后序序列尾部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 fontAlgn="base">
              <a:spcBef>
                <a:spcPct val="3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②由中序遍历特征，根结点必在其中间，而且其左部必全部是左子树子孙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BDCE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，其右部必全部是右子树子孙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FHG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 fontAlgn="base">
              <a:spcBef>
                <a:spcPct val="3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③继而，根据后序中的</a:t>
            </a:r>
            <a:r>
              <a:rPr lang="en-US" altLang="zh-CN" sz="28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DECB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子树可确定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的左孩子，根据</a:t>
            </a:r>
            <a:r>
              <a:rPr lang="en-US" altLang="zh-CN" sz="28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HGF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子串可确定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的右孩子；以此类推。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313264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56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56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56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0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122" name="Rectangle 34"/>
          <p:cNvSpPr>
            <a:spLocks noChangeArrowheads="1"/>
          </p:cNvSpPr>
          <p:nvPr/>
        </p:nvSpPr>
        <p:spPr bwMode="auto">
          <a:xfrm>
            <a:off x="736600" y="623888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中序遍历：</a:t>
            </a:r>
            <a: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B D C E A F H G</a:t>
            </a:r>
            <a:b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/>
            </a:r>
            <a:b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后序遍历：</a:t>
            </a:r>
            <a: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D E C B H G F </a:t>
            </a:r>
            <a:r>
              <a:rPr kumimoji="1" lang="en-US" altLang="zh-CN" sz="2800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</a:p>
        </p:txBody>
      </p:sp>
      <p:sp>
        <p:nvSpPr>
          <p:cNvPr id="857124" name="Line 36"/>
          <p:cNvSpPr>
            <a:spLocks noChangeShapeType="1"/>
          </p:cNvSpPr>
          <p:nvPr/>
        </p:nvSpPr>
        <p:spPr bwMode="auto">
          <a:xfrm>
            <a:off x="2641600" y="1233488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25" name="Line 37"/>
          <p:cNvSpPr>
            <a:spLocks noChangeShapeType="1"/>
          </p:cNvSpPr>
          <p:nvPr/>
        </p:nvSpPr>
        <p:spPr bwMode="auto">
          <a:xfrm>
            <a:off x="2641600" y="2071688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26" name="Line 38"/>
          <p:cNvSpPr>
            <a:spLocks noChangeShapeType="1"/>
          </p:cNvSpPr>
          <p:nvPr/>
        </p:nvSpPr>
        <p:spPr bwMode="auto">
          <a:xfrm>
            <a:off x="4318000" y="1233488"/>
            <a:ext cx="914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27" name="Line 39"/>
          <p:cNvSpPr>
            <a:spLocks noChangeShapeType="1"/>
          </p:cNvSpPr>
          <p:nvPr/>
        </p:nvSpPr>
        <p:spPr bwMode="auto">
          <a:xfrm>
            <a:off x="4013200" y="2071688"/>
            <a:ext cx="914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28" name="Rectangle 40"/>
          <p:cNvSpPr>
            <a:spLocks noChangeArrowheads="1"/>
          </p:cNvSpPr>
          <p:nvPr/>
        </p:nvSpPr>
        <p:spPr bwMode="auto">
          <a:xfrm>
            <a:off x="1193800" y="5043488"/>
            <a:ext cx="215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B D C E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57129" name="Rectangle 41"/>
          <p:cNvSpPr>
            <a:spLocks noChangeArrowheads="1"/>
          </p:cNvSpPr>
          <p:nvPr/>
        </p:nvSpPr>
        <p:spPr bwMode="auto">
          <a:xfrm>
            <a:off x="4851404" y="5057779"/>
            <a:ext cx="193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66FF33"/>
                </a:solidFill>
                <a:ea typeface="宋体" panose="02010600030101010101" pitchFamily="2" charset="-122"/>
              </a:rPr>
              <a:t>（ </a:t>
            </a:r>
            <a:r>
              <a:rPr lang="en-US" altLang="zh-CN" sz="2800" b="1">
                <a:solidFill>
                  <a:srgbClr val="66FF33"/>
                </a:solidFill>
                <a:ea typeface="宋体" panose="02010600030101010101" pitchFamily="2" charset="-122"/>
              </a:rPr>
              <a:t>F H G</a:t>
            </a:r>
            <a:r>
              <a:rPr lang="zh-CN" altLang="en-US" sz="2800" b="1">
                <a:solidFill>
                  <a:srgbClr val="66FF33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57130" name="Rectangle 42"/>
          <p:cNvSpPr>
            <a:spLocks noChangeArrowheads="1"/>
          </p:cNvSpPr>
          <p:nvPr/>
        </p:nvSpPr>
        <p:spPr bwMode="auto">
          <a:xfrm>
            <a:off x="3784600" y="2300292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57131" name="Rectangle 43"/>
          <p:cNvSpPr>
            <a:spLocks noChangeArrowheads="1"/>
          </p:cNvSpPr>
          <p:nvPr/>
        </p:nvSpPr>
        <p:spPr bwMode="auto">
          <a:xfrm>
            <a:off x="3022604" y="2986092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57132" name="Rectangle 44"/>
          <p:cNvSpPr>
            <a:spLocks noChangeArrowheads="1"/>
          </p:cNvSpPr>
          <p:nvPr/>
        </p:nvSpPr>
        <p:spPr bwMode="auto">
          <a:xfrm>
            <a:off x="4546600" y="2986092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857133" name="Rectangle 45"/>
          <p:cNvSpPr>
            <a:spLocks noChangeArrowheads="1"/>
          </p:cNvSpPr>
          <p:nvPr/>
        </p:nvSpPr>
        <p:spPr bwMode="auto">
          <a:xfrm>
            <a:off x="1346200" y="5119688"/>
            <a:ext cx="32004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D C E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57134" name="Rectangle 46"/>
          <p:cNvSpPr>
            <a:spLocks noChangeArrowheads="1"/>
          </p:cNvSpPr>
          <p:nvPr/>
        </p:nvSpPr>
        <p:spPr bwMode="auto">
          <a:xfrm>
            <a:off x="4622804" y="5119688"/>
            <a:ext cx="198437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66FF33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66FF33"/>
                </a:solidFill>
                <a:ea typeface="宋体" panose="02010600030101010101" pitchFamily="2" charset="-122"/>
              </a:rPr>
              <a:t>（ </a:t>
            </a:r>
            <a:r>
              <a:rPr lang="en-US" altLang="zh-CN" sz="2800" b="1">
                <a:solidFill>
                  <a:srgbClr val="66FF33"/>
                </a:solidFill>
                <a:ea typeface="宋体" panose="02010600030101010101" pitchFamily="2" charset="-122"/>
              </a:rPr>
              <a:t>H G</a:t>
            </a:r>
            <a:r>
              <a:rPr lang="zh-CN" altLang="en-US" sz="2800" b="1">
                <a:solidFill>
                  <a:srgbClr val="66FF33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57135" name="Rectangle 47"/>
          <p:cNvSpPr>
            <a:spLocks noChangeArrowheads="1"/>
          </p:cNvSpPr>
          <p:nvPr/>
        </p:nvSpPr>
        <p:spPr bwMode="auto">
          <a:xfrm>
            <a:off x="3327400" y="3671892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57136" name="Rectangle 48"/>
          <p:cNvSpPr>
            <a:spLocks noChangeArrowheads="1"/>
          </p:cNvSpPr>
          <p:nvPr/>
        </p:nvSpPr>
        <p:spPr bwMode="auto">
          <a:xfrm>
            <a:off x="2946400" y="4281492"/>
            <a:ext cx="125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anose="02010600030101010101" pitchFamily="2" charset="-122"/>
              </a:rPr>
              <a:t>D     E</a:t>
            </a:r>
          </a:p>
        </p:txBody>
      </p:sp>
      <p:sp>
        <p:nvSpPr>
          <p:cNvPr id="857137" name="Rectangle 49"/>
          <p:cNvSpPr>
            <a:spLocks noChangeArrowheads="1"/>
          </p:cNvSpPr>
          <p:nvPr/>
        </p:nvSpPr>
        <p:spPr bwMode="auto">
          <a:xfrm>
            <a:off x="5113338" y="3671892"/>
            <a:ext cx="500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857138" name="Rectangle 50"/>
          <p:cNvSpPr>
            <a:spLocks noChangeArrowheads="1"/>
          </p:cNvSpPr>
          <p:nvPr/>
        </p:nvSpPr>
        <p:spPr bwMode="auto">
          <a:xfrm>
            <a:off x="4470404" y="4281492"/>
            <a:ext cx="50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857139" name="Line 51"/>
          <p:cNvSpPr>
            <a:spLocks noChangeShapeType="1"/>
          </p:cNvSpPr>
          <p:nvPr/>
        </p:nvSpPr>
        <p:spPr bwMode="auto">
          <a:xfrm flipH="1">
            <a:off x="3403600" y="27574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0" name="Line 52"/>
          <p:cNvSpPr>
            <a:spLocks noChangeShapeType="1"/>
          </p:cNvSpPr>
          <p:nvPr/>
        </p:nvSpPr>
        <p:spPr bwMode="auto">
          <a:xfrm flipH="1">
            <a:off x="3098800" y="4129088"/>
            <a:ext cx="3810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1" name="Line 53"/>
          <p:cNvSpPr>
            <a:spLocks noChangeShapeType="1"/>
          </p:cNvSpPr>
          <p:nvPr/>
        </p:nvSpPr>
        <p:spPr bwMode="auto">
          <a:xfrm flipH="1">
            <a:off x="4927600" y="4129088"/>
            <a:ext cx="3048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2" name="Line 54"/>
          <p:cNvSpPr>
            <a:spLocks noChangeShapeType="1"/>
          </p:cNvSpPr>
          <p:nvPr/>
        </p:nvSpPr>
        <p:spPr bwMode="auto">
          <a:xfrm>
            <a:off x="4165600" y="27574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3" name="Line 55"/>
          <p:cNvSpPr>
            <a:spLocks noChangeShapeType="1"/>
          </p:cNvSpPr>
          <p:nvPr/>
        </p:nvSpPr>
        <p:spPr bwMode="auto">
          <a:xfrm>
            <a:off x="4851400" y="33670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4" name="Line 56"/>
          <p:cNvSpPr>
            <a:spLocks noChangeShapeType="1"/>
          </p:cNvSpPr>
          <p:nvPr/>
        </p:nvSpPr>
        <p:spPr bwMode="auto">
          <a:xfrm>
            <a:off x="3327400" y="3443288"/>
            <a:ext cx="1524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5" name="Line 57"/>
          <p:cNvSpPr>
            <a:spLocks noChangeShapeType="1"/>
          </p:cNvSpPr>
          <p:nvPr/>
        </p:nvSpPr>
        <p:spPr bwMode="auto">
          <a:xfrm>
            <a:off x="3708400" y="4129088"/>
            <a:ext cx="2286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6" name="Rectangle 58"/>
          <p:cNvSpPr>
            <a:spLocks noChangeArrowheads="1"/>
          </p:cNvSpPr>
          <p:nvPr/>
        </p:nvSpPr>
        <p:spPr bwMode="auto">
          <a:xfrm>
            <a:off x="3833817" y="7000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57147" name="Rectangle 59"/>
          <p:cNvSpPr>
            <a:spLocks noChangeArrowheads="1"/>
          </p:cNvSpPr>
          <p:nvPr/>
        </p:nvSpPr>
        <p:spPr bwMode="auto">
          <a:xfrm>
            <a:off x="3527425" y="1552579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57148" name="Rectangle 60"/>
          <p:cNvSpPr>
            <a:spLocks noChangeArrowheads="1"/>
          </p:cNvSpPr>
          <p:nvPr/>
        </p:nvSpPr>
        <p:spPr bwMode="auto">
          <a:xfrm>
            <a:off x="2551117" y="7000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57149" name="Rectangle 61"/>
          <p:cNvSpPr>
            <a:spLocks noChangeArrowheads="1"/>
          </p:cNvSpPr>
          <p:nvPr/>
        </p:nvSpPr>
        <p:spPr bwMode="auto">
          <a:xfrm>
            <a:off x="4516442" y="1552579"/>
            <a:ext cx="40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66FF33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857150" name="Rectangle 62"/>
          <p:cNvSpPr>
            <a:spLocks noChangeArrowheads="1"/>
          </p:cNvSpPr>
          <p:nvPr/>
        </p:nvSpPr>
        <p:spPr bwMode="auto">
          <a:xfrm>
            <a:off x="4170367" y="70008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66FF33"/>
                </a:solidFill>
                <a:ea typeface="宋体" panose="02010600030101010101" pitchFamily="2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745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28" grpId="0" autoUpdateAnimBg="0"/>
      <p:bldP spid="857129" grpId="0" autoUpdateAnimBg="0"/>
      <p:bldP spid="857130" grpId="0" autoUpdateAnimBg="0"/>
      <p:bldP spid="857131" grpId="0" autoUpdateAnimBg="0"/>
      <p:bldP spid="857132" grpId="0" autoUpdateAnimBg="0"/>
      <p:bldP spid="857133" grpId="0" animBg="1" autoUpdateAnimBg="0"/>
      <p:bldP spid="857134" grpId="0" animBg="1" autoUpdateAnimBg="0"/>
      <p:bldP spid="857135" grpId="0" autoUpdateAnimBg="0"/>
      <p:bldP spid="857136" grpId="0" autoUpdateAnimBg="0"/>
      <p:bldP spid="857137" grpId="0" autoUpdateAnimBg="0"/>
      <p:bldP spid="857138" grpId="0" autoUpdateAnimBg="0"/>
      <p:bldP spid="857146" grpId="0" autoUpdateAnimBg="0"/>
      <p:bldP spid="857147" grpId="0" autoUpdateAnimBg="0"/>
      <p:bldP spid="857148" grpId="0" autoUpdateAnimBg="0"/>
      <p:bldP spid="857149" grpId="0" autoUpdateAnimBg="0"/>
      <p:bldP spid="85715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练习</a:t>
            </a:r>
          </a:p>
        </p:txBody>
      </p:sp>
      <p:sp>
        <p:nvSpPr>
          <p:cNvPr id="73731" name="内容占位符 4"/>
          <p:cNvSpPr>
            <a:spLocks noGrp="1"/>
          </p:cNvSpPr>
          <p:nvPr>
            <p:ph idx="1"/>
          </p:nvPr>
        </p:nvSpPr>
        <p:spPr>
          <a:xfrm>
            <a:off x="1629969" y="1944291"/>
            <a:ext cx="5987653" cy="890588"/>
          </a:xfrm>
        </p:spPr>
        <p:txBody>
          <a:bodyPr/>
          <a:lstStyle/>
          <a:p>
            <a:r>
              <a:rPr lang="zh-CN" altLang="en-US" smtClean="0"/>
              <a:t>先序 遍历  序列为 </a:t>
            </a:r>
            <a:r>
              <a:rPr lang="en-US" altLang="zh-CN" smtClean="0"/>
              <a:t>ABCDEFG </a:t>
            </a:r>
          </a:p>
          <a:p>
            <a:r>
              <a:rPr lang="zh-CN" altLang="en-US" smtClean="0"/>
              <a:t>中序 遍历序列为  </a:t>
            </a:r>
            <a:r>
              <a:rPr lang="en-US" altLang="zh-CN" smtClean="0"/>
              <a:t>CBAEDGF</a:t>
            </a:r>
          </a:p>
          <a:p>
            <a:r>
              <a:rPr lang="zh-CN" altLang="en-US" smtClean="0"/>
              <a:t>请画出这棵二叉树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Times New Roman"/>
                <a:ea typeface="仿宋_GB2312"/>
              </a:rPr>
              <a:t>         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3734" name="直接连接符 23"/>
          <p:cNvCxnSpPr>
            <a:cxnSpLocks noChangeShapeType="1"/>
            <a:stCxn id="73742" idx="5"/>
            <a:endCxn id="73745" idx="0"/>
          </p:cNvCxnSpPr>
          <p:nvPr/>
        </p:nvCxnSpPr>
        <p:spPr bwMode="auto">
          <a:xfrm>
            <a:off x="6394851" y="4051697"/>
            <a:ext cx="296465" cy="21312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4845845" y="3320657"/>
            <a:ext cx="1980010" cy="1706165"/>
            <a:chOff x="4937125" y="3284984"/>
            <a:chExt cx="2640440" cy="2274267"/>
          </a:xfrm>
        </p:grpSpPr>
        <p:sp>
          <p:nvSpPr>
            <p:cNvPr id="73736" name="椭圆 6"/>
            <p:cNvSpPr>
              <a:spLocks noChangeArrowheads="1"/>
            </p:cNvSpPr>
            <p:nvPr/>
          </p:nvSpPr>
          <p:spPr bwMode="auto">
            <a:xfrm>
              <a:off x="6084168" y="3284984"/>
              <a:ext cx="360040" cy="50405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zh-CN" sz="135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endPara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3737" name="直接连接符 8"/>
            <p:cNvCxnSpPr>
              <a:cxnSpLocks noChangeShapeType="1"/>
              <a:stCxn id="73736" idx="3"/>
            </p:cNvCxnSpPr>
            <p:nvPr/>
          </p:nvCxnSpPr>
          <p:spPr bwMode="auto">
            <a:xfrm flipH="1">
              <a:off x="5726841" y="3715222"/>
              <a:ext cx="410054" cy="3047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8" name="直接连接符 10"/>
            <p:cNvCxnSpPr>
              <a:cxnSpLocks noChangeShapeType="1"/>
              <a:stCxn id="73736" idx="5"/>
            </p:cNvCxnSpPr>
            <p:nvPr/>
          </p:nvCxnSpPr>
          <p:spPr bwMode="auto">
            <a:xfrm>
              <a:off x="6391481" y="3715222"/>
              <a:ext cx="340759" cy="28984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39" name="椭圆 11"/>
            <p:cNvSpPr>
              <a:spLocks noChangeArrowheads="1"/>
            </p:cNvSpPr>
            <p:nvPr/>
          </p:nvSpPr>
          <p:spPr bwMode="auto">
            <a:xfrm>
              <a:off x="5365066" y="4005064"/>
              <a:ext cx="432048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zh-CN" sz="135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endPara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0" name="椭圆 12"/>
            <p:cNvSpPr>
              <a:spLocks noChangeArrowheads="1"/>
            </p:cNvSpPr>
            <p:nvPr/>
          </p:nvSpPr>
          <p:spPr bwMode="auto">
            <a:xfrm>
              <a:off x="4937125" y="4581128"/>
              <a:ext cx="427941" cy="4320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zh-CN" sz="135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3741" name="直接连接符 14"/>
            <p:cNvCxnSpPr>
              <a:cxnSpLocks noChangeShapeType="1"/>
              <a:stCxn id="73739" idx="3"/>
              <a:endCxn id="73740" idx="0"/>
            </p:cNvCxnSpPr>
            <p:nvPr/>
          </p:nvCxnSpPr>
          <p:spPr bwMode="auto">
            <a:xfrm flipH="1">
              <a:off x="5151096" y="4312377"/>
              <a:ext cx="277242" cy="2687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2" name="椭圆 16"/>
            <p:cNvSpPr>
              <a:spLocks noChangeArrowheads="1"/>
            </p:cNvSpPr>
            <p:nvPr/>
          </p:nvSpPr>
          <p:spPr bwMode="auto">
            <a:xfrm>
              <a:off x="6634311" y="3952337"/>
              <a:ext cx="432048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zh-CN" sz="135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endPara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3743" name="直接连接符 18"/>
            <p:cNvCxnSpPr>
              <a:cxnSpLocks noChangeShapeType="1"/>
              <a:stCxn id="73742" idx="3"/>
            </p:cNvCxnSpPr>
            <p:nvPr/>
          </p:nvCxnSpPr>
          <p:spPr bwMode="auto">
            <a:xfrm flipH="1">
              <a:off x="6444208" y="4259650"/>
              <a:ext cx="253375" cy="3214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4" name="椭圆 19"/>
            <p:cNvSpPr>
              <a:spLocks noChangeArrowheads="1"/>
            </p:cNvSpPr>
            <p:nvPr/>
          </p:nvSpPr>
          <p:spPr bwMode="auto">
            <a:xfrm>
              <a:off x="6046872" y="4581128"/>
              <a:ext cx="512340" cy="4320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zh-CN" sz="135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endPara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5" name="椭圆 20"/>
            <p:cNvSpPr>
              <a:spLocks noChangeArrowheads="1"/>
            </p:cNvSpPr>
            <p:nvPr/>
          </p:nvSpPr>
          <p:spPr bwMode="auto">
            <a:xfrm>
              <a:off x="7217525" y="4542755"/>
              <a:ext cx="360040" cy="4320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zh-CN" sz="135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endPara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46" name="椭圆 21"/>
            <p:cNvSpPr>
              <a:spLocks noChangeArrowheads="1"/>
            </p:cNvSpPr>
            <p:nvPr/>
          </p:nvSpPr>
          <p:spPr bwMode="auto">
            <a:xfrm>
              <a:off x="6970569" y="5127203"/>
              <a:ext cx="360040" cy="4320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zh-CN" sz="135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G</a:t>
              </a:r>
              <a:endPara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3747" name="直接连接符 25"/>
            <p:cNvCxnSpPr>
              <a:cxnSpLocks noChangeShapeType="1"/>
              <a:stCxn id="73745" idx="3"/>
              <a:endCxn id="73746" idx="0"/>
            </p:cNvCxnSpPr>
            <p:nvPr/>
          </p:nvCxnSpPr>
          <p:spPr bwMode="auto">
            <a:xfrm flipH="1">
              <a:off x="7150589" y="4911531"/>
              <a:ext cx="119663" cy="21567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1516313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ChangeArrowheads="1"/>
          </p:cNvSpPr>
          <p:nvPr/>
        </p:nvSpPr>
        <p:spPr bwMode="auto">
          <a:xfrm>
            <a:off x="379417" y="793750"/>
            <a:ext cx="11128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     </a:t>
            </a: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根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 叶子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森林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 b="1">
              <a:solidFill>
                <a:srgbClr val="00CC99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有序树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无序树</a:t>
            </a:r>
          </a:p>
        </p:txBody>
      </p:sp>
      <p:sp>
        <p:nvSpPr>
          <p:cNvPr id="22531" name="Rectangle 13"/>
          <p:cNvSpPr>
            <a:spLocks noChangeArrowheads="1"/>
          </p:cNvSpPr>
          <p:nvPr/>
        </p:nvSpPr>
        <p:spPr bwMode="auto">
          <a:xfrm>
            <a:off x="1141413" y="765179"/>
            <a:ext cx="782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即根结点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没有前驱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即终端结点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没有后继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指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棵不相交的树的集合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例如删除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后的子树个数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2532" name="Rectangle 14"/>
          <p:cNvSpPr>
            <a:spLocks noChangeArrowheads="1"/>
          </p:cNvSpPr>
          <p:nvPr/>
        </p:nvSpPr>
        <p:spPr bwMode="auto">
          <a:xfrm>
            <a:off x="1446213" y="2241554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结点各子树从左至右有序，不能互换（左为第一）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结点各子树可互换位置。</a:t>
            </a:r>
          </a:p>
        </p:txBody>
      </p:sp>
      <p:graphicFrame>
        <p:nvGraphicFramePr>
          <p:cNvPr id="22533" name="Object 15"/>
          <p:cNvGraphicFramePr>
            <a:graphicFrameLocks noChangeAspect="1"/>
          </p:cNvGraphicFramePr>
          <p:nvPr/>
        </p:nvGraphicFramePr>
        <p:xfrm>
          <a:off x="2411413" y="3076579"/>
          <a:ext cx="449580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6875780" imgH="3817620" progId="Visio.Drawing.5">
                  <p:embed/>
                </p:oleObj>
              </mc:Choice>
              <mc:Fallback>
                <p:oleObj name="VISIO" r:id="rId3" imgW="6875780" imgH="3817620" progId="Visio.Drawing.5">
                  <p:embed/>
                  <p:pic>
                    <p:nvPicPr>
                      <p:cNvPr id="2253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76579"/>
                        <a:ext cx="4495800" cy="249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6"/>
          <p:cNvSpPr>
            <a:spLocks noChangeArrowheads="1"/>
          </p:cNvSpPr>
          <p:nvPr/>
        </p:nvSpPr>
        <p:spPr bwMode="auto">
          <a:xfrm>
            <a:off x="39688" y="0"/>
            <a:ext cx="39227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19517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1476375" y="695325"/>
            <a:ext cx="7010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38250" indent="-1238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即上层的那个结点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直接前驱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即下层结点的子树的根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直接后继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同一双亲下的同层结点（孩子之间互称兄弟）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即双亲位于同一层的结点（但并非同一双亲）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即从根到该结点所经分支的所有结点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即该结点下层子树中的任一结点</a:t>
            </a:r>
          </a:p>
        </p:txBody>
      </p:sp>
      <p:sp>
        <p:nvSpPr>
          <p:cNvPr id="894014" name="Rectangle 62"/>
          <p:cNvSpPr>
            <a:spLocks noChangeArrowheads="1"/>
          </p:cNvSpPr>
          <p:nvPr/>
        </p:nvSpPr>
        <p:spPr bwMode="auto">
          <a:xfrm>
            <a:off x="485779" y="692150"/>
            <a:ext cx="11128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双亲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孩子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兄弟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堂兄弟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祖先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子孙</a:t>
            </a:r>
          </a:p>
        </p:txBody>
      </p:sp>
      <p:graphicFrame>
        <p:nvGraphicFramePr>
          <p:cNvPr id="23556" name="Object 65"/>
          <p:cNvGraphicFramePr>
            <a:graphicFrameLocks noChangeAspect="1"/>
          </p:cNvGraphicFramePr>
          <p:nvPr/>
        </p:nvGraphicFramePr>
        <p:xfrm>
          <a:off x="1258888" y="3360738"/>
          <a:ext cx="4495800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6875780" imgH="3817620" progId="Visio.Drawing.5">
                  <p:embed/>
                </p:oleObj>
              </mc:Choice>
              <mc:Fallback>
                <p:oleObj name="VISIO" r:id="rId3" imgW="6875780" imgH="3817620" progId="Visio.Drawing.5">
                  <p:embed/>
                  <p:pic>
                    <p:nvPicPr>
                      <p:cNvPr id="2355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60738"/>
                        <a:ext cx="4495800" cy="2493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66"/>
          <p:cNvSpPr>
            <a:spLocks noChangeArrowheads="1"/>
          </p:cNvSpPr>
          <p:nvPr/>
        </p:nvSpPr>
        <p:spPr bwMode="auto">
          <a:xfrm>
            <a:off x="39688" y="0"/>
            <a:ext cx="39227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17948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0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1447800" y="476254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即树的数据元素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结点挂接的子树数</a:t>
            </a:r>
            <a:endParaRPr lang="zh-CN" altLang="en-US" sz="2000" b="1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228604" y="476250"/>
            <a:ext cx="17240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结点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结点的度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结点的层次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终端结点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分支结点</a:t>
            </a: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228600" y="2393954"/>
            <a:ext cx="14221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树的度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树的深度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CC99"/>
                </a:solidFill>
                <a:ea typeface="楷体_GB2312" pitchFamily="49" charset="-122"/>
              </a:rPr>
              <a:t>或高度</a:t>
            </a: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4581" name="Rectangle 61"/>
          <p:cNvSpPr>
            <a:spLocks noChangeArrowheads="1"/>
          </p:cNvSpPr>
          <p:nvPr/>
        </p:nvSpPr>
        <p:spPr bwMode="auto">
          <a:xfrm>
            <a:off x="1828804" y="1206504"/>
            <a:ext cx="63690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从根到该结点的层数（根结点算第一层）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即度为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的结点，即叶子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即度不为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的结点（也称为内部结点）</a:t>
            </a:r>
          </a:p>
        </p:txBody>
      </p:sp>
      <p:sp>
        <p:nvSpPr>
          <p:cNvPr id="24582" name="Rectangle 62"/>
          <p:cNvSpPr>
            <a:spLocks noChangeArrowheads="1"/>
          </p:cNvSpPr>
          <p:nvPr/>
        </p:nvSpPr>
        <p:spPr bwMode="auto">
          <a:xfrm>
            <a:off x="1447804" y="2393954"/>
            <a:ext cx="42033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所有结点度中的最大值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指所有结点中最大的层数</a:t>
            </a:r>
          </a:p>
        </p:txBody>
      </p:sp>
      <p:graphicFrame>
        <p:nvGraphicFramePr>
          <p:cNvPr id="24583" name="Object 69"/>
          <p:cNvGraphicFramePr>
            <a:graphicFrameLocks noChangeAspect="1"/>
          </p:cNvGraphicFramePr>
          <p:nvPr/>
        </p:nvGraphicFramePr>
        <p:xfrm>
          <a:off x="2700338" y="3354388"/>
          <a:ext cx="4495800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6875780" imgH="3817620" progId="Visio.Drawing.5">
                  <p:embed/>
                </p:oleObj>
              </mc:Choice>
              <mc:Fallback>
                <p:oleObj name="VISIO" r:id="rId3" imgW="6875780" imgH="3817620" progId="Visio.Drawing.5">
                  <p:embed/>
                  <p:pic>
                    <p:nvPicPr>
                      <p:cNvPr id="2458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54388"/>
                        <a:ext cx="4495800" cy="2493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70"/>
          <p:cNvGrpSpPr>
            <a:grpSpLocks/>
          </p:cNvGrpSpPr>
          <p:nvPr/>
        </p:nvGrpSpPr>
        <p:grpSpPr bwMode="auto">
          <a:xfrm>
            <a:off x="7667629" y="3194054"/>
            <a:ext cx="803275" cy="3057525"/>
            <a:chOff x="4944" y="1584"/>
            <a:chExt cx="506" cy="1926"/>
          </a:xfrm>
        </p:grpSpPr>
        <p:sp>
          <p:nvSpPr>
            <p:cNvPr id="24586" name="Text Box 71"/>
            <p:cNvSpPr txBox="1">
              <a:spLocks noChangeArrowheads="1"/>
            </p:cNvSpPr>
            <p:nvPr/>
          </p:nvSpPr>
          <p:spPr bwMode="auto">
            <a:xfrm>
              <a:off x="4944" y="1584"/>
              <a:ext cx="506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层次</a:t>
              </a:r>
            </a:p>
          </p:txBody>
        </p:sp>
        <p:sp>
          <p:nvSpPr>
            <p:cNvPr id="24587" name="Text Box 72"/>
            <p:cNvSpPr txBox="1">
              <a:spLocks noChangeArrowheads="1"/>
            </p:cNvSpPr>
            <p:nvPr/>
          </p:nvSpPr>
          <p:spPr bwMode="auto">
            <a:xfrm>
              <a:off x="5088" y="1920"/>
              <a:ext cx="218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588" name="Text Box 73"/>
            <p:cNvSpPr txBox="1">
              <a:spLocks noChangeArrowheads="1"/>
            </p:cNvSpPr>
            <p:nvPr/>
          </p:nvSpPr>
          <p:spPr bwMode="auto">
            <a:xfrm>
              <a:off x="5088" y="2352"/>
              <a:ext cx="218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589" name="Text Box 74"/>
            <p:cNvSpPr txBox="1">
              <a:spLocks noChangeArrowheads="1"/>
            </p:cNvSpPr>
            <p:nvPr/>
          </p:nvSpPr>
          <p:spPr bwMode="auto">
            <a:xfrm>
              <a:off x="5088" y="2784"/>
              <a:ext cx="218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590" name="Text Box 75"/>
            <p:cNvSpPr txBox="1">
              <a:spLocks noChangeArrowheads="1"/>
            </p:cNvSpPr>
            <p:nvPr/>
          </p:nvSpPr>
          <p:spPr bwMode="auto">
            <a:xfrm>
              <a:off x="5088" y="3216"/>
              <a:ext cx="218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24585" name="Rectangle 76"/>
          <p:cNvSpPr>
            <a:spLocks noChangeArrowheads="1"/>
          </p:cNvSpPr>
          <p:nvPr/>
        </p:nvSpPr>
        <p:spPr bwMode="auto">
          <a:xfrm>
            <a:off x="39688" y="0"/>
            <a:ext cx="39227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4583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ChangeArrowheads="1"/>
          </p:cNvSpPr>
          <p:nvPr/>
        </p:nvSpPr>
        <p:spPr bwMode="auto">
          <a:xfrm>
            <a:off x="341313" y="1500188"/>
            <a:ext cx="78232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Binary Tree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）个结点所构成的集合，它或为空树（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 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 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）；或为非空树，对于非空树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）有且仅有一个称之为根的结点；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）除根结点以外的其余结点分为两个互不相交的子集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，分别称为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的左子树和右子树，且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本身又都是二叉树。</a:t>
            </a:r>
          </a:p>
        </p:txBody>
      </p:sp>
      <p:sp>
        <p:nvSpPr>
          <p:cNvPr id="25603" name="Rectangle 16"/>
          <p:cNvSpPr>
            <a:spLocks noChangeArrowheads="1"/>
          </p:cNvSpPr>
          <p:nvPr/>
        </p:nvSpPr>
        <p:spPr bwMode="auto">
          <a:xfrm>
            <a:off x="39688" y="714375"/>
            <a:ext cx="31750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二叉树的定义</a:t>
            </a:r>
          </a:p>
        </p:txBody>
      </p:sp>
    </p:spTree>
    <p:extLst>
      <p:ext uri="{BB962C8B-B14F-4D97-AF65-F5344CB8AC3E}">
        <p14:creationId xmlns:p14="http://schemas.microsoft.com/office/powerpoint/2010/main" val="27136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jh6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3258</Words>
  <Application>Microsoft Office PowerPoint</Application>
  <PresentationFormat>全屏显示(4:3)</PresentationFormat>
  <Paragraphs>702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84" baseType="lpstr">
      <vt:lpstr>PMingLiU</vt:lpstr>
      <vt:lpstr>等线</vt:lpstr>
      <vt:lpstr>等线 Light</vt:lpstr>
      <vt:lpstr>黑体</vt:lpstr>
      <vt:lpstr>华文行楷</vt:lpstr>
      <vt:lpstr>华文楷体</vt:lpstr>
      <vt:lpstr>隶书</vt:lpstr>
      <vt:lpstr>宋体</vt:lpstr>
      <vt:lpstr>微软雅黑</vt:lpstr>
      <vt:lpstr>Arial</vt:lpstr>
      <vt:lpstr>Arial Narrow</vt:lpstr>
      <vt:lpstr>Calibri</vt:lpstr>
      <vt:lpstr>Calibri Light</vt:lpstr>
      <vt:lpstr>Symbol</vt:lpstr>
      <vt:lpstr>Tahoma</vt:lpstr>
      <vt:lpstr>Times New Roman</vt:lpstr>
      <vt:lpstr>Verdana</vt:lpstr>
      <vt:lpstr>Wingdings</vt:lpstr>
      <vt:lpstr>仿宋_GB2312</vt:lpstr>
      <vt:lpstr>楷体_GB2312</vt:lpstr>
      <vt:lpstr>6_默认设计模板</vt:lpstr>
      <vt:lpstr>默认设计模板</vt:lpstr>
      <vt:lpstr>1_默认设计模板</vt:lpstr>
      <vt:lpstr>3_默认设计模板</vt:lpstr>
      <vt:lpstr>ljh6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中序遍历非递归算法</vt:lpstr>
      <vt:lpstr>中序遍历非递归</vt:lpstr>
      <vt:lpstr>中序非递归的基本思想</vt:lpstr>
      <vt:lpstr>PowerPoint 演示文稿</vt:lpstr>
      <vt:lpstr>PowerPoint 演示文稿</vt:lpstr>
      <vt:lpstr>PowerPoint 演示文稿</vt:lpstr>
      <vt:lpstr>PowerPoint 演示文稿</vt:lpstr>
      <vt:lpstr>计算二叉树结点总数</vt:lpstr>
      <vt:lpstr>PowerPoint 演示文稿</vt:lpstr>
      <vt:lpstr>计算二叉树深度</vt:lpstr>
      <vt:lpstr>第四次上机 </vt:lpstr>
      <vt:lpstr>PowerPoint 演示文稿</vt:lpstr>
      <vt:lpstr>PowerPoint 演示文稿</vt:lpstr>
      <vt:lpstr>PowerPoint 演示文稿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windows</cp:lastModifiedBy>
  <cp:revision>1</cp:revision>
  <dcterms:created xsi:type="dcterms:W3CDTF">2021-11-21T08:47:35Z</dcterms:created>
  <dcterms:modified xsi:type="dcterms:W3CDTF">2021-11-21T08:49:37Z</dcterms:modified>
</cp:coreProperties>
</file>