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70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1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9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1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988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9" y="609602"/>
            <a:ext cx="7983537" cy="556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50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1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32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96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795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011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018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756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617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95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47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397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746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9" y="609602"/>
            <a:ext cx="7983537" cy="556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98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561302"/>
      </p:ext>
    </p:extLst>
  </p:cSld>
  <p:clrMapOvr>
    <a:masterClrMapping/>
  </p:clrMapOvr>
  <p:transition>
    <p:cover dir="l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842499"/>
      </p:ext>
    </p:extLst>
  </p:cSld>
  <p:clrMapOvr>
    <a:masterClrMapping/>
  </p:clrMapOvr>
  <p:transition>
    <p:cover dir="l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402"/>
      </p:ext>
    </p:extLst>
  </p:cSld>
  <p:clrMapOvr>
    <a:masterClrMapping/>
  </p:clrMapOvr>
  <p:transition>
    <p:cover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652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806433"/>
      </p:ext>
    </p:extLst>
  </p:cSld>
  <p:clrMapOvr>
    <a:masterClrMapping/>
  </p:clrMapOvr>
  <p:transition>
    <p:cover dir="l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99334"/>
      </p:ext>
    </p:extLst>
  </p:cSld>
  <p:clrMapOvr>
    <a:masterClrMapping/>
  </p:clrMapOvr>
  <p:transition>
    <p:cover dir="l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095752"/>
      </p:ext>
    </p:extLst>
  </p:cSld>
  <p:clrMapOvr>
    <a:masterClrMapping/>
  </p:clrMapOvr>
  <p:transition>
    <p:cover dir="l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690288"/>
      </p:ext>
    </p:extLst>
  </p:cSld>
  <p:clrMapOvr>
    <a:masterClrMapping/>
  </p:clrMapOvr>
  <p:transition>
    <p:cover dir="l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436218"/>
      </p:ext>
    </p:extLst>
  </p:cSld>
  <p:clrMapOvr>
    <a:masterClrMapping/>
  </p:clrMapOvr>
  <p:transition>
    <p:cover dir="l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514217"/>
      </p:ext>
    </p:extLst>
  </p:cSld>
  <p:clrMapOvr>
    <a:masterClrMapping/>
  </p:clrMapOvr>
  <p:transition>
    <p:cover dir="l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062186"/>
      </p:ext>
    </p:extLst>
  </p:cSld>
  <p:clrMapOvr>
    <a:masterClrMapping/>
  </p:clrMapOvr>
  <p:transition>
    <p:cover dir="l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508498"/>
      </p:ext>
    </p:extLst>
  </p:cSld>
  <p:clrMapOvr>
    <a:masterClrMapping/>
  </p:clrMapOvr>
  <p:transition>
    <p:cover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7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8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1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95581" y="6165304"/>
            <a:ext cx="3781425" cy="601216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60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71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03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677863"/>
            <a:ext cx="7983537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dirty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588" y="6278586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 pitchFamily="49" charset="-122"/>
                <a:cs typeface="+mn-cs"/>
              </a:rPr>
              <a:t>data structure</a:t>
            </a:r>
            <a:endParaRPr kumimoji="1" lang="zh-CN" altLang="en-US" sz="3200" b="1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9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677863"/>
            <a:ext cx="7983537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5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10245" name="Line 9"/>
          <p:cNvSpPr>
            <a:spLocks noChangeShapeType="1"/>
          </p:cNvSpPr>
          <p:nvPr userDrawn="1"/>
        </p:nvSpPr>
        <p:spPr bwMode="auto">
          <a:xfrm>
            <a:off x="53975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246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247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0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03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仿宋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仿宋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05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050" b="1"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1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27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cover dir="ld"/>
  </p:transition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第六章 树和二叉树（二）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74057"/>
      </p:ext>
    </p:extLst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517525" y="5842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对应的中序线索二叉树存储结构如图所示：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2479677"/>
            <a:ext cx="3700462" cy="3667125"/>
            <a:chOff x="115" y="1134"/>
            <a:chExt cx="2331" cy="2310"/>
          </a:xfrm>
        </p:grpSpPr>
        <p:sp>
          <p:nvSpPr>
            <p:cNvPr id="81039" name="Line 5"/>
            <p:cNvSpPr>
              <a:spLocks noChangeShapeType="1"/>
            </p:cNvSpPr>
            <p:nvPr/>
          </p:nvSpPr>
          <p:spPr bwMode="auto">
            <a:xfrm>
              <a:off x="551" y="3200"/>
              <a:ext cx="8" cy="218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1040" name="Line 6"/>
            <p:cNvSpPr>
              <a:spLocks noChangeShapeType="1"/>
            </p:cNvSpPr>
            <p:nvPr/>
          </p:nvSpPr>
          <p:spPr bwMode="auto">
            <a:xfrm>
              <a:off x="115" y="3435"/>
              <a:ext cx="44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1041" name="Line 7"/>
            <p:cNvSpPr>
              <a:spLocks noChangeShapeType="1"/>
            </p:cNvSpPr>
            <p:nvPr/>
          </p:nvSpPr>
          <p:spPr bwMode="auto">
            <a:xfrm flipH="1">
              <a:off x="115" y="1788"/>
              <a:ext cx="16" cy="165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1042" name="Line 8"/>
            <p:cNvSpPr>
              <a:spLocks noChangeShapeType="1"/>
            </p:cNvSpPr>
            <p:nvPr/>
          </p:nvSpPr>
          <p:spPr bwMode="auto">
            <a:xfrm flipV="1">
              <a:off x="133" y="1134"/>
              <a:ext cx="2313" cy="64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56325" y="2184402"/>
            <a:ext cx="2630488" cy="2384425"/>
            <a:chOff x="3744" y="1152"/>
            <a:chExt cx="1657" cy="1502"/>
          </a:xfrm>
        </p:grpSpPr>
        <p:sp>
          <p:nvSpPr>
            <p:cNvPr id="81037" name="Line 10"/>
            <p:cNvSpPr>
              <a:spLocks noChangeShapeType="1"/>
            </p:cNvSpPr>
            <p:nvPr/>
          </p:nvSpPr>
          <p:spPr bwMode="auto">
            <a:xfrm flipV="1">
              <a:off x="3744" y="1152"/>
              <a:ext cx="163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1038" name="Line 11"/>
            <p:cNvSpPr>
              <a:spLocks noChangeShapeType="1"/>
            </p:cNvSpPr>
            <p:nvPr/>
          </p:nvSpPr>
          <p:spPr bwMode="auto">
            <a:xfrm flipV="1">
              <a:off x="5401" y="1164"/>
              <a:ext cx="0" cy="149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08013" y="2895602"/>
            <a:ext cx="8566150" cy="3054351"/>
            <a:chOff x="249" y="1600"/>
            <a:chExt cx="5396" cy="1924"/>
          </a:xfrm>
        </p:grpSpPr>
        <p:grpSp>
          <p:nvGrpSpPr>
            <p:cNvPr id="80948" name="Group 13"/>
            <p:cNvGrpSpPr>
              <a:grpSpLocks/>
            </p:cNvGrpSpPr>
            <p:nvPr/>
          </p:nvGrpSpPr>
          <p:grpSpPr bwMode="auto">
            <a:xfrm>
              <a:off x="2493" y="1602"/>
              <a:ext cx="1274" cy="274"/>
              <a:chOff x="2530" y="1805"/>
              <a:chExt cx="1274" cy="274"/>
            </a:xfrm>
          </p:grpSpPr>
          <p:sp>
            <p:nvSpPr>
              <p:cNvPr id="81032" name="Rectangle 14"/>
              <p:cNvSpPr>
                <a:spLocks noChangeArrowheads="1"/>
              </p:cNvSpPr>
              <p:nvPr/>
            </p:nvSpPr>
            <p:spPr bwMode="auto">
              <a:xfrm>
                <a:off x="2530" y="180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33" name="Line 15"/>
              <p:cNvSpPr>
                <a:spLocks noChangeShapeType="1"/>
              </p:cNvSpPr>
              <p:nvPr/>
            </p:nvSpPr>
            <p:spPr bwMode="auto">
              <a:xfrm>
                <a:off x="276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34" name="Line 16"/>
              <p:cNvSpPr>
                <a:spLocks noChangeShapeType="1"/>
              </p:cNvSpPr>
              <p:nvPr/>
            </p:nvSpPr>
            <p:spPr bwMode="auto">
              <a:xfrm>
                <a:off x="357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35" name="Line 17"/>
              <p:cNvSpPr>
                <a:spLocks noChangeShapeType="1"/>
              </p:cNvSpPr>
              <p:nvPr/>
            </p:nvSpPr>
            <p:spPr bwMode="auto">
              <a:xfrm>
                <a:off x="2991" y="180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36" name="Line 18"/>
              <p:cNvSpPr>
                <a:spLocks noChangeShapeType="1"/>
              </p:cNvSpPr>
              <p:nvPr/>
            </p:nvSpPr>
            <p:spPr bwMode="auto">
              <a:xfrm>
                <a:off x="3358" y="180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49" name="Rectangle 19"/>
            <p:cNvSpPr>
              <a:spLocks noChangeArrowheads="1"/>
            </p:cNvSpPr>
            <p:nvPr/>
          </p:nvSpPr>
          <p:spPr bwMode="auto">
            <a:xfrm>
              <a:off x="2514" y="162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50" name="Rectangle 20"/>
            <p:cNvSpPr>
              <a:spLocks noChangeArrowheads="1"/>
            </p:cNvSpPr>
            <p:nvPr/>
          </p:nvSpPr>
          <p:spPr bwMode="auto">
            <a:xfrm>
              <a:off x="3562" y="16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51" name="Rectangle 21"/>
            <p:cNvSpPr>
              <a:spLocks noChangeArrowheads="1"/>
            </p:cNvSpPr>
            <p:nvPr/>
          </p:nvSpPr>
          <p:spPr bwMode="auto">
            <a:xfrm>
              <a:off x="3009" y="1600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A</a:t>
              </a:r>
            </a:p>
          </p:txBody>
        </p:sp>
        <p:grpSp>
          <p:nvGrpSpPr>
            <p:cNvPr id="80952" name="Group 22"/>
            <p:cNvGrpSpPr>
              <a:grpSpLocks/>
            </p:cNvGrpSpPr>
            <p:nvPr/>
          </p:nvGrpSpPr>
          <p:grpSpPr bwMode="auto">
            <a:xfrm>
              <a:off x="3917" y="2098"/>
              <a:ext cx="1274" cy="274"/>
              <a:chOff x="3954" y="2301"/>
              <a:chExt cx="1274" cy="274"/>
            </a:xfrm>
          </p:grpSpPr>
          <p:sp>
            <p:nvSpPr>
              <p:cNvPr id="81027" name="Rectangle 23"/>
              <p:cNvSpPr>
                <a:spLocks noChangeArrowheads="1"/>
              </p:cNvSpPr>
              <p:nvPr/>
            </p:nvSpPr>
            <p:spPr bwMode="auto">
              <a:xfrm>
                <a:off x="3954" y="230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28" name="Line 24"/>
              <p:cNvSpPr>
                <a:spLocks noChangeShapeType="1"/>
              </p:cNvSpPr>
              <p:nvPr/>
            </p:nvSpPr>
            <p:spPr bwMode="auto">
              <a:xfrm>
                <a:off x="419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29" name="Line 25"/>
              <p:cNvSpPr>
                <a:spLocks noChangeShapeType="1"/>
              </p:cNvSpPr>
              <p:nvPr/>
            </p:nvSpPr>
            <p:spPr bwMode="auto">
              <a:xfrm>
                <a:off x="500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30" name="Line 26"/>
              <p:cNvSpPr>
                <a:spLocks noChangeShapeType="1"/>
              </p:cNvSpPr>
              <p:nvPr/>
            </p:nvSpPr>
            <p:spPr bwMode="auto">
              <a:xfrm>
                <a:off x="4415" y="230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31" name="Line 27"/>
              <p:cNvSpPr>
                <a:spLocks noChangeShapeType="1"/>
              </p:cNvSpPr>
              <p:nvPr/>
            </p:nvSpPr>
            <p:spPr bwMode="auto">
              <a:xfrm>
                <a:off x="4782" y="230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53" name="Rectangle 28"/>
            <p:cNvSpPr>
              <a:spLocks noChangeArrowheads="1"/>
            </p:cNvSpPr>
            <p:nvPr/>
          </p:nvSpPr>
          <p:spPr bwMode="auto">
            <a:xfrm>
              <a:off x="3938" y="211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54" name="Rectangle 29"/>
            <p:cNvSpPr>
              <a:spLocks noChangeArrowheads="1"/>
            </p:cNvSpPr>
            <p:nvPr/>
          </p:nvSpPr>
          <p:spPr bwMode="auto">
            <a:xfrm>
              <a:off x="4986" y="212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55" name="Rectangle 30"/>
            <p:cNvSpPr>
              <a:spLocks noChangeArrowheads="1"/>
            </p:cNvSpPr>
            <p:nvPr/>
          </p:nvSpPr>
          <p:spPr bwMode="auto">
            <a:xfrm>
              <a:off x="4433" y="209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C</a:t>
              </a:r>
            </a:p>
          </p:txBody>
        </p:sp>
        <p:grpSp>
          <p:nvGrpSpPr>
            <p:cNvPr id="80956" name="Group 31"/>
            <p:cNvGrpSpPr>
              <a:grpSpLocks/>
            </p:cNvGrpSpPr>
            <p:nvPr/>
          </p:nvGrpSpPr>
          <p:grpSpPr bwMode="auto">
            <a:xfrm>
              <a:off x="1015" y="2105"/>
              <a:ext cx="1274" cy="274"/>
              <a:chOff x="1052" y="2308"/>
              <a:chExt cx="1274" cy="274"/>
            </a:xfrm>
          </p:grpSpPr>
          <p:sp>
            <p:nvSpPr>
              <p:cNvPr id="81022" name="Rectangle 32"/>
              <p:cNvSpPr>
                <a:spLocks noChangeArrowheads="1"/>
              </p:cNvSpPr>
              <p:nvPr/>
            </p:nvSpPr>
            <p:spPr bwMode="auto">
              <a:xfrm>
                <a:off x="1052" y="2312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23" name="Line 33"/>
              <p:cNvSpPr>
                <a:spLocks noChangeShapeType="1"/>
              </p:cNvSpPr>
              <p:nvPr/>
            </p:nvSpPr>
            <p:spPr bwMode="auto">
              <a:xfrm>
                <a:off x="128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24" name="Line 34"/>
              <p:cNvSpPr>
                <a:spLocks noChangeShapeType="1"/>
              </p:cNvSpPr>
              <p:nvPr/>
            </p:nvSpPr>
            <p:spPr bwMode="auto">
              <a:xfrm>
                <a:off x="209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25" name="Line 35"/>
              <p:cNvSpPr>
                <a:spLocks noChangeShapeType="1"/>
              </p:cNvSpPr>
              <p:nvPr/>
            </p:nvSpPr>
            <p:spPr bwMode="auto">
              <a:xfrm>
                <a:off x="1513" y="2308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26" name="Line 36"/>
              <p:cNvSpPr>
                <a:spLocks noChangeShapeType="1"/>
              </p:cNvSpPr>
              <p:nvPr/>
            </p:nvSpPr>
            <p:spPr bwMode="auto">
              <a:xfrm>
                <a:off x="1880" y="2308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57" name="Rectangle 37"/>
            <p:cNvSpPr>
              <a:spLocks noChangeArrowheads="1"/>
            </p:cNvSpPr>
            <p:nvPr/>
          </p:nvSpPr>
          <p:spPr bwMode="auto">
            <a:xfrm>
              <a:off x="1036" y="212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58" name="Rectangle 38"/>
            <p:cNvSpPr>
              <a:spLocks noChangeArrowheads="1"/>
            </p:cNvSpPr>
            <p:nvPr/>
          </p:nvSpPr>
          <p:spPr bwMode="auto">
            <a:xfrm>
              <a:off x="2084" y="213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59" name="Rectangle 39"/>
            <p:cNvSpPr>
              <a:spLocks noChangeArrowheads="1"/>
            </p:cNvSpPr>
            <p:nvPr/>
          </p:nvSpPr>
          <p:spPr bwMode="auto">
            <a:xfrm>
              <a:off x="1531" y="210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B</a:t>
              </a:r>
            </a:p>
          </p:txBody>
        </p:sp>
        <p:grpSp>
          <p:nvGrpSpPr>
            <p:cNvPr id="80960" name="Group 40"/>
            <p:cNvGrpSpPr>
              <a:grpSpLocks/>
            </p:cNvGrpSpPr>
            <p:nvPr/>
          </p:nvGrpSpPr>
          <p:grpSpPr bwMode="auto">
            <a:xfrm>
              <a:off x="1721" y="2630"/>
              <a:ext cx="1274" cy="274"/>
              <a:chOff x="1758" y="2833"/>
              <a:chExt cx="1274" cy="274"/>
            </a:xfrm>
          </p:grpSpPr>
          <p:sp>
            <p:nvSpPr>
              <p:cNvPr id="81017" name="Rectangle 41"/>
              <p:cNvSpPr>
                <a:spLocks noChangeArrowheads="1"/>
              </p:cNvSpPr>
              <p:nvPr/>
            </p:nvSpPr>
            <p:spPr bwMode="auto">
              <a:xfrm>
                <a:off x="1758" y="2837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18" name="Line 42"/>
              <p:cNvSpPr>
                <a:spLocks noChangeShapeType="1"/>
              </p:cNvSpPr>
              <p:nvPr/>
            </p:nvSpPr>
            <p:spPr bwMode="auto">
              <a:xfrm>
                <a:off x="199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19" name="Line 43"/>
              <p:cNvSpPr>
                <a:spLocks noChangeShapeType="1"/>
              </p:cNvSpPr>
              <p:nvPr/>
            </p:nvSpPr>
            <p:spPr bwMode="auto">
              <a:xfrm>
                <a:off x="280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20" name="Line 44"/>
              <p:cNvSpPr>
                <a:spLocks noChangeShapeType="1"/>
              </p:cNvSpPr>
              <p:nvPr/>
            </p:nvSpPr>
            <p:spPr bwMode="auto">
              <a:xfrm>
                <a:off x="2219" y="2833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21" name="Line 45"/>
              <p:cNvSpPr>
                <a:spLocks noChangeShapeType="1"/>
              </p:cNvSpPr>
              <p:nvPr/>
            </p:nvSpPr>
            <p:spPr bwMode="auto">
              <a:xfrm>
                <a:off x="2586" y="2833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61" name="Rectangle 46"/>
            <p:cNvSpPr>
              <a:spLocks noChangeArrowheads="1"/>
            </p:cNvSpPr>
            <p:nvPr/>
          </p:nvSpPr>
          <p:spPr bwMode="auto">
            <a:xfrm>
              <a:off x="1742" y="265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62" name="Rectangle 47"/>
            <p:cNvSpPr>
              <a:spLocks noChangeArrowheads="1"/>
            </p:cNvSpPr>
            <p:nvPr/>
          </p:nvSpPr>
          <p:spPr bwMode="auto">
            <a:xfrm>
              <a:off x="2790" y="2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63" name="Rectangle 48"/>
            <p:cNvSpPr>
              <a:spLocks noChangeArrowheads="1"/>
            </p:cNvSpPr>
            <p:nvPr/>
          </p:nvSpPr>
          <p:spPr bwMode="auto">
            <a:xfrm>
              <a:off x="2237" y="2628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E</a:t>
              </a:r>
            </a:p>
          </p:txBody>
        </p:sp>
        <p:grpSp>
          <p:nvGrpSpPr>
            <p:cNvPr id="80964" name="Group 49"/>
            <p:cNvGrpSpPr>
              <a:grpSpLocks/>
            </p:cNvGrpSpPr>
            <p:nvPr/>
          </p:nvGrpSpPr>
          <p:grpSpPr bwMode="auto">
            <a:xfrm>
              <a:off x="3198" y="2623"/>
              <a:ext cx="1274" cy="274"/>
              <a:chOff x="3235" y="2826"/>
              <a:chExt cx="1274" cy="274"/>
            </a:xfrm>
          </p:grpSpPr>
          <p:sp>
            <p:nvSpPr>
              <p:cNvPr id="81012" name="Rectangle 50"/>
              <p:cNvSpPr>
                <a:spLocks noChangeArrowheads="1"/>
              </p:cNvSpPr>
              <p:nvPr/>
            </p:nvSpPr>
            <p:spPr bwMode="auto">
              <a:xfrm>
                <a:off x="3235" y="2830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13" name="Line 51"/>
              <p:cNvSpPr>
                <a:spLocks noChangeShapeType="1"/>
              </p:cNvSpPr>
              <p:nvPr/>
            </p:nvSpPr>
            <p:spPr bwMode="auto">
              <a:xfrm>
                <a:off x="347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14" name="Line 52"/>
              <p:cNvSpPr>
                <a:spLocks noChangeShapeType="1"/>
              </p:cNvSpPr>
              <p:nvPr/>
            </p:nvSpPr>
            <p:spPr bwMode="auto">
              <a:xfrm>
                <a:off x="428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15" name="Line 53"/>
              <p:cNvSpPr>
                <a:spLocks noChangeShapeType="1"/>
              </p:cNvSpPr>
              <p:nvPr/>
            </p:nvSpPr>
            <p:spPr bwMode="auto">
              <a:xfrm>
                <a:off x="3696" y="2826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16" name="Line 54"/>
              <p:cNvSpPr>
                <a:spLocks noChangeShapeType="1"/>
              </p:cNvSpPr>
              <p:nvPr/>
            </p:nvSpPr>
            <p:spPr bwMode="auto">
              <a:xfrm>
                <a:off x="4063" y="2826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65" name="Rectangle 55"/>
            <p:cNvSpPr>
              <a:spLocks noChangeArrowheads="1"/>
            </p:cNvSpPr>
            <p:nvPr/>
          </p:nvSpPr>
          <p:spPr bwMode="auto">
            <a:xfrm>
              <a:off x="3219" y="264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66" name="Rectangle 56"/>
            <p:cNvSpPr>
              <a:spLocks noChangeArrowheads="1"/>
            </p:cNvSpPr>
            <p:nvPr/>
          </p:nvSpPr>
          <p:spPr bwMode="auto">
            <a:xfrm>
              <a:off x="4267" y="2649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67" name="Rectangle 57"/>
            <p:cNvSpPr>
              <a:spLocks noChangeArrowheads="1"/>
            </p:cNvSpPr>
            <p:nvPr/>
          </p:nvSpPr>
          <p:spPr bwMode="auto">
            <a:xfrm>
              <a:off x="3714" y="2621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F</a:t>
              </a:r>
            </a:p>
          </p:txBody>
        </p:sp>
        <p:grpSp>
          <p:nvGrpSpPr>
            <p:cNvPr id="80968" name="Group 58"/>
            <p:cNvGrpSpPr>
              <a:grpSpLocks/>
            </p:cNvGrpSpPr>
            <p:nvPr/>
          </p:nvGrpSpPr>
          <p:grpSpPr bwMode="auto">
            <a:xfrm>
              <a:off x="4653" y="2608"/>
              <a:ext cx="992" cy="274"/>
              <a:chOff x="4690" y="2811"/>
              <a:chExt cx="1274" cy="274"/>
            </a:xfrm>
          </p:grpSpPr>
          <p:sp>
            <p:nvSpPr>
              <p:cNvPr id="81007" name="Rectangle 59"/>
              <p:cNvSpPr>
                <a:spLocks noChangeArrowheads="1"/>
              </p:cNvSpPr>
              <p:nvPr/>
            </p:nvSpPr>
            <p:spPr bwMode="auto">
              <a:xfrm>
                <a:off x="4690" y="28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08" name="Line 60"/>
              <p:cNvSpPr>
                <a:spLocks noChangeShapeType="1"/>
              </p:cNvSpPr>
              <p:nvPr/>
            </p:nvSpPr>
            <p:spPr bwMode="auto">
              <a:xfrm>
                <a:off x="492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09" name="Line 61"/>
              <p:cNvSpPr>
                <a:spLocks noChangeShapeType="1"/>
              </p:cNvSpPr>
              <p:nvPr/>
            </p:nvSpPr>
            <p:spPr bwMode="auto">
              <a:xfrm>
                <a:off x="573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10" name="Line 62"/>
              <p:cNvSpPr>
                <a:spLocks noChangeShapeType="1"/>
              </p:cNvSpPr>
              <p:nvPr/>
            </p:nvSpPr>
            <p:spPr bwMode="auto">
              <a:xfrm>
                <a:off x="5151" y="28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11" name="Line 63"/>
              <p:cNvSpPr>
                <a:spLocks noChangeShapeType="1"/>
              </p:cNvSpPr>
              <p:nvPr/>
            </p:nvSpPr>
            <p:spPr bwMode="auto">
              <a:xfrm>
                <a:off x="5518" y="28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69" name="Rectangle 64"/>
            <p:cNvSpPr>
              <a:spLocks noChangeArrowheads="1"/>
            </p:cNvSpPr>
            <p:nvPr/>
          </p:nvSpPr>
          <p:spPr bwMode="auto">
            <a:xfrm>
              <a:off x="4674" y="26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70" name="Rectangle 65"/>
            <p:cNvSpPr>
              <a:spLocks noChangeArrowheads="1"/>
            </p:cNvSpPr>
            <p:nvPr/>
          </p:nvSpPr>
          <p:spPr bwMode="auto">
            <a:xfrm>
              <a:off x="5472" y="2605"/>
              <a:ext cx="1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71" name="Rectangle 66"/>
            <p:cNvSpPr>
              <a:spLocks noChangeArrowheads="1"/>
            </p:cNvSpPr>
            <p:nvPr/>
          </p:nvSpPr>
          <p:spPr bwMode="auto">
            <a:xfrm>
              <a:off x="5034" y="2606"/>
              <a:ext cx="2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G</a:t>
              </a:r>
            </a:p>
          </p:txBody>
        </p:sp>
        <p:grpSp>
          <p:nvGrpSpPr>
            <p:cNvPr id="80972" name="Group 67"/>
            <p:cNvGrpSpPr>
              <a:grpSpLocks/>
            </p:cNvGrpSpPr>
            <p:nvPr/>
          </p:nvGrpSpPr>
          <p:grpSpPr bwMode="auto">
            <a:xfrm>
              <a:off x="281" y="2631"/>
              <a:ext cx="1274" cy="274"/>
              <a:chOff x="318" y="2834"/>
              <a:chExt cx="1274" cy="274"/>
            </a:xfrm>
          </p:grpSpPr>
          <p:sp>
            <p:nvSpPr>
              <p:cNvPr id="81002" name="Rectangle 68"/>
              <p:cNvSpPr>
                <a:spLocks noChangeArrowheads="1"/>
              </p:cNvSpPr>
              <p:nvPr/>
            </p:nvSpPr>
            <p:spPr bwMode="auto">
              <a:xfrm>
                <a:off x="318" y="2838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03" name="Line 69"/>
              <p:cNvSpPr>
                <a:spLocks noChangeShapeType="1"/>
              </p:cNvSpPr>
              <p:nvPr/>
            </p:nvSpPr>
            <p:spPr bwMode="auto">
              <a:xfrm>
                <a:off x="55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04" name="Line 70"/>
              <p:cNvSpPr>
                <a:spLocks noChangeShapeType="1"/>
              </p:cNvSpPr>
              <p:nvPr/>
            </p:nvSpPr>
            <p:spPr bwMode="auto">
              <a:xfrm>
                <a:off x="136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05" name="Line 71"/>
              <p:cNvSpPr>
                <a:spLocks noChangeShapeType="1"/>
              </p:cNvSpPr>
              <p:nvPr/>
            </p:nvSpPr>
            <p:spPr bwMode="auto">
              <a:xfrm>
                <a:off x="779" y="2834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06" name="Line 72"/>
              <p:cNvSpPr>
                <a:spLocks noChangeShapeType="1"/>
              </p:cNvSpPr>
              <p:nvPr/>
            </p:nvSpPr>
            <p:spPr bwMode="auto">
              <a:xfrm>
                <a:off x="1146" y="2834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73" name="Rectangle 73"/>
            <p:cNvSpPr>
              <a:spLocks noChangeArrowheads="1"/>
            </p:cNvSpPr>
            <p:nvPr/>
          </p:nvSpPr>
          <p:spPr bwMode="auto">
            <a:xfrm>
              <a:off x="302" y="265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74" name="Rectangle 74"/>
            <p:cNvSpPr>
              <a:spLocks noChangeArrowheads="1"/>
            </p:cNvSpPr>
            <p:nvPr/>
          </p:nvSpPr>
          <p:spPr bwMode="auto">
            <a:xfrm>
              <a:off x="1350" y="2657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75" name="Rectangle 75"/>
            <p:cNvSpPr>
              <a:spLocks noChangeArrowheads="1"/>
            </p:cNvSpPr>
            <p:nvPr/>
          </p:nvSpPr>
          <p:spPr bwMode="auto">
            <a:xfrm>
              <a:off x="797" y="2629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D</a:t>
              </a:r>
            </a:p>
          </p:txBody>
        </p:sp>
        <p:grpSp>
          <p:nvGrpSpPr>
            <p:cNvPr id="80976" name="Group 76"/>
            <p:cNvGrpSpPr>
              <a:grpSpLocks/>
            </p:cNvGrpSpPr>
            <p:nvPr/>
          </p:nvGrpSpPr>
          <p:grpSpPr bwMode="auto">
            <a:xfrm>
              <a:off x="1579" y="3207"/>
              <a:ext cx="1274" cy="274"/>
              <a:chOff x="1616" y="3410"/>
              <a:chExt cx="1274" cy="274"/>
            </a:xfrm>
          </p:grpSpPr>
          <p:sp>
            <p:nvSpPr>
              <p:cNvPr id="80997" name="Rectangle 77"/>
              <p:cNvSpPr>
                <a:spLocks noChangeArrowheads="1"/>
              </p:cNvSpPr>
              <p:nvPr/>
            </p:nvSpPr>
            <p:spPr bwMode="auto">
              <a:xfrm>
                <a:off x="1616" y="3414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98" name="Line 78"/>
              <p:cNvSpPr>
                <a:spLocks noChangeShapeType="1"/>
              </p:cNvSpPr>
              <p:nvPr/>
            </p:nvSpPr>
            <p:spPr bwMode="auto">
              <a:xfrm>
                <a:off x="185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99" name="Line 79"/>
              <p:cNvSpPr>
                <a:spLocks noChangeShapeType="1"/>
              </p:cNvSpPr>
              <p:nvPr/>
            </p:nvSpPr>
            <p:spPr bwMode="auto">
              <a:xfrm>
                <a:off x="266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00" name="Line 80"/>
              <p:cNvSpPr>
                <a:spLocks noChangeShapeType="1"/>
              </p:cNvSpPr>
              <p:nvPr/>
            </p:nvSpPr>
            <p:spPr bwMode="auto">
              <a:xfrm>
                <a:off x="2077" y="3410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001" name="Line 81"/>
              <p:cNvSpPr>
                <a:spLocks noChangeShapeType="1"/>
              </p:cNvSpPr>
              <p:nvPr/>
            </p:nvSpPr>
            <p:spPr bwMode="auto">
              <a:xfrm>
                <a:off x="2444" y="3410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77" name="Rectangle 82"/>
            <p:cNvSpPr>
              <a:spLocks noChangeArrowheads="1"/>
            </p:cNvSpPr>
            <p:nvPr/>
          </p:nvSpPr>
          <p:spPr bwMode="auto">
            <a:xfrm>
              <a:off x="1600" y="3227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78" name="Rectangle 83"/>
            <p:cNvSpPr>
              <a:spLocks noChangeArrowheads="1"/>
            </p:cNvSpPr>
            <p:nvPr/>
          </p:nvSpPr>
          <p:spPr bwMode="auto">
            <a:xfrm>
              <a:off x="2648" y="323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79" name="Rectangle 84"/>
            <p:cNvSpPr>
              <a:spLocks noChangeArrowheads="1"/>
            </p:cNvSpPr>
            <p:nvPr/>
          </p:nvSpPr>
          <p:spPr bwMode="auto">
            <a:xfrm>
              <a:off x="2148" y="3205"/>
              <a:ext cx="1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I</a:t>
              </a:r>
            </a:p>
          </p:txBody>
        </p:sp>
        <p:grpSp>
          <p:nvGrpSpPr>
            <p:cNvPr id="80980" name="Group 85"/>
            <p:cNvGrpSpPr>
              <a:grpSpLocks/>
            </p:cNvGrpSpPr>
            <p:nvPr/>
          </p:nvGrpSpPr>
          <p:grpSpPr bwMode="auto">
            <a:xfrm>
              <a:off x="249" y="3208"/>
              <a:ext cx="1111" cy="274"/>
              <a:chOff x="78" y="3411"/>
              <a:chExt cx="1274" cy="274"/>
            </a:xfrm>
          </p:grpSpPr>
          <p:sp>
            <p:nvSpPr>
              <p:cNvPr id="80992" name="Rectangle 86"/>
              <p:cNvSpPr>
                <a:spLocks noChangeArrowheads="1"/>
              </p:cNvSpPr>
              <p:nvPr/>
            </p:nvSpPr>
            <p:spPr bwMode="auto">
              <a:xfrm>
                <a:off x="78" y="34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93" name="Line 87"/>
              <p:cNvSpPr>
                <a:spLocks noChangeShapeType="1"/>
              </p:cNvSpPr>
              <p:nvPr/>
            </p:nvSpPr>
            <p:spPr bwMode="auto">
              <a:xfrm>
                <a:off x="31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94" name="Line 88"/>
              <p:cNvSpPr>
                <a:spLocks noChangeShapeType="1"/>
              </p:cNvSpPr>
              <p:nvPr/>
            </p:nvSpPr>
            <p:spPr bwMode="auto">
              <a:xfrm>
                <a:off x="112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95" name="Line 89"/>
              <p:cNvSpPr>
                <a:spLocks noChangeShapeType="1"/>
              </p:cNvSpPr>
              <p:nvPr/>
            </p:nvSpPr>
            <p:spPr bwMode="auto">
              <a:xfrm>
                <a:off x="539" y="34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96" name="Line 90"/>
              <p:cNvSpPr>
                <a:spLocks noChangeShapeType="1"/>
              </p:cNvSpPr>
              <p:nvPr/>
            </p:nvSpPr>
            <p:spPr bwMode="auto">
              <a:xfrm>
                <a:off x="906" y="34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81" name="Rectangle 91"/>
            <p:cNvSpPr>
              <a:spLocks noChangeArrowheads="1"/>
            </p:cNvSpPr>
            <p:nvPr/>
          </p:nvSpPr>
          <p:spPr bwMode="auto">
            <a:xfrm>
              <a:off x="263" y="3199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82" name="Rectangle 92"/>
            <p:cNvSpPr>
              <a:spLocks noChangeArrowheads="1"/>
            </p:cNvSpPr>
            <p:nvPr/>
          </p:nvSpPr>
          <p:spPr bwMode="auto">
            <a:xfrm>
              <a:off x="1176" y="319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  <p:sp>
          <p:nvSpPr>
            <p:cNvPr id="80983" name="Rectangle 93"/>
            <p:cNvSpPr>
              <a:spLocks noChangeArrowheads="1"/>
            </p:cNvSpPr>
            <p:nvPr/>
          </p:nvSpPr>
          <p:spPr bwMode="auto">
            <a:xfrm>
              <a:off x="672" y="3187"/>
              <a:ext cx="2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H</a:t>
              </a:r>
            </a:p>
          </p:txBody>
        </p:sp>
        <p:sp>
          <p:nvSpPr>
            <p:cNvPr id="80984" name="Line 94"/>
            <p:cNvSpPr>
              <a:spLocks noChangeShapeType="1"/>
            </p:cNvSpPr>
            <p:nvPr/>
          </p:nvSpPr>
          <p:spPr bwMode="auto">
            <a:xfrm flipH="1">
              <a:off x="2041" y="1747"/>
              <a:ext cx="78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85" name="Line 95"/>
            <p:cNvSpPr>
              <a:spLocks noChangeShapeType="1"/>
            </p:cNvSpPr>
            <p:nvPr/>
          </p:nvSpPr>
          <p:spPr bwMode="auto">
            <a:xfrm>
              <a:off x="3435" y="1754"/>
              <a:ext cx="833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86" name="Line 96"/>
            <p:cNvSpPr>
              <a:spLocks noChangeShapeType="1"/>
            </p:cNvSpPr>
            <p:nvPr/>
          </p:nvSpPr>
          <p:spPr bwMode="auto">
            <a:xfrm flipH="1">
              <a:off x="953" y="2272"/>
              <a:ext cx="405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87" name="Line 97"/>
            <p:cNvSpPr>
              <a:spLocks noChangeShapeType="1"/>
            </p:cNvSpPr>
            <p:nvPr/>
          </p:nvSpPr>
          <p:spPr bwMode="auto">
            <a:xfrm>
              <a:off x="1951" y="2272"/>
              <a:ext cx="39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88" name="Line 98"/>
            <p:cNvSpPr>
              <a:spLocks noChangeShapeType="1"/>
            </p:cNvSpPr>
            <p:nvPr/>
          </p:nvSpPr>
          <p:spPr bwMode="auto">
            <a:xfrm flipH="1">
              <a:off x="3870" y="2265"/>
              <a:ext cx="398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89" name="Line 99"/>
            <p:cNvSpPr>
              <a:spLocks noChangeShapeType="1"/>
            </p:cNvSpPr>
            <p:nvPr/>
          </p:nvSpPr>
          <p:spPr bwMode="auto">
            <a:xfrm>
              <a:off x="4860" y="2280"/>
              <a:ext cx="41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90" name="Line 100"/>
            <p:cNvSpPr>
              <a:spLocks noChangeShapeType="1"/>
            </p:cNvSpPr>
            <p:nvPr/>
          </p:nvSpPr>
          <p:spPr bwMode="auto">
            <a:xfrm flipH="1">
              <a:off x="524" y="2820"/>
              <a:ext cx="114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91" name="Line 101"/>
            <p:cNvSpPr>
              <a:spLocks noChangeShapeType="1"/>
            </p:cNvSpPr>
            <p:nvPr/>
          </p:nvSpPr>
          <p:spPr bwMode="auto">
            <a:xfrm>
              <a:off x="1231" y="2812"/>
              <a:ext cx="652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1809750" y="3402015"/>
            <a:ext cx="6242050" cy="2668587"/>
            <a:chOff x="1006" y="1919"/>
            <a:chExt cx="3932" cy="1681"/>
          </a:xfrm>
        </p:grpSpPr>
        <p:sp>
          <p:nvSpPr>
            <p:cNvPr id="80921" name="Line 103"/>
            <p:cNvSpPr>
              <a:spLocks noChangeShapeType="1"/>
            </p:cNvSpPr>
            <p:nvPr/>
          </p:nvSpPr>
          <p:spPr bwMode="auto">
            <a:xfrm>
              <a:off x="1079" y="3356"/>
              <a:ext cx="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22" name="Line 104"/>
            <p:cNvSpPr>
              <a:spLocks noChangeShapeType="1"/>
            </p:cNvSpPr>
            <p:nvPr/>
          </p:nvSpPr>
          <p:spPr bwMode="auto">
            <a:xfrm>
              <a:off x="1089" y="3599"/>
              <a:ext cx="303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23" name="Line 105"/>
            <p:cNvSpPr>
              <a:spLocks noChangeShapeType="1"/>
            </p:cNvSpPr>
            <p:nvPr/>
          </p:nvSpPr>
          <p:spPr bwMode="auto">
            <a:xfrm flipH="1" flipV="1">
              <a:off x="1388" y="3157"/>
              <a:ext cx="1" cy="42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24" name="Line 106"/>
            <p:cNvSpPr>
              <a:spLocks noChangeShapeType="1"/>
            </p:cNvSpPr>
            <p:nvPr/>
          </p:nvSpPr>
          <p:spPr bwMode="auto">
            <a:xfrm>
              <a:off x="1006" y="2940"/>
              <a:ext cx="382" cy="2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25" name="Line 107"/>
            <p:cNvSpPr>
              <a:spLocks noChangeShapeType="1"/>
            </p:cNvSpPr>
            <p:nvPr/>
          </p:nvSpPr>
          <p:spPr bwMode="auto">
            <a:xfrm>
              <a:off x="1936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26" name="Line 108"/>
            <p:cNvSpPr>
              <a:spLocks noChangeShapeType="1"/>
            </p:cNvSpPr>
            <p:nvPr/>
          </p:nvSpPr>
          <p:spPr bwMode="auto">
            <a:xfrm>
              <a:off x="1463" y="3592"/>
              <a:ext cx="46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27" name="Line 109"/>
            <p:cNvSpPr>
              <a:spLocks noChangeShapeType="1"/>
            </p:cNvSpPr>
            <p:nvPr/>
          </p:nvSpPr>
          <p:spPr bwMode="auto">
            <a:xfrm>
              <a:off x="1463" y="2977"/>
              <a:ext cx="0" cy="61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28" name="Line 110"/>
            <p:cNvSpPr>
              <a:spLocks noChangeShapeType="1"/>
            </p:cNvSpPr>
            <p:nvPr/>
          </p:nvSpPr>
          <p:spPr bwMode="auto">
            <a:xfrm>
              <a:off x="1590" y="2430"/>
              <a:ext cx="1" cy="67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29" name="Line 111"/>
            <p:cNvSpPr>
              <a:spLocks noChangeShapeType="1"/>
            </p:cNvSpPr>
            <p:nvPr/>
          </p:nvSpPr>
          <p:spPr bwMode="auto">
            <a:xfrm>
              <a:off x="1591" y="3097"/>
              <a:ext cx="137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0" name="Line 112"/>
            <p:cNvSpPr>
              <a:spLocks noChangeShapeType="1"/>
            </p:cNvSpPr>
            <p:nvPr/>
          </p:nvSpPr>
          <p:spPr bwMode="auto">
            <a:xfrm>
              <a:off x="2963" y="3105"/>
              <a:ext cx="0" cy="49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1" name="Line 113"/>
            <p:cNvSpPr>
              <a:spLocks noChangeShapeType="1"/>
            </p:cNvSpPr>
            <p:nvPr/>
          </p:nvSpPr>
          <p:spPr bwMode="auto">
            <a:xfrm>
              <a:off x="2513" y="3600"/>
              <a:ext cx="44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2" name="Line 114"/>
            <p:cNvSpPr>
              <a:spLocks noChangeShapeType="1"/>
            </p:cNvSpPr>
            <p:nvPr/>
          </p:nvSpPr>
          <p:spPr bwMode="auto">
            <a:xfrm>
              <a:off x="2513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3" name="Line 115"/>
            <p:cNvSpPr>
              <a:spLocks noChangeShapeType="1"/>
            </p:cNvSpPr>
            <p:nvPr/>
          </p:nvSpPr>
          <p:spPr bwMode="auto">
            <a:xfrm>
              <a:off x="2063" y="2797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4" name="Line 116"/>
            <p:cNvSpPr>
              <a:spLocks noChangeShapeType="1"/>
            </p:cNvSpPr>
            <p:nvPr/>
          </p:nvSpPr>
          <p:spPr bwMode="auto">
            <a:xfrm>
              <a:off x="1666" y="3022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5" name="Line 117"/>
            <p:cNvSpPr>
              <a:spLocks noChangeShapeType="1"/>
            </p:cNvSpPr>
            <p:nvPr/>
          </p:nvSpPr>
          <p:spPr bwMode="auto">
            <a:xfrm>
              <a:off x="1666" y="2430"/>
              <a:ext cx="0" cy="5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6" name="Line 118"/>
            <p:cNvSpPr>
              <a:spLocks noChangeShapeType="1"/>
            </p:cNvSpPr>
            <p:nvPr/>
          </p:nvSpPr>
          <p:spPr bwMode="auto">
            <a:xfrm>
              <a:off x="3523" y="2765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7" name="Line 119"/>
            <p:cNvSpPr>
              <a:spLocks noChangeShapeType="1"/>
            </p:cNvSpPr>
            <p:nvPr/>
          </p:nvSpPr>
          <p:spPr bwMode="auto">
            <a:xfrm>
              <a:off x="3126" y="2990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8" name="Line 120"/>
            <p:cNvSpPr>
              <a:spLocks noChangeShapeType="1"/>
            </p:cNvSpPr>
            <p:nvPr/>
          </p:nvSpPr>
          <p:spPr bwMode="auto">
            <a:xfrm flipH="1">
              <a:off x="3126" y="1919"/>
              <a:ext cx="3" cy="107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39" name="Line 121"/>
            <p:cNvSpPr>
              <a:spLocks noChangeShapeType="1"/>
            </p:cNvSpPr>
            <p:nvPr/>
          </p:nvSpPr>
          <p:spPr bwMode="auto">
            <a:xfrm>
              <a:off x="4929" y="2752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40" name="Line 122"/>
            <p:cNvSpPr>
              <a:spLocks noChangeShapeType="1"/>
            </p:cNvSpPr>
            <p:nvPr/>
          </p:nvSpPr>
          <p:spPr bwMode="auto">
            <a:xfrm>
              <a:off x="4596" y="2968"/>
              <a:ext cx="34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41" name="Line 123"/>
            <p:cNvSpPr>
              <a:spLocks noChangeShapeType="1"/>
            </p:cNvSpPr>
            <p:nvPr/>
          </p:nvSpPr>
          <p:spPr bwMode="auto">
            <a:xfrm flipH="1">
              <a:off x="4589" y="2407"/>
              <a:ext cx="1" cy="56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42" name="Line 124"/>
            <p:cNvSpPr>
              <a:spLocks noChangeShapeType="1"/>
            </p:cNvSpPr>
            <p:nvPr/>
          </p:nvSpPr>
          <p:spPr bwMode="auto">
            <a:xfrm>
              <a:off x="3054" y="1927"/>
              <a:ext cx="5" cy="105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43" name="Line 125"/>
            <p:cNvSpPr>
              <a:spLocks noChangeShapeType="1"/>
            </p:cNvSpPr>
            <p:nvPr/>
          </p:nvSpPr>
          <p:spPr bwMode="auto">
            <a:xfrm>
              <a:off x="2661" y="2983"/>
              <a:ext cx="385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44" name="Line 126"/>
            <p:cNvSpPr>
              <a:spLocks noChangeShapeType="1"/>
            </p:cNvSpPr>
            <p:nvPr/>
          </p:nvSpPr>
          <p:spPr bwMode="auto">
            <a:xfrm>
              <a:off x="2661" y="2758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45" name="Line 127"/>
            <p:cNvSpPr>
              <a:spLocks noChangeShapeType="1"/>
            </p:cNvSpPr>
            <p:nvPr/>
          </p:nvSpPr>
          <p:spPr bwMode="auto">
            <a:xfrm flipH="1">
              <a:off x="4529" y="2407"/>
              <a:ext cx="1" cy="56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46" name="Line 128"/>
            <p:cNvSpPr>
              <a:spLocks noChangeShapeType="1"/>
            </p:cNvSpPr>
            <p:nvPr/>
          </p:nvSpPr>
          <p:spPr bwMode="auto">
            <a:xfrm>
              <a:off x="4139" y="2975"/>
              <a:ext cx="391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47" name="Line 129"/>
            <p:cNvSpPr>
              <a:spLocks noChangeShapeType="1"/>
            </p:cNvSpPr>
            <p:nvPr/>
          </p:nvSpPr>
          <p:spPr bwMode="auto">
            <a:xfrm>
              <a:off x="4139" y="2750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sp>
        <p:nvSpPr>
          <p:cNvPr id="779394" name="Text Box 130"/>
          <p:cNvSpPr txBox="1">
            <a:spLocks noChangeArrowheads="1"/>
          </p:cNvSpPr>
          <p:nvPr/>
        </p:nvSpPr>
        <p:spPr bwMode="auto">
          <a:xfrm>
            <a:off x="517525" y="1193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注：此图中序遍历结果为</a:t>
            </a:r>
            <a:r>
              <a: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  </a:t>
            </a: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H</a:t>
            </a: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, D, I, B, E, A, F, C, </a:t>
            </a: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G</a:t>
            </a:r>
          </a:p>
        </p:txBody>
      </p:sp>
      <p:grpSp>
        <p:nvGrpSpPr>
          <p:cNvPr id="15" name="Group 132"/>
          <p:cNvGrpSpPr>
            <a:grpSpLocks/>
          </p:cNvGrpSpPr>
          <p:nvPr/>
        </p:nvGrpSpPr>
        <p:grpSpPr bwMode="auto">
          <a:xfrm>
            <a:off x="2609852" y="1885952"/>
            <a:ext cx="3579813" cy="981075"/>
            <a:chOff x="1510" y="964"/>
            <a:chExt cx="2255" cy="618"/>
          </a:xfrm>
        </p:grpSpPr>
        <p:grpSp>
          <p:nvGrpSpPr>
            <p:cNvPr id="80905" name="Group 133"/>
            <p:cNvGrpSpPr>
              <a:grpSpLocks/>
            </p:cNvGrpSpPr>
            <p:nvPr/>
          </p:nvGrpSpPr>
          <p:grpSpPr bwMode="auto">
            <a:xfrm>
              <a:off x="2487" y="1042"/>
              <a:ext cx="1274" cy="274"/>
              <a:chOff x="2524" y="1245"/>
              <a:chExt cx="1274" cy="274"/>
            </a:xfrm>
          </p:grpSpPr>
          <p:sp>
            <p:nvSpPr>
              <p:cNvPr id="80916" name="Rectangle 134"/>
              <p:cNvSpPr>
                <a:spLocks noChangeArrowheads="1"/>
              </p:cNvSpPr>
              <p:nvPr/>
            </p:nvSpPr>
            <p:spPr bwMode="auto">
              <a:xfrm>
                <a:off x="2524" y="124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17" name="Line 135"/>
              <p:cNvSpPr>
                <a:spLocks noChangeShapeType="1"/>
              </p:cNvSpPr>
              <p:nvPr/>
            </p:nvSpPr>
            <p:spPr bwMode="auto">
              <a:xfrm>
                <a:off x="276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18" name="Line 136"/>
              <p:cNvSpPr>
                <a:spLocks noChangeShapeType="1"/>
              </p:cNvSpPr>
              <p:nvPr/>
            </p:nvSpPr>
            <p:spPr bwMode="auto">
              <a:xfrm>
                <a:off x="357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19" name="Line 137"/>
              <p:cNvSpPr>
                <a:spLocks noChangeShapeType="1"/>
              </p:cNvSpPr>
              <p:nvPr/>
            </p:nvSpPr>
            <p:spPr bwMode="auto">
              <a:xfrm>
                <a:off x="2985" y="124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0920" name="Line 138"/>
              <p:cNvSpPr>
                <a:spLocks noChangeShapeType="1"/>
              </p:cNvSpPr>
              <p:nvPr/>
            </p:nvSpPr>
            <p:spPr bwMode="auto">
              <a:xfrm>
                <a:off x="3352" y="124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0906" name="Rectangle 139"/>
            <p:cNvSpPr>
              <a:spLocks noChangeArrowheads="1"/>
            </p:cNvSpPr>
            <p:nvPr/>
          </p:nvSpPr>
          <p:spPr bwMode="auto">
            <a:xfrm>
              <a:off x="2518" y="1050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0</a:t>
              </a:r>
            </a:p>
          </p:txBody>
        </p:sp>
        <p:sp>
          <p:nvSpPr>
            <p:cNvPr id="80907" name="Rectangle 140"/>
            <p:cNvSpPr>
              <a:spLocks noChangeArrowheads="1"/>
            </p:cNvSpPr>
            <p:nvPr/>
          </p:nvSpPr>
          <p:spPr bwMode="auto">
            <a:xfrm>
              <a:off x="2928" y="1040"/>
              <a:ext cx="384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--</a:t>
              </a:r>
            </a:p>
          </p:txBody>
        </p:sp>
        <p:sp>
          <p:nvSpPr>
            <p:cNvPr id="80908" name="Line 141"/>
            <p:cNvSpPr>
              <a:spLocks noChangeShapeType="1"/>
            </p:cNvSpPr>
            <p:nvPr/>
          </p:nvSpPr>
          <p:spPr bwMode="auto">
            <a:xfrm flipH="1">
              <a:off x="2626" y="1237"/>
              <a:ext cx="240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13" name="Line 146"/>
            <p:cNvSpPr>
              <a:spLocks noChangeShapeType="1"/>
            </p:cNvSpPr>
            <p:nvPr/>
          </p:nvSpPr>
          <p:spPr bwMode="auto">
            <a:xfrm>
              <a:off x="1906" y="1169"/>
              <a:ext cx="57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0914" name="Rectangle 147"/>
            <p:cNvSpPr>
              <a:spLocks noChangeArrowheads="1"/>
            </p:cNvSpPr>
            <p:nvPr/>
          </p:nvSpPr>
          <p:spPr bwMode="auto">
            <a:xfrm>
              <a:off x="1510" y="964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thrt</a:t>
              </a:r>
              <a:endPara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80915" name="Rectangle 148"/>
            <p:cNvSpPr>
              <a:spLocks noChangeArrowheads="1"/>
            </p:cNvSpPr>
            <p:nvPr/>
          </p:nvSpPr>
          <p:spPr bwMode="auto">
            <a:xfrm>
              <a:off x="3552" y="105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1</a:t>
              </a:r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>
            <a:off x="5662614" y="2257428"/>
            <a:ext cx="11112" cy="334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5673726" y="2586039"/>
            <a:ext cx="2986881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8660607" y="2592389"/>
            <a:ext cx="0" cy="1898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41238903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7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9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467" y="826691"/>
            <a:ext cx="4800600" cy="51435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accent6"/>
                </a:solidFill>
              </a:rPr>
              <a:t>遍历中序线索二叉树</a:t>
            </a:r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>
          <a:xfrm>
            <a:off x="508399" y="1341041"/>
            <a:ext cx="5587602" cy="3952875"/>
          </a:xfrm>
        </p:spPr>
        <p:txBody>
          <a:bodyPr/>
          <a:lstStyle/>
          <a:p>
            <a:r>
              <a:rPr lang="zh-CN" altLang="en-US" sz="2800" dirty="0"/>
              <a:t>（以中序线索化树为例） </a:t>
            </a:r>
            <a:endParaRPr lang="en-US" altLang="zh-CN" sz="2800" dirty="0"/>
          </a:p>
          <a:p>
            <a:r>
              <a:rPr lang="zh-CN" altLang="en-US" sz="2800" dirty="0"/>
              <a:t>遍历</a:t>
            </a:r>
            <a:r>
              <a:rPr lang="en-US" altLang="zh-CN" sz="2800" dirty="0"/>
              <a:t>-</a:t>
            </a:r>
            <a:r>
              <a:rPr lang="zh-CN" altLang="en-US" sz="2800" dirty="0"/>
              <a:t>找后继</a:t>
            </a:r>
            <a:endParaRPr lang="en-US" altLang="zh-CN" sz="2800" dirty="0"/>
          </a:p>
          <a:p>
            <a:r>
              <a:rPr lang="zh-CN" altLang="en-US" sz="2800" dirty="0"/>
              <a:t>在中序线索树中遍历 算法思想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（</a:t>
            </a:r>
            <a:r>
              <a:rPr lang="en-US" altLang="zh-CN" sz="2800" dirty="0"/>
              <a:t>1</a:t>
            </a:r>
            <a:r>
              <a:rPr lang="zh-CN" altLang="en-US" sz="2800" dirty="0"/>
              <a:t>）先找树中最左下的结点为中序的第一个结点，输出该结点；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）接着找这个结点的后继结点，直至最后找到头结点。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endParaRPr lang="zh-CN" altLang="en-US" sz="2100" dirty="0"/>
          </a:p>
        </p:txBody>
      </p:sp>
      <p:sp>
        <p:nvSpPr>
          <p:cNvPr id="9728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_GB2312" pitchFamily="49" charset="-12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仿宋_GB2312" pitchFamily="49" charset="-122"/>
            </a:endParaRPr>
          </a:p>
        </p:txBody>
      </p:sp>
      <p:pic>
        <p:nvPicPr>
          <p:cNvPr id="9728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586450"/>
            <a:ext cx="2933560" cy="240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16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827089" y="1568055"/>
            <a:ext cx="7983537" cy="4297758"/>
          </a:xfrm>
        </p:spPr>
        <p:txBody>
          <a:bodyPr/>
          <a:lstStyle/>
          <a:p>
            <a:r>
              <a:rPr lang="zh-CN" altLang="en-US" sz="2800" dirty="0"/>
              <a:t>如何找后继？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查找</a:t>
            </a:r>
            <a:r>
              <a:rPr lang="en-US" altLang="zh-CN" sz="2800" dirty="0"/>
              <a:t>P</a:t>
            </a:r>
            <a:r>
              <a:rPr lang="zh-CN" altLang="en-US" sz="2800" dirty="0"/>
              <a:t>指向结点的后继：</a:t>
            </a:r>
            <a:endParaRPr lang="en-US" altLang="zh-CN" sz="2800" dirty="0"/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P-&gt;</a:t>
            </a:r>
            <a:r>
              <a:rPr lang="en-US" altLang="zh-CN" sz="2800" dirty="0" err="1"/>
              <a:t>Rtag</a:t>
            </a:r>
            <a:r>
              <a:rPr lang="en-US" altLang="zh-CN" sz="2800" dirty="0"/>
              <a:t>=1,</a:t>
            </a:r>
            <a:r>
              <a:rPr lang="zh-CN" altLang="en-US" sz="2800" dirty="0"/>
              <a:t>则</a:t>
            </a:r>
            <a:r>
              <a:rPr lang="en-US" altLang="zh-CN" sz="2800" dirty="0"/>
              <a:t>p-&gt;</a:t>
            </a:r>
            <a:r>
              <a:rPr lang="en-US" altLang="zh-CN" sz="2800" dirty="0" err="1"/>
              <a:t>rchild</a:t>
            </a:r>
            <a:r>
              <a:rPr lang="en-US" altLang="zh-CN" sz="2800" dirty="0"/>
              <a:t> </a:t>
            </a:r>
            <a:r>
              <a:rPr lang="zh-CN" altLang="en-US" sz="2800" dirty="0"/>
              <a:t>就是后继；</a:t>
            </a:r>
            <a:endParaRPr lang="en-US" altLang="zh-CN" sz="2800" dirty="0"/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P-&gt;</a:t>
            </a:r>
            <a:r>
              <a:rPr lang="en-US" altLang="zh-CN" sz="2800" dirty="0" err="1"/>
              <a:t>Rtag</a:t>
            </a:r>
            <a:r>
              <a:rPr lang="en-US" altLang="zh-CN" sz="2800" dirty="0"/>
              <a:t>=0</a:t>
            </a:r>
            <a:r>
              <a:rPr lang="zh-CN" altLang="en-US" sz="2800" dirty="0"/>
              <a:t>，则说明</a:t>
            </a:r>
            <a:r>
              <a:rPr lang="en-US" altLang="zh-CN" sz="2800" dirty="0"/>
              <a:t>P</a:t>
            </a:r>
            <a:r>
              <a:rPr lang="zh-CN" altLang="en-US" sz="2800" dirty="0"/>
              <a:t>有右子树，则结点的后继是中序遍历右子树时第一个结点，即右子树最左下的结点；</a:t>
            </a:r>
            <a:endParaRPr lang="en-US" altLang="zh-CN" sz="2800" dirty="0"/>
          </a:p>
          <a:p>
            <a:r>
              <a:rPr lang="zh-CN" altLang="en-US" sz="2800" dirty="0"/>
              <a:t>（如</a:t>
            </a:r>
            <a:r>
              <a:rPr lang="en-US" altLang="zh-CN" sz="2800" dirty="0"/>
              <a:t>P</a:t>
            </a:r>
            <a:r>
              <a:rPr lang="zh-CN" altLang="en-US" sz="2800" dirty="0"/>
              <a:t>指向</a:t>
            </a:r>
            <a:r>
              <a:rPr lang="en-US" altLang="zh-CN" sz="2800" dirty="0"/>
              <a:t>A,</a:t>
            </a:r>
            <a:r>
              <a:rPr lang="zh-CN" altLang="en-US" sz="2800" dirty="0"/>
              <a:t>则它的后继结点是 右子树最左下的结点 </a:t>
            </a:r>
            <a:r>
              <a:rPr lang="en-US" altLang="zh-CN" sz="2800" dirty="0"/>
              <a:t>E).</a:t>
            </a:r>
          </a:p>
          <a:p>
            <a:endParaRPr lang="zh-CN" altLang="en-US" dirty="0"/>
          </a:p>
        </p:txBody>
      </p:sp>
      <p:sp>
        <p:nvSpPr>
          <p:cNvPr id="9830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_GB2312" pitchFamily="49" charset="-12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仿宋_GB2312" pitchFamily="49" charset="-122"/>
            </a:endParaRPr>
          </a:p>
        </p:txBody>
      </p:sp>
      <p:pic>
        <p:nvPicPr>
          <p:cNvPr id="9830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19" y="358588"/>
            <a:ext cx="2600325" cy="256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40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在中序线索树中遍历 算法思想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  （</a:t>
            </a:r>
            <a:r>
              <a:rPr lang="en-US" altLang="zh-CN" sz="3200" dirty="0"/>
              <a:t>1</a:t>
            </a:r>
            <a:r>
              <a:rPr lang="zh-CN" altLang="en-US" sz="3200" dirty="0"/>
              <a:t>）先找树中最左下的结点为中序的第一个结点，输出该结点；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）接着找这个结点的后继结点，直至最后找到头结点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933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_GB2312" pitchFamily="49" charset="-12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2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519953" y="677863"/>
            <a:ext cx="8290673" cy="5187950"/>
          </a:xfrm>
        </p:spPr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InOrderTraverse_Thr</a:t>
            </a:r>
            <a:r>
              <a:rPr lang="en-US" altLang="zh-CN" dirty="0"/>
              <a:t>(</a:t>
            </a:r>
            <a:r>
              <a:rPr lang="en-US" altLang="zh-CN" dirty="0" err="1"/>
              <a:t>BiThrTree</a:t>
            </a:r>
            <a:r>
              <a:rPr lang="en-US" altLang="zh-CN" dirty="0"/>
              <a:t> T)   //</a:t>
            </a:r>
            <a:r>
              <a:rPr lang="zh-CN" altLang="en-US" dirty="0"/>
              <a:t>算法</a:t>
            </a:r>
            <a:r>
              <a:rPr lang="en-US" altLang="zh-CN" dirty="0"/>
              <a:t>6.5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    //T</a:t>
            </a:r>
            <a:r>
              <a:rPr lang="zh-CN" altLang="en-US" dirty="0"/>
              <a:t>指向头结点，头结点的左链</a:t>
            </a:r>
            <a:r>
              <a:rPr lang="en-US" altLang="zh-CN" dirty="0" err="1"/>
              <a:t>lchild</a:t>
            </a:r>
            <a:r>
              <a:rPr lang="zh-CN" altLang="en-US" dirty="0"/>
              <a:t>指向根结点；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BiThrTree</a:t>
            </a:r>
            <a:r>
              <a:rPr lang="en-US" altLang="zh-CN" dirty="0"/>
              <a:t> p;</a:t>
            </a:r>
          </a:p>
          <a:p>
            <a:r>
              <a:rPr lang="en-US" altLang="zh-CN" dirty="0"/>
              <a:t>  p=T-&gt;</a:t>
            </a:r>
            <a:r>
              <a:rPr lang="en-US" altLang="zh-CN" dirty="0" err="1"/>
              <a:t>lchild</a:t>
            </a:r>
            <a:r>
              <a:rPr lang="en-US" altLang="zh-CN" dirty="0"/>
              <a:t>;                             //p</a:t>
            </a:r>
            <a:r>
              <a:rPr lang="zh-CN" altLang="en-US" dirty="0"/>
              <a:t>指向根结点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while(p!=T)	         //</a:t>
            </a:r>
            <a:r>
              <a:rPr lang="zh-CN" altLang="en-US" dirty="0"/>
              <a:t>空树或遍历结束时</a:t>
            </a:r>
            <a:r>
              <a:rPr lang="en-US" altLang="zh-CN" dirty="0"/>
              <a:t>p==T</a:t>
            </a:r>
          </a:p>
          <a:p>
            <a:r>
              <a:rPr lang="en-US" altLang="zh-CN" dirty="0"/>
              <a:t>	{                            					</a:t>
            </a:r>
          </a:p>
          <a:p>
            <a:r>
              <a:rPr lang="en-US" altLang="zh-CN" dirty="0"/>
              <a:t>		while(p-&gt;</a:t>
            </a:r>
            <a:r>
              <a:rPr lang="en-US" altLang="zh-CN" dirty="0" err="1"/>
              <a:t>LTag</a:t>
            </a:r>
            <a:r>
              <a:rPr lang="en-US" altLang="zh-CN" dirty="0"/>
              <a:t>==0)     //</a:t>
            </a:r>
            <a:r>
              <a:rPr lang="zh-CN" altLang="en-US" dirty="0"/>
              <a:t>沿左孩子向下</a:t>
            </a:r>
          </a:p>
          <a:p>
            <a:r>
              <a:rPr lang="zh-CN" altLang="en-US" dirty="0"/>
              <a:t>		     </a:t>
            </a:r>
            <a:r>
              <a:rPr lang="en-US" altLang="zh-CN" dirty="0"/>
              <a:t>p=p-&gt; </a:t>
            </a:r>
            <a:r>
              <a:rPr lang="en-US" altLang="zh-CN" dirty="0" err="1"/>
              <a:t>lchild</a:t>
            </a:r>
            <a:r>
              <a:rPr lang="en-US" altLang="zh-CN" dirty="0"/>
              <a:t>;       //</a:t>
            </a:r>
            <a:r>
              <a:rPr lang="zh-CN" altLang="en-US" dirty="0"/>
              <a:t>访问其左子树为空的结点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&lt;&lt;p-&gt;data;                       </a:t>
            </a:r>
            <a:r>
              <a:rPr lang="en-US" altLang="zh-CN" sz="1800" dirty="0"/>
              <a:t>		</a:t>
            </a:r>
          </a:p>
          <a:p>
            <a:r>
              <a:rPr lang="en-US" altLang="zh-CN" sz="1800" dirty="0"/>
              <a:t>											</a:t>
            </a:r>
          </a:p>
        </p:txBody>
      </p:sp>
      <p:sp>
        <p:nvSpPr>
          <p:cNvPr id="10138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_GB2312" pitchFamily="49" charset="-12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31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while(p-&gt;</a:t>
            </a:r>
            <a:r>
              <a:rPr lang="en-US" altLang="zh-CN" dirty="0" err="1"/>
              <a:t>RTag</a:t>
            </a:r>
            <a:r>
              <a:rPr lang="en-US" altLang="zh-CN" dirty="0"/>
              <a:t>==1&amp;&amp;p-&gt;</a:t>
            </a:r>
            <a:r>
              <a:rPr lang="en-US" altLang="zh-CN" dirty="0" err="1"/>
              <a:t>rchild</a:t>
            </a:r>
            <a:r>
              <a:rPr lang="en-US" altLang="zh-CN" dirty="0"/>
              <a:t>!=T)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p=p-&gt;</a:t>
            </a:r>
            <a:r>
              <a:rPr lang="en-US" altLang="zh-CN" dirty="0" err="1"/>
              <a:t>rchild</a:t>
            </a:r>
            <a:r>
              <a:rPr lang="en-US" altLang="zh-CN" dirty="0"/>
              <a:t>;	  //</a:t>
            </a:r>
            <a:r>
              <a:rPr lang="zh-CN" altLang="en-US" dirty="0"/>
              <a:t>沿右线索访问后继结点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&lt;&lt;p-&gt;data;     				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p=p-&gt;</a:t>
            </a:r>
            <a:r>
              <a:rPr lang="en-US" altLang="zh-CN" dirty="0" err="1"/>
              <a:t>rchild</a:t>
            </a:r>
            <a:r>
              <a:rPr lang="en-US" altLang="zh-CN" dirty="0"/>
              <a:t>;         // P </a:t>
            </a:r>
            <a:r>
              <a:rPr lang="zh-CN" altLang="en-US" dirty="0"/>
              <a:t>指向右子树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		</a:t>
            </a:r>
            <a:r>
              <a:rPr lang="en-US" altLang="zh-CN" sz="1800" dirty="0"/>
              <a:t>	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240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仿宋_GB2312" pitchFamily="49" charset="-122"/>
              </a:rPr>
              <a:t>                            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仿宋_GB2312" pitchFamily="49" charset="-122"/>
            </a:endParaRPr>
          </a:p>
        </p:txBody>
      </p:sp>
      <p:pic>
        <p:nvPicPr>
          <p:cNvPr id="10240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57" y="3972719"/>
            <a:ext cx="2600325" cy="189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7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57200" y="751582"/>
            <a:ext cx="40012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6.5.1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树的存储结构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树的三种存储结构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12083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57200" y="2389210"/>
            <a:ext cx="2518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1.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双亲表示法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120836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457200" y="3164261"/>
            <a:ext cx="3339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2.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孩子链表表示法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12083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457200" y="3925568"/>
            <a:ext cx="7757161" cy="64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3.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树的二叉链表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孩子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兄弟）存储表示法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658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35" grpId="0" autoUpdateAnimBg="0"/>
      <p:bldP spid="120836" grpId="0" autoUpdateAnimBg="0"/>
      <p:bldP spid="12083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Oval 1026"/>
          <p:cNvSpPr>
            <a:spLocks noChangeArrowheads="1"/>
          </p:cNvSpPr>
          <p:nvPr/>
        </p:nvSpPr>
        <p:spPr bwMode="auto">
          <a:xfrm>
            <a:off x="1676400" y="1972491"/>
            <a:ext cx="609600" cy="618309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Text Box 1027"/>
          <p:cNvSpPr txBox="1">
            <a:spLocks noChangeArrowheads="1"/>
          </p:cNvSpPr>
          <p:nvPr/>
        </p:nvSpPr>
        <p:spPr bwMode="auto">
          <a:xfrm>
            <a:off x="1752599" y="1947666"/>
            <a:ext cx="3652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61797" name="Oval 1029"/>
          <p:cNvSpPr>
            <a:spLocks noChangeArrowheads="1"/>
          </p:cNvSpPr>
          <p:nvPr/>
        </p:nvSpPr>
        <p:spPr bwMode="auto">
          <a:xfrm>
            <a:off x="1676400" y="3048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Oval 1030"/>
          <p:cNvSpPr>
            <a:spLocks noChangeArrowheads="1"/>
          </p:cNvSpPr>
          <p:nvPr/>
        </p:nvSpPr>
        <p:spPr bwMode="auto">
          <a:xfrm>
            <a:off x="685800" y="3048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Oval 1031"/>
          <p:cNvSpPr>
            <a:spLocks noChangeArrowheads="1"/>
          </p:cNvSpPr>
          <p:nvPr/>
        </p:nvSpPr>
        <p:spPr bwMode="auto">
          <a:xfrm>
            <a:off x="2667000" y="3048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00" name="Oval 1032"/>
          <p:cNvSpPr>
            <a:spLocks noChangeArrowheads="1"/>
          </p:cNvSpPr>
          <p:nvPr/>
        </p:nvSpPr>
        <p:spPr bwMode="auto">
          <a:xfrm>
            <a:off x="1295400" y="4191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01" name="Oval 103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02" name="Oval 1034"/>
          <p:cNvSpPr>
            <a:spLocks noChangeArrowheads="1"/>
          </p:cNvSpPr>
          <p:nvPr/>
        </p:nvSpPr>
        <p:spPr bwMode="auto">
          <a:xfrm>
            <a:off x="2209800" y="5334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03" name="Text Box 1035"/>
          <p:cNvSpPr txBox="1">
            <a:spLocks noChangeArrowheads="1"/>
          </p:cNvSpPr>
          <p:nvPr/>
        </p:nvSpPr>
        <p:spPr bwMode="auto">
          <a:xfrm>
            <a:off x="762000" y="2971800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1804" name="Text Box 1036"/>
          <p:cNvSpPr txBox="1">
            <a:spLocks noChangeArrowheads="1"/>
          </p:cNvSpPr>
          <p:nvPr/>
        </p:nvSpPr>
        <p:spPr bwMode="auto">
          <a:xfrm>
            <a:off x="1676400" y="2971800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61805" name="Text Box 1037"/>
          <p:cNvSpPr txBox="1">
            <a:spLocks noChangeArrowheads="1"/>
          </p:cNvSpPr>
          <p:nvPr/>
        </p:nvSpPr>
        <p:spPr bwMode="auto">
          <a:xfrm>
            <a:off x="2698292" y="2971800"/>
            <a:ext cx="4499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61806" name="Text Box 1038"/>
          <p:cNvSpPr txBox="1">
            <a:spLocks noChangeArrowheads="1"/>
          </p:cNvSpPr>
          <p:nvPr/>
        </p:nvSpPr>
        <p:spPr bwMode="auto">
          <a:xfrm>
            <a:off x="1371600" y="4114800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61807" name="Text Box 1039"/>
          <p:cNvSpPr txBox="1">
            <a:spLocks noChangeArrowheads="1"/>
          </p:cNvSpPr>
          <p:nvPr/>
        </p:nvSpPr>
        <p:spPr bwMode="auto">
          <a:xfrm>
            <a:off x="2286000" y="4114800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161808" name="Text Box 1040"/>
          <p:cNvSpPr txBox="1">
            <a:spLocks noChangeArrowheads="1"/>
          </p:cNvSpPr>
          <p:nvPr/>
        </p:nvSpPr>
        <p:spPr bwMode="auto">
          <a:xfrm>
            <a:off x="2209800" y="52578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161809" name="Line 1041"/>
          <p:cNvSpPr>
            <a:spLocks noChangeShapeType="1"/>
          </p:cNvSpPr>
          <p:nvPr/>
        </p:nvSpPr>
        <p:spPr bwMode="auto">
          <a:xfrm>
            <a:off x="1981200" y="2590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10" name="Line 1042"/>
          <p:cNvSpPr>
            <a:spLocks noChangeShapeType="1"/>
          </p:cNvSpPr>
          <p:nvPr/>
        </p:nvSpPr>
        <p:spPr bwMode="auto">
          <a:xfrm>
            <a:off x="2286000" y="2438400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11" name="Line 1043"/>
          <p:cNvSpPr>
            <a:spLocks noChangeShapeType="1"/>
          </p:cNvSpPr>
          <p:nvPr/>
        </p:nvSpPr>
        <p:spPr bwMode="auto">
          <a:xfrm flipH="1">
            <a:off x="990600" y="2438400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12" name="Line 1044"/>
          <p:cNvSpPr>
            <a:spLocks noChangeShapeType="1"/>
          </p:cNvSpPr>
          <p:nvPr/>
        </p:nvSpPr>
        <p:spPr bwMode="auto">
          <a:xfrm flipH="1">
            <a:off x="1600200" y="35814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13" name="Line 1045"/>
          <p:cNvSpPr>
            <a:spLocks noChangeShapeType="1"/>
          </p:cNvSpPr>
          <p:nvPr/>
        </p:nvSpPr>
        <p:spPr bwMode="auto">
          <a:xfrm>
            <a:off x="2209800" y="35814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14" name="Line 1046"/>
          <p:cNvSpPr>
            <a:spLocks noChangeShapeType="1"/>
          </p:cNvSpPr>
          <p:nvPr/>
        </p:nvSpPr>
        <p:spPr bwMode="auto">
          <a:xfrm>
            <a:off x="2514600" y="48006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15" name="Text Box 1047"/>
          <p:cNvSpPr txBox="1">
            <a:spLocks noChangeArrowheads="1"/>
          </p:cNvSpPr>
          <p:nvPr/>
        </p:nvSpPr>
        <p:spPr bwMode="auto">
          <a:xfrm>
            <a:off x="4267200" y="1600200"/>
            <a:ext cx="204094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16" name="Text Box 1048"/>
          <p:cNvSpPr txBox="1">
            <a:spLocks noChangeArrowheads="1"/>
          </p:cNvSpPr>
          <p:nvPr/>
        </p:nvSpPr>
        <p:spPr bwMode="auto">
          <a:xfrm>
            <a:off x="7772400" y="1828800"/>
            <a:ext cx="7457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n=6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17" name="Rectangle 1049"/>
          <p:cNvSpPr>
            <a:spLocks noChangeArrowheads="1"/>
          </p:cNvSpPr>
          <p:nvPr/>
        </p:nvSpPr>
        <p:spPr bwMode="auto">
          <a:xfrm>
            <a:off x="4899025" y="1622246"/>
            <a:ext cx="1554026" cy="363555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18" name="Line 1050"/>
          <p:cNvSpPr>
            <a:spLocks noChangeShapeType="1"/>
          </p:cNvSpPr>
          <p:nvPr/>
        </p:nvSpPr>
        <p:spPr bwMode="auto">
          <a:xfrm>
            <a:off x="4876800" y="2286000"/>
            <a:ext cx="157625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19" name="Line 1051"/>
          <p:cNvSpPr>
            <a:spLocks noChangeShapeType="1"/>
          </p:cNvSpPr>
          <p:nvPr/>
        </p:nvSpPr>
        <p:spPr bwMode="auto">
          <a:xfrm flipV="1">
            <a:off x="4899025" y="2799806"/>
            <a:ext cx="1554026" cy="653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20" name="Line 1052"/>
          <p:cNvSpPr>
            <a:spLocks noChangeShapeType="1"/>
          </p:cNvSpPr>
          <p:nvPr/>
        </p:nvSpPr>
        <p:spPr bwMode="auto">
          <a:xfrm>
            <a:off x="4899025" y="3260725"/>
            <a:ext cx="156926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21" name="Line 1053"/>
          <p:cNvSpPr>
            <a:spLocks noChangeShapeType="1"/>
          </p:cNvSpPr>
          <p:nvPr/>
        </p:nvSpPr>
        <p:spPr bwMode="auto">
          <a:xfrm flipV="1">
            <a:off x="4899025" y="3733800"/>
            <a:ext cx="1569266" cy="195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22" name="Line 1054"/>
          <p:cNvSpPr>
            <a:spLocks noChangeShapeType="1"/>
          </p:cNvSpPr>
          <p:nvPr/>
        </p:nvSpPr>
        <p:spPr bwMode="auto">
          <a:xfrm>
            <a:off x="4876800" y="4191000"/>
            <a:ext cx="159149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23" name="Line 1055"/>
          <p:cNvSpPr>
            <a:spLocks noChangeShapeType="1"/>
          </p:cNvSpPr>
          <p:nvPr/>
        </p:nvSpPr>
        <p:spPr bwMode="auto">
          <a:xfrm>
            <a:off x="4899025" y="4800600"/>
            <a:ext cx="155402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24" name="Line 1056"/>
          <p:cNvSpPr>
            <a:spLocks noChangeShapeType="1"/>
          </p:cNvSpPr>
          <p:nvPr/>
        </p:nvSpPr>
        <p:spPr bwMode="auto">
          <a:xfrm flipH="1">
            <a:off x="5658621" y="1698446"/>
            <a:ext cx="17417" cy="364789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1825" name="Text Box 1057"/>
          <p:cNvSpPr txBox="1">
            <a:spLocks noChangeArrowheads="1"/>
          </p:cNvSpPr>
          <p:nvPr/>
        </p:nvSpPr>
        <p:spPr bwMode="auto">
          <a:xfrm>
            <a:off x="4876800" y="990600"/>
            <a:ext cx="2492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parent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27" name="Text Box 1059"/>
          <p:cNvSpPr txBox="1">
            <a:spLocks noChangeArrowheads="1"/>
          </p:cNvSpPr>
          <p:nvPr/>
        </p:nvSpPr>
        <p:spPr bwMode="auto">
          <a:xfrm>
            <a:off x="302638" y="570638"/>
            <a:ext cx="32047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一、双亲表示法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272132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803" grpId="0" autoUpdateAnimBg="0"/>
      <p:bldP spid="161804" grpId="0" autoUpdateAnimBg="0"/>
      <p:bldP spid="161805" grpId="0" autoUpdateAnimBg="0"/>
      <p:bldP spid="161806" grpId="0" autoUpdateAnimBg="0"/>
      <p:bldP spid="161807" grpId="0" autoUpdateAnimBg="0"/>
      <p:bldP spid="161808" grpId="0" autoUpdateAnimBg="0"/>
      <p:bldP spid="161815" grpId="0" autoUpdateAnimBg="0"/>
      <p:bldP spid="161816" grpId="0" autoUpdateAnimBg="0"/>
      <p:bldP spid="161825" grpId="0" autoUpdateAnimBg="0"/>
      <p:bldP spid="1618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80365" y="3326674"/>
            <a:ext cx="5517857" cy="221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Elem  data;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parent;   //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双亲位置域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505200" y="2362200"/>
            <a:ext cx="2745688" cy="7270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 parent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4667793" y="2327275"/>
            <a:ext cx="0" cy="7620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609600" y="1219200"/>
            <a:ext cx="5641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#define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MAX_TREE_SIZE  100</a:t>
            </a: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533400" y="2209800"/>
            <a:ext cx="19688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80365" y="634425"/>
            <a:ext cx="3571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语言的类型描述: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476211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nimBg="1" autoUpdateAnimBg="0"/>
      <p:bldP spid="121865" grpId="0" autoUpdateAnimBg="0"/>
      <p:bldP spid="121866" grpId="0" autoUpdateAnimBg="0"/>
      <p:bldP spid="1218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81000" y="1355725"/>
            <a:ext cx="761346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nodes[MAX_TREE_SIZE];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r, n;    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//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根结点的位置和结点个数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PTree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574766" y="603068"/>
            <a:ext cx="1556836" cy="5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12288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047"/>
          <p:cNvSpPr txBox="1">
            <a:spLocks noChangeArrowheads="1"/>
          </p:cNvSpPr>
          <p:nvPr/>
        </p:nvSpPr>
        <p:spPr bwMode="auto">
          <a:xfrm>
            <a:off x="5730240" y="3133904"/>
            <a:ext cx="204094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18" y="3133904"/>
            <a:ext cx="1566808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96064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3" grpId="0" autoUpdateAnimBg="0"/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04800" y="1576390"/>
            <a:ext cx="52895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二叉链表空间效率这么低，能否利用这些空闲区存放有用的信息或线索？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可以用它来存放当前结点的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直接前驱和后继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等线索，以加快查找速度。</a:t>
            </a: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思考</a:t>
            </a:r>
          </a:p>
        </p:txBody>
      </p:sp>
      <p:sp>
        <p:nvSpPr>
          <p:cNvPr id="862215" name="AutoShape 7"/>
          <p:cNvSpPr>
            <a:spLocks noChangeArrowheads="1"/>
          </p:cNvSpPr>
          <p:nvPr/>
        </p:nvSpPr>
        <p:spPr bwMode="auto">
          <a:xfrm>
            <a:off x="1924050" y="4689477"/>
            <a:ext cx="4032250" cy="1008063"/>
          </a:xfrm>
          <a:prstGeom prst="cloudCallout">
            <a:avLst>
              <a:gd name="adj1" fmla="val -54880"/>
              <a:gd name="adj2" fmla="val -175671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线索化二叉树</a:t>
            </a:r>
          </a:p>
        </p:txBody>
      </p:sp>
      <p:sp>
        <p:nvSpPr>
          <p:cNvPr id="862216" name="Text Box 8"/>
          <p:cNvSpPr txBox="1">
            <a:spLocks noChangeArrowheads="1"/>
          </p:cNvSpPr>
          <p:nvPr/>
        </p:nvSpPr>
        <p:spPr bwMode="auto">
          <a:xfrm>
            <a:off x="179388" y="767271"/>
            <a:ext cx="8964612" cy="58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个结点的二叉链表中，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</a:t>
            </a:r>
            <a:r>
              <a:rPr kumimoji="1" lang="en-US" altLang="zh-CN" sz="32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n+1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</a:t>
            </a: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空指针域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70662" name="Group 9"/>
          <p:cNvGrpSpPr>
            <a:grpSpLocks/>
          </p:cNvGrpSpPr>
          <p:nvPr/>
        </p:nvGrpSpPr>
        <p:grpSpPr bwMode="auto">
          <a:xfrm>
            <a:off x="5594350" y="1418482"/>
            <a:ext cx="3530600" cy="3793283"/>
            <a:chOff x="2962" y="1277"/>
            <a:chExt cx="2224" cy="2727"/>
          </a:xfrm>
        </p:grpSpPr>
        <p:grpSp>
          <p:nvGrpSpPr>
            <p:cNvPr id="70663" name="Group 10"/>
            <p:cNvGrpSpPr>
              <a:grpSpLocks/>
            </p:cNvGrpSpPr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70681" name="Group 11"/>
              <p:cNvGrpSpPr>
                <a:grpSpLocks/>
              </p:cNvGrpSpPr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7070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A</a:t>
                  </a:r>
                </a:p>
              </p:txBody>
            </p:sp>
            <p:sp>
              <p:nvSpPr>
                <p:cNvPr id="70707" name="Line 1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sp>
              <p:nvSpPr>
                <p:cNvPr id="70708" name="Line 1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70682" name="Group 15"/>
              <p:cNvGrpSpPr>
                <a:grpSpLocks/>
              </p:cNvGrpSpPr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70703" name="Rectangle 1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0704" name="Line 1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sp>
              <p:nvSpPr>
                <p:cNvPr id="70705" name="Line 1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70683" name="Group 19"/>
              <p:cNvGrpSpPr>
                <a:grpSpLocks/>
              </p:cNvGrpSpPr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707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C</a:t>
                  </a:r>
                </a:p>
              </p:txBody>
            </p:sp>
            <p:sp>
              <p:nvSpPr>
                <p:cNvPr id="70701" name="Line 21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sp>
              <p:nvSpPr>
                <p:cNvPr id="70702" name="Line 22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70684" name="Group 23"/>
              <p:cNvGrpSpPr>
                <a:grpSpLocks/>
              </p:cNvGrpSpPr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70697" name="Rectangle 24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D</a:t>
                  </a:r>
                </a:p>
              </p:txBody>
            </p:sp>
            <p:sp>
              <p:nvSpPr>
                <p:cNvPr id="70698" name="Line 25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sp>
              <p:nvSpPr>
                <p:cNvPr id="70699" name="Line 26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70685" name="Group 27"/>
              <p:cNvGrpSpPr>
                <a:grpSpLocks/>
              </p:cNvGrpSpPr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70694" name="Rectangle 28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E</a:t>
                  </a:r>
                </a:p>
              </p:txBody>
            </p:sp>
            <p:sp>
              <p:nvSpPr>
                <p:cNvPr id="70695" name="Line 29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sp>
              <p:nvSpPr>
                <p:cNvPr id="70696" name="Line 30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70686" name="Group 31"/>
              <p:cNvGrpSpPr>
                <a:grpSpLocks/>
              </p:cNvGrpSpPr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70691" name="Rectangle 3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F</a:t>
                  </a:r>
                </a:p>
              </p:txBody>
            </p:sp>
            <p:sp>
              <p:nvSpPr>
                <p:cNvPr id="70692" name="Line 3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sp>
              <p:nvSpPr>
                <p:cNvPr id="70693" name="Line 3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70687" name="Group 35"/>
              <p:cNvGrpSpPr>
                <a:grpSpLocks/>
              </p:cNvGrpSpPr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706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G</a:t>
                  </a:r>
                </a:p>
              </p:txBody>
            </p:sp>
            <p:sp>
              <p:nvSpPr>
                <p:cNvPr id="70689" name="Line 3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sp>
              <p:nvSpPr>
                <p:cNvPr id="70690" name="Line 3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</p:grpSp>
        </p:grpSp>
        <p:sp>
          <p:nvSpPr>
            <p:cNvPr id="70664" name="Line 39"/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0665" name="Line 40"/>
            <p:cNvSpPr>
              <a:spLocks noChangeShapeType="1"/>
            </p:cNvSpPr>
            <p:nvPr/>
          </p:nvSpPr>
          <p:spPr bwMode="auto">
            <a:xfrm flipH="1">
              <a:off x="3257" y="2408"/>
              <a:ext cx="111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0666" name="Line 41"/>
            <p:cNvSpPr>
              <a:spLocks noChangeShapeType="1"/>
            </p:cNvSpPr>
            <p:nvPr/>
          </p:nvSpPr>
          <p:spPr bwMode="auto">
            <a:xfrm>
              <a:off x="3924" y="2375"/>
              <a:ext cx="322" cy="3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0667" name="Line 42"/>
            <p:cNvSpPr>
              <a:spLocks noChangeShapeType="1"/>
            </p:cNvSpPr>
            <p:nvPr/>
          </p:nvSpPr>
          <p:spPr bwMode="auto">
            <a:xfrm flipH="1">
              <a:off x="3857" y="2853"/>
              <a:ext cx="178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0668" name="Line 43"/>
            <p:cNvSpPr>
              <a:spLocks noChangeShapeType="1"/>
            </p:cNvSpPr>
            <p:nvPr/>
          </p:nvSpPr>
          <p:spPr bwMode="auto">
            <a:xfrm>
              <a:off x="4557" y="2853"/>
              <a:ext cx="200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0669" name="Line 44"/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grpSp>
          <p:nvGrpSpPr>
            <p:cNvPr id="70670" name="Group 45"/>
            <p:cNvGrpSpPr>
              <a:grpSpLocks/>
            </p:cNvGrpSpPr>
            <p:nvPr/>
          </p:nvGrpSpPr>
          <p:grpSpPr bwMode="auto">
            <a:xfrm>
              <a:off x="3868" y="1277"/>
              <a:ext cx="211" cy="521"/>
              <a:chOff x="3445" y="1290"/>
              <a:chExt cx="211" cy="521"/>
            </a:xfrm>
          </p:grpSpPr>
          <p:sp>
            <p:nvSpPr>
              <p:cNvPr id="70679" name="Freeform 46"/>
              <p:cNvSpPr>
                <a:spLocks/>
              </p:cNvSpPr>
              <p:nvPr/>
            </p:nvSpPr>
            <p:spPr bwMode="auto">
              <a:xfrm>
                <a:off x="3445" y="1290"/>
                <a:ext cx="72" cy="376"/>
              </a:xfrm>
              <a:custGeom>
                <a:avLst/>
                <a:gdLst>
                  <a:gd name="T0" fmla="*/ 5 w 94"/>
                  <a:gd name="T1" fmla="*/ 0 h 233"/>
                  <a:gd name="T2" fmla="*/ 14 w 94"/>
                  <a:gd name="T3" fmla="*/ 79 h 233"/>
                  <a:gd name="T4" fmla="*/ 0 w 94"/>
                  <a:gd name="T5" fmla="*/ 166 h 233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233"/>
                  <a:gd name="T11" fmla="*/ 94 w 94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0680" name="Line 47"/>
              <p:cNvSpPr>
                <a:spLocks noChangeShapeType="1"/>
              </p:cNvSpPr>
              <p:nvPr/>
            </p:nvSpPr>
            <p:spPr bwMode="auto">
              <a:xfrm>
                <a:off x="3456" y="1589"/>
                <a:ext cx="200" cy="22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70671" name="Text Box 48"/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0672" name="Text Box 49"/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0673" name="Text Box 50"/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0674" name="Text Box 51"/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0675" name="Text Box 52"/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0676" name="Text Box 53"/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0677" name="Text Box 54"/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70678" name="Text Box 55"/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6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622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2" grpId="0" build="p" autoUpdateAnimBg="0"/>
      <p:bldP spid="862215" grpId="0" animBg="1"/>
      <p:bldP spid="86221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val 1026"/>
          <p:cNvSpPr>
            <a:spLocks noChangeArrowheads="1"/>
          </p:cNvSpPr>
          <p:nvPr/>
        </p:nvSpPr>
        <p:spPr bwMode="auto">
          <a:xfrm>
            <a:off x="1524000" y="1752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7" name="Text Box 1027"/>
          <p:cNvSpPr txBox="1">
            <a:spLocks noChangeArrowheads="1"/>
          </p:cNvSpPr>
          <p:nvPr/>
        </p:nvSpPr>
        <p:spPr bwMode="auto">
          <a:xfrm>
            <a:off x="1546225" y="16764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8" name="Oval 1028"/>
          <p:cNvSpPr>
            <a:spLocks noChangeArrowheads="1"/>
          </p:cNvSpPr>
          <p:nvPr/>
        </p:nvSpPr>
        <p:spPr bwMode="auto">
          <a:xfrm>
            <a:off x="1524000" y="2819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9" name="Oval 1029"/>
          <p:cNvSpPr>
            <a:spLocks noChangeArrowheads="1"/>
          </p:cNvSpPr>
          <p:nvPr/>
        </p:nvSpPr>
        <p:spPr bwMode="auto">
          <a:xfrm>
            <a:off x="533400" y="2819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0" name="Oval 1030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1" name="Oval 1031"/>
          <p:cNvSpPr>
            <a:spLocks noChangeArrowheads="1"/>
          </p:cNvSpPr>
          <p:nvPr/>
        </p:nvSpPr>
        <p:spPr bwMode="auto">
          <a:xfrm>
            <a:off x="1143000" y="3962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2" name="Oval 1032"/>
          <p:cNvSpPr>
            <a:spLocks noChangeArrowheads="1"/>
          </p:cNvSpPr>
          <p:nvPr/>
        </p:nvSpPr>
        <p:spPr bwMode="auto">
          <a:xfrm>
            <a:off x="2057400" y="3962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3" name="Oval 1033"/>
          <p:cNvSpPr>
            <a:spLocks noChangeArrowheads="1"/>
          </p:cNvSpPr>
          <p:nvPr/>
        </p:nvSpPr>
        <p:spPr bwMode="auto">
          <a:xfrm>
            <a:off x="1143000" y="5105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4" name="Text Box 1034"/>
          <p:cNvSpPr txBox="1">
            <a:spLocks noChangeArrowheads="1"/>
          </p:cNvSpPr>
          <p:nvPr/>
        </p:nvSpPr>
        <p:spPr bwMode="auto">
          <a:xfrm>
            <a:off x="609600" y="2743200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5" name="Text Box 1035"/>
          <p:cNvSpPr txBox="1">
            <a:spLocks noChangeArrowheads="1"/>
          </p:cNvSpPr>
          <p:nvPr/>
        </p:nvSpPr>
        <p:spPr bwMode="auto">
          <a:xfrm>
            <a:off x="1524000" y="2743200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6" name="Text Box 1036"/>
          <p:cNvSpPr txBox="1">
            <a:spLocks noChangeArrowheads="1"/>
          </p:cNvSpPr>
          <p:nvPr/>
        </p:nvSpPr>
        <p:spPr bwMode="auto">
          <a:xfrm>
            <a:off x="2514600" y="27432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7" name="Text Box 1037"/>
          <p:cNvSpPr txBox="1">
            <a:spLocks noChangeArrowheads="1"/>
          </p:cNvSpPr>
          <p:nvPr/>
        </p:nvSpPr>
        <p:spPr bwMode="auto">
          <a:xfrm>
            <a:off x="1219200" y="3886200"/>
            <a:ext cx="525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8" name="Text Box 1038"/>
          <p:cNvSpPr txBox="1">
            <a:spLocks noChangeArrowheads="1"/>
          </p:cNvSpPr>
          <p:nvPr/>
        </p:nvSpPr>
        <p:spPr bwMode="auto">
          <a:xfrm>
            <a:off x="2133600" y="38862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9" name="Text Box 1039"/>
          <p:cNvSpPr txBox="1">
            <a:spLocks noChangeArrowheads="1"/>
          </p:cNvSpPr>
          <p:nvPr/>
        </p:nvSpPr>
        <p:spPr bwMode="auto">
          <a:xfrm>
            <a:off x="1143000" y="50292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40" name="Line 1040"/>
          <p:cNvSpPr>
            <a:spLocks noChangeShapeType="1"/>
          </p:cNvSpPr>
          <p:nvPr/>
        </p:nvSpPr>
        <p:spPr bwMode="auto">
          <a:xfrm>
            <a:off x="2133600" y="2209800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3441" name="Line 1041"/>
          <p:cNvSpPr>
            <a:spLocks noChangeShapeType="1"/>
          </p:cNvSpPr>
          <p:nvPr/>
        </p:nvSpPr>
        <p:spPr bwMode="auto">
          <a:xfrm flipH="1">
            <a:off x="838200" y="2209800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3442" name="Line 1042"/>
          <p:cNvSpPr>
            <a:spLocks noChangeShapeType="1"/>
          </p:cNvSpPr>
          <p:nvPr/>
        </p:nvSpPr>
        <p:spPr bwMode="auto">
          <a:xfrm flipH="1">
            <a:off x="1447800" y="3352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59" name="Text Box 1043"/>
          <p:cNvSpPr txBox="1">
            <a:spLocks noChangeArrowheads="1"/>
          </p:cNvSpPr>
          <p:nvPr/>
        </p:nvSpPr>
        <p:spPr bwMode="auto">
          <a:xfrm>
            <a:off x="3635375" y="1851154"/>
            <a:ext cx="14414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60" name="Text Box 1044"/>
          <p:cNvSpPr txBox="1">
            <a:spLocks noChangeArrowheads="1"/>
          </p:cNvSpPr>
          <p:nvPr/>
        </p:nvSpPr>
        <p:spPr bwMode="auto">
          <a:xfrm>
            <a:off x="7502752" y="4806859"/>
            <a:ext cx="8258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n=6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61" name="Rectangle 1045"/>
          <p:cNvSpPr>
            <a:spLocks noChangeArrowheads="1"/>
          </p:cNvSpPr>
          <p:nvPr/>
        </p:nvSpPr>
        <p:spPr bwMode="auto">
          <a:xfrm>
            <a:off x="4038600" y="1851154"/>
            <a:ext cx="1905000" cy="401759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62" name="Line 1046"/>
          <p:cNvSpPr>
            <a:spLocks noChangeShapeType="1"/>
          </p:cNvSpPr>
          <p:nvPr/>
        </p:nvSpPr>
        <p:spPr bwMode="auto">
          <a:xfrm>
            <a:off x="4038600" y="24384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63" name="Line 1047"/>
          <p:cNvSpPr>
            <a:spLocks noChangeShapeType="1"/>
          </p:cNvSpPr>
          <p:nvPr/>
        </p:nvSpPr>
        <p:spPr bwMode="auto">
          <a:xfrm>
            <a:off x="4038600" y="3113314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64" name="Line 1048"/>
          <p:cNvSpPr>
            <a:spLocks noChangeShapeType="1"/>
          </p:cNvSpPr>
          <p:nvPr/>
        </p:nvSpPr>
        <p:spPr bwMode="auto">
          <a:xfrm>
            <a:off x="4038600" y="3590109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65" name="Line 1049"/>
          <p:cNvSpPr>
            <a:spLocks noChangeShapeType="1"/>
          </p:cNvSpPr>
          <p:nvPr/>
        </p:nvSpPr>
        <p:spPr bwMode="auto">
          <a:xfrm>
            <a:off x="4062412" y="46482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66" name="Line 1050"/>
          <p:cNvSpPr>
            <a:spLocks noChangeShapeType="1"/>
          </p:cNvSpPr>
          <p:nvPr/>
        </p:nvSpPr>
        <p:spPr bwMode="auto">
          <a:xfrm>
            <a:off x="4038600" y="51816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67" name="Line 1051"/>
          <p:cNvSpPr>
            <a:spLocks noChangeShapeType="1"/>
          </p:cNvSpPr>
          <p:nvPr/>
        </p:nvSpPr>
        <p:spPr bwMode="auto">
          <a:xfrm>
            <a:off x="4038600" y="40386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69" name="Text Box 1053"/>
          <p:cNvSpPr txBox="1">
            <a:spLocks noChangeArrowheads="1"/>
          </p:cNvSpPr>
          <p:nvPr/>
        </p:nvSpPr>
        <p:spPr bwMode="auto">
          <a:xfrm>
            <a:off x="3886200" y="11430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data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firstchild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54" name="Line 1054"/>
          <p:cNvSpPr>
            <a:spLocks noChangeShapeType="1"/>
          </p:cNvSpPr>
          <p:nvPr/>
        </p:nvSpPr>
        <p:spPr bwMode="auto">
          <a:xfrm>
            <a:off x="18288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3455" name="Line 1055"/>
          <p:cNvSpPr>
            <a:spLocks noChangeShapeType="1"/>
          </p:cNvSpPr>
          <p:nvPr/>
        </p:nvSpPr>
        <p:spPr bwMode="auto">
          <a:xfrm>
            <a:off x="2057400" y="3352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3456" name="Line 1056"/>
          <p:cNvSpPr>
            <a:spLocks noChangeShapeType="1"/>
          </p:cNvSpPr>
          <p:nvPr/>
        </p:nvSpPr>
        <p:spPr bwMode="auto">
          <a:xfrm>
            <a:off x="1447800" y="4572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73" name="Line 1057"/>
          <p:cNvSpPr>
            <a:spLocks noChangeShapeType="1"/>
          </p:cNvSpPr>
          <p:nvPr/>
        </p:nvSpPr>
        <p:spPr bwMode="auto">
          <a:xfrm>
            <a:off x="5014912" y="1901251"/>
            <a:ext cx="22724" cy="401112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74" name="Text Box 1058"/>
          <p:cNvSpPr txBox="1">
            <a:spLocks noChangeArrowheads="1"/>
          </p:cNvSpPr>
          <p:nvPr/>
        </p:nvSpPr>
        <p:spPr bwMode="auto">
          <a:xfrm>
            <a:off x="6019800" y="18288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1      2      3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5" name="Rectangle 1059"/>
          <p:cNvSpPr>
            <a:spLocks noChangeArrowheads="1"/>
          </p:cNvSpPr>
          <p:nvPr/>
        </p:nvSpPr>
        <p:spPr bwMode="auto">
          <a:xfrm>
            <a:off x="6248400" y="19812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6" name="Line 1060"/>
          <p:cNvSpPr>
            <a:spLocks noChangeShapeType="1"/>
          </p:cNvSpPr>
          <p:nvPr/>
        </p:nvSpPr>
        <p:spPr bwMode="auto">
          <a:xfrm>
            <a:off x="66294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77" name="Line 1061"/>
          <p:cNvSpPr>
            <a:spLocks noChangeShapeType="1"/>
          </p:cNvSpPr>
          <p:nvPr/>
        </p:nvSpPr>
        <p:spPr bwMode="auto">
          <a:xfrm>
            <a:off x="5791200" y="2209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78" name="Rectangle 1062"/>
          <p:cNvSpPr>
            <a:spLocks noChangeArrowheads="1"/>
          </p:cNvSpPr>
          <p:nvPr/>
        </p:nvSpPr>
        <p:spPr bwMode="auto">
          <a:xfrm>
            <a:off x="7162800" y="19812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9" name="Line 1063"/>
          <p:cNvSpPr>
            <a:spLocks noChangeShapeType="1"/>
          </p:cNvSpPr>
          <p:nvPr/>
        </p:nvSpPr>
        <p:spPr bwMode="auto">
          <a:xfrm>
            <a:off x="75438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80" name="Line 1064"/>
          <p:cNvSpPr>
            <a:spLocks noChangeShapeType="1"/>
          </p:cNvSpPr>
          <p:nvPr/>
        </p:nvSpPr>
        <p:spPr bwMode="auto">
          <a:xfrm>
            <a:off x="6705600" y="2209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81" name="Rectangle 1065"/>
          <p:cNvSpPr>
            <a:spLocks noChangeArrowheads="1"/>
          </p:cNvSpPr>
          <p:nvPr/>
        </p:nvSpPr>
        <p:spPr bwMode="auto">
          <a:xfrm>
            <a:off x="8077200" y="19812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2" name="Line 1066"/>
          <p:cNvSpPr>
            <a:spLocks noChangeShapeType="1"/>
          </p:cNvSpPr>
          <p:nvPr/>
        </p:nvSpPr>
        <p:spPr bwMode="auto">
          <a:xfrm>
            <a:off x="84582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83" name="Line 1067"/>
          <p:cNvSpPr>
            <a:spLocks noChangeShapeType="1"/>
          </p:cNvSpPr>
          <p:nvPr/>
        </p:nvSpPr>
        <p:spPr bwMode="auto">
          <a:xfrm>
            <a:off x="7620000" y="2209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84" name="Text Box 1068"/>
          <p:cNvSpPr txBox="1">
            <a:spLocks noChangeArrowheads="1"/>
          </p:cNvSpPr>
          <p:nvPr/>
        </p:nvSpPr>
        <p:spPr bwMode="auto">
          <a:xfrm>
            <a:off x="6248400" y="312420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5" name="Text Box 1069"/>
          <p:cNvSpPr txBox="1">
            <a:spLocks noChangeArrowheads="1"/>
          </p:cNvSpPr>
          <p:nvPr/>
        </p:nvSpPr>
        <p:spPr bwMode="auto">
          <a:xfrm>
            <a:off x="6208124" y="4038600"/>
            <a:ext cx="4530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6" name="Rectangle 1070"/>
          <p:cNvSpPr>
            <a:spLocks noChangeArrowheads="1"/>
          </p:cNvSpPr>
          <p:nvPr/>
        </p:nvSpPr>
        <p:spPr bwMode="auto">
          <a:xfrm>
            <a:off x="6248400" y="32766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7" name="Line 1071"/>
          <p:cNvSpPr>
            <a:spLocks noChangeShapeType="1"/>
          </p:cNvSpPr>
          <p:nvPr/>
        </p:nvSpPr>
        <p:spPr bwMode="auto">
          <a:xfrm>
            <a:off x="6629400" y="3276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88" name="Line 1072"/>
          <p:cNvSpPr>
            <a:spLocks noChangeShapeType="1"/>
          </p:cNvSpPr>
          <p:nvPr/>
        </p:nvSpPr>
        <p:spPr bwMode="auto">
          <a:xfrm>
            <a:off x="5791200" y="3505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89" name="Rectangle 1073"/>
          <p:cNvSpPr>
            <a:spLocks noChangeArrowheads="1"/>
          </p:cNvSpPr>
          <p:nvPr/>
        </p:nvSpPr>
        <p:spPr bwMode="auto">
          <a:xfrm>
            <a:off x="7162800" y="32766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0" name="Line 1074"/>
          <p:cNvSpPr>
            <a:spLocks noChangeShapeType="1"/>
          </p:cNvSpPr>
          <p:nvPr/>
        </p:nvSpPr>
        <p:spPr bwMode="auto">
          <a:xfrm>
            <a:off x="7543800" y="3276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91" name="Line 1075"/>
          <p:cNvSpPr>
            <a:spLocks noChangeShapeType="1"/>
          </p:cNvSpPr>
          <p:nvPr/>
        </p:nvSpPr>
        <p:spPr bwMode="auto">
          <a:xfrm>
            <a:off x="6705600" y="3505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92" name="Rectangle 1076"/>
          <p:cNvSpPr>
            <a:spLocks noChangeArrowheads="1"/>
          </p:cNvSpPr>
          <p:nvPr/>
        </p:nvSpPr>
        <p:spPr bwMode="auto">
          <a:xfrm>
            <a:off x="6246223" y="4115660"/>
            <a:ext cx="611777" cy="45633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3" name="Line 1077"/>
          <p:cNvSpPr>
            <a:spLocks noChangeShapeType="1"/>
          </p:cNvSpPr>
          <p:nvPr/>
        </p:nvSpPr>
        <p:spPr bwMode="auto">
          <a:xfrm>
            <a:off x="6629400" y="4191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94" name="Line 1078"/>
          <p:cNvSpPr>
            <a:spLocks noChangeShapeType="1"/>
          </p:cNvSpPr>
          <p:nvPr/>
        </p:nvSpPr>
        <p:spPr bwMode="auto">
          <a:xfrm>
            <a:off x="5791200" y="433687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96" name="Line 1080"/>
          <p:cNvSpPr>
            <a:spLocks noChangeShapeType="1"/>
          </p:cNvSpPr>
          <p:nvPr/>
        </p:nvSpPr>
        <p:spPr bwMode="auto">
          <a:xfrm flipH="1">
            <a:off x="5729288" y="485503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97" name="Line 1081"/>
          <p:cNvSpPr>
            <a:spLocks noChangeShapeType="1"/>
          </p:cNvSpPr>
          <p:nvPr/>
        </p:nvSpPr>
        <p:spPr bwMode="auto">
          <a:xfrm>
            <a:off x="5829300" y="4831754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98" name="Line 1082"/>
          <p:cNvSpPr>
            <a:spLocks noChangeShapeType="1"/>
          </p:cNvSpPr>
          <p:nvPr/>
        </p:nvSpPr>
        <p:spPr bwMode="auto">
          <a:xfrm flipH="1">
            <a:off x="5715000" y="550273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899" name="Line 1083"/>
          <p:cNvSpPr>
            <a:spLocks noChangeShapeType="1"/>
          </p:cNvSpPr>
          <p:nvPr/>
        </p:nvSpPr>
        <p:spPr bwMode="auto">
          <a:xfrm>
            <a:off x="5817363" y="5479453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02" name="Line 1086"/>
          <p:cNvSpPr>
            <a:spLocks noChangeShapeType="1"/>
          </p:cNvSpPr>
          <p:nvPr/>
        </p:nvSpPr>
        <p:spPr bwMode="auto">
          <a:xfrm flipH="1">
            <a:off x="5715000" y="26670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03" name="Line 1087"/>
          <p:cNvSpPr>
            <a:spLocks noChangeShapeType="1"/>
          </p:cNvSpPr>
          <p:nvPr/>
        </p:nvSpPr>
        <p:spPr bwMode="auto">
          <a:xfrm>
            <a:off x="5791200" y="26670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04" name="Line 1088"/>
          <p:cNvSpPr>
            <a:spLocks noChangeShapeType="1"/>
          </p:cNvSpPr>
          <p:nvPr/>
        </p:nvSpPr>
        <p:spPr bwMode="auto">
          <a:xfrm flipH="1">
            <a:off x="6645275" y="4249214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05" name="Line 1089"/>
          <p:cNvSpPr>
            <a:spLocks noChangeShapeType="1"/>
          </p:cNvSpPr>
          <p:nvPr/>
        </p:nvSpPr>
        <p:spPr bwMode="auto">
          <a:xfrm>
            <a:off x="6743700" y="422257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06" name="Line 1090"/>
          <p:cNvSpPr>
            <a:spLocks noChangeShapeType="1"/>
          </p:cNvSpPr>
          <p:nvPr/>
        </p:nvSpPr>
        <p:spPr bwMode="auto">
          <a:xfrm flipH="1">
            <a:off x="7620000" y="33528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07" name="Line 1091"/>
          <p:cNvSpPr>
            <a:spLocks noChangeShapeType="1"/>
          </p:cNvSpPr>
          <p:nvPr/>
        </p:nvSpPr>
        <p:spPr bwMode="auto">
          <a:xfrm>
            <a:off x="7696200" y="33528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08" name="Line 1092"/>
          <p:cNvSpPr>
            <a:spLocks noChangeShapeType="1"/>
          </p:cNvSpPr>
          <p:nvPr/>
        </p:nvSpPr>
        <p:spPr bwMode="auto">
          <a:xfrm flipH="1">
            <a:off x="8534400" y="20574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09" name="Line 1093"/>
          <p:cNvSpPr>
            <a:spLocks noChangeShapeType="1"/>
          </p:cNvSpPr>
          <p:nvPr/>
        </p:nvSpPr>
        <p:spPr bwMode="auto">
          <a:xfrm>
            <a:off x="8610600" y="20574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3910" name="Text Box 1094"/>
          <p:cNvSpPr txBox="1">
            <a:spLocks noChangeArrowheads="1"/>
          </p:cNvSpPr>
          <p:nvPr/>
        </p:nvSpPr>
        <p:spPr bwMode="auto">
          <a:xfrm>
            <a:off x="331787" y="532538"/>
            <a:ext cx="59928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二、孩子链表表示法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1081"/>
          <p:cNvSpPr>
            <a:spLocks noChangeShapeType="1"/>
          </p:cNvSpPr>
          <p:nvPr/>
        </p:nvSpPr>
        <p:spPr bwMode="auto">
          <a:xfrm flipH="1" flipV="1">
            <a:off x="5768975" y="3742510"/>
            <a:ext cx="76200" cy="218545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72" name="Line 1082"/>
          <p:cNvSpPr>
            <a:spLocks noChangeShapeType="1"/>
          </p:cNvSpPr>
          <p:nvPr/>
        </p:nvSpPr>
        <p:spPr bwMode="auto">
          <a:xfrm flipH="1">
            <a:off x="5670549" y="3722915"/>
            <a:ext cx="76200" cy="230775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676952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9" grpId="0" autoUpdateAnimBg="0"/>
      <p:bldP spid="163860" grpId="0" autoUpdateAnimBg="0"/>
      <p:bldP spid="163869" grpId="0" autoUpdateAnimBg="0"/>
      <p:bldP spid="163874" grpId="0" autoUpdateAnimBg="0"/>
      <p:bldP spid="163884" grpId="0" autoUpdateAnimBg="0"/>
      <p:bldP spid="163885" grpId="0" autoUpdateAnimBg="0"/>
      <p:bldP spid="1639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609600" y="2714625"/>
            <a:ext cx="4392549" cy="231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child;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next;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*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ChildPtr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33400" y="1676400"/>
            <a:ext cx="2792752" cy="60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孩子结点结构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181600" y="1905000"/>
            <a:ext cx="2895600" cy="7270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child   next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6498772" y="1903643"/>
            <a:ext cx="0" cy="7620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17525" y="457200"/>
            <a:ext cx="36487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语言的类型描述</a:t>
            </a:r>
            <a:r>
              <a:rPr kumimoji="1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296287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8" grpId="0" autoUpdateAnimBg="0"/>
      <p:bldP spid="123909" grpId="0" animBg="1" autoUpdateAnimBg="0"/>
      <p:bldP spid="1239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418945" y="1972447"/>
            <a:ext cx="76033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Elem   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ChildPtr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firstchild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//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孩子链的头指针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CTBox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533400" y="928688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双亲结点结构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876800" y="1066800"/>
            <a:ext cx="3810000" cy="7270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firstchild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 flipH="1">
            <a:off x="6126480" y="1066800"/>
            <a:ext cx="2177" cy="727075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411671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6713697" cy="287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CTBox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nodes[MAX_TREE_SIZE];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n, r;    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//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结点数和根结点的位置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CTree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81000" y="609600"/>
            <a:ext cx="1556836" cy="60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12595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473155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12595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Oval 2"/>
          <p:cNvSpPr>
            <a:spLocks noChangeArrowheads="1"/>
          </p:cNvSpPr>
          <p:nvPr/>
        </p:nvSpPr>
        <p:spPr bwMode="auto">
          <a:xfrm>
            <a:off x="1219200" y="1143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241425" y="10668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07524" name="Oval 4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>
            <a:off x="228600" y="2209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2209800" y="2209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>
            <a:off x="838200" y="3352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752600" y="3352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1752600" y="4495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04800" y="2133600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1219200" y="2133600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2209800" y="21336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914400" y="3276600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828800" y="3276600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1752600" y="44196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1828800" y="1600200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H="1">
            <a:off x="533400" y="1600200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H="1">
            <a:off x="1143000" y="27432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>
            <a:off x="1752600" y="2667000"/>
            <a:ext cx="304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>
            <a:off x="2057400" y="3962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5067300" y="1088867"/>
            <a:ext cx="403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6096000" y="11461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6400800" y="11461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6858000" y="11461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 flipH="1">
            <a:off x="6934200" y="12985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7010400" y="12985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48" name="Line 30"/>
          <p:cNvSpPr>
            <a:spLocks noChangeShapeType="1"/>
          </p:cNvSpPr>
          <p:nvPr/>
        </p:nvSpPr>
        <p:spPr bwMode="auto">
          <a:xfrm flipH="1">
            <a:off x="4800600" y="19081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49" name="Line 31"/>
          <p:cNvSpPr>
            <a:spLocks noChangeShapeType="1"/>
          </p:cNvSpPr>
          <p:nvPr/>
        </p:nvSpPr>
        <p:spPr bwMode="auto">
          <a:xfrm>
            <a:off x="4876800" y="19081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0" name="Line 32"/>
          <p:cNvSpPr>
            <a:spLocks noChangeShapeType="1"/>
          </p:cNvSpPr>
          <p:nvPr/>
        </p:nvSpPr>
        <p:spPr bwMode="auto">
          <a:xfrm flipH="1">
            <a:off x="78486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1" name="Line 33"/>
          <p:cNvSpPr>
            <a:spLocks noChangeShapeType="1"/>
          </p:cNvSpPr>
          <p:nvPr/>
        </p:nvSpPr>
        <p:spPr bwMode="auto">
          <a:xfrm>
            <a:off x="79248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2" name="Line 38"/>
          <p:cNvSpPr>
            <a:spLocks noChangeShapeType="1"/>
          </p:cNvSpPr>
          <p:nvPr/>
        </p:nvSpPr>
        <p:spPr bwMode="auto">
          <a:xfrm flipH="1">
            <a:off x="51816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3" name="Line 39"/>
          <p:cNvSpPr>
            <a:spLocks noChangeShapeType="1"/>
          </p:cNvSpPr>
          <p:nvPr/>
        </p:nvSpPr>
        <p:spPr bwMode="auto">
          <a:xfrm>
            <a:off x="5257800" y="3303588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4" name="Rectangle 40"/>
          <p:cNvSpPr>
            <a:spLocks noChangeArrowheads="1"/>
          </p:cNvSpPr>
          <p:nvPr/>
        </p:nvSpPr>
        <p:spPr bwMode="auto">
          <a:xfrm>
            <a:off x="6629400" y="38131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55" name="Line 41"/>
          <p:cNvSpPr>
            <a:spLocks noChangeShapeType="1"/>
          </p:cNvSpPr>
          <p:nvPr/>
        </p:nvSpPr>
        <p:spPr bwMode="auto">
          <a:xfrm>
            <a:off x="6934200" y="38131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6" name="Line 42"/>
          <p:cNvSpPr>
            <a:spLocks noChangeShapeType="1"/>
          </p:cNvSpPr>
          <p:nvPr/>
        </p:nvSpPr>
        <p:spPr bwMode="auto">
          <a:xfrm>
            <a:off x="7391400" y="38131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7" name="Line 43"/>
          <p:cNvSpPr>
            <a:spLocks noChangeShapeType="1"/>
          </p:cNvSpPr>
          <p:nvPr/>
        </p:nvSpPr>
        <p:spPr bwMode="auto">
          <a:xfrm flipH="1">
            <a:off x="7467600" y="39655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8" name="Line 44"/>
          <p:cNvSpPr>
            <a:spLocks noChangeShapeType="1"/>
          </p:cNvSpPr>
          <p:nvPr/>
        </p:nvSpPr>
        <p:spPr bwMode="auto">
          <a:xfrm>
            <a:off x="7543800" y="39655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59" name="Rectangle 45"/>
          <p:cNvSpPr>
            <a:spLocks noChangeArrowheads="1"/>
          </p:cNvSpPr>
          <p:nvPr/>
        </p:nvSpPr>
        <p:spPr bwMode="auto">
          <a:xfrm>
            <a:off x="7772400" y="31273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60" name="Line 46"/>
          <p:cNvSpPr>
            <a:spLocks noChangeShapeType="1"/>
          </p:cNvSpPr>
          <p:nvPr/>
        </p:nvSpPr>
        <p:spPr bwMode="auto">
          <a:xfrm>
            <a:off x="8077200" y="31273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61" name="Line 47"/>
          <p:cNvSpPr>
            <a:spLocks noChangeShapeType="1"/>
          </p:cNvSpPr>
          <p:nvPr/>
        </p:nvSpPr>
        <p:spPr bwMode="auto">
          <a:xfrm>
            <a:off x="8534400" y="31273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62" name="Line 48"/>
          <p:cNvSpPr>
            <a:spLocks noChangeShapeType="1"/>
          </p:cNvSpPr>
          <p:nvPr/>
        </p:nvSpPr>
        <p:spPr bwMode="auto">
          <a:xfrm flipH="1">
            <a:off x="86106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63" name="Line 49"/>
          <p:cNvSpPr>
            <a:spLocks noChangeShapeType="1"/>
          </p:cNvSpPr>
          <p:nvPr/>
        </p:nvSpPr>
        <p:spPr bwMode="auto">
          <a:xfrm>
            <a:off x="86868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64" name="Rectangle 50"/>
          <p:cNvSpPr>
            <a:spLocks noChangeArrowheads="1"/>
          </p:cNvSpPr>
          <p:nvPr/>
        </p:nvSpPr>
        <p:spPr bwMode="auto">
          <a:xfrm>
            <a:off x="5105400" y="31273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65" name="Line 51"/>
          <p:cNvSpPr>
            <a:spLocks noChangeShapeType="1"/>
          </p:cNvSpPr>
          <p:nvPr/>
        </p:nvSpPr>
        <p:spPr bwMode="auto">
          <a:xfrm>
            <a:off x="5410200" y="31273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66" name="Line 52"/>
          <p:cNvSpPr>
            <a:spLocks noChangeShapeType="1"/>
          </p:cNvSpPr>
          <p:nvPr/>
        </p:nvSpPr>
        <p:spPr bwMode="auto">
          <a:xfrm>
            <a:off x="5867400" y="31273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67" name="Rectangle 55"/>
          <p:cNvSpPr>
            <a:spLocks noChangeArrowheads="1"/>
          </p:cNvSpPr>
          <p:nvPr/>
        </p:nvSpPr>
        <p:spPr bwMode="auto">
          <a:xfrm>
            <a:off x="6096000" y="24415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68" name="Line 56"/>
          <p:cNvSpPr>
            <a:spLocks noChangeShapeType="1"/>
          </p:cNvSpPr>
          <p:nvPr/>
        </p:nvSpPr>
        <p:spPr bwMode="auto">
          <a:xfrm>
            <a:off x="6400800" y="2441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69" name="Line 57"/>
          <p:cNvSpPr>
            <a:spLocks noChangeShapeType="1"/>
          </p:cNvSpPr>
          <p:nvPr/>
        </p:nvSpPr>
        <p:spPr bwMode="auto">
          <a:xfrm>
            <a:off x="6858000" y="2441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70" name="Rectangle 60"/>
          <p:cNvSpPr>
            <a:spLocks noChangeArrowheads="1"/>
          </p:cNvSpPr>
          <p:nvPr/>
        </p:nvSpPr>
        <p:spPr bwMode="auto">
          <a:xfrm>
            <a:off x="4724400" y="17557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71" name="Line 61"/>
          <p:cNvSpPr>
            <a:spLocks noChangeShapeType="1"/>
          </p:cNvSpPr>
          <p:nvPr/>
        </p:nvSpPr>
        <p:spPr bwMode="auto">
          <a:xfrm>
            <a:off x="5029200" y="17557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72" name="Line 62"/>
          <p:cNvSpPr>
            <a:spLocks noChangeShapeType="1"/>
          </p:cNvSpPr>
          <p:nvPr/>
        </p:nvSpPr>
        <p:spPr bwMode="auto">
          <a:xfrm>
            <a:off x="5486400" y="17557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73" name="Line 65"/>
          <p:cNvSpPr>
            <a:spLocks noChangeShapeType="1"/>
          </p:cNvSpPr>
          <p:nvPr/>
        </p:nvSpPr>
        <p:spPr bwMode="auto">
          <a:xfrm flipH="1">
            <a:off x="5257800" y="1450975"/>
            <a:ext cx="990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74" name="Line 66"/>
          <p:cNvSpPr>
            <a:spLocks noChangeShapeType="1"/>
          </p:cNvSpPr>
          <p:nvPr/>
        </p:nvSpPr>
        <p:spPr bwMode="auto">
          <a:xfrm>
            <a:off x="5638800" y="2060575"/>
            <a:ext cx="990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75" name="Line 67"/>
          <p:cNvSpPr>
            <a:spLocks noChangeShapeType="1"/>
          </p:cNvSpPr>
          <p:nvPr/>
        </p:nvSpPr>
        <p:spPr bwMode="auto">
          <a:xfrm flipH="1">
            <a:off x="5638800" y="2670175"/>
            <a:ext cx="609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76" name="Line 68"/>
          <p:cNvSpPr>
            <a:spLocks noChangeShapeType="1"/>
          </p:cNvSpPr>
          <p:nvPr/>
        </p:nvSpPr>
        <p:spPr bwMode="auto">
          <a:xfrm>
            <a:off x="7086600" y="2670175"/>
            <a:ext cx="1295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77" name="Line 69"/>
          <p:cNvSpPr>
            <a:spLocks noChangeShapeType="1"/>
          </p:cNvSpPr>
          <p:nvPr/>
        </p:nvSpPr>
        <p:spPr bwMode="auto">
          <a:xfrm>
            <a:off x="6019800" y="3355975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cxnSp>
        <p:nvCxnSpPr>
          <p:cNvPr id="107578" name="AutoShape 70"/>
          <p:cNvCxnSpPr>
            <a:cxnSpLocks noChangeShapeType="1"/>
            <a:endCxn id="107543" idx="0"/>
          </p:cNvCxnSpPr>
          <p:nvPr/>
        </p:nvCxnSpPr>
        <p:spPr bwMode="auto">
          <a:xfrm>
            <a:off x="5715000" y="841375"/>
            <a:ext cx="914400" cy="3048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79" name="Text Box 71"/>
          <p:cNvSpPr txBox="1">
            <a:spLocks noChangeArrowheads="1"/>
          </p:cNvSpPr>
          <p:nvPr/>
        </p:nvSpPr>
        <p:spPr bwMode="auto">
          <a:xfrm>
            <a:off x="4953000" y="4873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root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2895600" y="3733800"/>
            <a:ext cx="25781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              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64937" name="Oval 73"/>
          <p:cNvSpPr>
            <a:spLocks noChangeArrowheads="1"/>
          </p:cNvSpPr>
          <p:nvPr/>
        </p:nvSpPr>
        <p:spPr bwMode="auto">
          <a:xfrm>
            <a:off x="3810000" y="38100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38" name="Oval 74"/>
          <p:cNvSpPr>
            <a:spLocks noChangeArrowheads="1"/>
          </p:cNvSpPr>
          <p:nvPr/>
        </p:nvSpPr>
        <p:spPr bwMode="auto">
          <a:xfrm>
            <a:off x="3962400" y="4724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39" name="Oval 75"/>
          <p:cNvSpPr>
            <a:spLocks noChangeArrowheads="1"/>
          </p:cNvSpPr>
          <p:nvPr/>
        </p:nvSpPr>
        <p:spPr bwMode="auto">
          <a:xfrm>
            <a:off x="2895600" y="4267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40" name="Oval 76"/>
          <p:cNvSpPr>
            <a:spLocks noChangeArrowheads="1"/>
          </p:cNvSpPr>
          <p:nvPr/>
        </p:nvSpPr>
        <p:spPr bwMode="auto">
          <a:xfrm>
            <a:off x="5029200" y="525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41" name="Oval 77"/>
          <p:cNvSpPr>
            <a:spLocks noChangeArrowheads="1"/>
          </p:cNvSpPr>
          <p:nvPr/>
        </p:nvSpPr>
        <p:spPr bwMode="auto">
          <a:xfrm>
            <a:off x="3200400" y="525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42" name="Oval 78"/>
          <p:cNvSpPr>
            <a:spLocks noChangeArrowheads="1"/>
          </p:cNvSpPr>
          <p:nvPr/>
        </p:nvSpPr>
        <p:spPr bwMode="auto">
          <a:xfrm>
            <a:off x="4267200" y="57150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45" name="Line 81"/>
          <p:cNvSpPr>
            <a:spLocks noChangeShapeType="1"/>
          </p:cNvSpPr>
          <p:nvPr/>
        </p:nvSpPr>
        <p:spPr bwMode="auto">
          <a:xfrm>
            <a:off x="3352800" y="4572000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4946" name="Line 82"/>
          <p:cNvSpPr>
            <a:spLocks noChangeShapeType="1"/>
          </p:cNvSpPr>
          <p:nvPr/>
        </p:nvSpPr>
        <p:spPr bwMode="auto">
          <a:xfrm>
            <a:off x="4419600" y="5029200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4948" name="Line 84"/>
          <p:cNvSpPr>
            <a:spLocks noChangeShapeType="1"/>
          </p:cNvSpPr>
          <p:nvPr/>
        </p:nvSpPr>
        <p:spPr bwMode="auto">
          <a:xfrm>
            <a:off x="3657600" y="5562600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4949" name="Line 85"/>
          <p:cNvSpPr>
            <a:spLocks noChangeShapeType="1"/>
          </p:cNvSpPr>
          <p:nvPr/>
        </p:nvSpPr>
        <p:spPr bwMode="auto">
          <a:xfrm flipH="1">
            <a:off x="3581400" y="50292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4950" name="Line 86"/>
          <p:cNvSpPr>
            <a:spLocks noChangeShapeType="1"/>
          </p:cNvSpPr>
          <p:nvPr/>
        </p:nvSpPr>
        <p:spPr bwMode="auto">
          <a:xfrm flipH="1">
            <a:off x="3276600" y="4114800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92" name="Line 87"/>
          <p:cNvSpPr>
            <a:spLocks noChangeShapeType="1"/>
          </p:cNvSpPr>
          <p:nvPr/>
        </p:nvSpPr>
        <p:spPr bwMode="auto">
          <a:xfrm flipH="1">
            <a:off x="5791200" y="46513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93" name="Line 88"/>
          <p:cNvSpPr>
            <a:spLocks noChangeShapeType="1"/>
          </p:cNvSpPr>
          <p:nvPr/>
        </p:nvSpPr>
        <p:spPr bwMode="auto">
          <a:xfrm>
            <a:off x="5867400" y="46513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94" name="Rectangle 89"/>
          <p:cNvSpPr>
            <a:spLocks noChangeArrowheads="1"/>
          </p:cNvSpPr>
          <p:nvPr/>
        </p:nvSpPr>
        <p:spPr bwMode="auto">
          <a:xfrm>
            <a:off x="5715000" y="44989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95" name="Line 90"/>
          <p:cNvSpPr>
            <a:spLocks noChangeShapeType="1"/>
          </p:cNvSpPr>
          <p:nvPr/>
        </p:nvSpPr>
        <p:spPr bwMode="auto">
          <a:xfrm>
            <a:off x="6002383" y="4495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96" name="Line 91"/>
          <p:cNvSpPr>
            <a:spLocks noChangeShapeType="1"/>
          </p:cNvSpPr>
          <p:nvPr/>
        </p:nvSpPr>
        <p:spPr bwMode="auto">
          <a:xfrm>
            <a:off x="6477000" y="44989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97" name="Line 92"/>
          <p:cNvSpPr>
            <a:spLocks noChangeShapeType="1"/>
          </p:cNvSpPr>
          <p:nvPr/>
        </p:nvSpPr>
        <p:spPr bwMode="auto">
          <a:xfrm flipH="1">
            <a:off x="6553200" y="46513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98" name="Line 93"/>
          <p:cNvSpPr>
            <a:spLocks noChangeShapeType="1"/>
          </p:cNvSpPr>
          <p:nvPr/>
        </p:nvSpPr>
        <p:spPr bwMode="auto">
          <a:xfrm>
            <a:off x="6629400" y="46513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7599" name="Line 94"/>
          <p:cNvSpPr>
            <a:spLocks noChangeShapeType="1"/>
          </p:cNvSpPr>
          <p:nvPr/>
        </p:nvSpPr>
        <p:spPr bwMode="auto">
          <a:xfrm flipH="1">
            <a:off x="6388100" y="3884625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4959" name="Oval 95"/>
          <p:cNvSpPr>
            <a:spLocks noChangeArrowheads="1"/>
          </p:cNvSpPr>
          <p:nvPr/>
        </p:nvSpPr>
        <p:spPr bwMode="auto">
          <a:xfrm>
            <a:off x="3505200" y="6248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60" name="Line 96"/>
          <p:cNvSpPr>
            <a:spLocks noChangeShapeType="1"/>
          </p:cNvSpPr>
          <p:nvPr/>
        </p:nvSpPr>
        <p:spPr bwMode="auto">
          <a:xfrm flipH="1">
            <a:off x="3886200" y="6019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cxnSp>
        <p:nvCxnSpPr>
          <p:cNvPr id="164961" name="AutoShape 97"/>
          <p:cNvCxnSpPr>
            <a:cxnSpLocks noChangeShapeType="1"/>
            <a:endCxn id="164937" idx="0"/>
          </p:cNvCxnSpPr>
          <p:nvPr/>
        </p:nvCxnSpPr>
        <p:spPr bwMode="auto">
          <a:xfrm>
            <a:off x="3352800" y="3581400"/>
            <a:ext cx="685800" cy="2286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965" name="Text Box 101"/>
          <p:cNvSpPr txBox="1">
            <a:spLocks noChangeArrowheads="1"/>
          </p:cNvSpPr>
          <p:nvPr/>
        </p:nvSpPr>
        <p:spPr bwMode="auto">
          <a:xfrm>
            <a:off x="152400" y="465296"/>
            <a:ext cx="8991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三、树的二叉链表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孩子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兄弟）存储表示法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316756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6" grpId="0" autoUpdateAnimBg="0"/>
      <p:bldP spid="1649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36487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语言的类型描述</a:t>
            </a:r>
            <a:r>
              <a:rPr kumimoji="1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533400" y="1219200"/>
            <a:ext cx="2020105" cy="80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结点结构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592286" y="1447800"/>
            <a:ext cx="5342708" cy="66675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firstchild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data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nextsibling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6705600" y="1447800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5562600" y="1447800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864162" y="2794953"/>
            <a:ext cx="6189781" cy="203132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一个数据元素域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第一个孩子结点指针域 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firstchild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一个兄弟结点指针域 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nextsibling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765" y="5360894"/>
            <a:ext cx="471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左孩子 右兄弟</a:t>
            </a:r>
          </a:p>
        </p:txBody>
      </p:sp>
    </p:spTree>
    <p:extLst>
      <p:ext uri="{BB962C8B-B14F-4D97-AF65-F5344CB8AC3E}">
        <p14:creationId xmlns:p14="http://schemas.microsoft.com/office/powerpoint/2010/main" val="32043132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utoUpdateAnimBg="0"/>
      <p:bldP spid="126982" grpId="0" autoUpdateAnimBg="0"/>
      <p:bldP spid="12698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2488109"/>
            <a:ext cx="747413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CSNode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Elem          data;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firstchild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nextsibling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CSTree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489095"/>
            <a:ext cx="3995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结点结构定义 如下：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263089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4"/>
          <p:cNvGraphicFramePr>
            <a:graphicFrameLocks noChangeAspect="1"/>
          </p:cNvGraphicFramePr>
          <p:nvPr/>
        </p:nvGraphicFramePr>
        <p:xfrm>
          <a:off x="5105400" y="838200"/>
          <a:ext cx="3513138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3816096" imgH="5763768" progId="Visio.Drawing.5">
                  <p:embed/>
                </p:oleObj>
              </mc:Choice>
              <mc:Fallback>
                <p:oleObj name="VISIO" r:id="rId3" imgW="3816096" imgH="5763768" progId="Visio.Drawing.5">
                  <p:embed/>
                  <p:pic>
                    <p:nvPicPr>
                      <p:cNvPr id="839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0"/>
                        <a:ext cx="3513138" cy="5308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468313" y="838202"/>
          <a:ext cx="329565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3601212" imgH="3060192" progId="Visio.Drawing.5">
                  <p:embed/>
                </p:oleObj>
              </mc:Choice>
              <mc:Fallback>
                <p:oleObj name="VISIO" r:id="rId5" imgW="3601212" imgH="3060192" progId="Visio.Drawing.5">
                  <p:embed/>
                  <p:pic>
                    <p:nvPicPr>
                      <p:cNvPr id="839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8202"/>
                        <a:ext cx="3295650" cy="28606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0" y="0"/>
            <a:ext cx="6840538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树的存储结构－－二叉链表表示法</a:t>
            </a:r>
          </a:p>
        </p:txBody>
      </p:sp>
    </p:spTree>
    <p:extLst>
      <p:ext uri="{BB962C8B-B14F-4D97-AF65-F5344CB8AC3E}">
        <p14:creationId xmlns:p14="http://schemas.microsoft.com/office/powerpoint/2010/main" val="426184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4"/>
                </a:solidFill>
              </a:rPr>
              <a:t>树转换成二叉树 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树转换为二叉树</a:t>
            </a:r>
            <a:endParaRPr lang="zh-CN" altLang="zh-CN" dirty="0"/>
          </a:p>
          <a:p>
            <a:r>
              <a:rPr lang="zh-CN" altLang="zh-CN" dirty="0"/>
              <a:t>树中每个节点最多只有一个最左边的孩子（长子）和一个右邻的兄弟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/>
              <a:t>在所有兄弟节点之间加一连线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/>
              <a:t>对每个节点，除了保留与其长子之间的连线外，去掉该节点与其它孩子的连线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以树根为轴，顺时针旋转一定角度。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 注意：第一个孩子为二叉树结点的左孩子，兄弟转换过来的孩子是结点的右孩子。）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136221"/>
      </p:ext>
    </p:extLst>
  </p:cSld>
  <p:clrMapOvr>
    <a:masterClrMapping/>
  </p:clrMapOvr>
  <p:transition>
    <p:cover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pic>
        <p:nvPicPr>
          <p:cNvPr id="7578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7588" y="842683"/>
            <a:ext cx="6833189" cy="41865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324731"/>
      </p:ext>
    </p:extLst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304802" y="838202"/>
            <a:ext cx="865981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普通二叉树只能找到结点的左右孩子信息，而该结点的直接前驱和直接后继只能在遍历过程中获得</a:t>
            </a:r>
          </a:p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若将遍历后对应的有关前驱和后继预存起来，则从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第一个结点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开始就能很快“顺藤摸瓜”而遍历整个树</a:t>
            </a:r>
          </a:p>
        </p:txBody>
      </p:sp>
      <p:sp>
        <p:nvSpPr>
          <p:cNvPr id="861190" name="Rectangle 6"/>
          <p:cNvSpPr>
            <a:spLocks noChangeArrowheads="1"/>
          </p:cNvSpPr>
          <p:nvPr/>
        </p:nvSpPr>
        <p:spPr bwMode="auto">
          <a:xfrm>
            <a:off x="762000" y="3965575"/>
            <a:ext cx="7848600" cy="1411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例如中序遍历结果：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 D C E A F H 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，实际上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已将二叉树转为线性排列，显然具有唯一前驱和唯一后继！</a:t>
            </a:r>
          </a:p>
        </p:txBody>
      </p:sp>
      <p:sp>
        <p:nvSpPr>
          <p:cNvPr id="861191" name="AutoShape 7"/>
          <p:cNvSpPr>
            <a:spLocks noChangeArrowheads="1"/>
          </p:cNvSpPr>
          <p:nvPr/>
        </p:nvSpPr>
        <p:spPr bwMode="auto">
          <a:xfrm>
            <a:off x="762002" y="3065463"/>
            <a:ext cx="5897563" cy="457200"/>
          </a:xfrm>
          <a:prstGeom prst="wedgeRectCallout">
            <a:avLst>
              <a:gd name="adj1" fmla="val -39852"/>
              <a:gd name="adj2" fmla="val -1840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可能是根、或最左（右）叶子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线索化二叉树</a:t>
            </a:r>
          </a:p>
        </p:txBody>
      </p:sp>
    </p:spTree>
    <p:extLst>
      <p:ext uri="{BB962C8B-B14F-4D97-AF65-F5344CB8AC3E}">
        <p14:creationId xmlns:p14="http://schemas.microsoft.com/office/powerpoint/2010/main" val="9259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9" grpId="0" build="p" autoUpdateAnimBg="0"/>
      <p:bldP spid="861190" grpId="0" animBg="1" autoUpdateAnimBg="0"/>
      <p:bldP spid="86119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25463" y="533400"/>
            <a:ext cx="4793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森林和二叉树的对应关系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19113" y="1752600"/>
            <a:ext cx="5410968" cy="187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 = (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);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(root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1m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19113" y="3953435"/>
            <a:ext cx="5834802" cy="126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二叉树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 =( LBT, Node(root), RBT )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89463299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58673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由森林转换成二叉树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转换规则为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20688" y="1752600"/>
            <a:ext cx="6376939" cy="32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 = 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，则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 = 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否则，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由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ROOT(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Node(root)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由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LBT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由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,…,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RBT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291143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2C277-73D9-4C53-AF4C-D0A553CD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743629"/>
            <a:ext cx="7973265" cy="52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40739"/>
      </p:ext>
    </p:extLst>
  </p:cSld>
  <p:clrMapOvr>
    <a:masterClrMapping/>
  </p:clrMapOvr>
  <p:transition>
    <p:cover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04800" y="727075"/>
            <a:ext cx="61494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由二叉树转换为森林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的转换规则为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6077176" cy="303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 = 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 则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 = 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否则，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Node(root)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ROOT(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LBT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RBT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379121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6EF29-FB6D-42E9-9CC2-371383D1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860612"/>
            <a:ext cx="7888941" cy="49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72483"/>
      </p:ext>
    </p:extLst>
  </p:cSld>
  <p:clrMapOvr>
    <a:masterClrMapping/>
  </p:clrMapOvr>
  <p:transition>
    <p:cover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AutoShape 10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019800"/>
            <a:ext cx="6858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757646"/>
            <a:ext cx="6400800" cy="537754"/>
          </a:xfrm>
        </p:spPr>
        <p:txBody>
          <a:bodyPr/>
          <a:lstStyle/>
          <a:p>
            <a:pPr lvl="0" algn="l"/>
            <a:br>
              <a:rPr lang="en-US" altLang="zh-CN" sz="3600" kern="1200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4000" kern="1200" dirty="0">
                <a:solidFill>
                  <a:srgbClr val="333399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6.5.2 </a:t>
            </a:r>
            <a:r>
              <a:rPr lang="zh-CN" altLang="en-US" sz="4000" kern="1200" dirty="0">
                <a:solidFill>
                  <a:srgbClr val="333399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树和森林的遍历</a:t>
            </a:r>
            <a:br>
              <a:rPr lang="zh-CN" altLang="en-US" sz="4000" b="0" kern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endParaRPr lang="zh-CN" altLang="en-US" sz="4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9" y="1658983"/>
            <a:ext cx="7983537" cy="187688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zh-CN" altLang="en-US" sz="3600" b="1" kern="1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树的遍历</a:t>
            </a:r>
            <a:endParaRPr lang="en-US" altLang="zh-CN" sz="3600" b="1" kern="12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AutoNum type="arabicPeriod"/>
            </a:pPr>
            <a:r>
              <a:rPr lang="zh-CN" altLang="en-US" sz="3600" b="1" kern="1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森林的遍历</a:t>
            </a:r>
            <a:endParaRPr lang="zh-CN" altLang="en-US" sz="3600" kern="1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en-US" kern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494740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452155" y="510243"/>
            <a:ext cx="463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树的遍历可有三条搜索路径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457200" y="4784725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按层次遍历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457200" y="1048968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57200" y="2895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1143000" y="1524000"/>
            <a:ext cx="77724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若树不空，则先访问根结点，然后依次先根遍历各棵子树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1143000" y="3505200"/>
            <a:ext cx="79248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若树不空，则先依次后根遍历各棵子树，然后访问根结点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1143000" y="5359400"/>
            <a:ext cx="7543800" cy="10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若树不空，则自上而下自左至右访问树中每个结点。</a:t>
            </a:r>
          </a:p>
        </p:txBody>
      </p:sp>
    </p:spTree>
    <p:extLst>
      <p:ext uri="{BB962C8B-B14F-4D97-AF65-F5344CB8AC3E}">
        <p14:creationId xmlns:p14="http://schemas.microsoft.com/office/powerpoint/2010/main" val="430814941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utoUpdateAnimBg="0"/>
      <p:bldP spid="133125" grpId="0" autoUpdateAnimBg="0"/>
      <p:bldP spid="133126" grpId="0" autoUpdateAnimBg="0"/>
      <p:bldP spid="133130" grpId="0" autoUpdateAnimBg="0"/>
      <p:bldP spid="133131" grpId="0" autoUpdateAnimBg="0"/>
      <p:bldP spid="13313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026"/>
          <p:cNvSpPr txBox="1">
            <a:spLocks noChangeArrowheads="1"/>
          </p:cNvSpPr>
          <p:nvPr/>
        </p:nvSpPr>
        <p:spPr bwMode="auto">
          <a:xfrm>
            <a:off x="5097884" y="333127"/>
            <a:ext cx="3756156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       J      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39" name="Oval 1027"/>
          <p:cNvSpPr>
            <a:spLocks noChangeArrowheads="1"/>
          </p:cNvSpPr>
          <p:nvPr/>
        </p:nvSpPr>
        <p:spPr bwMode="auto">
          <a:xfrm>
            <a:off x="6599238" y="4572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0" name="Oval 1028"/>
          <p:cNvSpPr>
            <a:spLocks noChangeArrowheads="1"/>
          </p:cNvSpPr>
          <p:nvPr/>
        </p:nvSpPr>
        <p:spPr bwMode="auto">
          <a:xfrm>
            <a:off x="5456238" y="16764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1" name="Oval 1029"/>
          <p:cNvSpPr>
            <a:spLocks noChangeArrowheads="1"/>
          </p:cNvSpPr>
          <p:nvPr/>
        </p:nvSpPr>
        <p:spPr bwMode="auto">
          <a:xfrm>
            <a:off x="6664284" y="1660071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2" name="Oval 1030"/>
          <p:cNvSpPr>
            <a:spLocks noChangeArrowheads="1"/>
          </p:cNvSpPr>
          <p:nvPr/>
        </p:nvSpPr>
        <p:spPr bwMode="auto">
          <a:xfrm>
            <a:off x="7589838" y="16764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3" name="Oval 1031"/>
          <p:cNvSpPr>
            <a:spLocks noChangeArrowheads="1"/>
          </p:cNvSpPr>
          <p:nvPr/>
        </p:nvSpPr>
        <p:spPr bwMode="auto">
          <a:xfrm>
            <a:off x="4999038" y="2895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4" name="Oval 1032"/>
          <p:cNvSpPr>
            <a:spLocks noChangeArrowheads="1"/>
          </p:cNvSpPr>
          <p:nvPr/>
        </p:nvSpPr>
        <p:spPr bwMode="auto">
          <a:xfrm>
            <a:off x="5837238" y="2895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5" name="Oval 1033"/>
          <p:cNvSpPr>
            <a:spLocks noChangeArrowheads="1"/>
          </p:cNvSpPr>
          <p:nvPr/>
        </p:nvSpPr>
        <p:spPr bwMode="auto">
          <a:xfrm>
            <a:off x="7589838" y="2895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6" name="Oval 1034"/>
          <p:cNvSpPr>
            <a:spLocks noChangeArrowheads="1"/>
          </p:cNvSpPr>
          <p:nvPr/>
        </p:nvSpPr>
        <p:spPr bwMode="auto">
          <a:xfrm>
            <a:off x="7589838" y="41148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7" name="Oval 1035"/>
          <p:cNvSpPr>
            <a:spLocks noChangeArrowheads="1"/>
          </p:cNvSpPr>
          <p:nvPr/>
        </p:nvSpPr>
        <p:spPr bwMode="auto">
          <a:xfrm>
            <a:off x="7589838" y="533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8" name="Oval 1036"/>
          <p:cNvSpPr>
            <a:spLocks noChangeArrowheads="1"/>
          </p:cNvSpPr>
          <p:nvPr/>
        </p:nvSpPr>
        <p:spPr bwMode="auto">
          <a:xfrm>
            <a:off x="6827838" y="533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9" name="Oval 1037"/>
          <p:cNvSpPr>
            <a:spLocks noChangeArrowheads="1"/>
          </p:cNvSpPr>
          <p:nvPr/>
        </p:nvSpPr>
        <p:spPr bwMode="auto">
          <a:xfrm>
            <a:off x="8351838" y="533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50" name="Line 1038"/>
          <p:cNvSpPr>
            <a:spLocks noChangeShapeType="1"/>
          </p:cNvSpPr>
          <p:nvPr/>
        </p:nvSpPr>
        <p:spPr bwMode="auto">
          <a:xfrm>
            <a:off x="6904038" y="9906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1" name="Line 1039"/>
          <p:cNvSpPr>
            <a:spLocks noChangeShapeType="1"/>
          </p:cNvSpPr>
          <p:nvPr/>
        </p:nvSpPr>
        <p:spPr bwMode="auto">
          <a:xfrm flipH="1">
            <a:off x="5761038" y="838200"/>
            <a:ext cx="838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2" name="Line 1040"/>
          <p:cNvSpPr>
            <a:spLocks noChangeShapeType="1"/>
          </p:cNvSpPr>
          <p:nvPr/>
        </p:nvSpPr>
        <p:spPr bwMode="auto">
          <a:xfrm>
            <a:off x="7132638" y="838200"/>
            <a:ext cx="6858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3" name="Line 1041"/>
          <p:cNvSpPr>
            <a:spLocks noChangeShapeType="1"/>
          </p:cNvSpPr>
          <p:nvPr/>
        </p:nvSpPr>
        <p:spPr bwMode="auto">
          <a:xfrm flipH="1">
            <a:off x="5227638" y="2057400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4" name="Line 1042"/>
          <p:cNvSpPr>
            <a:spLocks noChangeShapeType="1"/>
          </p:cNvSpPr>
          <p:nvPr/>
        </p:nvSpPr>
        <p:spPr bwMode="auto">
          <a:xfrm>
            <a:off x="5989638" y="2057400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5" name="Line 1043"/>
          <p:cNvSpPr>
            <a:spLocks noChangeShapeType="1"/>
          </p:cNvSpPr>
          <p:nvPr/>
        </p:nvSpPr>
        <p:spPr bwMode="auto">
          <a:xfrm>
            <a:off x="7818438" y="2209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6" name="Line 1044"/>
          <p:cNvSpPr>
            <a:spLocks noChangeShapeType="1"/>
          </p:cNvSpPr>
          <p:nvPr/>
        </p:nvSpPr>
        <p:spPr bwMode="auto">
          <a:xfrm>
            <a:off x="7818438" y="34290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7" name="Line 1045"/>
          <p:cNvSpPr>
            <a:spLocks noChangeShapeType="1"/>
          </p:cNvSpPr>
          <p:nvPr/>
        </p:nvSpPr>
        <p:spPr bwMode="auto">
          <a:xfrm>
            <a:off x="7894638" y="4648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8" name="Line 1046"/>
          <p:cNvSpPr>
            <a:spLocks noChangeShapeType="1"/>
          </p:cNvSpPr>
          <p:nvPr/>
        </p:nvSpPr>
        <p:spPr bwMode="auto">
          <a:xfrm flipH="1">
            <a:off x="7056438" y="449580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6759" name="Line 1047"/>
          <p:cNvSpPr>
            <a:spLocks noChangeShapeType="1"/>
          </p:cNvSpPr>
          <p:nvPr/>
        </p:nvSpPr>
        <p:spPr bwMode="auto">
          <a:xfrm>
            <a:off x="8123238" y="4495800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96633" name="Text Box 1049"/>
          <p:cNvSpPr txBox="1">
            <a:spLocks noChangeArrowheads="1"/>
          </p:cNvSpPr>
          <p:nvPr/>
        </p:nvSpPr>
        <p:spPr bwMode="auto">
          <a:xfrm>
            <a:off x="-476158" y="800239"/>
            <a:ext cx="555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先根遍历时顶点的访问次序：</a:t>
            </a:r>
          </a:p>
        </p:txBody>
      </p:sp>
      <p:sp>
        <p:nvSpPr>
          <p:cNvPr id="196634" name="Text Box 1050"/>
          <p:cNvSpPr txBox="1">
            <a:spLocks noChangeArrowheads="1"/>
          </p:cNvSpPr>
          <p:nvPr/>
        </p:nvSpPr>
        <p:spPr bwMode="auto">
          <a:xfrm>
            <a:off x="76200" y="1508125"/>
            <a:ext cx="3681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B E F C D G H I J K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6635" name="Text Box 1051"/>
          <p:cNvSpPr txBox="1">
            <a:spLocks noChangeArrowheads="1"/>
          </p:cNvSpPr>
          <p:nvPr/>
        </p:nvSpPr>
        <p:spPr bwMode="auto">
          <a:xfrm>
            <a:off x="76200" y="2346325"/>
            <a:ext cx="4740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后根遍历时顶点的访问次序：</a:t>
            </a:r>
          </a:p>
        </p:txBody>
      </p:sp>
      <p:sp>
        <p:nvSpPr>
          <p:cNvPr id="196636" name="Text Box 1052"/>
          <p:cNvSpPr txBox="1">
            <a:spLocks noChangeArrowheads="1"/>
          </p:cNvSpPr>
          <p:nvPr/>
        </p:nvSpPr>
        <p:spPr bwMode="auto">
          <a:xfrm>
            <a:off x="76200" y="3641725"/>
            <a:ext cx="3681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F B C I J K H G D A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6637" name="Text Box 1053"/>
          <p:cNvSpPr txBox="1">
            <a:spLocks noChangeArrowheads="1"/>
          </p:cNvSpPr>
          <p:nvPr/>
        </p:nvSpPr>
        <p:spPr bwMode="auto">
          <a:xfrm>
            <a:off x="152400" y="4479925"/>
            <a:ext cx="4892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层次遍历时顶点的访问次序：</a:t>
            </a:r>
          </a:p>
        </p:txBody>
      </p:sp>
      <p:sp>
        <p:nvSpPr>
          <p:cNvPr id="196638" name="Text Box 1054"/>
          <p:cNvSpPr txBox="1">
            <a:spLocks noChangeArrowheads="1"/>
          </p:cNvSpPr>
          <p:nvPr/>
        </p:nvSpPr>
        <p:spPr bwMode="auto">
          <a:xfrm>
            <a:off x="163513" y="5204984"/>
            <a:ext cx="3681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B C D E F G H I J K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737883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3" grpId="0" autoUpdateAnimBg="0"/>
      <p:bldP spid="196634" grpId="0" autoUpdateAnimBg="0"/>
      <p:bldP spid="196635" grpId="0" autoUpdateAnimBg="0"/>
      <p:bldP spid="196636" grpId="0" autoUpdateAnimBg="0"/>
      <p:bldP spid="196637" grpId="0" autoUpdateAnimBg="0"/>
      <p:bldP spid="19663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026"/>
          <p:cNvSpPr txBox="1">
            <a:spLocks noChangeArrowheads="1"/>
          </p:cNvSpPr>
          <p:nvPr/>
        </p:nvSpPr>
        <p:spPr bwMode="auto">
          <a:xfrm>
            <a:off x="457200" y="228600"/>
            <a:ext cx="384016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3" name="Oval 1028"/>
          <p:cNvSpPr>
            <a:spLocks noChangeArrowheads="1"/>
          </p:cNvSpPr>
          <p:nvPr/>
        </p:nvSpPr>
        <p:spPr bwMode="auto">
          <a:xfrm>
            <a:off x="838200" y="152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4" name="Oval 1029"/>
          <p:cNvSpPr>
            <a:spLocks noChangeArrowheads="1"/>
          </p:cNvSpPr>
          <p:nvPr/>
        </p:nvSpPr>
        <p:spPr bwMode="auto">
          <a:xfrm>
            <a:off x="1874838" y="1524000"/>
            <a:ext cx="411162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5" name="Oval 1030"/>
          <p:cNvSpPr>
            <a:spLocks noChangeArrowheads="1"/>
          </p:cNvSpPr>
          <p:nvPr/>
        </p:nvSpPr>
        <p:spPr bwMode="auto">
          <a:xfrm>
            <a:off x="2971800" y="152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6" name="Oval 1031"/>
          <p:cNvSpPr>
            <a:spLocks noChangeArrowheads="1"/>
          </p:cNvSpPr>
          <p:nvPr/>
        </p:nvSpPr>
        <p:spPr bwMode="auto">
          <a:xfrm>
            <a:off x="381000" y="27432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7" name="Oval 1032"/>
          <p:cNvSpPr>
            <a:spLocks noChangeArrowheads="1"/>
          </p:cNvSpPr>
          <p:nvPr/>
        </p:nvSpPr>
        <p:spPr bwMode="auto">
          <a:xfrm>
            <a:off x="1219200" y="27432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8" name="Oval 1033"/>
          <p:cNvSpPr>
            <a:spLocks noChangeArrowheads="1"/>
          </p:cNvSpPr>
          <p:nvPr/>
        </p:nvSpPr>
        <p:spPr bwMode="auto">
          <a:xfrm>
            <a:off x="2971800" y="27432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9" name="Oval 1034"/>
          <p:cNvSpPr>
            <a:spLocks noChangeArrowheads="1"/>
          </p:cNvSpPr>
          <p:nvPr/>
        </p:nvSpPr>
        <p:spPr bwMode="auto">
          <a:xfrm>
            <a:off x="2971800" y="39624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0" name="Oval 1035"/>
          <p:cNvSpPr>
            <a:spLocks noChangeArrowheads="1"/>
          </p:cNvSpPr>
          <p:nvPr/>
        </p:nvSpPr>
        <p:spPr bwMode="auto">
          <a:xfrm>
            <a:off x="2971800" y="5181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1" name="Oval 1036"/>
          <p:cNvSpPr>
            <a:spLocks noChangeArrowheads="1"/>
          </p:cNvSpPr>
          <p:nvPr/>
        </p:nvSpPr>
        <p:spPr bwMode="auto">
          <a:xfrm>
            <a:off x="2209800" y="5181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2" name="Oval 1037"/>
          <p:cNvSpPr>
            <a:spLocks noChangeArrowheads="1"/>
          </p:cNvSpPr>
          <p:nvPr/>
        </p:nvSpPr>
        <p:spPr bwMode="auto">
          <a:xfrm>
            <a:off x="3733800" y="5181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3" name="Line 1041"/>
          <p:cNvSpPr>
            <a:spLocks noChangeShapeType="1"/>
          </p:cNvSpPr>
          <p:nvPr/>
        </p:nvSpPr>
        <p:spPr bwMode="auto">
          <a:xfrm flipH="1">
            <a:off x="609600" y="1905000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7774" name="Line 1042"/>
          <p:cNvSpPr>
            <a:spLocks noChangeShapeType="1"/>
          </p:cNvSpPr>
          <p:nvPr/>
        </p:nvSpPr>
        <p:spPr bwMode="auto">
          <a:xfrm>
            <a:off x="1371600" y="1905000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7775" name="Line 1043"/>
          <p:cNvSpPr>
            <a:spLocks noChangeShapeType="1"/>
          </p:cNvSpPr>
          <p:nvPr/>
        </p:nvSpPr>
        <p:spPr bwMode="auto">
          <a:xfrm>
            <a:off x="3200400" y="20574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7776" name="Line 1044"/>
          <p:cNvSpPr>
            <a:spLocks noChangeShapeType="1"/>
          </p:cNvSpPr>
          <p:nvPr/>
        </p:nvSpPr>
        <p:spPr bwMode="auto">
          <a:xfrm>
            <a:off x="3200400" y="32766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7777" name="Line 1045"/>
          <p:cNvSpPr>
            <a:spLocks noChangeShapeType="1"/>
          </p:cNvSpPr>
          <p:nvPr/>
        </p:nvSpPr>
        <p:spPr bwMode="auto">
          <a:xfrm>
            <a:off x="3276600" y="4495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7778" name="Line 1046"/>
          <p:cNvSpPr>
            <a:spLocks noChangeShapeType="1"/>
          </p:cNvSpPr>
          <p:nvPr/>
        </p:nvSpPr>
        <p:spPr bwMode="auto">
          <a:xfrm flipH="1">
            <a:off x="2438400" y="434340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7779" name="Line 1047"/>
          <p:cNvSpPr>
            <a:spLocks noChangeShapeType="1"/>
          </p:cNvSpPr>
          <p:nvPr/>
        </p:nvSpPr>
        <p:spPr bwMode="auto">
          <a:xfrm>
            <a:off x="3505200" y="4343400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66936" name="Rectangle 1048"/>
          <p:cNvSpPr>
            <a:spLocks noChangeArrowheads="1"/>
          </p:cNvSpPr>
          <p:nvPr/>
        </p:nvSpPr>
        <p:spPr bwMode="auto">
          <a:xfrm>
            <a:off x="457200" y="1371600"/>
            <a:ext cx="1295400" cy="8382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37" name="Rectangle 1049"/>
          <p:cNvSpPr>
            <a:spLocks noChangeArrowheads="1"/>
          </p:cNvSpPr>
          <p:nvPr/>
        </p:nvSpPr>
        <p:spPr bwMode="auto">
          <a:xfrm>
            <a:off x="152400" y="2514600"/>
            <a:ext cx="1676400" cy="1143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38" name="Rectangle 1050"/>
          <p:cNvSpPr>
            <a:spLocks noChangeArrowheads="1"/>
          </p:cNvSpPr>
          <p:nvPr/>
        </p:nvSpPr>
        <p:spPr bwMode="auto">
          <a:xfrm>
            <a:off x="1905000" y="1371600"/>
            <a:ext cx="2438400" cy="4572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40" name="Text Box 1052"/>
          <p:cNvSpPr txBox="1">
            <a:spLocks noChangeArrowheads="1"/>
          </p:cNvSpPr>
          <p:nvPr/>
        </p:nvSpPr>
        <p:spPr bwMode="auto">
          <a:xfrm>
            <a:off x="4708525" y="1203325"/>
            <a:ext cx="4283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．森林中第一棵树的根结点；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41" name="Text Box 1053"/>
          <p:cNvSpPr txBox="1">
            <a:spLocks noChangeArrowheads="1"/>
          </p:cNvSpPr>
          <p:nvPr/>
        </p:nvSpPr>
        <p:spPr bwMode="auto">
          <a:xfrm>
            <a:off x="4775120" y="2364890"/>
            <a:ext cx="419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．森林中第一棵树的子树森林；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42" name="Text Box 1054"/>
          <p:cNvSpPr txBox="1">
            <a:spLocks noChangeArrowheads="1"/>
          </p:cNvSpPr>
          <p:nvPr/>
        </p:nvSpPr>
        <p:spPr bwMode="auto">
          <a:xfrm>
            <a:off x="4644945" y="3389293"/>
            <a:ext cx="43211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．森林中其它树构成的森林。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43" name="Text Box 1055"/>
          <p:cNvSpPr txBox="1">
            <a:spLocks noChangeArrowheads="1"/>
          </p:cNvSpPr>
          <p:nvPr/>
        </p:nvSpPr>
        <p:spPr bwMode="auto">
          <a:xfrm>
            <a:off x="4373563" y="634385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森林由三部分构成：</a:t>
            </a:r>
          </a:p>
        </p:txBody>
      </p:sp>
    </p:spTree>
    <p:extLst>
      <p:ext uri="{BB962C8B-B14F-4D97-AF65-F5344CB8AC3E}">
        <p14:creationId xmlns:p14="http://schemas.microsoft.com/office/powerpoint/2010/main" val="2735290292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utoUpdateAnimBg="0"/>
      <p:bldP spid="166941" grpId="0" autoUpdateAnimBg="0"/>
      <p:bldP spid="166942" grpId="0" autoUpdateAnimBg="0"/>
      <p:bldP spid="16694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66713" y="553750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森林的遍历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81000" y="1236528"/>
            <a:ext cx="869019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先序遍历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若森林不空，则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访问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森林中第一棵树的根结点；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森林中第一棵树的子树森林；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除第一棵树之外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其余树构成的森林。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80999" y="3796552"/>
            <a:ext cx="869019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依次从左至右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对森林中的每一棵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先根遍历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图中的森林 先序遍历的结果 为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B E F C D G H I J K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591027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utoUpdateAnimBg="0"/>
      <p:bldP spid="134148" grpId="0" autoUpdateAnimBg="0"/>
      <p:bldP spid="1341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3102" y="1419227"/>
            <a:ext cx="7165975" cy="1662113"/>
            <a:chOff x="240" y="2722"/>
            <a:chExt cx="4514" cy="1047"/>
          </a:xfrm>
        </p:grpSpPr>
        <p:sp>
          <p:nvSpPr>
            <p:cNvPr id="72709" name="Rectangle 4"/>
            <p:cNvSpPr>
              <a:spLocks noChangeArrowheads="1"/>
            </p:cNvSpPr>
            <p:nvPr/>
          </p:nvSpPr>
          <p:spPr bwMode="auto">
            <a:xfrm>
              <a:off x="240" y="3072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两种解决方法</a:t>
              </a:r>
            </a:p>
          </p:txBody>
        </p:sp>
        <p:sp>
          <p:nvSpPr>
            <p:cNvPr id="72710" name="Rectangle 5"/>
            <p:cNvSpPr>
              <a:spLocks noChangeArrowheads="1"/>
            </p:cNvSpPr>
            <p:nvPr/>
          </p:nvSpPr>
          <p:spPr bwMode="auto">
            <a:xfrm>
              <a:off x="1776" y="2722"/>
              <a:ext cx="25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增加两个域：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fwd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和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bwd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；</a:t>
              </a:r>
            </a:p>
          </p:txBody>
        </p:sp>
        <p:sp>
          <p:nvSpPr>
            <p:cNvPr id="72711" name="Rectangle 6"/>
            <p:cNvSpPr>
              <a:spLocks noChangeArrowheads="1"/>
            </p:cNvSpPr>
            <p:nvPr/>
          </p:nvSpPr>
          <p:spPr bwMode="auto">
            <a:xfrm>
              <a:off x="1824" y="3442"/>
              <a:ext cx="29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利用空链域（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n+1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个空链域）</a:t>
              </a:r>
            </a:p>
          </p:txBody>
        </p:sp>
        <p:sp>
          <p:nvSpPr>
            <p:cNvPr id="72712" name="AutoShape 7"/>
            <p:cNvSpPr>
              <a:spLocks/>
            </p:cNvSpPr>
            <p:nvPr/>
          </p:nvSpPr>
          <p:spPr bwMode="auto">
            <a:xfrm>
              <a:off x="1728" y="2880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sp>
        <p:nvSpPr>
          <p:cNvPr id="860168" name="Rectangle 8"/>
          <p:cNvSpPr>
            <a:spLocks noChangeArrowheads="1"/>
          </p:cNvSpPr>
          <p:nvPr/>
        </p:nvSpPr>
        <p:spPr bwMode="auto">
          <a:xfrm>
            <a:off x="596900" y="855663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如何保存这类信息？</a:t>
            </a:r>
          </a:p>
        </p:txBody>
      </p:sp>
      <p:sp>
        <p:nvSpPr>
          <p:cNvPr id="72708" name="Rectangle 9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线索化二叉树</a:t>
            </a:r>
          </a:p>
        </p:txBody>
      </p:sp>
    </p:spTree>
    <p:extLst>
      <p:ext uri="{BB962C8B-B14F-4D97-AF65-F5344CB8AC3E}">
        <p14:creationId xmlns:p14="http://schemas.microsoft.com/office/powerpoint/2010/main" val="3170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599069" y="714636"/>
            <a:ext cx="84014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２．中序遍历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若森林不空，则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森林中第一棵树的子树森林；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访问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森林中第一棵树的根结点；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除第一棵树之外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其余树构成的森林。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83325" y="3523130"/>
            <a:ext cx="8517239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依次从左至右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对森林中的每一棵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后根遍历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图中的森林中序遍历的结果为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F B C I J K H G D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693750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7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59547" y="1014194"/>
            <a:ext cx="7378700" cy="646331"/>
          </a:xfrm>
          <a:prstGeom prst="rect">
            <a:avLst/>
          </a:prstGeom>
          <a:solidFill>
            <a:srgbClr val="FBE2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树的遍历和二叉树遍历的对应关系 ？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31800" y="3565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先根遍历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31800" y="4724400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后根遍历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208088" y="2422525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6507163" y="2422525"/>
            <a:ext cx="1420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二叉树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3971925" y="2422525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3429000" y="3565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先序遍历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6248400" y="3565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先序遍历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3429000" y="4708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中序遍历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6223000" y="4708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中序遍历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07528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nimBg="1" autoUpdateAnimBg="0"/>
      <p:bldP spid="136195" grpId="0" autoUpdateAnimBg="0"/>
      <p:bldP spid="136196" grpId="0" autoUpdateAnimBg="0"/>
      <p:bldP spid="136198" grpId="0" autoUpdateAnimBg="0"/>
      <p:bldP spid="136199" grpId="0" autoUpdateAnimBg="0"/>
      <p:bldP spid="136200" grpId="0" autoUpdateAnimBg="0"/>
      <p:bldP spid="136201" grpId="0" autoUpdateAnimBg="0"/>
      <p:bldP spid="136202" grpId="0" autoUpdateAnimBg="0"/>
      <p:bldP spid="136203" grpId="0" autoUpdateAnimBg="0"/>
      <p:bldP spid="13620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B14813DB-4B75-4A46-A815-7FC58DB536EF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686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06500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6501" name="Rectangle 46"/>
          <p:cNvSpPr>
            <a:spLocks noChangeArrowheads="1"/>
          </p:cNvSpPr>
          <p:nvPr/>
        </p:nvSpPr>
        <p:spPr bwMode="auto">
          <a:xfrm>
            <a:off x="5561013" y="0"/>
            <a:ext cx="3582987" cy="1831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6502" name="Rectangle 4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6.6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哈夫曼树及其应用</a:t>
            </a:r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>
            <a:off x="255588" y="1831975"/>
            <a:ext cx="331152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路    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路径长度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带权路径长度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树的带权路径长度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 夫 曼 树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</p:txBody>
      </p:sp>
      <p:sp>
        <p:nvSpPr>
          <p:cNvPr id="784392" name="Rectangle 8"/>
          <p:cNvSpPr>
            <a:spLocks noChangeArrowheads="1"/>
          </p:cNvSpPr>
          <p:nvPr/>
        </p:nvSpPr>
        <p:spPr bwMode="auto">
          <a:xfrm>
            <a:off x="1855788" y="1831975"/>
            <a:ext cx="6078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由一结点到另一结点间的分支所构成</a:t>
            </a:r>
          </a:p>
        </p:txBody>
      </p:sp>
      <p:sp>
        <p:nvSpPr>
          <p:cNvPr id="784393" name="Rectangle 9"/>
          <p:cNvSpPr>
            <a:spLocks noChangeArrowheads="1"/>
          </p:cNvSpPr>
          <p:nvPr/>
        </p:nvSpPr>
        <p:spPr bwMode="auto">
          <a:xfrm>
            <a:off x="1931988" y="2593975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路径上的分支数目</a:t>
            </a:r>
          </a:p>
        </p:txBody>
      </p:sp>
      <p:sp>
        <p:nvSpPr>
          <p:cNvPr id="784395" name="Rectangle 11"/>
          <p:cNvSpPr>
            <a:spLocks noChangeArrowheads="1"/>
          </p:cNvSpPr>
          <p:nvPr/>
        </p:nvSpPr>
        <p:spPr bwMode="auto">
          <a:xfrm>
            <a:off x="2389188" y="3395663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结点到根的路径长度与结点上权的乘积</a:t>
            </a:r>
          </a:p>
        </p:txBody>
      </p:sp>
      <p:grpSp>
        <p:nvGrpSpPr>
          <p:cNvPr id="106507" name="Group 12"/>
          <p:cNvGrpSpPr>
            <a:grpSpLocks/>
          </p:cNvGrpSpPr>
          <p:nvPr/>
        </p:nvGrpSpPr>
        <p:grpSpPr bwMode="auto">
          <a:xfrm>
            <a:off x="5724525" y="0"/>
            <a:ext cx="3400425" cy="1776413"/>
            <a:chOff x="4128" y="227"/>
            <a:chExt cx="1477" cy="1119"/>
          </a:xfrm>
        </p:grpSpPr>
        <p:grpSp>
          <p:nvGrpSpPr>
            <p:cNvPr id="106516" name="Group 13"/>
            <p:cNvGrpSpPr>
              <a:grpSpLocks/>
            </p:cNvGrpSpPr>
            <p:nvPr/>
          </p:nvGrpSpPr>
          <p:grpSpPr bwMode="auto">
            <a:xfrm>
              <a:off x="4128" y="288"/>
              <a:ext cx="1477" cy="1058"/>
              <a:chOff x="838" y="1898"/>
              <a:chExt cx="1477" cy="1058"/>
            </a:xfrm>
          </p:grpSpPr>
          <p:sp>
            <p:nvSpPr>
              <p:cNvPr id="106522" name="Oval 14"/>
              <p:cNvSpPr>
                <a:spLocks noChangeArrowheads="1"/>
              </p:cNvSpPr>
              <p:nvPr/>
            </p:nvSpPr>
            <p:spPr bwMode="auto">
              <a:xfrm>
                <a:off x="1450" y="189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6523" name="Oval 15"/>
              <p:cNvSpPr>
                <a:spLocks noChangeArrowheads="1"/>
              </p:cNvSpPr>
              <p:nvPr/>
            </p:nvSpPr>
            <p:spPr bwMode="auto">
              <a:xfrm>
                <a:off x="1117" y="2290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6524" name="Oval 16"/>
              <p:cNvSpPr>
                <a:spLocks noChangeArrowheads="1"/>
              </p:cNvSpPr>
              <p:nvPr/>
            </p:nvSpPr>
            <p:spPr bwMode="auto">
              <a:xfrm>
                <a:off x="1799" y="2274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6525" name="Oval 17"/>
              <p:cNvSpPr>
                <a:spLocks noChangeArrowheads="1"/>
              </p:cNvSpPr>
              <p:nvPr/>
            </p:nvSpPr>
            <p:spPr bwMode="auto">
              <a:xfrm>
                <a:off x="838" y="2725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6526" name="Line 18"/>
              <p:cNvSpPr>
                <a:spLocks noChangeShapeType="1"/>
              </p:cNvSpPr>
              <p:nvPr/>
            </p:nvSpPr>
            <p:spPr bwMode="auto">
              <a:xfrm flipH="1">
                <a:off x="1232" y="2084"/>
                <a:ext cx="267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6527" name="Line 19"/>
              <p:cNvSpPr>
                <a:spLocks noChangeShapeType="1"/>
              </p:cNvSpPr>
              <p:nvPr/>
            </p:nvSpPr>
            <p:spPr bwMode="auto">
              <a:xfrm flipH="1">
                <a:off x="951" y="2467"/>
                <a:ext cx="191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6528" name="Rectangle 20"/>
              <p:cNvSpPr>
                <a:spLocks noChangeArrowheads="1"/>
              </p:cNvSpPr>
              <p:nvPr/>
            </p:nvSpPr>
            <p:spPr bwMode="auto">
              <a:xfrm>
                <a:off x="847" y="2668"/>
                <a:ext cx="1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d</a:t>
                </a:r>
                <a:endPara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6529" name="Line 21"/>
              <p:cNvSpPr>
                <a:spLocks noChangeShapeType="1"/>
              </p:cNvSpPr>
              <p:nvPr/>
            </p:nvSpPr>
            <p:spPr bwMode="auto">
              <a:xfrm>
                <a:off x="1623" y="2079"/>
                <a:ext cx="293" cy="1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6530" name="Oval 22"/>
              <p:cNvSpPr>
                <a:spLocks noChangeArrowheads="1"/>
              </p:cNvSpPr>
              <p:nvPr/>
            </p:nvSpPr>
            <p:spPr bwMode="auto">
              <a:xfrm>
                <a:off x="1344" y="271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6531" name="Line 23"/>
              <p:cNvSpPr>
                <a:spLocks noChangeShapeType="1"/>
              </p:cNvSpPr>
              <p:nvPr/>
            </p:nvSpPr>
            <p:spPr bwMode="auto">
              <a:xfrm>
                <a:off x="1282" y="2476"/>
                <a:ext cx="182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6532" name="Rectangle 24"/>
              <p:cNvSpPr>
                <a:spLocks noChangeArrowheads="1"/>
              </p:cNvSpPr>
              <p:nvPr/>
            </p:nvSpPr>
            <p:spPr bwMode="auto">
              <a:xfrm>
                <a:off x="1359" y="2667"/>
                <a:ext cx="1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e</a:t>
                </a:r>
                <a:endPara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6533" name="Oval 25"/>
              <p:cNvSpPr>
                <a:spLocks noChangeArrowheads="1"/>
              </p:cNvSpPr>
              <p:nvPr/>
            </p:nvSpPr>
            <p:spPr bwMode="auto">
              <a:xfrm>
                <a:off x="2101" y="2711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6534" name="Text Box 26"/>
              <p:cNvSpPr txBox="1">
                <a:spLocks noChangeArrowheads="1"/>
              </p:cNvSpPr>
              <p:nvPr/>
            </p:nvSpPr>
            <p:spPr bwMode="auto">
              <a:xfrm>
                <a:off x="2164" y="2639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6535" name="Line 27"/>
              <p:cNvSpPr>
                <a:spLocks noChangeShapeType="1"/>
              </p:cNvSpPr>
              <p:nvPr/>
            </p:nvSpPr>
            <p:spPr bwMode="auto">
              <a:xfrm>
                <a:off x="1987" y="2450"/>
                <a:ext cx="238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6536" name="Line 28"/>
              <p:cNvSpPr>
                <a:spLocks noChangeShapeType="1"/>
              </p:cNvSpPr>
              <p:nvPr/>
            </p:nvSpPr>
            <p:spPr bwMode="auto">
              <a:xfrm flipH="1">
                <a:off x="1736" y="2450"/>
                <a:ext cx="134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6537" name="Oval 29"/>
              <p:cNvSpPr>
                <a:spLocks noChangeArrowheads="1"/>
              </p:cNvSpPr>
              <p:nvPr/>
            </p:nvSpPr>
            <p:spPr bwMode="auto">
              <a:xfrm>
                <a:off x="1669" y="2718"/>
                <a:ext cx="214" cy="1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6538" name="Text Box 30"/>
              <p:cNvSpPr txBox="1">
                <a:spLocks noChangeArrowheads="1"/>
              </p:cNvSpPr>
              <p:nvPr/>
            </p:nvSpPr>
            <p:spPr bwMode="auto">
              <a:xfrm>
                <a:off x="1736" y="2638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6539" name="Rectangle 31"/>
              <p:cNvSpPr>
                <a:spLocks noChangeArrowheads="1"/>
              </p:cNvSpPr>
              <p:nvPr/>
            </p:nvSpPr>
            <p:spPr bwMode="auto">
              <a:xfrm>
                <a:off x="877" y="2427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6540" name="Rectangle 32"/>
              <p:cNvSpPr>
                <a:spLocks noChangeArrowheads="1"/>
              </p:cNvSpPr>
              <p:nvPr/>
            </p:nvSpPr>
            <p:spPr bwMode="auto">
              <a:xfrm>
                <a:off x="1206" y="2458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6541" name="Rectangle 33"/>
              <p:cNvSpPr>
                <a:spLocks noChangeArrowheads="1"/>
              </p:cNvSpPr>
              <p:nvPr/>
            </p:nvSpPr>
            <p:spPr bwMode="auto">
              <a:xfrm>
                <a:off x="1619" y="2420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6542" name="Rectangle 34"/>
              <p:cNvSpPr>
                <a:spLocks noChangeArrowheads="1"/>
              </p:cNvSpPr>
              <p:nvPr/>
            </p:nvSpPr>
            <p:spPr bwMode="auto">
              <a:xfrm>
                <a:off x="2066" y="2420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106517" name="Rectangle 35"/>
            <p:cNvSpPr>
              <a:spLocks noChangeArrowheads="1"/>
            </p:cNvSpPr>
            <p:nvPr/>
          </p:nvSpPr>
          <p:spPr bwMode="auto">
            <a:xfrm>
              <a:off x="4416" y="611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b</a:t>
              </a:r>
            </a:p>
          </p:txBody>
        </p:sp>
        <p:sp>
          <p:nvSpPr>
            <p:cNvPr id="106518" name="Rectangle 36"/>
            <p:cNvSpPr>
              <a:spLocks noChangeArrowheads="1"/>
            </p:cNvSpPr>
            <p:nvPr/>
          </p:nvSpPr>
          <p:spPr bwMode="auto">
            <a:xfrm>
              <a:off x="4752" y="227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106519" name="Rectangle 37"/>
            <p:cNvSpPr>
              <a:spLocks noChangeArrowheads="1"/>
            </p:cNvSpPr>
            <p:nvPr/>
          </p:nvSpPr>
          <p:spPr bwMode="auto">
            <a:xfrm>
              <a:off x="5088" y="563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c</a:t>
              </a:r>
            </a:p>
          </p:txBody>
        </p:sp>
        <p:sp>
          <p:nvSpPr>
            <p:cNvPr id="106520" name="Rectangle 38"/>
            <p:cNvSpPr>
              <a:spLocks noChangeArrowheads="1"/>
            </p:cNvSpPr>
            <p:nvPr/>
          </p:nvSpPr>
          <p:spPr bwMode="auto">
            <a:xfrm>
              <a:off x="4992" y="1043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f </a:t>
              </a:r>
            </a:p>
          </p:txBody>
        </p:sp>
        <p:sp>
          <p:nvSpPr>
            <p:cNvPr id="106521" name="Rectangle 39"/>
            <p:cNvSpPr>
              <a:spLocks noChangeArrowheads="1"/>
            </p:cNvSpPr>
            <p:nvPr/>
          </p:nvSpPr>
          <p:spPr bwMode="auto">
            <a:xfrm>
              <a:off x="5404" y="995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g</a:t>
              </a:r>
            </a:p>
          </p:txBody>
        </p:sp>
      </p:grpSp>
      <p:sp>
        <p:nvSpPr>
          <p:cNvPr id="784424" name="Rectangle 40"/>
          <p:cNvSpPr>
            <a:spLocks noChangeArrowheads="1"/>
          </p:cNvSpPr>
          <p:nvPr/>
        </p:nvSpPr>
        <p:spPr bwMode="auto">
          <a:xfrm>
            <a:off x="2925763" y="40767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树中所有叶子结点的带权路径长度之和</a:t>
            </a:r>
          </a:p>
        </p:txBody>
      </p:sp>
      <p:sp>
        <p:nvSpPr>
          <p:cNvPr id="784425" name="Rectangle 41"/>
          <p:cNvSpPr>
            <a:spLocks noChangeArrowheads="1"/>
          </p:cNvSpPr>
          <p:nvPr/>
        </p:nvSpPr>
        <p:spPr bwMode="auto">
          <a:xfrm>
            <a:off x="2925763" y="5516563"/>
            <a:ext cx="446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带权路径长度最小的树</a:t>
            </a:r>
          </a:p>
        </p:txBody>
      </p:sp>
      <p:sp>
        <p:nvSpPr>
          <p:cNvPr id="784426" name="Rectangle 42"/>
          <p:cNvSpPr>
            <a:spLocks noChangeArrowheads="1"/>
          </p:cNvSpPr>
          <p:nvPr/>
        </p:nvSpPr>
        <p:spPr bwMode="auto">
          <a:xfrm>
            <a:off x="4751388" y="2593975"/>
            <a:ext cx="263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a→e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的路径长度＝</a:t>
            </a:r>
          </a:p>
        </p:txBody>
      </p:sp>
      <p:sp>
        <p:nvSpPr>
          <p:cNvPr id="784428" name="Rectangle 44"/>
          <p:cNvSpPr>
            <a:spLocks noChangeArrowheads="1"/>
          </p:cNvSpPr>
          <p:nvPr/>
        </p:nvSpPr>
        <p:spPr bwMode="auto">
          <a:xfrm>
            <a:off x="7265988" y="2593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570288" y="4356100"/>
            <a:ext cx="2362200" cy="1160463"/>
            <a:chOff x="2414" y="791"/>
            <a:chExt cx="1488" cy="585"/>
          </a:xfrm>
        </p:grpSpPr>
        <p:sp>
          <p:nvSpPr>
            <p:cNvPr id="106513" name="Rectangle 52"/>
            <p:cNvSpPr>
              <a:spLocks noChangeArrowheads="1"/>
            </p:cNvSpPr>
            <p:nvPr/>
          </p:nvSpPr>
          <p:spPr bwMode="auto">
            <a:xfrm>
              <a:off x="2414" y="898"/>
              <a:ext cx="148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WPL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= 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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w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k 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06514" name="Rectangle 53"/>
            <p:cNvSpPr>
              <a:spLocks noChangeArrowheads="1"/>
            </p:cNvSpPr>
            <p:nvPr/>
          </p:nvSpPr>
          <p:spPr bwMode="auto">
            <a:xfrm>
              <a:off x="3102" y="1191"/>
              <a:ext cx="46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k=1</a:t>
              </a:r>
            </a:p>
          </p:txBody>
        </p:sp>
        <p:sp>
          <p:nvSpPr>
            <p:cNvPr id="106515" name="Rectangle 54"/>
            <p:cNvSpPr>
              <a:spLocks noChangeArrowheads="1"/>
            </p:cNvSpPr>
            <p:nvPr/>
          </p:nvSpPr>
          <p:spPr bwMode="auto">
            <a:xfrm>
              <a:off x="3166" y="791"/>
              <a:ext cx="301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1767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4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4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1" grpId="0" autoUpdateAnimBg="0"/>
      <p:bldP spid="784392" grpId="0" autoUpdateAnimBg="0"/>
      <p:bldP spid="784393" grpId="0" autoUpdateAnimBg="0"/>
      <p:bldP spid="784395" grpId="0" autoUpdateAnimBg="0"/>
      <p:bldP spid="784424" grpId="0" autoUpdateAnimBg="0"/>
      <p:bldP spid="784425" grpId="0" autoUpdateAnimBg="0"/>
      <p:bldP spid="784426" grpId="0" autoUpdateAnimBg="0"/>
      <p:bldP spid="78442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5C874101-37E1-4101-BE4A-C60E57FB0D5B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6963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4821238" y="533400"/>
            <a:ext cx="3200400" cy="2686050"/>
            <a:chOff x="192" y="1776"/>
            <a:chExt cx="2112" cy="2140"/>
          </a:xfrm>
        </p:grpSpPr>
        <p:grpSp>
          <p:nvGrpSpPr>
            <p:cNvPr id="107566" name="Group 83"/>
            <p:cNvGrpSpPr>
              <a:grpSpLocks/>
            </p:cNvGrpSpPr>
            <p:nvPr/>
          </p:nvGrpSpPr>
          <p:grpSpPr bwMode="auto">
            <a:xfrm>
              <a:off x="192" y="1776"/>
              <a:ext cx="2112" cy="1776"/>
              <a:chOff x="192" y="1776"/>
              <a:chExt cx="2112" cy="1776"/>
            </a:xfrm>
          </p:grpSpPr>
          <p:sp>
            <p:nvSpPr>
              <p:cNvPr id="107569" name="Oval 84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7570" name="Oval 85"/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7571" name="Oval 86"/>
              <p:cNvSpPr>
                <a:spLocks noChangeArrowheads="1"/>
              </p:cNvSpPr>
              <p:nvPr/>
            </p:nvSpPr>
            <p:spPr bwMode="auto">
              <a:xfrm>
                <a:off x="432" y="273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07572" name="Oval 87"/>
              <p:cNvSpPr>
                <a:spLocks noChangeArrowheads="1"/>
              </p:cNvSpPr>
              <p:nvPr/>
            </p:nvSpPr>
            <p:spPr bwMode="auto">
              <a:xfrm>
                <a:off x="1104" y="273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573" name="Oval 88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cxnSp>
            <p:nvCxnSpPr>
              <p:cNvPr id="107574" name="AutoShape 89"/>
              <p:cNvCxnSpPr>
                <a:cxnSpLocks noChangeShapeType="1"/>
                <a:stCxn id="107569" idx="3"/>
                <a:endCxn id="107570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75" name="AutoShape 90"/>
              <p:cNvCxnSpPr>
                <a:cxnSpLocks noChangeShapeType="1"/>
                <a:stCxn id="107570" idx="3"/>
                <a:endCxn id="107571" idx="0"/>
              </p:cNvCxnSpPr>
              <p:nvPr/>
            </p:nvCxnSpPr>
            <p:spPr bwMode="auto">
              <a:xfrm flipH="1">
                <a:off x="552" y="2419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76" name="AutoShape 91"/>
              <p:cNvCxnSpPr>
                <a:cxnSpLocks noChangeShapeType="1"/>
                <a:stCxn id="107570" idx="5"/>
                <a:endCxn id="107572" idx="0"/>
              </p:cNvCxnSpPr>
              <p:nvPr/>
            </p:nvCxnSpPr>
            <p:spPr bwMode="auto">
              <a:xfrm>
                <a:off x="1021" y="2419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77" name="AutoShape 92"/>
              <p:cNvCxnSpPr>
                <a:cxnSpLocks noChangeShapeType="1"/>
                <a:stCxn id="107569" idx="5"/>
                <a:endCxn id="107573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578" name="Oval 93"/>
              <p:cNvSpPr>
                <a:spLocks noChangeArrowheads="1"/>
              </p:cNvSpPr>
              <p:nvPr/>
            </p:nvSpPr>
            <p:spPr bwMode="auto">
              <a:xfrm>
                <a:off x="768" y="3312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cxnSp>
            <p:nvCxnSpPr>
              <p:cNvPr id="107579" name="AutoShape 94"/>
              <p:cNvCxnSpPr>
                <a:cxnSpLocks noChangeShapeType="1"/>
                <a:stCxn id="107572" idx="3"/>
                <a:endCxn id="107578" idx="0"/>
              </p:cNvCxnSpPr>
              <p:nvPr/>
            </p:nvCxnSpPr>
            <p:spPr bwMode="auto">
              <a:xfrm flipH="1">
                <a:off x="888" y="2947"/>
                <a:ext cx="251" cy="359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580" name="Oval 95"/>
              <p:cNvSpPr>
                <a:spLocks noChangeArrowheads="1"/>
              </p:cNvSpPr>
              <p:nvPr/>
            </p:nvSpPr>
            <p:spPr bwMode="auto">
              <a:xfrm>
                <a:off x="1536" y="3312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cxnSp>
            <p:nvCxnSpPr>
              <p:cNvPr id="107581" name="AutoShape 96"/>
              <p:cNvCxnSpPr>
                <a:cxnSpLocks noChangeShapeType="1"/>
                <a:stCxn id="107572" idx="5"/>
                <a:endCxn id="107580" idx="0"/>
              </p:cNvCxnSpPr>
              <p:nvPr/>
            </p:nvCxnSpPr>
            <p:spPr bwMode="auto">
              <a:xfrm>
                <a:off x="1309" y="2947"/>
                <a:ext cx="347" cy="359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582" name="Text Box 97"/>
              <p:cNvSpPr txBox="1">
                <a:spLocks noChangeArrowheads="1"/>
              </p:cNvSpPr>
              <p:nvPr/>
            </p:nvSpPr>
            <p:spPr bwMode="auto">
              <a:xfrm>
                <a:off x="2064" y="2209"/>
                <a:ext cx="240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7583" name="Text Box 98"/>
              <p:cNvSpPr txBox="1">
                <a:spLocks noChangeArrowheads="1"/>
              </p:cNvSpPr>
              <p:nvPr/>
            </p:nvSpPr>
            <p:spPr bwMode="auto">
              <a:xfrm>
                <a:off x="192" y="2688"/>
                <a:ext cx="240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107567" name="Text Box 99"/>
            <p:cNvSpPr txBox="1">
              <a:spLocks noChangeArrowheads="1"/>
            </p:cNvSpPr>
            <p:nvPr/>
          </p:nvSpPr>
          <p:spPr bwMode="auto">
            <a:xfrm>
              <a:off x="768" y="3552"/>
              <a:ext cx="24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7568" name="Text Box 100"/>
            <p:cNvSpPr txBox="1">
              <a:spLocks noChangeArrowheads="1"/>
            </p:cNvSpPr>
            <p:nvPr/>
          </p:nvSpPr>
          <p:spPr bwMode="auto">
            <a:xfrm>
              <a:off x="1536" y="3552"/>
              <a:ext cx="24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785509" name="Text Box 101"/>
          <p:cNvSpPr txBox="1">
            <a:spLocks noChangeArrowheads="1"/>
          </p:cNvSpPr>
          <p:nvPr/>
        </p:nvSpPr>
        <p:spPr bwMode="auto">
          <a:xfrm>
            <a:off x="4897438" y="3200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*3+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*3+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*1+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*2=46</a:t>
            </a: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4059238" y="3810000"/>
            <a:ext cx="3886200" cy="2108200"/>
            <a:chOff x="2880" y="1968"/>
            <a:chExt cx="2448" cy="1839"/>
          </a:xfrm>
        </p:grpSpPr>
        <p:sp>
          <p:nvSpPr>
            <p:cNvPr id="107549" name="Oval 103"/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07550" name="Oval 104"/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07551" name="Oval 105"/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07552" name="Oval 106"/>
            <p:cNvSpPr>
              <a:spLocks noChangeArrowheads="1"/>
            </p:cNvSpPr>
            <p:nvPr/>
          </p:nvSpPr>
          <p:spPr bwMode="auto">
            <a:xfrm>
              <a:off x="3744" y="292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07553" name="Oval 107"/>
            <p:cNvSpPr>
              <a:spLocks noChangeArrowheads="1"/>
            </p:cNvSpPr>
            <p:nvPr/>
          </p:nvSpPr>
          <p:spPr bwMode="auto">
            <a:xfrm>
              <a:off x="4464" y="292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7554" name="AutoShape 108"/>
            <p:cNvCxnSpPr>
              <a:cxnSpLocks noChangeShapeType="1"/>
              <a:stCxn id="107549" idx="3"/>
              <a:endCxn id="107550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55" name="AutoShape 109"/>
            <p:cNvCxnSpPr>
              <a:cxnSpLocks noChangeShapeType="1"/>
              <a:stCxn id="107549" idx="5"/>
              <a:endCxn id="107551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56" name="AutoShape 110"/>
            <p:cNvCxnSpPr>
              <a:cxnSpLocks noChangeShapeType="1"/>
              <a:stCxn id="107551" idx="3"/>
              <a:endCxn id="107552" idx="0"/>
            </p:cNvCxnSpPr>
            <p:nvPr/>
          </p:nvCxnSpPr>
          <p:spPr bwMode="auto">
            <a:xfrm flipH="1">
              <a:off x="3864" y="2611"/>
              <a:ext cx="251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57" name="AutoShape 111"/>
            <p:cNvCxnSpPr>
              <a:cxnSpLocks noChangeShapeType="1"/>
              <a:stCxn id="107551" idx="5"/>
              <a:endCxn id="107553" idx="0"/>
            </p:cNvCxnSpPr>
            <p:nvPr/>
          </p:nvCxnSpPr>
          <p:spPr bwMode="auto">
            <a:xfrm>
              <a:off x="4285" y="2611"/>
              <a:ext cx="299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558" name="Oval 112"/>
            <p:cNvSpPr>
              <a:spLocks noChangeArrowheads="1"/>
            </p:cNvSpPr>
            <p:nvPr/>
          </p:nvSpPr>
          <p:spPr bwMode="auto">
            <a:xfrm>
              <a:off x="4128" y="3456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cxnSp>
          <p:nvCxnSpPr>
            <p:cNvPr id="107559" name="AutoShape 113"/>
            <p:cNvCxnSpPr>
              <a:cxnSpLocks noChangeShapeType="1"/>
              <a:endCxn id="107558" idx="0"/>
            </p:cNvCxnSpPr>
            <p:nvPr/>
          </p:nvCxnSpPr>
          <p:spPr bwMode="auto">
            <a:xfrm flipH="1">
              <a:off x="4248" y="3127"/>
              <a:ext cx="251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560" name="Oval 114"/>
            <p:cNvSpPr>
              <a:spLocks noChangeArrowheads="1"/>
            </p:cNvSpPr>
            <p:nvPr/>
          </p:nvSpPr>
          <p:spPr bwMode="auto">
            <a:xfrm>
              <a:off x="4800" y="3456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cxnSp>
          <p:nvCxnSpPr>
            <p:cNvPr id="107561" name="AutoShape 115"/>
            <p:cNvCxnSpPr>
              <a:cxnSpLocks noChangeShapeType="1"/>
              <a:stCxn id="107553" idx="5"/>
              <a:endCxn id="107560" idx="0"/>
            </p:cNvCxnSpPr>
            <p:nvPr/>
          </p:nvCxnSpPr>
          <p:spPr bwMode="auto">
            <a:xfrm>
              <a:off x="4669" y="3139"/>
              <a:ext cx="251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562" name="Text Box 116"/>
            <p:cNvSpPr txBox="1">
              <a:spLocks noChangeArrowheads="1"/>
            </p:cNvSpPr>
            <p:nvPr/>
          </p:nvSpPr>
          <p:spPr bwMode="auto">
            <a:xfrm>
              <a:off x="2880" y="2352"/>
              <a:ext cx="240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7563" name="Text Box 117"/>
            <p:cNvSpPr txBox="1">
              <a:spLocks noChangeArrowheads="1"/>
            </p:cNvSpPr>
            <p:nvPr/>
          </p:nvSpPr>
          <p:spPr bwMode="auto">
            <a:xfrm>
              <a:off x="3456" y="2928"/>
              <a:ext cx="240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7564" name="Text Box 118"/>
            <p:cNvSpPr txBox="1">
              <a:spLocks noChangeArrowheads="1"/>
            </p:cNvSpPr>
            <p:nvPr/>
          </p:nvSpPr>
          <p:spPr bwMode="auto">
            <a:xfrm>
              <a:off x="3792" y="3408"/>
              <a:ext cx="24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7565" name="Text Box 119"/>
            <p:cNvSpPr txBox="1">
              <a:spLocks noChangeArrowheads="1"/>
            </p:cNvSpPr>
            <p:nvPr/>
          </p:nvSpPr>
          <p:spPr bwMode="auto">
            <a:xfrm>
              <a:off x="5088" y="3408"/>
              <a:ext cx="24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785528" name="Text Box 120"/>
          <p:cNvSpPr txBox="1">
            <a:spLocks noChangeArrowheads="1"/>
          </p:cNvSpPr>
          <p:nvPr/>
        </p:nvSpPr>
        <p:spPr bwMode="auto">
          <a:xfrm>
            <a:off x="3678238" y="5715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*1+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*2+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*3+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*3=35</a:t>
            </a:r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1144588" y="1276350"/>
            <a:ext cx="2628900" cy="2101850"/>
            <a:chOff x="3120" y="144"/>
            <a:chExt cx="1968" cy="1534"/>
          </a:xfrm>
        </p:grpSpPr>
        <p:grpSp>
          <p:nvGrpSpPr>
            <p:cNvPr id="107531" name="Group 123"/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107536" name="Oval 124"/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7537" name="Oval 125"/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7538" name="Oval 126"/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07539" name="Oval 127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7540" name="Oval 128"/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7541" name="Oval 129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07542" name="Oval 130"/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cxnSp>
            <p:nvCxnSpPr>
              <p:cNvPr id="107543" name="AutoShape 131"/>
              <p:cNvCxnSpPr>
                <a:cxnSpLocks noChangeShapeType="1"/>
                <a:stCxn id="107536" idx="3"/>
                <a:endCxn id="107537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4" name="AutoShape 132"/>
              <p:cNvCxnSpPr>
                <a:cxnSpLocks noChangeShapeType="1"/>
                <a:stCxn id="107537" idx="3"/>
                <a:endCxn id="107538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5" name="AutoShape 133"/>
              <p:cNvCxnSpPr>
                <a:cxnSpLocks noChangeShapeType="1"/>
                <a:stCxn id="107537" idx="5"/>
                <a:endCxn id="107539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6" name="AutoShape 134"/>
              <p:cNvCxnSpPr>
                <a:cxnSpLocks noChangeShapeType="1"/>
                <a:stCxn id="107536" idx="5"/>
                <a:endCxn id="107540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7" name="AutoShape 135"/>
              <p:cNvCxnSpPr>
                <a:cxnSpLocks noChangeShapeType="1"/>
                <a:stCxn id="107540" idx="3"/>
                <a:endCxn id="107541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8" name="AutoShape 136"/>
              <p:cNvCxnSpPr>
                <a:cxnSpLocks noChangeShapeType="1"/>
                <a:stCxn id="107540" idx="5"/>
                <a:endCxn id="107542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532" name="Text Box 137"/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7533" name="Text Box 138"/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7534" name="Text Box 139"/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7535" name="Text Box 140"/>
            <p:cNvSpPr txBox="1">
              <a:spLocks noChangeArrowheads="1"/>
            </p:cNvSpPr>
            <p:nvPr/>
          </p:nvSpPr>
          <p:spPr bwMode="auto">
            <a:xfrm>
              <a:off x="4848" y="1343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785549" name="Text Box 141"/>
          <p:cNvSpPr txBox="1">
            <a:spLocks noChangeArrowheads="1"/>
          </p:cNvSpPr>
          <p:nvPr/>
        </p:nvSpPr>
        <p:spPr bwMode="auto">
          <a:xfrm>
            <a:off x="706438" y="3505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*2+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*2+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*2+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*2=36</a:t>
            </a:r>
          </a:p>
        </p:txBody>
      </p:sp>
      <p:sp>
        <p:nvSpPr>
          <p:cNvPr id="107530" name="Rectangle 142"/>
          <p:cNvSpPr>
            <a:spLocks noChangeArrowheads="1"/>
          </p:cNvSpPr>
          <p:nvPr/>
        </p:nvSpPr>
        <p:spPr bwMode="auto">
          <a:xfrm>
            <a:off x="0" y="0"/>
            <a:ext cx="8783638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权值分别为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，构造有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个叶子结点的二叉树</a:t>
            </a:r>
          </a:p>
        </p:txBody>
      </p:sp>
    </p:spTree>
    <p:extLst>
      <p:ext uri="{BB962C8B-B14F-4D97-AF65-F5344CB8AC3E}">
        <p14:creationId xmlns:p14="http://schemas.microsoft.com/office/powerpoint/2010/main" val="41574740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5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8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509" grpId="0" build="p" autoUpdateAnimBg="0"/>
      <p:bldP spid="785528" grpId="0" build="p" autoUpdateAnimBg="0"/>
      <p:bldP spid="78554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FE11BA1C-8DC8-4A0C-B45B-8C4AC9A7F1B2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065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2888" y="665163"/>
            <a:ext cx="2462212" cy="704850"/>
            <a:chOff x="588" y="423"/>
            <a:chExt cx="1551" cy="444"/>
          </a:xfrm>
        </p:grpSpPr>
        <p:sp>
          <p:nvSpPr>
            <p:cNvPr id="108658" name="Text Box 5"/>
            <p:cNvSpPr txBox="1">
              <a:spLocks noChangeArrowheads="1"/>
            </p:cNvSpPr>
            <p:nvPr/>
          </p:nvSpPr>
          <p:spPr bwMode="auto">
            <a:xfrm>
              <a:off x="588" y="42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8659" name="Group 6"/>
            <p:cNvGrpSpPr>
              <a:grpSpLocks/>
            </p:cNvGrpSpPr>
            <p:nvPr/>
          </p:nvGrpSpPr>
          <p:grpSpPr bwMode="auto">
            <a:xfrm>
              <a:off x="1022" y="477"/>
              <a:ext cx="228" cy="390"/>
              <a:chOff x="1022" y="477"/>
              <a:chExt cx="228" cy="390"/>
            </a:xfrm>
          </p:grpSpPr>
          <p:sp>
            <p:nvSpPr>
              <p:cNvPr id="108669" name="Oval 7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08670" name="Text Box 8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8660" name="Group 9"/>
            <p:cNvGrpSpPr>
              <a:grpSpLocks/>
            </p:cNvGrpSpPr>
            <p:nvPr/>
          </p:nvGrpSpPr>
          <p:grpSpPr bwMode="auto">
            <a:xfrm>
              <a:off x="1316" y="489"/>
              <a:ext cx="212" cy="378"/>
              <a:chOff x="1316" y="489"/>
              <a:chExt cx="212" cy="378"/>
            </a:xfrm>
          </p:grpSpPr>
          <p:sp>
            <p:nvSpPr>
              <p:cNvPr id="108667" name="Oval 10"/>
              <p:cNvSpPr>
                <a:spLocks noChangeArrowheads="1"/>
              </p:cNvSpPr>
              <p:nvPr/>
            </p:nvSpPr>
            <p:spPr bwMode="auto">
              <a:xfrm>
                <a:off x="1321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8668" name="Text Box 11"/>
              <p:cNvSpPr txBox="1">
                <a:spLocks noChangeArrowheads="1"/>
              </p:cNvSpPr>
              <p:nvPr/>
            </p:nvSpPr>
            <p:spPr bwMode="auto">
              <a:xfrm>
                <a:off x="1316" y="48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</p:grpSp>
        <p:grpSp>
          <p:nvGrpSpPr>
            <p:cNvPr id="108661" name="Group 12"/>
            <p:cNvGrpSpPr>
              <a:grpSpLocks/>
            </p:cNvGrpSpPr>
            <p:nvPr/>
          </p:nvGrpSpPr>
          <p:grpSpPr bwMode="auto">
            <a:xfrm>
              <a:off x="1617" y="478"/>
              <a:ext cx="212" cy="389"/>
              <a:chOff x="1617" y="478"/>
              <a:chExt cx="212" cy="389"/>
            </a:xfrm>
          </p:grpSpPr>
          <p:sp>
            <p:nvSpPr>
              <p:cNvPr id="108665" name="Oval 13"/>
              <p:cNvSpPr>
                <a:spLocks noChangeArrowheads="1"/>
              </p:cNvSpPr>
              <p:nvPr/>
            </p:nvSpPr>
            <p:spPr bwMode="auto">
              <a:xfrm>
                <a:off x="1620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08666" name="Text Box 14"/>
              <p:cNvSpPr txBox="1">
                <a:spLocks noChangeArrowheads="1"/>
              </p:cNvSpPr>
              <p:nvPr/>
            </p:nvSpPr>
            <p:spPr bwMode="auto">
              <a:xfrm>
                <a:off x="1617" y="47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08662" name="Group 15"/>
            <p:cNvGrpSpPr>
              <a:grpSpLocks/>
            </p:cNvGrpSpPr>
            <p:nvPr/>
          </p:nvGrpSpPr>
          <p:grpSpPr bwMode="auto">
            <a:xfrm>
              <a:off x="1919" y="479"/>
              <a:ext cx="220" cy="388"/>
              <a:chOff x="1919" y="479"/>
              <a:chExt cx="220" cy="388"/>
            </a:xfrm>
          </p:grpSpPr>
          <p:sp>
            <p:nvSpPr>
              <p:cNvPr id="108663" name="Oval 16"/>
              <p:cNvSpPr>
                <a:spLocks noChangeArrowheads="1"/>
              </p:cNvSpPr>
              <p:nvPr/>
            </p:nvSpPr>
            <p:spPr bwMode="auto">
              <a:xfrm>
                <a:off x="1919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08664" name="Text Box 17"/>
              <p:cNvSpPr txBox="1">
                <a:spLocks noChangeArrowheads="1"/>
              </p:cNvSpPr>
              <p:nvPr/>
            </p:nvSpPr>
            <p:spPr bwMode="auto">
              <a:xfrm>
                <a:off x="1927" y="47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435100" y="2189163"/>
            <a:ext cx="1912938" cy="1182687"/>
            <a:chOff x="996" y="1318"/>
            <a:chExt cx="1205" cy="745"/>
          </a:xfrm>
        </p:grpSpPr>
        <p:grpSp>
          <p:nvGrpSpPr>
            <p:cNvPr id="108640" name="Group 19"/>
            <p:cNvGrpSpPr>
              <a:grpSpLocks/>
            </p:cNvGrpSpPr>
            <p:nvPr/>
          </p:nvGrpSpPr>
          <p:grpSpPr bwMode="auto">
            <a:xfrm>
              <a:off x="996" y="1318"/>
              <a:ext cx="228" cy="390"/>
              <a:chOff x="1022" y="477"/>
              <a:chExt cx="228" cy="390"/>
            </a:xfrm>
          </p:grpSpPr>
          <p:sp>
            <p:nvSpPr>
              <p:cNvPr id="108656" name="Oval 20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08657" name="Text Box 21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8641" name="Group 22"/>
            <p:cNvGrpSpPr>
              <a:grpSpLocks/>
            </p:cNvGrpSpPr>
            <p:nvPr/>
          </p:nvGrpSpPr>
          <p:grpSpPr bwMode="auto">
            <a:xfrm>
              <a:off x="1334" y="1341"/>
              <a:ext cx="212" cy="378"/>
              <a:chOff x="1316" y="489"/>
              <a:chExt cx="212" cy="378"/>
            </a:xfrm>
          </p:grpSpPr>
          <p:sp>
            <p:nvSpPr>
              <p:cNvPr id="108654" name="Oval 23"/>
              <p:cNvSpPr>
                <a:spLocks noChangeArrowheads="1"/>
              </p:cNvSpPr>
              <p:nvPr/>
            </p:nvSpPr>
            <p:spPr bwMode="auto">
              <a:xfrm>
                <a:off x="1321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8655" name="Text Box 24"/>
              <p:cNvSpPr txBox="1">
                <a:spLocks noChangeArrowheads="1"/>
              </p:cNvSpPr>
              <p:nvPr/>
            </p:nvSpPr>
            <p:spPr bwMode="auto">
              <a:xfrm>
                <a:off x="1316" y="48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</p:grpSp>
        <p:grpSp>
          <p:nvGrpSpPr>
            <p:cNvPr id="108642" name="Group 25"/>
            <p:cNvGrpSpPr>
              <a:grpSpLocks/>
            </p:cNvGrpSpPr>
            <p:nvPr/>
          </p:nvGrpSpPr>
          <p:grpSpPr bwMode="auto">
            <a:xfrm>
              <a:off x="1613" y="1342"/>
              <a:ext cx="588" cy="721"/>
              <a:chOff x="1624" y="1453"/>
              <a:chExt cx="588" cy="721"/>
            </a:xfrm>
          </p:grpSpPr>
          <p:grpSp>
            <p:nvGrpSpPr>
              <p:cNvPr id="108643" name="Group 26"/>
              <p:cNvGrpSpPr>
                <a:grpSpLocks/>
              </p:cNvGrpSpPr>
              <p:nvPr/>
            </p:nvGrpSpPr>
            <p:grpSpPr bwMode="auto">
              <a:xfrm>
                <a:off x="1624" y="1785"/>
                <a:ext cx="212" cy="389"/>
                <a:chOff x="1617" y="478"/>
                <a:chExt cx="212" cy="389"/>
              </a:xfrm>
            </p:grpSpPr>
            <p:sp>
              <p:nvSpPr>
                <p:cNvPr id="108652" name="Oval 27"/>
                <p:cNvSpPr>
                  <a:spLocks noChangeArrowheads="1"/>
                </p:cNvSpPr>
                <p:nvPr/>
              </p:nvSpPr>
              <p:spPr bwMode="auto">
                <a:xfrm>
                  <a:off x="1620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0865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17" y="47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108644" name="Group 29"/>
              <p:cNvGrpSpPr>
                <a:grpSpLocks/>
              </p:cNvGrpSpPr>
              <p:nvPr/>
            </p:nvGrpSpPr>
            <p:grpSpPr bwMode="auto">
              <a:xfrm>
                <a:off x="1992" y="1786"/>
                <a:ext cx="220" cy="388"/>
                <a:chOff x="1919" y="479"/>
                <a:chExt cx="220" cy="388"/>
              </a:xfrm>
            </p:grpSpPr>
            <p:sp>
              <p:nvSpPr>
                <p:cNvPr id="108650" name="Oval 30"/>
                <p:cNvSpPr>
                  <a:spLocks noChangeArrowheads="1"/>
                </p:cNvSpPr>
                <p:nvPr/>
              </p:nvSpPr>
              <p:spPr bwMode="auto">
                <a:xfrm>
                  <a:off x="1919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865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27" y="47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</p:grpSp>
          <p:grpSp>
            <p:nvGrpSpPr>
              <p:cNvPr id="108645" name="Group 32"/>
              <p:cNvGrpSpPr>
                <a:grpSpLocks/>
              </p:cNvGrpSpPr>
              <p:nvPr/>
            </p:nvGrpSpPr>
            <p:grpSpPr bwMode="auto">
              <a:xfrm>
                <a:off x="1816" y="1453"/>
                <a:ext cx="220" cy="388"/>
                <a:chOff x="1782" y="1597"/>
                <a:chExt cx="220" cy="388"/>
              </a:xfrm>
            </p:grpSpPr>
            <p:sp>
              <p:nvSpPr>
                <p:cNvPr id="108648" name="Oval 33"/>
                <p:cNvSpPr>
                  <a:spLocks noChangeArrowheads="1"/>
                </p:cNvSpPr>
                <p:nvPr/>
              </p:nvSpPr>
              <p:spPr bwMode="auto">
                <a:xfrm>
                  <a:off x="1782" y="1807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64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90" y="1597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108646" name="Line 35"/>
              <p:cNvSpPr>
                <a:spLocks noChangeShapeType="1"/>
              </p:cNvSpPr>
              <p:nvPr/>
            </p:nvSpPr>
            <p:spPr bwMode="auto">
              <a:xfrm flipH="1">
                <a:off x="1767" y="1833"/>
                <a:ext cx="10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8647" name="Line 36"/>
              <p:cNvSpPr>
                <a:spLocks noChangeShapeType="1"/>
              </p:cNvSpPr>
              <p:nvPr/>
            </p:nvSpPr>
            <p:spPr bwMode="auto">
              <a:xfrm>
                <a:off x="1922" y="1833"/>
                <a:ext cx="112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</p:grp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4025900" y="2112963"/>
            <a:ext cx="1982788" cy="1676400"/>
            <a:chOff x="948" y="2391"/>
            <a:chExt cx="1249" cy="1056"/>
          </a:xfrm>
        </p:grpSpPr>
        <p:grpSp>
          <p:nvGrpSpPr>
            <p:cNvPr id="108616" name="Group 38"/>
            <p:cNvGrpSpPr>
              <a:grpSpLocks/>
            </p:cNvGrpSpPr>
            <p:nvPr/>
          </p:nvGrpSpPr>
          <p:grpSpPr bwMode="auto">
            <a:xfrm>
              <a:off x="948" y="2391"/>
              <a:ext cx="228" cy="390"/>
              <a:chOff x="1022" y="477"/>
              <a:chExt cx="228" cy="390"/>
            </a:xfrm>
          </p:grpSpPr>
          <p:sp>
            <p:nvSpPr>
              <p:cNvPr id="108638" name="Oval 39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08639" name="Text Box 40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8617" name="Group 41"/>
            <p:cNvGrpSpPr>
              <a:grpSpLocks/>
            </p:cNvGrpSpPr>
            <p:nvPr/>
          </p:nvGrpSpPr>
          <p:grpSpPr bwMode="auto">
            <a:xfrm>
              <a:off x="1400" y="2399"/>
              <a:ext cx="797" cy="1048"/>
              <a:chOff x="1645" y="2644"/>
              <a:chExt cx="797" cy="1048"/>
            </a:xfrm>
          </p:grpSpPr>
          <p:grpSp>
            <p:nvGrpSpPr>
              <p:cNvPr id="108618" name="Group 42"/>
              <p:cNvGrpSpPr>
                <a:grpSpLocks/>
              </p:cNvGrpSpPr>
              <p:nvPr/>
            </p:nvGrpSpPr>
            <p:grpSpPr bwMode="auto">
              <a:xfrm>
                <a:off x="1645" y="2992"/>
                <a:ext cx="212" cy="378"/>
                <a:chOff x="1321" y="489"/>
                <a:chExt cx="201" cy="378"/>
              </a:xfrm>
            </p:grpSpPr>
            <p:sp>
              <p:nvSpPr>
                <p:cNvPr id="108636" name="Oval 43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863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21" y="489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</p:grpSp>
          <p:grpSp>
            <p:nvGrpSpPr>
              <p:cNvPr id="108619" name="Group 45"/>
              <p:cNvGrpSpPr>
                <a:grpSpLocks/>
              </p:cNvGrpSpPr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8625" name="Group 46"/>
                <p:cNvGrpSpPr>
                  <a:grpSpLocks/>
                </p:cNvGrpSpPr>
                <p:nvPr/>
              </p:nvGrpSpPr>
              <p:grpSpPr bwMode="auto">
                <a:xfrm>
                  <a:off x="1624" y="1785"/>
                  <a:ext cx="212" cy="389"/>
                  <a:chOff x="1617" y="478"/>
                  <a:chExt cx="212" cy="389"/>
                </a:xfrm>
              </p:grpSpPr>
              <p:sp>
                <p:nvSpPr>
                  <p:cNvPr id="10863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108635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7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</p:grpSp>
            <p:grpSp>
              <p:nvGrpSpPr>
                <p:cNvPr id="108626" name="Group 49"/>
                <p:cNvGrpSpPr>
                  <a:grpSpLocks/>
                </p:cNvGrpSpPr>
                <p:nvPr/>
              </p:nvGrpSpPr>
              <p:grpSpPr bwMode="auto">
                <a:xfrm>
                  <a:off x="1992" y="1786"/>
                  <a:ext cx="220" cy="388"/>
                  <a:chOff x="1919" y="479"/>
                  <a:chExt cx="220" cy="388"/>
                </a:xfrm>
              </p:grpSpPr>
              <p:sp>
                <p:nvSpPr>
                  <p:cNvPr id="10863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10863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7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108627" name="Group 52"/>
                <p:cNvGrpSpPr>
                  <a:grpSpLocks/>
                </p:cNvGrpSpPr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108630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8631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0862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  <p:sp>
              <p:nvSpPr>
                <p:cNvPr id="108629" name="Line 56"/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</p:grpSp>
          <p:grpSp>
            <p:nvGrpSpPr>
              <p:cNvPr id="108620" name="Group 57"/>
              <p:cNvGrpSpPr>
                <a:grpSpLocks/>
              </p:cNvGrpSpPr>
              <p:nvPr/>
            </p:nvGrpSpPr>
            <p:grpSpPr bwMode="auto">
              <a:xfrm>
                <a:off x="1793" y="2644"/>
                <a:ext cx="308" cy="378"/>
                <a:chOff x="1276" y="489"/>
                <a:chExt cx="291" cy="378"/>
              </a:xfrm>
            </p:grpSpPr>
            <p:sp>
              <p:nvSpPr>
                <p:cNvPr id="108623" name="Oval 58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62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76" y="489"/>
                  <a:ext cx="29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</p:grpSp>
          <p:sp>
            <p:nvSpPr>
              <p:cNvPr id="108621" name="Line 60"/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8622" name="Line 61"/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</p:grpSp>
      </p:grp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6769100" y="1884363"/>
            <a:ext cx="1646238" cy="2211387"/>
            <a:chOff x="3478" y="1461"/>
            <a:chExt cx="1037" cy="1393"/>
          </a:xfrm>
        </p:grpSpPr>
        <p:grpSp>
          <p:nvGrpSpPr>
            <p:cNvPr id="108587" name="Group 63"/>
            <p:cNvGrpSpPr>
              <a:grpSpLocks/>
            </p:cNvGrpSpPr>
            <p:nvPr/>
          </p:nvGrpSpPr>
          <p:grpSpPr bwMode="auto">
            <a:xfrm>
              <a:off x="3478" y="1798"/>
              <a:ext cx="228" cy="390"/>
              <a:chOff x="1022" y="477"/>
              <a:chExt cx="228" cy="390"/>
            </a:xfrm>
          </p:grpSpPr>
          <p:sp>
            <p:nvSpPr>
              <p:cNvPr id="108614" name="Oval 64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08615" name="Text Box 65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8588" name="Group 66"/>
            <p:cNvGrpSpPr>
              <a:grpSpLocks/>
            </p:cNvGrpSpPr>
            <p:nvPr/>
          </p:nvGrpSpPr>
          <p:grpSpPr bwMode="auto">
            <a:xfrm>
              <a:off x="3718" y="1806"/>
              <a:ext cx="797" cy="1048"/>
              <a:chOff x="1645" y="2644"/>
              <a:chExt cx="797" cy="1048"/>
            </a:xfrm>
          </p:grpSpPr>
          <p:grpSp>
            <p:nvGrpSpPr>
              <p:cNvPr id="108594" name="Group 67"/>
              <p:cNvGrpSpPr>
                <a:grpSpLocks/>
              </p:cNvGrpSpPr>
              <p:nvPr/>
            </p:nvGrpSpPr>
            <p:grpSpPr bwMode="auto">
              <a:xfrm>
                <a:off x="1645" y="2992"/>
                <a:ext cx="212" cy="378"/>
                <a:chOff x="1321" y="489"/>
                <a:chExt cx="201" cy="378"/>
              </a:xfrm>
            </p:grpSpPr>
            <p:sp>
              <p:nvSpPr>
                <p:cNvPr id="108612" name="Oval 68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861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21" y="489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</p:grpSp>
          <p:grpSp>
            <p:nvGrpSpPr>
              <p:cNvPr id="108595" name="Group 70"/>
              <p:cNvGrpSpPr>
                <a:grpSpLocks/>
              </p:cNvGrpSpPr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8601" name="Group 71"/>
                <p:cNvGrpSpPr>
                  <a:grpSpLocks/>
                </p:cNvGrpSpPr>
                <p:nvPr/>
              </p:nvGrpSpPr>
              <p:grpSpPr bwMode="auto">
                <a:xfrm>
                  <a:off x="1624" y="1785"/>
                  <a:ext cx="212" cy="389"/>
                  <a:chOff x="1617" y="478"/>
                  <a:chExt cx="212" cy="389"/>
                </a:xfrm>
              </p:grpSpPr>
              <p:sp>
                <p:nvSpPr>
                  <p:cNvPr id="108610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108611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7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</p:grpSp>
            <p:grpSp>
              <p:nvGrpSpPr>
                <p:cNvPr id="108602" name="Group 74"/>
                <p:cNvGrpSpPr>
                  <a:grpSpLocks/>
                </p:cNvGrpSpPr>
                <p:nvPr/>
              </p:nvGrpSpPr>
              <p:grpSpPr bwMode="auto">
                <a:xfrm>
                  <a:off x="1992" y="1786"/>
                  <a:ext cx="220" cy="388"/>
                  <a:chOff x="1919" y="479"/>
                  <a:chExt cx="220" cy="388"/>
                </a:xfrm>
              </p:grpSpPr>
              <p:sp>
                <p:nvSpPr>
                  <p:cNvPr id="108608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108609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7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108603" name="Group 77"/>
                <p:cNvGrpSpPr>
                  <a:grpSpLocks/>
                </p:cNvGrpSpPr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108606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8607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08604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  <p:sp>
              <p:nvSpPr>
                <p:cNvPr id="108605" name="Line 81"/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</p:grpSp>
          <p:grpSp>
            <p:nvGrpSpPr>
              <p:cNvPr id="108596" name="Group 82"/>
              <p:cNvGrpSpPr>
                <a:grpSpLocks/>
              </p:cNvGrpSpPr>
              <p:nvPr/>
            </p:nvGrpSpPr>
            <p:grpSpPr bwMode="auto">
              <a:xfrm>
                <a:off x="1841" y="2644"/>
                <a:ext cx="176" cy="378"/>
                <a:chOff x="1321" y="489"/>
                <a:chExt cx="167" cy="378"/>
              </a:xfrm>
            </p:grpSpPr>
            <p:sp>
              <p:nvSpPr>
                <p:cNvPr id="108599" name="Oval 83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60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67" y="489"/>
                  <a:ext cx="1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8597" name="Line 85"/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8598" name="Line 86"/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</p:grpSp>
        <p:grpSp>
          <p:nvGrpSpPr>
            <p:cNvPr id="108589" name="Group 87"/>
            <p:cNvGrpSpPr>
              <a:grpSpLocks/>
            </p:cNvGrpSpPr>
            <p:nvPr/>
          </p:nvGrpSpPr>
          <p:grpSpPr bwMode="auto">
            <a:xfrm>
              <a:off x="3665" y="1461"/>
              <a:ext cx="308" cy="390"/>
              <a:chOff x="990" y="477"/>
              <a:chExt cx="308" cy="390"/>
            </a:xfrm>
          </p:grpSpPr>
          <p:sp>
            <p:nvSpPr>
              <p:cNvPr id="108592" name="Oval 88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593" name="Text Box 89"/>
              <p:cNvSpPr txBox="1">
                <a:spLocks noChangeArrowheads="1"/>
              </p:cNvSpPr>
              <p:nvPr/>
            </p:nvSpPr>
            <p:spPr bwMode="auto">
              <a:xfrm>
                <a:off x="990" y="47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</a:t>
                </a:r>
              </a:p>
            </p:txBody>
          </p:sp>
        </p:grpSp>
        <p:sp>
          <p:nvSpPr>
            <p:cNvPr id="108590" name="Line 90"/>
            <p:cNvSpPr>
              <a:spLocks noChangeShapeType="1"/>
            </p:cNvSpPr>
            <p:nvPr/>
          </p:nvSpPr>
          <p:spPr bwMode="auto">
            <a:xfrm flipH="1">
              <a:off x="3623" y="1822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08591" name="Line 91"/>
            <p:cNvSpPr>
              <a:spLocks noChangeShapeType="1"/>
            </p:cNvSpPr>
            <p:nvPr/>
          </p:nvSpPr>
          <p:spPr bwMode="auto">
            <a:xfrm>
              <a:off x="3812" y="184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</p:grpSp>
      <p:grpSp>
        <p:nvGrpSpPr>
          <p:cNvPr id="70657" name="Group 92"/>
          <p:cNvGrpSpPr>
            <a:grpSpLocks/>
          </p:cNvGrpSpPr>
          <p:nvPr/>
        </p:nvGrpSpPr>
        <p:grpSpPr bwMode="auto">
          <a:xfrm>
            <a:off x="3721100" y="3941763"/>
            <a:ext cx="1646238" cy="2211387"/>
            <a:chOff x="3478" y="1461"/>
            <a:chExt cx="1037" cy="1393"/>
          </a:xfrm>
        </p:grpSpPr>
        <p:grpSp>
          <p:nvGrpSpPr>
            <p:cNvPr id="108558" name="Group 93"/>
            <p:cNvGrpSpPr>
              <a:grpSpLocks/>
            </p:cNvGrpSpPr>
            <p:nvPr/>
          </p:nvGrpSpPr>
          <p:grpSpPr bwMode="auto">
            <a:xfrm>
              <a:off x="3478" y="1798"/>
              <a:ext cx="228" cy="390"/>
              <a:chOff x="1022" y="477"/>
              <a:chExt cx="228" cy="390"/>
            </a:xfrm>
          </p:grpSpPr>
          <p:sp>
            <p:nvSpPr>
              <p:cNvPr id="108585" name="Oval 94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08586" name="Text Box 95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8559" name="Group 96"/>
            <p:cNvGrpSpPr>
              <a:grpSpLocks/>
            </p:cNvGrpSpPr>
            <p:nvPr/>
          </p:nvGrpSpPr>
          <p:grpSpPr bwMode="auto">
            <a:xfrm>
              <a:off x="3718" y="1806"/>
              <a:ext cx="797" cy="1048"/>
              <a:chOff x="1645" y="2644"/>
              <a:chExt cx="797" cy="1048"/>
            </a:xfrm>
          </p:grpSpPr>
          <p:grpSp>
            <p:nvGrpSpPr>
              <p:cNvPr id="108565" name="Group 97"/>
              <p:cNvGrpSpPr>
                <a:grpSpLocks/>
              </p:cNvGrpSpPr>
              <p:nvPr/>
            </p:nvGrpSpPr>
            <p:grpSpPr bwMode="auto">
              <a:xfrm>
                <a:off x="1645" y="2992"/>
                <a:ext cx="212" cy="378"/>
                <a:chOff x="1321" y="489"/>
                <a:chExt cx="201" cy="378"/>
              </a:xfrm>
            </p:grpSpPr>
            <p:sp>
              <p:nvSpPr>
                <p:cNvPr id="108583" name="Oval 98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858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321" y="489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</p:grpSp>
          <p:grpSp>
            <p:nvGrpSpPr>
              <p:cNvPr id="108566" name="Group 100"/>
              <p:cNvGrpSpPr>
                <a:grpSpLocks/>
              </p:cNvGrpSpPr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8572" name="Group 101"/>
                <p:cNvGrpSpPr>
                  <a:grpSpLocks/>
                </p:cNvGrpSpPr>
                <p:nvPr/>
              </p:nvGrpSpPr>
              <p:grpSpPr bwMode="auto">
                <a:xfrm>
                  <a:off x="1624" y="1785"/>
                  <a:ext cx="212" cy="389"/>
                  <a:chOff x="1617" y="478"/>
                  <a:chExt cx="212" cy="389"/>
                </a:xfrm>
              </p:grpSpPr>
              <p:sp>
                <p:nvSpPr>
                  <p:cNvPr id="108581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108582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7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</p:grpSp>
            <p:grpSp>
              <p:nvGrpSpPr>
                <p:cNvPr id="108573" name="Group 104"/>
                <p:cNvGrpSpPr>
                  <a:grpSpLocks/>
                </p:cNvGrpSpPr>
                <p:nvPr/>
              </p:nvGrpSpPr>
              <p:grpSpPr bwMode="auto">
                <a:xfrm>
                  <a:off x="1992" y="1786"/>
                  <a:ext cx="220" cy="388"/>
                  <a:chOff x="1919" y="479"/>
                  <a:chExt cx="220" cy="388"/>
                </a:xfrm>
              </p:grpSpPr>
              <p:sp>
                <p:nvSpPr>
                  <p:cNvPr id="10857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108580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7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108574" name="Group 107"/>
                <p:cNvGrpSpPr>
                  <a:grpSpLocks/>
                </p:cNvGrpSpPr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108577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8578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08575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  <p:sp>
              <p:nvSpPr>
                <p:cNvPr id="108576" name="Line 111"/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</p:grpSp>
          <p:grpSp>
            <p:nvGrpSpPr>
              <p:cNvPr id="108567" name="Group 112"/>
              <p:cNvGrpSpPr>
                <a:grpSpLocks/>
              </p:cNvGrpSpPr>
              <p:nvPr/>
            </p:nvGrpSpPr>
            <p:grpSpPr bwMode="auto">
              <a:xfrm>
                <a:off x="1841" y="2644"/>
                <a:ext cx="176" cy="378"/>
                <a:chOff x="1321" y="489"/>
                <a:chExt cx="167" cy="378"/>
              </a:xfrm>
            </p:grpSpPr>
            <p:sp>
              <p:nvSpPr>
                <p:cNvPr id="108570" name="Oval 113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571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367" y="489"/>
                  <a:ext cx="1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8568" name="Line 115"/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  <p:sp>
            <p:nvSpPr>
              <p:cNvPr id="108569" name="Line 116"/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</p:grpSp>
        <p:grpSp>
          <p:nvGrpSpPr>
            <p:cNvPr id="108560" name="Group 117"/>
            <p:cNvGrpSpPr>
              <a:grpSpLocks/>
            </p:cNvGrpSpPr>
            <p:nvPr/>
          </p:nvGrpSpPr>
          <p:grpSpPr bwMode="auto">
            <a:xfrm>
              <a:off x="3697" y="1461"/>
              <a:ext cx="180" cy="390"/>
              <a:chOff x="1022" y="477"/>
              <a:chExt cx="180" cy="390"/>
            </a:xfrm>
          </p:grpSpPr>
          <p:sp>
            <p:nvSpPr>
              <p:cNvPr id="108563" name="Oval 118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564" name="Text Box 119"/>
              <p:cNvSpPr txBox="1">
                <a:spLocks noChangeArrowheads="1"/>
              </p:cNvSpPr>
              <p:nvPr/>
            </p:nvSpPr>
            <p:spPr bwMode="auto">
              <a:xfrm>
                <a:off x="1086" y="47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8561" name="Line 120"/>
            <p:cNvSpPr>
              <a:spLocks noChangeShapeType="1"/>
            </p:cNvSpPr>
            <p:nvPr/>
          </p:nvSpPr>
          <p:spPr bwMode="auto">
            <a:xfrm flipH="1">
              <a:off x="3623" y="1822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08562" name="Line 121"/>
            <p:cNvSpPr>
              <a:spLocks noChangeShapeType="1"/>
            </p:cNvSpPr>
            <p:nvPr/>
          </p:nvSpPr>
          <p:spPr bwMode="auto">
            <a:xfrm>
              <a:off x="3812" y="184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</p:grpSp>
      <p:sp>
        <p:nvSpPr>
          <p:cNvPr id="926842" name="AutoShape 122"/>
          <p:cNvSpPr>
            <a:spLocks noChangeArrowheads="1"/>
          </p:cNvSpPr>
          <p:nvPr/>
        </p:nvSpPr>
        <p:spPr bwMode="auto">
          <a:xfrm>
            <a:off x="3568700" y="29511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843" name="AutoShape 123"/>
          <p:cNvSpPr>
            <a:spLocks noChangeArrowheads="1"/>
          </p:cNvSpPr>
          <p:nvPr/>
        </p:nvSpPr>
        <p:spPr bwMode="auto">
          <a:xfrm>
            <a:off x="6159500" y="28749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5" name="Rectangle 124"/>
          <p:cNvSpPr>
            <a:spLocks noChangeArrowheads="1"/>
          </p:cNvSpPr>
          <p:nvPr/>
        </p:nvSpPr>
        <p:spPr bwMode="auto">
          <a:xfrm>
            <a:off x="0" y="0"/>
            <a:ext cx="3897313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哈夫曼树的构造过程</a:t>
            </a:r>
          </a:p>
        </p:txBody>
      </p:sp>
      <p:sp>
        <p:nvSpPr>
          <p:cNvPr id="926845" name="Rectangle 125"/>
          <p:cNvSpPr>
            <a:spLocks noChangeArrowheads="1"/>
          </p:cNvSpPr>
          <p:nvPr/>
        </p:nvSpPr>
        <p:spPr bwMode="auto">
          <a:xfrm>
            <a:off x="228600" y="2476500"/>
            <a:ext cx="8534400" cy="106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操作要点：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对权值的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合并、删除与替换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，总是合并当前值最小的两个</a:t>
            </a:r>
          </a:p>
        </p:txBody>
      </p:sp>
      <p:sp>
        <p:nvSpPr>
          <p:cNvPr id="926846" name="Rectangle 126"/>
          <p:cNvSpPr>
            <a:spLocks noChangeArrowheads="1"/>
          </p:cNvSpPr>
          <p:nvPr/>
        </p:nvSpPr>
        <p:spPr bwMode="auto">
          <a:xfrm>
            <a:off x="228600" y="836613"/>
            <a:ext cx="8534400" cy="5794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基本思想：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使权大的结点靠近根</a:t>
            </a:r>
          </a:p>
        </p:txBody>
      </p:sp>
    </p:spTree>
    <p:extLst>
      <p:ext uri="{BB962C8B-B14F-4D97-AF65-F5344CB8AC3E}">
        <p14:creationId xmlns:p14="http://schemas.microsoft.com/office/powerpoint/2010/main" val="451425779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842" grpId="0" animBg="1" autoUpdateAnimBg="0"/>
      <p:bldP spid="926843" grpId="0" animBg="1" autoUpdateAnimBg="0"/>
      <p:bldP spid="926845" grpId="0" animBg="1"/>
      <p:bldP spid="9268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7B2357EE-CFF0-43C9-A90A-04ECAF010166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1434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09572" name="Text Box 36"/>
          <p:cNvSpPr txBox="1">
            <a:spLocks noChangeArrowheads="1"/>
          </p:cNvSpPr>
          <p:nvPr/>
        </p:nvSpPr>
        <p:spPr bwMode="auto">
          <a:xfrm>
            <a:off x="457200" y="692150"/>
            <a:ext cx="8337550" cy="1162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在远程通讯中，要将待传字符转换成二进制的字符串，怎样编码才能使它们组成的报文在网络中传得最快？</a:t>
            </a:r>
          </a:p>
        </p:txBody>
      </p:sp>
      <p:graphicFrame>
        <p:nvGraphicFramePr>
          <p:cNvPr id="863270" name="Object 38"/>
          <p:cNvGraphicFramePr>
            <a:graphicFrameLocks noChangeAspect="1"/>
          </p:cNvGraphicFramePr>
          <p:nvPr/>
        </p:nvGraphicFramePr>
        <p:xfrm>
          <a:off x="457200" y="2362200"/>
          <a:ext cx="1957388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1475740" imgH="1475740" progId="Visio.Drawing.5">
                  <p:embed/>
                </p:oleObj>
              </mc:Choice>
              <mc:Fallback>
                <p:oleObj name="VISIO" r:id="rId3" imgW="1475740" imgH="1475740" progId="Visio.Drawing.5">
                  <p:embed/>
                  <p:pic>
                    <p:nvPicPr>
                      <p:cNvPr id="8632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1957388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71" name="Text Box 39"/>
          <p:cNvSpPr txBox="1">
            <a:spLocks noChangeArrowheads="1"/>
          </p:cNvSpPr>
          <p:nvPr/>
        </p:nvSpPr>
        <p:spPr bwMode="auto">
          <a:xfrm>
            <a:off x="3200400" y="2743200"/>
            <a:ext cx="29718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ABACCDA</a:t>
            </a:r>
          </a:p>
        </p:txBody>
      </p:sp>
      <p:sp>
        <p:nvSpPr>
          <p:cNvPr id="863272" name="Text Box 40"/>
          <p:cNvSpPr txBox="1">
            <a:spLocks noChangeArrowheads="1"/>
          </p:cNvSpPr>
          <p:nvPr/>
        </p:nvSpPr>
        <p:spPr bwMode="auto">
          <a:xfrm>
            <a:off x="0" y="4572000"/>
            <a:ext cx="285115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000110010101100</a:t>
            </a:r>
          </a:p>
        </p:txBody>
      </p:sp>
      <p:graphicFrame>
        <p:nvGraphicFramePr>
          <p:cNvPr id="863273" name="Object 41"/>
          <p:cNvGraphicFramePr>
            <a:graphicFrameLocks noChangeAspect="1"/>
          </p:cNvGraphicFramePr>
          <p:nvPr/>
        </p:nvGraphicFramePr>
        <p:xfrm>
          <a:off x="6858000" y="2286000"/>
          <a:ext cx="18224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5" imgW="1475740" imgH="1475740" progId="Visio.Drawing.5">
                  <p:embed/>
                </p:oleObj>
              </mc:Choice>
              <mc:Fallback>
                <p:oleObj name="VISIO" r:id="rId5" imgW="1475740" imgH="1475740" progId="Visio.Drawing.5">
                  <p:embed/>
                  <p:pic>
                    <p:nvPicPr>
                      <p:cNvPr id="8632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18224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74" name="Text Box 42"/>
          <p:cNvSpPr txBox="1">
            <a:spLocks noChangeArrowheads="1"/>
          </p:cNvSpPr>
          <p:nvPr/>
        </p:nvSpPr>
        <p:spPr bwMode="auto">
          <a:xfrm>
            <a:off x="6781800" y="4495800"/>
            <a:ext cx="178435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000011010</a:t>
            </a:r>
          </a:p>
        </p:txBody>
      </p:sp>
      <p:sp>
        <p:nvSpPr>
          <p:cNvPr id="863275" name="Line 43"/>
          <p:cNvSpPr>
            <a:spLocks noChangeShapeType="1"/>
          </p:cNvSpPr>
          <p:nvPr/>
        </p:nvSpPr>
        <p:spPr bwMode="auto">
          <a:xfrm flipH="1">
            <a:off x="2819400" y="3657600"/>
            <a:ext cx="685800" cy="685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863276" name="Line 44"/>
          <p:cNvSpPr>
            <a:spLocks noChangeShapeType="1"/>
          </p:cNvSpPr>
          <p:nvPr/>
        </p:nvSpPr>
        <p:spPr bwMode="auto">
          <a:xfrm>
            <a:off x="5867400" y="3581400"/>
            <a:ext cx="685800" cy="762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09580" name="Rectangle 45"/>
          <p:cNvSpPr>
            <a:spLocks noChangeArrowheads="1"/>
          </p:cNvSpPr>
          <p:nvPr/>
        </p:nvSpPr>
        <p:spPr bwMode="auto">
          <a:xfrm>
            <a:off x="0" y="0"/>
            <a:ext cx="58674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哈夫曼树应用实例－－哈夫曼编码</a:t>
            </a:r>
          </a:p>
        </p:txBody>
      </p:sp>
      <p:sp>
        <p:nvSpPr>
          <p:cNvPr id="863278" name="Rectangle 46"/>
          <p:cNvSpPr>
            <a:spLocks noChangeArrowheads="1"/>
          </p:cNvSpPr>
          <p:nvPr/>
        </p:nvSpPr>
        <p:spPr bwMode="auto">
          <a:xfrm>
            <a:off x="1936750" y="537368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出现次数较多的字符采用尽可能短的编码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841569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6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71" grpId="0" animBg="1"/>
      <p:bldP spid="863272" grpId="0" animBg="1" autoUpdateAnimBg="0"/>
      <p:bldP spid="863274" grpId="0" animBg="1" autoUpdateAnimBg="0"/>
      <p:bldP spid="8632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B39A8C05-5AB4-4DB6-BEAF-A3DC831CCAB4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1536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10596" name="Text Box 9"/>
          <p:cNvSpPr txBox="1">
            <a:spLocks noChangeArrowheads="1"/>
          </p:cNvSpPr>
          <p:nvPr/>
        </p:nvSpPr>
        <p:spPr bwMode="auto">
          <a:xfrm>
            <a:off x="1828800" y="381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1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7" name="Text Box 11"/>
          <p:cNvSpPr txBox="1">
            <a:spLocks noChangeArrowheads="1"/>
          </p:cNvSpPr>
          <p:nvPr/>
        </p:nvSpPr>
        <p:spPr bwMode="auto">
          <a:xfrm>
            <a:off x="6324600" y="2209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5661" name="Text Box 13"/>
          <p:cNvSpPr txBox="1">
            <a:spLocks noChangeArrowheads="1"/>
          </p:cNvSpPr>
          <p:nvPr/>
        </p:nvSpPr>
        <p:spPr bwMode="auto">
          <a:xfrm>
            <a:off x="250825" y="4079875"/>
            <a:ext cx="8424863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关键：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要设计长度不等的编码，则必须使任一字符的编码都不是另一个字符的编码的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前缀－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前缀编码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057400" y="2432050"/>
            <a:ext cx="4267200" cy="1077913"/>
            <a:chOff x="1296" y="2640"/>
            <a:chExt cx="2688" cy="679"/>
          </a:xfrm>
        </p:grpSpPr>
        <p:sp>
          <p:nvSpPr>
            <p:cNvPr id="110606" name="Text Box 16"/>
            <p:cNvSpPr txBox="1">
              <a:spLocks noChangeArrowheads="1"/>
            </p:cNvSpPr>
            <p:nvPr/>
          </p:nvSpPr>
          <p:spPr bwMode="auto">
            <a:xfrm>
              <a:off x="1296" y="2640"/>
              <a:ext cx="196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7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　　　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7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AAAA   ABA   BB</a:t>
              </a:r>
            </a:p>
          </p:txBody>
        </p:sp>
        <p:sp>
          <p:nvSpPr>
            <p:cNvPr id="110607" name="Line 17"/>
            <p:cNvSpPr>
              <a:spLocks noChangeShapeType="1"/>
            </p:cNvSpPr>
            <p:nvPr/>
          </p:nvSpPr>
          <p:spPr bwMode="auto">
            <a:xfrm flipH="1">
              <a:off x="1584" y="2880"/>
              <a:ext cx="384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0608" name="Line 18"/>
            <p:cNvSpPr>
              <a:spLocks noChangeShapeType="1"/>
            </p:cNvSpPr>
            <p:nvPr/>
          </p:nvSpPr>
          <p:spPr bwMode="auto">
            <a:xfrm>
              <a:off x="2160" y="288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0609" name="Line 19"/>
            <p:cNvSpPr>
              <a:spLocks noChangeShapeType="1"/>
            </p:cNvSpPr>
            <p:nvPr/>
          </p:nvSpPr>
          <p:spPr bwMode="auto">
            <a:xfrm>
              <a:off x="2352" y="2880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0610" name="AutoShape 20"/>
            <p:cNvSpPr>
              <a:spLocks noChangeArrowheads="1"/>
            </p:cNvSpPr>
            <p:nvPr/>
          </p:nvSpPr>
          <p:spPr bwMode="auto">
            <a:xfrm>
              <a:off x="3072" y="2832"/>
              <a:ext cx="912" cy="432"/>
            </a:xfrm>
            <a:prstGeom prst="leftArrow">
              <a:avLst>
                <a:gd name="adj1" fmla="val 50000"/>
                <a:gd name="adj2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重码</a:t>
              </a:r>
            </a:p>
          </p:txBody>
        </p:sp>
      </p:grpSp>
      <p:grpSp>
        <p:nvGrpSpPr>
          <p:cNvPr id="110600" name="Group 25"/>
          <p:cNvGrpSpPr>
            <a:grpSpLocks/>
          </p:cNvGrpSpPr>
          <p:nvPr/>
        </p:nvGrpSpPr>
        <p:grpSpPr bwMode="auto">
          <a:xfrm>
            <a:off x="2868613" y="623888"/>
            <a:ext cx="5480050" cy="2728912"/>
            <a:chOff x="1807" y="489"/>
            <a:chExt cx="3452" cy="1719"/>
          </a:xfrm>
        </p:grpSpPr>
        <p:sp>
          <p:nvSpPr>
            <p:cNvPr id="110602" name="Text Box 21"/>
            <p:cNvSpPr txBox="1">
              <a:spLocks noChangeArrowheads="1"/>
            </p:cNvSpPr>
            <p:nvPr/>
          </p:nvSpPr>
          <p:spPr bwMode="auto">
            <a:xfrm>
              <a:off x="1807" y="777"/>
              <a:ext cx="1872" cy="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ABACCDA</a:t>
              </a:r>
            </a:p>
          </p:txBody>
        </p:sp>
        <p:graphicFrame>
          <p:nvGraphicFramePr>
            <p:cNvPr id="110603" name="Object 22"/>
            <p:cNvGraphicFramePr>
              <a:graphicFrameLocks noChangeAspect="1"/>
            </p:cNvGraphicFramePr>
            <p:nvPr/>
          </p:nvGraphicFramePr>
          <p:xfrm>
            <a:off x="4111" y="489"/>
            <a:ext cx="114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VISIO" r:id="rId3" imgW="1475740" imgH="1475740" progId="Visio.Drawing.5">
                    <p:embed/>
                  </p:oleObj>
                </mc:Choice>
                <mc:Fallback>
                  <p:oleObj name="VISIO" r:id="rId3" imgW="1475740" imgH="1475740" progId="Visio.Drawing.5">
                    <p:embed/>
                    <p:pic>
                      <p:nvPicPr>
                        <p:cNvPr id="11060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489"/>
                          <a:ext cx="1148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4" name="Text Box 23"/>
            <p:cNvSpPr txBox="1">
              <a:spLocks noChangeArrowheads="1"/>
            </p:cNvSpPr>
            <p:nvPr/>
          </p:nvSpPr>
          <p:spPr bwMode="auto">
            <a:xfrm>
              <a:off x="4063" y="1881"/>
              <a:ext cx="1124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sng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0000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11010</a:t>
              </a:r>
            </a:p>
          </p:txBody>
        </p:sp>
        <p:sp>
          <p:nvSpPr>
            <p:cNvPr id="110605" name="Line 24"/>
            <p:cNvSpPr>
              <a:spLocks noChangeShapeType="1"/>
            </p:cNvSpPr>
            <p:nvPr/>
          </p:nvSpPr>
          <p:spPr bwMode="auto">
            <a:xfrm>
              <a:off x="3487" y="1305"/>
              <a:ext cx="432" cy="48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</p:grpSp>
      <p:sp>
        <p:nvSpPr>
          <p:cNvPr id="110601" name="Rectangle 27"/>
          <p:cNvSpPr>
            <a:spLocks noChangeArrowheads="1"/>
          </p:cNvSpPr>
          <p:nvPr/>
        </p:nvSpPr>
        <p:spPr bwMode="auto">
          <a:xfrm>
            <a:off x="0" y="0"/>
            <a:ext cx="58674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哈夫曼树应用实例－－哈夫曼编码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114002766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13B7BACF-CB80-41F5-9150-AC014AE2DA75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168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295400" y="-228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1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1" name="Text Box 6"/>
          <p:cNvSpPr txBox="1">
            <a:spLocks noChangeArrowheads="1"/>
          </p:cNvSpPr>
          <p:nvPr/>
        </p:nvSpPr>
        <p:spPr bwMode="auto">
          <a:xfrm>
            <a:off x="5791200" y="160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2" name="Oval 9"/>
          <p:cNvSpPr>
            <a:spLocks noChangeArrowheads="1"/>
          </p:cNvSpPr>
          <p:nvPr/>
        </p:nvSpPr>
        <p:spPr bwMode="auto">
          <a:xfrm>
            <a:off x="3314700" y="3141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1623" name="Oval 10"/>
          <p:cNvSpPr>
            <a:spLocks noChangeArrowheads="1"/>
          </p:cNvSpPr>
          <p:nvPr/>
        </p:nvSpPr>
        <p:spPr bwMode="auto">
          <a:xfrm>
            <a:off x="3848100" y="3522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1624" name="Oval 11"/>
          <p:cNvSpPr>
            <a:spLocks noChangeArrowheads="1"/>
          </p:cNvSpPr>
          <p:nvPr/>
        </p:nvSpPr>
        <p:spPr bwMode="auto">
          <a:xfrm>
            <a:off x="4381500" y="4056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1625" name="Oval 12"/>
          <p:cNvSpPr>
            <a:spLocks noChangeArrowheads="1"/>
          </p:cNvSpPr>
          <p:nvPr/>
        </p:nvSpPr>
        <p:spPr bwMode="auto">
          <a:xfrm>
            <a:off x="2781300" y="3598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11626" name="Oval 13"/>
          <p:cNvSpPr>
            <a:spLocks noChangeArrowheads="1"/>
          </p:cNvSpPr>
          <p:nvPr/>
        </p:nvSpPr>
        <p:spPr bwMode="auto">
          <a:xfrm>
            <a:off x="3390900" y="4132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11627" name="Oval 14"/>
          <p:cNvSpPr>
            <a:spLocks noChangeArrowheads="1"/>
          </p:cNvSpPr>
          <p:nvPr/>
        </p:nvSpPr>
        <p:spPr bwMode="auto">
          <a:xfrm>
            <a:off x="3924300" y="4665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11628" name="Oval 15"/>
          <p:cNvSpPr>
            <a:spLocks noChangeArrowheads="1"/>
          </p:cNvSpPr>
          <p:nvPr/>
        </p:nvSpPr>
        <p:spPr bwMode="auto">
          <a:xfrm>
            <a:off x="4838700" y="4665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11629" name="Line 16"/>
          <p:cNvSpPr>
            <a:spLocks noChangeShapeType="1"/>
          </p:cNvSpPr>
          <p:nvPr/>
        </p:nvSpPr>
        <p:spPr bwMode="auto">
          <a:xfrm flipH="1">
            <a:off x="3238500" y="352266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1630" name="Line 17"/>
          <p:cNvSpPr>
            <a:spLocks noChangeShapeType="1"/>
          </p:cNvSpPr>
          <p:nvPr/>
        </p:nvSpPr>
        <p:spPr bwMode="auto">
          <a:xfrm>
            <a:off x="3771900" y="35226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1631" name="Line 18"/>
          <p:cNvSpPr>
            <a:spLocks noChangeShapeType="1"/>
          </p:cNvSpPr>
          <p:nvPr/>
        </p:nvSpPr>
        <p:spPr bwMode="auto">
          <a:xfrm flipH="1">
            <a:off x="3771900" y="39798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1632" name="Line 19"/>
          <p:cNvSpPr>
            <a:spLocks noChangeShapeType="1"/>
          </p:cNvSpPr>
          <p:nvPr/>
        </p:nvSpPr>
        <p:spPr bwMode="auto">
          <a:xfrm flipH="1">
            <a:off x="4229100" y="44370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1633" name="Line 20"/>
          <p:cNvSpPr>
            <a:spLocks noChangeShapeType="1"/>
          </p:cNvSpPr>
          <p:nvPr/>
        </p:nvSpPr>
        <p:spPr bwMode="auto">
          <a:xfrm>
            <a:off x="4762500" y="45132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1634" name="Line 21"/>
          <p:cNvSpPr>
            <a:spLocks noChangeShapeType="1"/>
          </p:cNvSpPr>
          <p:nvPr/>
        </p:nvSpPr>
        <p:spPr bwMode="auto">
          <a:xfrm>
            <a:off x="4229100" y="39036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1635" name="Text Box 22"/>
          <p:cNvSpPr txBox="1">
            <a:spLocks noChangeArrowheads="1"/>
          </p:cNvSpPr>
          <p:nvPr/>
        </p:nvSpPr>
        <p:spPr bwMode="auto">
          <a:xfrm>
            <a:off x="2857500" y="32178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1636" name="Text Box 23"/>
          <p:cNvSpPr txBox="1">
            <a:spLocks noChangeArrowheads="1"/>
          </p:cNvSpPr>
          <p:nvPr/>
        </p:nvSpPr>
        <p:spPr bwMode="auto">
          <a:xfrm>
            <a:off x="3390900" y="3751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1637" name="Text Box 24"/>
          <p:cNvSpPr txBox="1">
            <a:spLocks noChangeArrowheads="1"/>
          </p:cNvSpPr>
          <p:nvPr/>
        </p:nvSpPr>
        <p:spPr bwMode="auto">
          <a:xfrm>
            <a:off x="4000500" y="42846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1638" name="Text Box 25"/>
          <p:cNvSpPr txBox="1">
            <a:spLocks noChangeArrowheads="1"/>
          </p:cNvSpPr>
          <p:nvPr/>
        </p:nvSpPr>
        <p:spPr bwMode="auto">
          <a:xfrm>
            <a:off x="3924300" y="30654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1639" name="Text Box 26"/>
          <p:cNvSpPr txBox="1">
            <a:spLocks noChangeArrowheads="1"/>
          </p:cNvSpPr>
          <p:nvPr/>
        </p:nvSpPr>
        <p:spPr bwMode="auto">
          <a:xfrm>
            <a:off x="4457700" y="36750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1640" name="Text Box 27"/>
          <p:cNvSpPr txBox="1">
            <a:spLocks noChangeArrowheads="1"/>
          </p:cNvSpPr>
          <p:nvPr/>
        </p:nvSpPr>
        <p:spPr bwMode="auto">
          <a:xfrm>
            <a:off x="4914900" y="42846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1641" name="AutoShape 28"/>
          <p:cNvSpPr>
            <a:spLocks noChangeArrowheads="1"/>
          </p:cNvSpPr>
          <p:nvPr/>
        </p:nvSpPr>
        <p:spPr bwMode="auto">
          <a:xfrm>
            <a:off x="-381000" y="1998663"/>
            <a:ext cx="3619500" cy="1219200"/>
          </a:xfrm>
          <a:prstGeom prst="cloudCallout">
            <a:avLst>
              <a:gd name="adj1" fmla="val 29208"/>
              <a:gd name="adj2" fmla="val 83074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采用二叉树设计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前缀编码</a:t>
            </a:r>
          </a:p>
        </p:txBody>
      </p:sp>
      <p:sp>
        <p:nvSpPr>
          <p:cNvPr id="111642" name="AutoShape 29"/>
          <p:cNvSpPr>
            <a:spLocks noChangeArrowheads="1"/>
          </p:cNvSpPr>
          <p:nvPr/>
        </p:nvSpPr>
        <p:spPr bwMode="auto">
          <a:xfrm>
            <a:off x="5829300" y="4132263"/>
            <a:ext cx="2589213" cy="990600"/>
          </a:xfrm>
          <a:prstGeom prst="wedgeRoundRectCallout">
            <a:avLst>
              <a:gd name="adj1" fmla="val -78019"/>
              <a:gd name="adj2" fmla="val 34778"/>
              <a:gd name="adj3" fmla="val 16667"/>
            </a:avLst>
          </a:prstGeom>
          <a:solidFill>
            <a:srgbClr val="0FFF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左分支用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”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右分支用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”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314950" y="1111250"/>
            <a:ext cx="2914650" cy="2759075"/>
            <a:chOff x="3348" y="700"/>
            <a:chExt cx="1836" cy="1738"/>
          </a:xfrm>
        </p:grpSpPr>
        <p:sp>
          <p:nvSpPr>
            <p:cNvPr id="111645" name="Text Box 5"/>
            <p:cNvSpPr txBox="1">
              <a:spLocks noChangeArrowheads="1"/>
            </p:cNvSpPr>
            <p:nvPr/>
          </p:nvSpPr>
          <p:spPr bwMode="auto">
            <a:xfrm>
              <a:off x="3348" y="700"/>
              <a:ext cx="876" cy="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A—0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B—110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C—10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—</a:t>
              </a: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111</a:t>
              </a:r>
              <a:r>
                <a:rPr kumimoji="1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                    </a:t>
              </a:r>
            </a:p>
          </p:txBody>
        </p:sp>
        <p:sp>
          <p:nvSpPr>
            <p:cNvPr id="111646" name="AutoShape 7"/>
            <p:cNvSpPr>
              <a:spLocks noChangeArrowheads="1"/>
            </p:cNvSpPr>
            <p:nvPr/>
          </p:nvSpPr>
          <p:spPr bwMode="auto">
            <a:xfrm>
              <a:off x="4440" y="700"/>
              <a:ext cx="432" cy="1364"/>
            </a:xfrm>
            <a:prstGeom prst="downArrow">
              <a:avLst>
                <a:gd name="adj1" fmla="val 50000"/>
                <a:gd name="adj2" fmla="val 789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11647" name="Text Box 8"/>
            <p:cNvSpPr txBox="1">
              <a:spLocks noChangeArrowheads="1"/>
            </p:cNvSpPr>
            <p:nvPr/>
          </p:nvSpPr>
          <p:spPr bwMode="auto">
            <a:xfrm>
              <a:off x="3348" y="2112"/>
              <a:ext cx="1836" cy="3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0110010101110</a:t>
              </a:r>
            </a:p>
          </p:txBody>
        </p:sp>
      </p:grpSp>
      <p:sp>
        <p:nvSpPr>
          <p:cNvPr id="111644" name="Text Box 30"/>
          <p:cNvSpPr txBox="1">
            <a:spLocks noChangeArrowheads="1"/>
          </p:cNvSpPr>
          <p:nvPr/>
        </p:nvSpPr>
        <p:spPr bwMode="auto">
          <a:xfrm>
            <a:off x="5105400" y="622300"/>
            <a:ext cx="2895600" cy="488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ABACCDA</a:t>
            </a:r>
          </a:p>
        </p:txBody>
      </p:sp>
    </p:spTree>
    <p:extLst>
      <p:ext uri="{BB962C8B-B14F-4D97-AF65-F5344CB8AC3E}">
        <p14:creationId xmlns:p14="http://schemas.microsoft.com/office/powerpoint/2010/main" val="886403039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D3364145-4955-4351-9CAC-CBD474560B2F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270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330325" y="428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1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23850" y="569913"/>
            <a:ext cx="8569325" cy="1787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分解接收字符串：遇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向左，遇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向右；一旦到达叶子结点，则译出一个字符，反复由根出发，直到译码完成。                                                  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826125" y="18716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6321425" y="2862263"/>
            <a:ext cx="685800" cy="1905000"/>
          </a:xfrm>
          <a:prstGeom prst="downArrow">
            <a:avLst>
              <a:gd name="adj1" fmla="val 50000"/>
              <a:gd name="adj2" fmla="val 69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330825" y="2252663"/>
            <a:ext cx="2514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0110010101110</a:t>
            </a: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2435225" y="2481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968625" y="2862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3502025" y="3395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901825" y="2938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511425" y="3471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044825" y="4005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959225" y="4005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 flipH="1">
            <a:off x="2359025" y="286226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2892425" y="28622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 flipH="1">
            <a:off x="2892425" y="33194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H="1">
            <a:off x="3349625" y="37766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3883025" y="38528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>
            <a:off x="3349625" y="32432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1978025" y="25574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2511425" y="30908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3121025" y="3624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3044825" y="24050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3578225" y="30146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4035425" y="3624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5788025" y="475932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ABACCDA</a:t>
            </a:r>
          </a:p>
        </p:txBody>
      </p:sp>
      <p:sp>
        <p:nvSpPr>
          <p:cNvPr id="796701" name="Rectangle 29"/>
          <p:cNvSpPr>
            <a:spLocks noChangeArrowheads="1"/>
          </p:cNvSpPr>
          <p:nvPr/>
        </p:nvSpPr>
        <p:spPr bwMode="auto">
          <a:xfrm>
            <a:off x="228600" y="5334000"/>
            <a:ext cx="815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特点：每一码都不是另一码的前缀，不会错译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称为前缀码</a:t>
            </a: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0" y="0"/>
            <a:ext cx="45688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哈夫曼编码的译码过程</a:t>
            </a:r>
          </a:p>
        </p:txBody>
      </p:sp>
    </p:spTree>
    <p:extLst>
      <p:ext uri="{BB962C8B-B14F-4D97-AF65-F5344CB8AC3E}">
        <p14:creationId xmlns:p14="http://schemas.microsoft.com/office/powerpoint/2010/main" val="5190852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0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117571A0-9341-4DA1-A900-9E32C49366B3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373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28600" y="669925"/>
            <a:ext cx="8664575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基本思想：概率大的字符用短码，小的用长码，构造哈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楷体_GB2312" pitchFamily="49" charset="-122"/>
                <a:cs typeface="+mn-cs"/>
              </a:rPr>
              <a:t>夫曼树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45688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哈夫曼编码的构造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228600" y="1228725"/>
            <a:ext cx="8664575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例：某系统在通讯时，只出现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五种字符，其出现频率依次为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，试设计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Huffman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编码。 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914900" y="2330450"/>
            <a:ext cx="3962400" cy="2743200"/>
            <a:chOff x="3096" y="1468"/>
            <a:chExt cx="2496" cy="1728"/>
          </a:xfrm>
        </p:grpSpPr>
        <p:sp>
          <p:nvSpPr>
            <p:cNvPr id="113673" name="Oval 7"/>
            <p:cNvSpPr>
              <a:spLocks noChangeArrowheads="1"/>
            </p:cNvSpPr>
            <p:nvPr/>
          </p:nvSpPr>
          <p:spPr bwMode="auto">
            <a:xfrm>
              <a:off x="4008" y="1468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13674" name="Oval 8"/>
            <p:cNvSpPr>
              <a:spLocks noChangeArrowheads="1"/>
            </p:cNvSpPr>
            <p:nvPr/>
          </p:nvSpPr>
          <p:spPr bwMode="auto">
            <a:xfrm>
              <a:off x="4584" y="1900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13675" name="Oval 9"/>
            <p:cNvSpPr>
              <a:spLocks noChangeArrowheads="1"/>
            </p:cNvSpPr>
            <p:nvPr/>
          </p:nvSpPr>
          <p:spPr bwMode="auto">
            <a:xfrm>
              <a:off x="4920" y="2236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676" name="Oval 10"/>
            <p:cNvSpPr>
              <a:spLocks noChangeArrowheads="1"/>
            </p:cNvSpPr>
            <p:nvPr/>
          </p:nvSpPr>
          <p:spPr bwMode="auto">
            <a:xfrm>
              <a:off x="3528" y="1948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3677" name="Oval 11"/>
            <p:cNvSpPr>
              <a:spLocks noChangeArrowheads="1"/>
            </p:cNvSpPr>
            <p:nvPr/>
          </p:nvSpPr>
          <p:spPr bwMode="auto">
            <a:xfrm>
              <a:off x="4296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678" name="Oval 12"/>
            <p:cNvSpPr>
              <a:spLocks noChangeArrowheads="1"/>
            </p:cNvSpPr>
            <p:nvPr/>
          </p:nvSpPr>
          <p:spPr bwMode="auto">
            <a:xfrm>
              <a:off x="4632" y="26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3679" name="Oval 13"/>
            <p:cNvSpPr>
              <a:spLocks noChangeArrowheads="1"/>
            </p:cNvSpPr>
            <p:nvPr/>
          </p:nvSpPr>
          <p:spPr bwMode="auto">
            <a:xfrm>
              <a:off x="5208" y="26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3680" name="Line 14"/>
            <p:cNvSpPr>
              <a:spLocks noChangeShapeType="1"/>
            </p:cNvSpPr>
            <p:nvPr/>
          </p:nvSpPr>
          <p:spPr bwMode="auto">
            <a:xfrm>
              <a:off x="4296" y="170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3681" name="Line 15"/>
            <p:cNvSpPr>
              <a:spLocks noChangeShapeType="1"/>
            </p:cNvSpPr>
            <p:nvPr/>
          </p:nvSpPr>
          <p:spPr bwMode="auto">
            <a:xfrm flipH="1">
              <a:off x="4536" y="218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3682" name="Line 16"/>
            <p:cNvSpPr>
              <a:spLocks noChangeShapeType="1"/>
            </p:cNvSpPr>
            <p:nvPr/>
          </p:nvSpPr>
          <p:spPr bwMode="auto">
            <a:xfrm flipH="1">
              <a:off x="4824" y="24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3683" name="Line 17"/>
            <p:cNvSpPr>
              <a:spLocks noChangeShapeType="1"/>
            </p:cNvSpPr>
            <p:nvPr/>
          </p:nvSpPr>
          <p:spPr bwMode="auto">
            <a:xfrm>
              <a:off x="5160" y="25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3684" name="Line 18"/>
            <p:cNvSpPr>
              <a:spLocks noChangeShapeType="1"/>
            </p:cNvSpPr>
            <p:nvPr/>
          </p:nvSpPr>
          <p:spPr bwMode="auto">
            <a:xfrm>
              <a:off x="4824" y="21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3685" name="Text Box 19"/>
            <p:cNvSpPr txBox="1">
              <a:spLocks noChangeArrowheads="1"/>
            </p:cNvSpPr>
            <p:nvPr/>
          </p:nvSpPr>
          <p:spPr bwMode="auto">
            <a:xfrm>
              <a:off x="3480" y="17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3686" name="Text Box 20"/>
            <p:cNvSpPr txBox="1">
              <a:spLocks noChangeArrowheads="1"/>
            </p:cNvSpPr>
            <p:nvPr/>
          </p:nvSpPr>
          <p:spPr bwMode="auto">
            <a:xfrm>
              <a:off x="4296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3687" name="Text Box 21"/>
            <p:cNvSpPr txBox="1">
              <a:spLocks noChangeArrowheads="1"/>
            </p:cNvSpPr>
            <p:nvPr/>
          </p:nvSpPr>
          <p:spPr bwMode="auto">
            <a:xfrm>
              <a:off x="4680" y="23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3688" name="Text Box 22"/>
            <p:cNvSpPr txBox="1">
              <a:spLocks noChangeArrowheads="1"/>
            </p:cNvSpPr>
            <p:nvPr/>
          </p:nvSpPr>
          <p:spPr bwMode="auto">
            <a:xfrm>
              <a:off x="4632" y="16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3689" name="Text Box 23"/>
            <p:cNvSpPr txBox="1">
              <a:spLocks noChangeArrowheads="1"/>
            </p:cNvSpPr>
            <p:nvPr/>
          </p:nvSpPr>
          <p:spPr bwMode="auto">
            <a:xfrm>
              <a:off x="4968" y="19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3690" name="Text Box 24"/>
            <p:cNvSpPr txBox="1">
              <a:spLocks noChangeArrowheads="1"/>
            </p:cNvSpPr>
            <p:nvPr/>
          </p:nvSpPr>
          <p:spPr bwMode="auto">
            <a:xfrm>
              <a:off x="5256" y="23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3691" name="Line 25"/>
            <p:cNvSpPr>
              <a:spLocks noChangeShapeType="1"/>
            </p:cNvSpPr>
            <p:nvPr/>
          </p:nvSpPr>
          <p:spPr bwMode="auto">
            <a:xfrm flipH="1">
              <a:off x="3768" y="170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3692" name="Oval 26"/>
            <p:cNvSpPr>
              <a:spLocks noChangeArrowheads="1"/>
            </p:cNvSpPr>
            <p:nvPr/>
          </p:nvSpPr>
          <p:spPr bwMode="auto">
            <a:xfrm>
              <a:off x="3144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693" name="Oval 27"/>
            <p:cNvSpPr>
              <a:spLocks noChangeArrowheads="1"/>
            </p:cNvSpPr>
            <p:nvPr/>
          </p:nvSpPr>
          <p:spPr bwMode="auto">
            <a:xfrm>
              <a:off x="3816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694" name="Line 28"/>
            <p:cNvSpPr>
              <a:spLocks noChangeShapeType="1"/>
            </p:cNvSpPr>
            <p:nvPr/>
          </p:nvSpPr>
          <p:spPr bwMode="auto">
            <a:xfrm flipH="1">
              <a:off x="3336" y="21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3695" name="Line 29"/>
            <p:cNvSpPr>
              <a:spLocks noChangeShapeType="1"/>
            </p:cNvSpPr>
            <p:nvPr/>
          </p:nvSpPr>
          <p:spPr bwMode="auto">
            <a:xfrm>
              <a:off x="3768" y="218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endParaRPr>
            </a:p>
          </p:txBody>
        </p:sp>
        <p:sp>
          <p:nvSpPr>
            <p:cNvPr id="113696" name="Text Box 30"/>
            <p:cNvSpPr txBox="1">
              <a:spLocks noChangeArrowheads="1"/>
            </p:cNvSpPr>
            <p:nvPr/>
          </p:nvSpPr>
          <p:spPr bwMode="auto">
            <a:xfrm>
              <a:off x="3096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3697" name="Text Box 31"/>
            <p:cNvSpPr txBox="1">
              <a:spLocks noChangeArrowheads="1"/>
            </p:cNvSpPr>
            <p:nvPr/>
          </p:nvSpPr>
          <p:spPr bwMode="auto">
            <a:xfrm>
              <a:off x="3864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3698" name="Text Box 32"/>
            <p:cNvSpPr txBox="1">
              <a:spLocks noChangeArrowheads="1"/>
            </p:cNvSpPr>
            <p:nvPr/>
          </p:nvSpPr>
          <p:spPr bwMode="auto">
            <a:xfrm>
              <a:off x="3096" y="257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T</a:t>
              </a:r>
            </a:p>
          </p:txBody>
        </p:sp>
        <p:sp>
          <p:nvSpPr>
            <p:cNvPr id="113699" name="Text Box 33"/>
            <p:cNvSpPr txBox="1">
              <a:spLocks noChangeArrowheads="1"/>
            </p:cNvSpPr>
            <p:nvPr/>
          </p:nvSpPr>
          <p:spPr bwMode="auto">
            <a:xfrm>
              <a:off x="3720" y="257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B</a:t>
              </a:r>
            </a:p>
          </p:txBody>
        </p:sp>
        <p:sp>
          <p:nvSpPr>
            <p:cNvPr id="113700" name="Text Box 34"/>
            <p:cNvSpPr txBox="1">
              <a:spLocks noChangeArrowheads="1"/>
            </p:cNvSpPr>
            <p:nvPr/>
          </p:nvSpPr>
          <p:spPr bwMode="auto">
            <a:xfrm>
              <a:off x="4104" y="25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</a:t>
              </a:r>
            </a:p>
          </p:txBody>
        </p:sp>
        <p:sp>
          <p:nvSpPr>
            <p:cNvPr id="113701" name="Text Box 35"/>
            <p:cNvSpPr txBox="1">
              <a:spLocks noChangeArrowheads="1"/>
            </p:cNvSpPr>
            <p:nvPr/>
          </p:nvSpPr>
          <p:spPr bwMode="auto">
            <a:xfrm>
              <a:off x="4440" y="28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C</a:t>
              </a:r>
            </a:p>
          </p:txBody>
        </p:sp>
        <p:sp>
          <p:nvSpPr>
            <p:cNvPr id="113702" name="Text Box 36"/>
            <p:cNvSpPr txBox="1">
              <a:spLocks noChangeArrowheads="1"/>
            </p:cNvSpPr>
            <p:nvPr/>
          </p:nvSpPr>
          <p:spPr bwMode="auto">
            <a:xfrm>
              <a:off x="5064" y="290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S</a:t>
              </a:r>
            </a:p>
          </p:txBody>
        </p:sp>
      </p:grpSp>
      <p:sp>
        <p:nvSpPr>
          <p:cNvPr id="797734" name="Rectangle 38"/>
          <p:cNvSpPr>
            <a:spLocks noChangeArrowheads="1"/>
          </p:cNvSpPr>
          <p:nvPr/>
        </p:nvSpPr>
        <p:spPr bwMode="auto">
          <a:xfrm>
            <a:off x="1619250" y="2395538"/>
            <a:ext cx="1619250" cy="25701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　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B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　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　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　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110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　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30446130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 animBg="1"/>
      <p:bldP spid="7977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73" name="Rectangle 25"/>
          <p:cNvSpPr>
            <a:spLocks noChangeArrowheads="1"/>
          </p:cNvSpPr>
          <p:nvPr/>
        </p:nvSpPr>
        <p:spPr bwMode="auto">
          <a:xfrm>
            <a:off x="923925" y="611188"/>
            <a:ext cx="7283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）若结点有左子树，则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lchild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指向其左孩子；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否则，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lchild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指向其直接前驱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即线索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</p:txBody>
      </p:sp>
      <p:sp>
        <p:nvSpPr>
          <p:cNvPr id="770074" name="Rectangle 26"/>
          <p:cNvSpPr>
            <a:spLocks noChangeArrowheads="1"/>
          </p:cNvSpPr>
          <p:nvPr/>
        </p:nvSpPr>
        <p:spPr bwMode="auto">
          <a:xfrm>
            <a:off x="923925" y="1639888"/>
            <a:ext cx="73421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）若结点有右子树，则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rchild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指向其右孩子；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否则，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rchild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指向其直接后继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即线索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770075" name="Rectangle 27"/>
          <p:cNvSpPr>
            <a:spLocks noChangeArrowheads="1"/>
          </p:cNvSpPr>
          <p:nvPr/>
        </p:nvSpPr>
        <p:spPr bwMode="auto">
          <a:xfrm>
            <a:off x="787402" y="268763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为了避免混淆，增加两个标志域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770076" name="Group 28"/>
          <p:cNvGraphicFramePr>
            <a:graphicFrameLocks noGrp="1"/>
          </p:cNvGraphicFramePr>
          <p:nvPr/>
        </p:nvGraphicFramePr>
        <p:xfrm>
          <a:off x="1806575" y="3362325"/>
          <a:ext cx="5321300" cy="517956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LTag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data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RTag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747" name="Rectangle 47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线索化二叉树</a:t>
            </a:r>
          </a:p>
        </p:txBody>
      </p:sp>
    </p:spTree>
    <p:extLst>
      <p:ext uri="{BB962C8B-B14F-4D97-AF65-F5344CB8AC3E}">
        <p14:creationId xmlns:p14="http://schemas.microsoft.com/office/powerpoint/2010/main" val="393342193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73" grpId="0" autoUpdateAnimBg="0"/>
      <p:bldP spid="770074" grpId="0" autoUpdateAnimBg="0"/>
      <p:bldP spid="77007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A6130EE6-A1AA-492E-8070-5774EF31FDBD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4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945154" name="Rectangle 2"/>
          <p:cNvSpPr>
            <a:spLocks noChangeArrowheads="1"/>
          </p:cNvSpPr>
          <p:nvPr/>
        </p:nvSpPr>
        <p:spPr bwMode="auto">
          <a:xfrm>
            <a:off x="533400" y="685800"/>
            <a:ext cx="79248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根据给定的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个权值{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,w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……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}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构造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棵只有根结点的二叉树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在森林中选取两棵根结点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权值最小的树作左右子树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，构造一棵新的二叉树，置新二叉树根结点权值为其左右子树根结点权值之和。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在森林中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删除这两棵树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，同时将新得到的二叉树加入森林中。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重复上述两步，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直到只含一棵树为止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，这棵树即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夫曼树。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14693" name="Rectangle 3"/>
          <p:cNvSpPr>
            <a:spLocks noChangeArrowheads="1"/>
          </p:cNvSpPr>
          <p:nvPr/>
        </p:nvSpPr>
        <p:spPr bwMode="auto">
          <a:xfrm>
            <a:off x="0" y="0"/>
            <a:ext cx="3897313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哈夫曼树的构造过程</a:t>
            </a:r>
          </a:p>
        </p:txBody>
      </p:sp>
    </p:spTree>
    <p:extLst>
      <p:ext uri="{BB962C8B-B14F-4D97-AF65-F5344CB8AC3E}">
        <p14:creationId xmlns:p14="http://schemas.microsoft.com/office/powerpoint/2010/main" val="2494034094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5D3A883A-96C7-4D84-9A47-3B8DE960C435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577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-327025" y="6461125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Ch5_8.c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2843213" y="2565400"/>
            <a:ext cx="4694056" cy="206210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struct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weight;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parent,lchild,rchild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HTNode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,*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HuffmanTree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115718" name="Rectangle 4"/>
          <p:cNvSpPr>
            <a:spLocks noChangeArrowheads="1"/>
          </p:cNvSpPr>
          <p:nvPr/>
        </p:nvSpPr>
        <p:spPr bwMode="auto">
          <a:xfrm>
            <a:off x="0" y="0"/>
            <a:ext cx="65881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哈夫曼树构造算法的实现（算法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5.10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</p:txBody>
      </p:sp>
      <p:sp>
        <p:nvSpPr>
          <p:cNvPr id="946181" name="Rectangle 5"/>
          <p:cNvSpPr>
            <a:spLocks noChangeArrowheads="1"/>
          </p:cNvSpPr>
          <p:nvPr/>
        </p:nvSpPr>
        <p:spPr bwMode="auto">
          <a:xfrm>
            <a:off x="434975" y="1352550"/>
            <a:ext cx="67294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采用顺序存储结构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一维结构数组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结点类型定义</a:t>
            </a:r>
          </a:p>
        </p:txBody>
      </p:sp>
      <p:sp>
        <p:nvSpPr>
          <p:cNvPr id="946182" name="Text Box 6"/>
          <p:cNvSpPr txBox="1">
            <a:spLocks noChangeArrowheads="1"/>
          </p:cNvSpPr>
          <p:nvPr/>
        </p:nvSpPr>
        <p:spPr bwMode="auto">
          <a:xfrm>
            <a:off x="434975" y="773113"/>
            <a:ext cx="7596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一棵有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个叶子结点的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Huffman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树有</a:t>
            </a:r>
            <a:r>
              <a:rPr kumimoji="1" lang="zh-CN" altLang="en-US" sz="3200" b="1" i="0" u="sng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个结点</a:t>
            </a:r>
          </a:p>
        </p:txBody>
      </p:sp>
      <p:sp>
        <p:nvSpPr>
          <p:cNvPr id="946183" name="Text Box 7"/>
          <p:cNvSpPr txBox="1">
            <a:spLocks noChangeArrowheads="1"/>
          </p:cNvSpPr>
          <p:nvPr/>
        </p:nvSpPr>
        <p:spPr bwMode="auto">
          <a:xfrm>
            <a:off x="6160782" y="842873"/>
            <a:ext cx="712290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2n-1</a:t>
            </a:r>
          </a:p>
        </p:txBody>
      </p:sp>
    </p:spTree>
    <p:extLst>
      <p:ext uri="{BB962C8B-B14F-4D97-AF65-F5344CB8AC3E}">
        <p14:creationId xmlns:p14="http://schemas.microsoft.com/office/powerpoint/2010/main" val="1272531277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animBg="1"/>
      <p:bldP spid="946181" grpId="0"/>
      <p:bldP spid="946182" grpId="0"/>
      <p:bldP spid="94618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856723B7-69AF-4D9A-98FE-FE47049EFED4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680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95288" y="765175"/>
            <a:ext cx="87487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HT[1..2n-1]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lchild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rchild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=parent=0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输入初始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个叶子结点：置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HT[1..n]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weight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值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进行以下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次合并，依次产生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=n+1..2n-1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3.1)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HT[1..i-1]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中选两个未被选过的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weight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最小的两个结点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HT[s1]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HT[s2] 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parent = 0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的结点中选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3.2)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修改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HT[s1]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HT[s2]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parent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值：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parent=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3.3)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HT[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weight=HT[s1].weight + HT[s2].weight 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lchild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=s1,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rchild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=s2</a:t>
            </a:r>
          </a:p>
        </p:txBody>
      </p: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0" y="0"/>
            <a:ext cx="65881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哈夫曼树构造算法的实现</a:t>
            </a:r>
          </a:p>
        </p:txBody>
      </p:sp>
    </p:spTree>
    <p:extLst>
      <p:ext uri="{BB962C8B-B14F-4D97-AF65-F5344CB8AC3E}">
        <p14:creationId xmlns:p14="http://schemas.microsoft.com/office/powerpoint/2010/main" val="3590936278"/>
      </p:ext>
    </p:extLst>
  </p:cSld>
  <p:clrMapOvr>
    <a:masterClrMapping/>
  </p:clrMapOvr>
  <p:transition>
    <p:cover dir="l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AA5125B6-2233-4451-9130-0F3767446B8C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782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476250" y="314208"/>
            <a:ext cx="8359775" cy="436427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void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CreatHuffmanTree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HuffmanTree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&amp;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HT,int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n){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if(n&lt;=1)return;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m=2*n-1;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HT=new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HTNode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[m+1];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号单元未用，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HT[m]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表示根结点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//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初始化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HT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表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for(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=1;i&lt;=m;++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{HT[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].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lchild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=0;HT[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].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rchild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=0;HT[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].parent=0;}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=1;i&lt;=n;++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cin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&gt;&gt;HT[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39406" y="3050073"/>
            <a:ext cx="5043487" cy="3997325"/>
            <a:chOff x="2551" y="1825"/>
            <a:chExt cx="3177" cy="2518"/>
          </a:xfrm>
        </p:grpSpPr>
        <p:sp>
          <p:nvSpPr>
            <p:cNvPr id="117777" name="Rectangle 4"/>
            <p:cNvSpPr>
              <a:spLocks noChangeArrowheads="1"/>
            </p:cNvSpPr>
            <p:nvPr/>
          </p:nvSpPr>
          <p:spPr bwMode="auto">
            <a:xfrm>
              <a:off x="2974" y="1830"/>
              <a:ext cx="2690" cy="25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grpSp>
          <p:nvGrpSpPr>
            <p:cNvPr id="117778" name="Group 5"/>
            <p:cNvGrpSpPr>
              <a:grpSpLocks/>
            </p:cNvGrpSpPr>
            <p:nvPr/>
          </p:nvGrpSpPr>
          <p:grpSpPr bwMode="auto">
            <a:xfrm>
              <a:off x="2551" y="1825"/>
              <a:ext cx="3177" cy="2518"/>
              <a:chOff x="2551" y="1825"/>
              <a:chExt cx="3177" cy="2518"/>
            </a:xfrm>
          </p:grpSpPr>
          <p:grpSp>
            <p:nvGrpSpPr>
              <p:cNvPr id="117779" name="Group 6"/>
              <p:cNvGrpSpPr>
                <a:grpSpLocks/>
              </p:cNvGrpSpPr>
              <p:nvPr/>
            </p:nvGrpSpPr>
            <p:grpSpPr bwMode="auto">
              <a:xfrm>
                <a:off x="2551" y="1825"/>
                <a:ext cx="3177" cy="2518"/>
                <a:chOff x="2551" y="1825"/>
                <a:chExt cx="3177" cy="2518"/>
              </a:xfrm>
            </p:grpSpPr>
            <p:sp>
              <p:nvSpPr>
                <p:cNvPr id="117781" name="Rectangle 7"/>
                <p:cNvSpPr>
                  <a:spLocks noChangeArrowheads="1"/>
                </p:cNvSpPr>
                <p:nvPr/>
              </p:nvSpPr>
              <p:spPr bwMode="auto">
                <a:xfrm>
                  <a:off x="2551" y="2083"/>
                  <a:ext cx="3111" cy="2233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sp>
              <p:nvSpPr>
                <p:cNvPr id="117782" name="Line 8"/>
                <p:cNvSpPr>
                  <a:spLocks noChangeShapeType="1"/>
                </p:cNvSpPr>
                <p:nvPr/>
              </p:nvSpPr>
              <p:spPr bwMode="auto">
                <a:xfrm>
                  <a:off x="5151" y="1831"/>
                  <a:ext cx="0" cy="251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  <p:sp>
              <p:nvSpPr>
                <p:cNvPr id="117783" name="Line 9"/>
                <p:cNvSpPr>
                  <a:spLocks noChangeShapeType="1"/>
                </p:cNvSpPr>
                <p:nvPr/>
              </p:nvSpPr>
              <p:spPr bwMode="auto">
                <a:xfrm>
                  <a:off x="4595" y="1831"/>
                  <a:ext cx="0" cy="25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  <p:sp>
              <p:nvSpPr>
                <p:cNvPr id="117784" name="Line 10"/>
                <p:cNvSpPr>
                  <a:spLocks noChangeShapeType="1"/>
                </p:cNvSpPr>
                <p:nvPr/>
              </p:nvSpPr>
              <p:spPr bwMode="auto">
                <a:xfrm>
                  <a:off x="3817" y="1842"/>
                  <a:ext cx="0" cy="246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  <p:sp>
              <p:nvSpPr>
                <p:cNvPr id="11778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561" y="3386"/>
                  <a:ext cx="311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仿宋_GB2312"/>
                    <a:cs typeface="+mn-cs"/>
                  </a:endParaRPr>
                </a:p>
              </p:txBody>
            </p:sp>
            <p:sp>
              <p:nvSpPr>
                <p:cNvPr id="11778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84" y="1825"/>
                  <a:ext cx="27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weight         parent       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lchild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rchild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</a:t>
                  </a:r>
                </a:p>
              </p:txBody>
            </p:sp>
            <p:sp>
              <p:nvSpPr>
                <p:cNvPr id="11778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62" y="2185"/>
                  <a:ext cx="322" cy="2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．．．</a:t>
                  </a: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８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９</a:t>
                  </a: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．．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7780" name="Line 14"/>
              <p:cNvSpPr>
                <a:spLocks noChangeShapeType="1"/>
              </p:cNvSpPr>
              <p:nvPr/>
            </p:nvSpPr>
            <p:spPr bwMode="auto">
              <a:xfrm>
                <a:off x="2972" y="2064"/>
                <a:ext cx="1" cy="223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仿宋_GB2312"/>
                  <a:cs typeface="+mn-cs"/>
                </a:endParaRPr>
              </a:p>
            </p:txBody>
          </p:sp>
        </p:grpSp>
      </p:grpSp>
      <p:sp>
        <p:nvSpPr>
          <p:cNvPr id="948239" name="Text Box 15"/>
          <p:cNvSpPr txBox="1">
            <a:spLocks noChangeArrowheads="1"/>
          </p:cNvSpPr>
          <p:nvPr/>
        </p:nvSpPr>
        <p:spPr bwMode="auto">
          <a:xfrm>
            <a:off x="5157788" y="3506788"/>
            <a:ext cx="736600" cy="18573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</a:p>
          <a:p>
            <a:pPr marL="0" marR="0" lvl="0" indent="0" algn="l" defTabSz="914400" rtl="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</a:p>
          <a:p>
            <a:pPr marL="0" marR="0" lvl="0" indent="0" algn="l" defTabSz="914400" rtl="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  <a:p>
            <a:pPr marL="0" marR="0" lvl="0" indent="0" algn="l" defTabSz="914400" rtl="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450013" y="3540125"/>
            <a:ext cx="422275" cy="3309938"/>
            <a:chOff x="4063" y="2230"/>
            <a:chExt cx="266" cy="2085"/>
          </a:xfrm>
        </p:grpSpPr>
        <p:sp>
          <p:nvSpPr>
            <p:cNvPr id="117775" name="Text Box 17"/>
            <p:cNvSpPr txBox="1">
              <a:spLocks noChangeArrowheads="1"/>
            </p:cNvSpPr>
            <p:nvPr/>
          </p:nvSpPr>
          <p:spPr bwMode="auto">
            <a:xfrm>
              <a:off x="4063" y="2230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0 0 0 0 0 0 0 0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76" name="Text Box 18"/>
            <p:cNvSpPr txBox="1">
              <a:spLocks noChangeArrowheads="1"/>
            </p:cNvSpPr>
            <p:nvPr/>
          </p:nvSpPr>
          <p:spPr bwMode="auto">
            <a:xfrm>
              <a:off x="4083" y="3508"/>
              <a:ext cx="23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0 0 0 0 0 0 0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48243" name="Text Box 19"/>
          <p:cNvSpPr txBox="1">
            <a:spLocks noChangeArrowheads="1"/>
          </p:cNvSpPr>
          <p:nvPr/>
        </p:nvSpPr>
        <p:spPr bwMode="auto">
          <a:xfrm>
            <a:off x="4065588" y="1976438"/>
            <a:ext cx="4922837" cy="8588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例:设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n=8,  w={5,29,7,8,14,23,3,11}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试设计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huffman code (m=2*8-1=15)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413750" y="3530600"/>
            <a:ext cx="422275" cy="3295650"/>
            <a:chOff x="5300" y="2224"/>
            <a:chExt cx="266" cy="2076"/>
          </a:xfrm>
        </p:grpSpPr>
        <p:sp>
          <p:nvSpPr>
            <p:cNvPr id="117773" name="Text Box 21"/>
            <p:cNvSpPr txBox="1">
              <a:spLocks noChangeArrowheads="1"/>
            </p:cNvSpPr>
            <p:nvPr/>
          </p:nvSpPr>
          <p:spPr bwMode="auto">
            <a:xfrm>
              <a:off x="5300" y="2224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0 0 0 0 0 0 0 0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74" name="Text Box 22"/>
            <p:cNvSpPr txBox="1">
              <a:spLocks noChangeArrowheads="1"/>
            </p:cNvSpPr>
            <p:nvPr/>
          </p:nvSpPr>
          <p:spPr bwMode="auto">
            <a:xfrm>
              <a:off x="5323" y="3493"/>
              <a:ext cx="23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0 0 0 0 0 0 0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546975" y="3530600"/>
            <a:ext cx="422275" cy="3295650"/>
            <a:chOff x="5300" y="2224"/>
            <a:chExt cx="266" cy="2076"/>
          </a:xfrm>
        </p:grpSpPr>
        <p:sp>
          <p:nvSpPr>
            <p:cNvPr id="117771" name="Text Box 24"/>
            <p:cNvSpPr txBox="1">
              <a:spLocks noChangeArrowheads="1"/>
            </p:cNvSpPr>
            <p:nvPr/>
          </p:nvSpPr>
          <p:spPr bwMode="auto">
            <a:xfrm>
              <a:off x="5300" y="2224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0 0 0 0 0 0 0 0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72" name="Text Box 25"/>
            <p:cNvSpPr txBox="1">
              <a:spLocks noChangeArrowheads="1"/>
            </p:cNvSpPr>
            <p:nvPr/>
          </p:nvSpPr>
          <p:spPr bwMode="auto">
            <a:xfrm>
              <a:off x="5323" y="3493"/>
              <a:ext cx="23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0 0 0 0 0 0 0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59153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9" grpId="0" animBg="1" autoUpdateAnimBg="0"/>
      <p:bldP spid="948243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C26AA1F6-98F0-49B7-85BB-9FFED39771EE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885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304800" y="596900"/>
            <a:ext cx="8154988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=n+1;i&lt;=m;++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构造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Huffman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树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Select(HT,i-1, s1, s2);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HT[k](1≤k≤i-1)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中选择两个其双亲域为0,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且权值最小的结点,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并返回它们在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中的序号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s1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s2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HT[s1].parent=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HT[s2] .parent=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中删除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s1,s2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HT[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lchild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=s1;    HT[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rchild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=s2 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//s1,s2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分别作为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的左右孩子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HT[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].weight=HT[s1].weight + HT[s2] .weight;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的权值为左右孩子权值之和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01499"/>
      </p:ext>
    </p:extLst>
  </p:cSld>
  <p:clrMapOvr>
    <a:masterClrMapping/>
  </p:clrMapOvr>
  <p:transition>
    <p:cover dir="l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4000">
                <a:solidFill>
                  <a:srgbClr val="FF3300"/>
                </a:solidFill>
              </a:rPr>
              <a:t>求最小值函数</a:t>
            </a:r>
            <a:r>
              <a:rPr lang="en-US" altLang="zh-CN" sz="4000">
                <a:solidFill>
                  <a:srgbClr val="FF3300"/>
                </a:solidFill>
              </a:rPr>
              <a:t>MIN 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9388"/>
            <a:ext cx="8820150" cy="4725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b="1"/>
              <a:t>int min(HuffmanTree t,int i)</a:t>
            </a:r>
          </a:p>
          <a:p>
            <a:pPr>
              <a:lnSpc>
                <a:spcPct val="80000"/>
              </a:lnSpc>
            </a:pPr>
            <a:r>
              <a:rPr lang="en-US" altLang="zh-CN" sz="2600" b="1"/>
              <a:t> { // </a:t>
            </a:r>
            <a:r>
              <a:rPr lang="zh-CN" altLang="en-US" sz="2600" b="1"/>
              <a:t>返回</a:t>
            </a:r>
            <a:r>
              <a:rPr lang="en-US" altLang="zh-CN" sz="2600" b="1"/>
              <a:t>i</a:t>
            </a:r>
            <a:r>
              <a:rPr lang="zh-CN" altLang="en-US" sz="2600" b="1"/>
              <a:t>个结点中权值最小的树的根结点序号，</a:t>
            </a:r>
          </a:p>
          <a:p>
            <a:pPr>
              <a:lnSpc>
                <a:spcPct val="80000"/>
              </a:lnSpc>
            </a:pPr>
            <a:r>
              <a:rPr lang="zh-CN" altLang="en-US" sz="2600" b="1"/>
              <a:t>     函数</a:t>
            </a:r>
            <a:r>
              <a:rPr lang="en-US" altLang="zh-CN" sz="2600" b="1"/>
              <a:t>select()</a:t>
            </a:r>
            <a:r>
              <a:rPr lang="zh-CN" altLang="en-US" sz="2600" b="1"/>
              <a:t>调用</a:t>
            </a:r>
          </a:p>
          <a:p>
            <a:pPr>
              <a:lnSpc>
                <a:spcPct val="80000"/>
              </a:lnSpc>
            </a:pPr>
            <a:r>
              <a:rPr lang="zh-CN" altLang="en-US" sz="2600" b="1"/>
              <a:t>   </a:t>
            </a:r>
            <a:r>
              <a:rPr lang="en-US" altLang="zh-CN" sz="2600" b="1"/>
              <a:t>int j,flag;</a:t>
            </a:r>
          </a:p>
          <a:p>
            <a:pPr>
              <a:lnSpc>
                <a:spcPct val="80000"/>
              </a:lnSpc>
            </a:pPr>
            <a:r>
              <a:rPr lang="en-US" altLang="zh-CN" sz="2600" b="1"/>
              <a:t>   unsigned int k=UINT_MAX; // </a:t>
            </a:r>
            <a:r>
              <a:rPr lang="zh-CN" altLang="en-US" sz="2600" b="1"/>
              <a:t>取</a:t>
            </a:r>
            <a:r>
              <a:rPr lang="en-US" altLang="zh-CN" sz="2600" b="1"/>
              <a:t>k</a:t>
            </a:r>
            <a:r>
              <a:rPr lang="zh-CN" altLang="en-US" sz="2600" b="1"/>
              <a:t>为不小于可能的值</a:t>
            </a:r>
            <a:r>
              <a:rPr lang="en-US" altLang="zh-CN" sz="2600" b="1"/>
              <a:t>(</a:t>
            </a:r>
            <a:r>
              <a:rPr lang="zh-CN" altLang="en-US" sz="2600" b="1"/>
              <a:t>无符号整型最大值</a:t>
            </a:r>
            <a:r>
              <a:rPr lang="en-US" altLang="zh-CN" sz="2600" b="1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600" b="1"/>
              <a:t>   for(j=1;j&lt;=i;j++)</a:t>
            </a:r>
          </a:p>
          <a:p>
            <a:pPr>
              <a:lnSpc>
                <a:spcPct val="80000"/>
              </a:lnSpc>
            </a:pPr>
            <a:r>
              <a:rPr lang="en-US" altLang="zh-CN" sz="2600" b="1"/>
              <a:t>     if(t[j].weight&lt;k&amp;&amp;t[j].parent==0) // t[j]</a:t>
            </a:r>
            <a:r>
              <a:rPr lang="zh-CN" altLang="en-US" sz="2600" b="1"/>
              <a:t>是树的根结点</a:t>
            </a:r>
          </a:p>
          <a:p>
            <a:pPr>
              <a:lnSpc>
                <a:spcPct val="80000"/>
              </a:lnSpc>
            </a:pPr>
            <a:r>
              <a:rPr lang="zh-CN" altLang="en-US" sz="2600" b="1"/>
              <a:t>       </a:t>
            </a:r>
            <a:r>
              <a:rPr lang="en-US" altLang="zh-CN" sz="2600" b="1"/>
              <a:t>k=t[j].weight,flag=j;</a:t>
            </a:r>
          </a:p>
          <a:p>
            <a:pPr>
              <a:lnSpc>
                <a:spcPct val="80000"/>
              </a:lnSpc>
            </a:pPr>
            <a:r>
              <a:rPr lang="en-US" altLang="zh-CN" sz="2600" b="1"/>
              <a:t>   t[flag].parent=1; // </a:t>
            </a:r>
            <a:r>
              <a:rPr lang="zh-CN" altLang="en-US" sz="2600" b="1"/>
              <a:t>给选中的根结点的双亲赋</a:t>
            </a:r>
            <a:r>
              <a:rPr lang="en-US" altLang="zh-CN" sz="2600" b="1"/>
              <a:t>1</a:t>
            </a:r>
            <a:r>
              <a:rPr lang="zh-CN" altLang="en-US" sz="2600" b="1"/>
              <a:t>，避免第</a:t>
            </a:r>
            <a:r>
              <a:rPr lang="en-US" altLang="zh-CN" sz="2600" b="1"/>
              <a:t>2</a:t>
            </a:r>
            <a:r>
              <a:rPr lang="zh-CN" altLang="en-US" sz="2600" b="1"/>
              <a:t>次查找该结点</a:t>
            </a:r>
          </a:p>
          <a:p>
            <a:pPr>
              <a:lnSpc>
                <a:spcPct val="80000"/>
              </a:lnSpc>
            </a:pPr>
            <a:r>
              <a:rPr lang="zh-CN" altLang="en-US" sz="2600" b="1"/>
              <a:t>   </a:t>
            </a:r>
            <a:r>
              <a:rPr lang="en-US" altLang="zh-CN" sz="2600" b="1"/>
              <a:t>return flag;</a:t>
            </a:r>
          </a:p>
          <a:p>
            <a:pPr>
              <a:lnSpc>
                <a:spcPct val="80000"/>
              </a:lnSpc>
            </a:pPr>
            <a:r>
              <a:rPr lang="en-US" altLang="zh-CN" sz="2600" b="1"/>
              <a:t> }</a:t>
            </a:r>
            <a:endParaRPr lang="zh-CN" altLang="en-US" sz="2600" b="1"/>
          </a:p>
        </p:txBody>
      </p:sp>
    </p:spTree>
    <p:extLst>
      <p:ext uri="{BB962C8B-B14F-4D97-AF65-F5344CB8AC3E}">
        <p14:creationId xmlns:p14="http://schemas.microsoft.com/office/powerpoint/2010/main" val="480408718"/>
      </p:ext>
    </p:extLst>
  </p:cSld>
  <p:clrMapOvr>
    <a:masterClrMapping/>
  </p:clrMapOvr>
  <p:transition>
    <p:cover dir="l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4000">
                <a:solidFill>
                  <a:srgbClr val="FF3300"/>
                </a:solidFill>
              </a:rPr>
              <a:t>Selete</a:t>
            </a:r>
            <a:r>
              <a:rPr lang="zh-CN" altLang="en-US" sz="4000">
                <a:solidFill>
                  <a:srgbClr val="FF3300"/>
                </a:solidFill>
              </a:rPr>
              <a:t>函数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295400"/>
            <a:ext cx="7983537" cy="4879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/>
              <a:t>void select(HuffmanTree t,int i,int &amp;s1,int &amp;s2)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{ // </a:t>
            </a:r>
            <a:r>
              <a:rPr lang="zh-CN" altLang="en-US" sz="2800" b="1"/>
              <a:t>在</a:t>
            </a:r>
            <a:r>
              <a:rPr lang="en-US" altLang="zh-CN" sz="2800" b="1"/>
              <a:t>i</a:t>
            </a:r>
            <a:r>
              <a:rPr lang="zh-CN" altLang="en-US" sz="2800" b="1"/>
              <a:t>个结点中选择</a:t>
            </a:r>
            <a:r>
              <a:rPr lang="en-US" altLang="zh-CN" sz="2800" b="1"/>
              <a:t>2</a:t>
            </a:r>
            <a:r>
              <a:rPr lang="zh-CN" altLang="en-US" sz="2800" b="1"/>
              <a:t>个权值最小的树的根结点序号，</a:t>
            </a:r>
            <a:r>
              <a:rPr lang="en-US" altLang="zh-CN" sz="2800" b="1"/>
              <a:t>s1</a:t>
            </a:r>
            <a:r>
              <a:rPr lang="zh-CN" altLang="en-US" sz="2800" b="1"/>
              <a:t>为其中序号小的那个</a:t>
            </a:r>
          </a:p>
          <a:p>
            <a:pPr>
              <a:lnSpc>
                <a:spcPct val="80000"/>
              </a:lnSpc>
            </a:pPr>
            <a:r>
              <a:rPr lang="zh-CN" altLang="en-US" sz="2800" b="1"/>
              <a:t>   </a:t>
            </a:r>
            <a:r>
              <a:rPr lang="en-US" altLang="zh-CN" sz="2800" b="1"/>
              <a:t>int j;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  s1=min(t,i);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  s2=min(t,i);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  if(s1&gt;s2)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  {      j=s1;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    s1=s2;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    s2=j;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  }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 }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744410840"/>
      </p:ext>
    </p:extLst>
  </p:cSld>
  <p:clrMapOvr>
    <a:masterClrMapping/>
  </p:clrMapOvr>
  <p:transition>
    <p:cover dir="l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0485703C-22F0-4BD3-BB35-EA59B4473675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7987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21860" name="Line 2"/>
          <p:cNvSpPr>
            <a:spLocks noChangeShapeType="1"/>
          </p:cNvSpPr>
          <p:nvPr/>
        </p:nvSpPr>
        <p:spPr bwMode="auto">
          <a:xfrm>
            <a:off x="1352550" y="6218238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grpSp>
        <p:nvGrpSpPr>
          <p:cNvPr id="121861" name="Group 29"/>
          <p:cNvGrpSpPr>
            <a:grpSpLocks/>
          </p:cNvGrpSpPr>
          <p:nvPr/>
        </p:nvGrpSpPr>
        <p:grpSpPr bwMode="auto">
          <a:xfrm>
            <a:off x="2106613" y="1662113"/>
            <a:ext cx="5043487" cy="3997325"/>
            <a:chOff x="1327" y="1047"/>
            <a:chExt cx="3177" cy="2518"/>
          </a:xfrm>
        </p:grpSpPr>
        <p:grpSp>
          <p:nvGrpSpPr>
            <p:cNvPr id="121863" name="Group 4"/>
            <p:cNvGrpSpPr>
              <a:grpSpLocks/>
            </p:cNvGrpSpPr>
            <p:nvPr/>
          </p:nvGrpSpPr>
          <p:grpSpPr bwMode="auto">
            <a:xfrm>
              <a:off x="1327" y="1047"/>
              <a:ext cx="3177" cy="2518"/>
              <a:chOff x="2112" y="1528"/>
              <a:chExt cx="3177" cy="2518"/>
            </a:xfrm>
          </p:grpSpPr>
          <p:sp>
            <p:nvSpPr>
              <p:cNvPr id="121872" name="Rectangle 5"/>
              <p:cNvSpPr>
                <a:spLocks noChangeArrowheads="1"/>
              </p:cNvSpPr>
              <p:nvPr/>
            </p:nvSpPr>
            <p:spPr bwMode="auto">
              <a:xfrm>
                <a:off x="2535" y="1533"/>
                <a:ext cx="2690" cy="255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grpSp>
            <p:nvGrpSpPr>
              <p:cNvPr id="121873" name="Group 6"/>
              <p:cNvGrpSpPr>
                <a:grpSpLocks/>
              </p:cNvGrpSpPr>
              <p:nvPr/>
            </p:nvGrpSpPr>
            <p:grpSpPr bwMode="auto">
              <a:xfrm>
                <a:off x="2112" y="1528"/>
                <a:ext cx="3177" cy="2518"/>
                <a:chOff x="2112" y="1528"/>
                <a:chExt cx="3177" cy="2518"/>
              </a:xfrm>
            </p:grpSpPr>
            <p:sp>
              <p:nvSpPr>
                <p:cNvPr id="121874" name="Rectangle 7"/>
                <p:cNvSpPr>
                  <a:spLocks noChangeArrowheads="1"/>
                </p:cNvSpPr>
                <p:nvPr/>
              </p:nvSpPr>
              <p:spPr bwMode="auto">
                <a:xfrm>
                  <a:off x="2112" y="1786"/>
                  <a:ext cx="3111" cy="2233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endParaRPr>
                </a:p>
              </p:txBody>
            </p:sp>
            <p:grpSp>
              <p:nvGrpSpPr>
                <p:cNvPr id="121875" name="Group 8"/>
                <p:cNvGrpSpPr>
                  <a:grpSpLocks/>
                </p:cNvGrpSpPr>
                <p:nvPr/>
              </p:nvGrpSpPr>
              <p:grpSpPr bwMode="auto">
                <a:xfrm>
                  <a:off x="2122" y="1528"/>
                  <a:ext cx="3167" cy="2518"/>
                  <a:chOff x="2111" y="1528"/>
                  <a:chExt cx="3167" cy="2518"/>
                </a:xfrm>
              </p:grpSpPr>
              <p:sp>
                <p:nvSpPr>
                  <p:cNvPr id="12187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701" y="1534"/>
                    <a:ext cx="0" cy="251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仿宋_GB2312"/>
                      <a:cs typeface="+mn-cs"/>
                    </a:endParaRPr>
                  </a:p>
                </p:txBody>
              </p:sp>
              <p:sp>
                <p:nvSpPr>
                  <p:cNvPr id="12187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45" y="1534"/>
                    <a:ext cx="0" cy="250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仿宋_GB2312"/>
                      <a:cs typeface="+mn-cs"/>
                    </a:endParaRPr>
                  </a:p>
                </p:txBody>
              </p:sp>
              <p:sp>
                <p:nvSpPr>
                  <p:cNvPr id="12187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67" y="1545"/>
                    <a:ext cx="0" cy="246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仿宋_GB2312"/>
                      <a:cs typeface="+mn-cs"/>
                    </a:endParaRPr>
                  </a:p>
                </p:txBody>
              </p:sp>
              <p:sp>
                <p:nvSpPr>
                  <p:cNvPr id="12187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522" y="1789"/>
                    <a:ext cx="0" cy="223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仿宋_GB2312"/>
                      <a:cs typeface="+mn-cs"/>
                    </a:endParaRPr>
                  </a:p>
                </p:txBody>
              </p:sp>
              <p:sp>
                <p:nvSpPr>
                  <p:cNvPr id="12188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1" y="3089"/>
                    <a:ext cx="3112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仿宋_GB2312"/>
                      <a:cs typeface="+mn-cs"/>
                    </a:endParaRPr>
                  </a:p>
                </p:txBody>
              </p:sp>
              <p:grpSp>
                <p:nvGrpSpPr>
                  <p:cNvPr id="121881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12" y="1528"/>
                    <a:ext cx="3066" cy="2513"/>
                    <a:chOff x="2212" y="1528"/>
                    <a:chExt cx="3066" cy="2513"/>
                  </a:xfrm>
                </p:grpSpPr>
                <p:sp>
                  <p:nvSpPr>
                    <p:cNvPr id="12188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34" y="1528"/>
                      <a:ext cx="274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cap="sq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1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weight         parent         </a:t>
                      </a:r>
                      <a:r>
                        <a:rPr kumimoji="1" lang="en-US" altLang="zh-CN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lchild</a:t>
                      </a:r>
                      <a:r>
                        <a:rPr kumimoji="1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</a:t>
                      </a:r>
                      <a:r>
                        <a:rPr kumimoji="1" lang="en-US" altLang="zh-CN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rchild</a:t>
                      </a:r>
                      <a:endPara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21883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2" y="1910"/>
                      <a:ext cx="376" cy="21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cap="sq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1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．．．８９．．</a:t>
                      </a:r>
                      <a: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</a:p>
                  </p:txBody>
                </p:sp>
                <p:sp>
                  <p:nvSpPr>
                    <p:cNvPr id="121884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9" y="1934"/>
                      <a:ext cx="556" cy="11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cap="sq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endPara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2188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7" y="3177"/>
                      <a:ext cx="466" cy="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cap="sq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21864" name="Text Box 19"/>
            <p:cNvSpPr txBox="1">
              <a:spLocks noChangeArrowheads="1"/>
            </p:cNvSpPr>
            <p:nvPr/>
          </p:nvSpPr>
          <p:spPr bwMode="auto">
            <a:xfrm>
              <a:off x="2839" y="1452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9 14101012139 11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65" name="Text Box 20"/>
            <p:cNvSpPr txBox="1">
              <a:spLocks noChangeArrowheads="1"/>
            </p:cNvSpPr>
            <p:nvPr/>
          </p:nvSpPr>
          <p:spPr bwMode="auto">
            <a:xfrm>
              <a:off x="2881" y="2694"/>
              <a:ext cx="23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1112131415150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66" name="Text Box 21"/>
            <p:cNvSpPr txBox="1">
              <a:spLocks noChangeArrowheads="1"/>
            </p:cNvSpPr>
            <p:nvPr/>
          </p:nvSpPr>
          <p:spPr bwMode="auto">
            <a:xfrm>
              <a:off x="3507" y="2685"/>
              <a:ext cx="22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1385</a:t>
              </a: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62</a:t>
              </a:r>
            </a:p>
          </p:txBody>
        </p:sp>
        <p:sp>
          <p:nvSpPr>
            <p:cNvPr id="121867" name="Text Box 23"/>
            <p:cNvSpPr txBox="1">
              <a:spLocks noChangeArrowheads="1"/>
            </p:cNvSpPr>
            <p:nvPr/>
          </p:nvSpPr>
          <p:spPr bwMode="auto">
            <a:xfrm>
              <a:off x="4084" y="2697"/>
              <a:ext cx="21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749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68" name="Text Box 24"/>
            <p:cNvSpPr txBox="1">
              <a:spLocks noChangeArrowheads="1"/>
            </p:cNvSpPr>
            <p:nvPr/>
          </p:nvSpPr>
          <p:spPr bwMode="auto">
            <a:xfrm>
              <a:off x="4028" y="3033"/>
              <a:ext cx="24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10111214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69" name="Text Box 26"/>
            <p:cNvSpPr txBox="1">
              <a:spLocks noChangeArrowheads="1"/>
            </p:cNvSpPr>
            <p:nvPr/>
          </p:nvSpPr>
          <p:spPr bwMode="auto">
            <a:xfrm>
              <a:off x="3469" y="1429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0 0 0 0 0 0 0 0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70" name="Text Box 27"/>
            <p:cNvSpPr txBox="1">
              <a:spLocks noChangeArrowheads="1"/>
            </p:cNvSpPr>
            <p:nvPr/>
          </p:nvSpPr>
          <p:spPr bwMode="auto">
            <a:xfrm>
              <a:off x="4028" y="1429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0 0 0 0 0 0 0 0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71" name="Text Box 28"/>
            <p:cNvSpPr txBox="1">
              <a:spLocks noChangeArrowheads="1"/>
            </p:cNvSpPr>
            <p:nvPr/>
          </p:nvSpPr>
          <p:spPr bwMode="auto">
            <a:xfrm>
              <a:off x="3470" y="3356"/>
              <a:ext cx="2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1862" name="Rectangle 30"/>
          <p:cNvSpPr>
            <a:spLocks noChangeArrowheads="1"/>
          </p:cNvSpPr>
          <p:nvPr/>
        </p:nvSpPr>
        <p:spPr bwMode="auto">
          <a:xfrm>
            <a:off x="457200" y="755650"/>
            <a:ext cx="6624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构造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Huffman tree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,HT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0342"/>
      </p:ext>
    </p:extLst>
  </p:cSld>
  <p:clrMapOvr>
    <a:masterClrMapping/>
  </p:clrMapOvr>
  <p:transition>
    <p:cover dir="l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273835B6-F0B4-4C2E-BD5C-B6D6119AEE38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8089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0" y="0"/>
            <a:ext cx="8893175" cy="5980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void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CreatHuffmanCode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HuffmanTree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HT,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HuffmanCode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&amp;HC,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int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n){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从叶子到根逆向求每个字符的赫夫曼编码，存储在编码表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HC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HC=new char *[n+1];         	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分配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个字符编码的头指针矢量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cd=new char [n];		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分配临时存放编码的动态数组空间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cd[n-1]=’\0’; 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编码结束符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for(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=1;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&lt;=n; ++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){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逐个字符求赫夫曼编码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start=n-1; c=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 f=HT[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].parent;                 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while(f!=0){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从叶子结点开始向上回溯，直到根结点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--start;                          		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回溯一次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start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向前指一个位置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if (HT[f].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lchild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 =c)  cd[start]=’0’;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f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的左孩子，则生成代码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else cd[start]=’1’;               	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f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的右孩子，则生成代码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c=f; f=HT[f].parent;             	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继续向上回溯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}                                  	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求出第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个字符的编码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HC[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]= new char [n-start];         	//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为第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个字符编码分配空间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strcpy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(HC[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], &amp;cd[start])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；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将求得的编码从临时空间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cd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复制到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HC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的当前行中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delete cd;                            	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释放临时空间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} //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CreatHuffanCode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277398"/>
      </p:ext>
    </p:extLst>
  </p:cSld>
  <p:clrMapOvr>
    <a:masterClrMapping/>
  </p:clrMapOvr>
  <p:transition>
    <p:cover dir="l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五次上机</a:t>
            </a:r>
            <a:r>
              <a:rPr lang="en-US" altLang="zh-CN" sz="3600" dirty="0">
                <a:solidFill>
                  <a:srgbClr val="FF0000"/>
                </a:solidFill>
              </a:rPr>
              <a:t>-</a:t>
            </a:r>
            <a:r>
              <a:rPr lang="zh-CN" altLang="en-US" sz="3600" dirty="0">
                <a:solidFill>
                  <a:srgbClr val="FF0000"/>
                </a:solidFill>
              </a:rPr>
              <a:t>哈夫曼树和编码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3251" y="1743076"/>
            <a:ext cx="7983537" cy="4725987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结点类型定义</a:t>
            </a:r>
            <a:endParaRPr lang="en-US" altLang="zh-CN" sz="2800" b="1" dirty="0">
              <a:solidFill>
                <a:schemeClr val="accent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哈夫曼树的建立函数</a:t>
            </a:r>
            <a:endParaRPr lang="en-US" altLang="zh-CN" sz="2800" b="1" dirty="0">
              <a:solidFill>
                <a:schemeClr val="accent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哈夫曼编码的函数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330"/>
      </p:ext>
    </p:extLst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381000" y="1989140"/>
            <a:ext cx="815340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LTag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: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LTag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=0,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lchild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域指向左孩子；</a:t>
            </a:r>
            <a:b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</a:b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LTag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=1,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lchild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域指向其前驱。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RTag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: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RTag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=0,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rchild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域指向右孩子；</a:t>
            </a:r>
            <a:b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</a:b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RTag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=1,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rchild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域指向其后继。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935955" name="Group 19"/>
          <p:cNvGraphicFramePr>
            <a:graphicFrameLocks noGrp="1"/>
          </p:cNvGraphicFramePr>
          <p:nvPr/>
        </p:nvGraphicFramePr>
        <p:xfrm>
          <a:off x="1806575" y="981075"/>
          <a:ext cx="5321300" cy="517956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LTag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data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RTag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69" name="Rectangle 20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线索化二叉树</a:t>
            </a:r>
          </a:p>
        </p:txBody>
      </p:sp>
    </p:spTree>
    <p:extLst>
      <p:ext uri="{BB962C8B-B14F-4D97-AF65-F5344CB8AC3E}">
        <p14:creationId xmlns:p14="http://schemas.microsoft.com/office/powerpoint/2010/main" val="20418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            </a:t>
            </a:r>
            <a:fld id="{E361091F-EEBE-4723-8BE2-0A20D6A27A6C}" type="datetime2"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2021年11月29日 Monday</a:t>
            </a:fld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    </a:t>
            </a:r>
          </a:p>
        </p:txBody>
      </p:sp>
      <p:sp>
        <p:nvSpPr>
          <p:cNvPr id="8192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468313" y="836613"/>
            <a:ext cx="82073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哈夫曼编码是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不等长编码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哈夫曼编码是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前缀编码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，即任一字符的编码都不是另一字符编码的前缀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哈夫曼编码树中没有度为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的结点。若叶子结点的个数为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，则哈夫曼编码树的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结点总数为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2n-1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发送过程：根据由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哈夫曼树得到的编码表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送出字符数据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接收过程：按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左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、右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的规定，从根结点走到一个叶结点，完成一个字符的译码。反复此过程，直到接收数据结束</a:t>
            </a:r>
          </a:p>
        </p:txBody>
      </p:sp>
      <p:sp>
        <p:nvSpPr>
          <p:cNvPr id="124933" name="Rectangle 6"/>
          <p:cNvSpPr>
            <a:spLocks noChangeArrowheads="1"/>
          </p:cNvSpPr>
          <p:nvPr/>
        </p:nvSpPr>
        <p:spPr bwMode="auto">
          <a:xfrm>
            <a:off x="0" y="0"/>
            <a:ext cx="45688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哈夫曼编码的几点结论</a:t>
            </a:r>
          </a:p>
        </p:txBody>
      </p:sp>
    </p:spTree>
    <p:extLst>
      <p:ext uri="{BB962C8B-B14F-4D97-AF65-F5344CB8AC3E}">
        <p14:creationId xmlns:p14="http://schemas.microsoft.com/office/powerpoint/2010/main" val="2524371168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ChangeArrowheads="1"/>
          </p:cNvSpPr>
          <p:nvPr/>
        </p:nvSpPr>
        <p:spPr bwMode="auto">
          <a:xfrm>
            <a:off x="381002" y="685802"/>
            <a:ext cx="6207125" cy="7985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画出与二叉树对应的中序线索二叉树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63725" y="1752602"/>
            <a:ext cx="3429000" cy="2881313"/>
            <a:chOff x="1174" y="864"/>
            <a:chExt cx="2160" cy="1815"/>
          </a:xfrm>
        </p:grpSpPr>
        <p:sp>
          <p:nvSpPr>
            <p:cNvPr id="81956" name="Rectangle 8"/>
            <p:cNvSpPr>
              <a:spLocks noChangeArrowheads="1"/>
            </p:cNvSpPr>
            <p:nvPr/>
          </p:nvSpPr>
          <p:spPr bwMode="auto">
            <a:xfrm>
              <a:off x="2192" y="8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28</a:t>
              </a:r>
            </a:p>
          </p:txBody>
        </p:sp>
        <p:sp>
          <p:nvSpPr>
            <p:cNvPr id="81957" name="Rectangle 9"/>
            <p:cNvSpPr>
              <a:spLocks noChangeArrowheads="1"/>
            </p:cNvSpPr>
            <p:nvPr/>
          </p:nvSpPr>
          <p:spPr bwMode="auto">
            <a:xfrm>
              <a:off x="1798" y="139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</a:p>
          </p:txBody>
        </p:sp>
        <p:grpSp>
          <p:nvGrpSpPr>
            <p:cNvPr id="81958" name="Group 10"/>
            <p:cNvGrpSpPr>
              <a:grpSpLocks/>
            </p:cNvGrpSpPr>
            <p:nvPr/>
          </p:nvGrpSpPr>
          <p:grpSpPr bwMode="auto">
            <a:xfrm>
              <a:off x="1680" y="1680"/>
              <a:ext cx="480" cy="240"/>
              <a:chOff x="2304" y="2352"/>
              <a:chExt cx="480" cy="240"/>
            </a:xfrm>
          </p:grpSpPr>
          <p:sp>
            <p:nvSpPr>
              <p:cNvPr id="81972" name="Line 11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73" name="Line 12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81959" name="Group 13"/>
            <p:cNvGrpSpPr>
              <a:grpSpLocks/>
            </p:cNvGrpSpPr>
            <p:nvPr/>
          </p:nvGrpSpPr>
          <p:grpSpPr bwMode="auto">
            <a:xfrm>
              <a:off x="2112" y="1200"/>
              <a:ext cx="480" cy="240"/>
              <a:chOff x="2304" y="2352"/>
              <a:chExt cx="480" cy="240"/>
            </a:xfrm>
          </p:grpSpPr>
          <p:sp>
            <p:nvSpPr>
              <p:cNvPr id="81970" name="Line 14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71" name="Line 15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1960" name="Rectangle 16"/>
            <p:cNvSpPr>
              <a:spLocks noChangeArrowheads="1"/>
            </p:cNvSpPr>
            <p:nvPr/>
          </p:nvSpPr>
          <p:spPr bwMode="auto">
            <a:xfrm>
              <a:off x="1462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40</a:t>
              </a:r>
            </a:p>
          </p:txBody>
        </p:sp>
        <p:sp>
          <p:nvSpPr>
            <p:cNvPr id="81961" name="Line 17"/>
            <p:cNvSpPr>
              <a:spLocks noChangeShapeType="1"/>
            </p:cNvSpPr>
            <p:nvPr/>
          </p:nvSpPr>
          <p:spPr bwMode="auto">
            <a:xfrm flipH="1">
              <a:off x="1366" y="2160"/>
              <a:ext cx="192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1962" name="Rectangle 18"/>
            <p:cNvSpPr>
              <a:spLocks noChangeArrowheads="1"/>
            </p:cNvSpPr>
            <p:nvPr/>
          </p:nvSpPr>
          <p:spPr bwMode="auto">
            <a:xfrm>
              <a:off x="1174" y="235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55</a:t>
              </a:r>
            </a:p>
          </p:txBody>
        </p:sp>
        <p:sp>
          <p:nvSpPr>
            <p:cNvPr id="81963" name="Rectangle 19"/>
            <p:cNvSpPr>
              <a:spLocks noChangeArrowheads="1"/>
            </p:cNvSpPr>
            <p:nvPr/>
          </p:nvSpPr>
          <p:spPr bwMode="auto">
            <a:xfrm>
              <a:off x="1990" y="1872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60</a:t>
              </a:r>
            </a:p>
          </p:txBody>
        </p:sp>
        <p:sp>
          <p:nvSpPr>
            <p:cNvPr id="81964" name="Rectangle 20"/>
            <p:cNvSpPr>
              <a:spLocks noChangeArrowheads="1"/>
            </p:cNvSpPr>
            <p:nvPr/>
          </p:nvSpPr>
          <p:spPr bwMode="auto">
            <a:xfrm>
              <a:off x="2564" y="139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33</a:t>
              </a:r>
            </a:p>
          </p:txBody>
        </p:sp>
        <p:grpSp>
          <p:nvGrpSpPr>
            <p:cNvPr id="81965" name="Group 21"/>
            <p:cNvGrpSpPr>
              <a:grpSpLocks/>
            </p:cNvGrpSpPr>
            <p:nvPr/>
          </p:nvGrpSpPr>
          <p:grpSpPr bwMode="auto">
            <a:xfrm>
              <a:off x="2470" y="1680"/>
              <a:ext cx="480" cy="240"/>
              <a:chOff x="2304" y="2352"/>
              <a:chExt cx="480" cy="240"/>
            </a:xfrm>
          </p:grpSpPr>
          <p:sp>
            <p:nvSpPr>
              <p:cNvPr id="81968" name="Line 22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69" name="Line 23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1966" name="Rectangle 24"/>
            <p:cNvSpPr>
              <a:spLocks noChangeArrowheads="1"/>
            </p:cNvSpPr>
            <p:nvPr/>
          </p:nvSpPr>
          <p:spPr bwMode="auto">
            <a:xfrm>
              <a:off x="2304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</a:p>
          </p:txBody>
        </p:sp>
        <p:sp>
          <p:nvSpPr>
            <p:cNvPr id="81967" name="Rectangle 25"/>
            <p:cNvSpPr>
              <a:spLocks noChangeArrowheads="1"/>
            </p:cNvSpPr>
            <p:nvPr/>
          </p:nvSpPr>
          <p:spPr bwMode="auto">
            <a:xfrm>
              <a:off x="2854" y="18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54</a:t>
              </a:r>
            </a:p>
          </p:txBody>
        </p:sp>
      </p:grpSp>
      <p:sp>
        <p:nvSpPr>
          <p:cNvPr id="780314" name="Rectangle 26"/>
          <p:cNvSpPr>
            <a:spLocks noChangeArrowheads="1"/>
          </p:cNvSpPr>
          <p:nvPr/>
        </p:nvSpPr>
        <p:spPr bwMode="auto">
          <a:xfrm>
            <a:off x="533400" y="4633915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因为中序遍历序列是：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40 25 60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28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08 33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对应线索树应当按此规律连线，即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在原二叉树中添加虚线。（图中结点为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个，添加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8+1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条线索）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143000" y="2209800"/>
            <a:ext cx="4491038" cy="2133600"/>
            <a:chOff x="720" y="1200"/>
            <a:chExt cx="2829" cy="1344"/>
          </a:xfrm>
        </p:grpSpPr>
        <p:grpSp>
          <p:nvGrpSpPr>
            <p:cNvPr id="81927" name="Group 28"/>
            <p:cNvGrpSpPr>
              <a:grpSpLocks/>
            </p:cNvGrpSpPr>
            <p:nvPr/>
          </p:nvGrpSpPr>
          <p:grpSpPr bwMode="auto">
            <a:xfrm>
              <a:off x="912" y="1922"/>
              <a:ext cx="247" cy="622"/>
              <a:chOff x="192" y="2208"/>
              <a:chExt cx="247" cy="622"/>
            </a:xfrm>
          </p:grpSpPr>
          <p:sp>
            <p:nvSpPr>
              <p:cNvPr id="81954" name="Line 29"/>
              <p:cNvSpPr>
                <a:spLocks noChangeShapeType="1"/>
              </p:cNvSpPr>
              <p:nvPr/>
            </p:nvSpPr>
            <p:spPr bwMode="auto">
              <a:xfrm flipH="1">
                <a:off x="200" y="2829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55" name="Line 30"/>
              <p:cNvSpPr>
                <a:spLocks noChangeShapeType="1"/>
              </p:cNvSpPr>
              <p:nvPr/>
            </p:nvSpPr>
            <p:spPr bwMode="auto">
              <a:xfrm flipH="1" flipV="1">
                <a:off x="192" y="2208"/>
                <a:ext cx="1" cy="62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1928" name="Rectangle 31"/>
            <p:cNvSpPr>
              <a:spLocks noChangeArrowheads="1"/>
            </p:cNvSpPr>
            <p:nvPr/>
          </p:nvSpPr>
          <p:spPr bwMode="auto">
            <a:xfrm>
              <a:off x="720" y="1536"/>
              <a:ext cx="4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NIL</a:t>
              </a:r>
            </a:p>
          </p:txBody>
        </p:sp>
        <p:grpSp>
          <p:nvGrpSpPr>
            <p:cNvPr id="81929" name="Group 32"/>
            <p:cNvGrpSpPr>
              <a:grpSpLocks/>
            </p:cNvGrpSpPr>
            <p:nvPr/>
          </p:nvGrpSpPr>
          <p:grpSpPr bwMode="auto">
            <a:xfrm>
              <a:off x="1462" y="2160"/>
              <a:ext cx="199" cy="384"/>
              <a:chOff x="1001" y="3183"/>
              <a:chExt cx="247" cy="526"/>
            </a:xfrm>
          </p:grpSpPr>
          <p:sp>
            <p:nvSpPr>
              <p:cNvPr id="81952" name="Line 33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53" name="Line 34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81930" name="Group 35"/>
            <p:cNvGrpSpPr>
              <a:grpSpLocks/>
            </p:cNvGrpSpPr>
            <p:nvPr/>
          </p:nvGrpSpPr>
          <p:grpSpPr bwMode="auto">
            <a:xfrm>
              <a:off x="1750" y="1680"/>
              <a:ext cx="96" cy="382"/>
              <a:chOff x="1001" y="3183"/>
              <a:chExt cx="247" cy="526"/>
            </a:xfrm>
          </p:grpSpPr>
          <p:sp>
            <p:nvSpPr>
              <p:cNvPr id="81950" name="Line 36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51" name="Line 37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81931" name="Group 38"/>
            <p:cNvGrpSpPr>
              <a:grpSpLocks/>
            </p:cNvGrpSpPr>
            <p:nvPr/>
          </p:nvGrpSpPr>
          <p:grpSpPr bwMode="auto">
            <a:xfrm>
              <a:off x="2230" y="1200"/>
              <a:ext cx="96" cy="864"/>
              <a:chOff x="1001" y="3183"/>
              <a:chExt cx="247" cy="526"/>
            </a:xfrm>
          </p:grpSpPr>
          <p:sp>
            <p:nvSpPr>
              <p:cNvPr id="81948" name="Line 39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49" name="Line 40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81932" name="Group 41"/>
            <p:cNvGrpSpPr>
              <a:grpSpLocks/>
            </p:cNvGrpSpPr>
            <p:nvPr/>
          </p:nvGrpSpPr>
          <p:grpSpPr bwMode="auto">
            <a:xfrm flipH="1">
              <a:off x="1990" y="1680"/>
              <a:ext cx="48" cy="384"/>
              <a:chOff x="1001" y="3183"/>
              <a:chExt cx="247" cy="526"/>
            </a:xfrm>
          </p:grpSpPr>
          <p:sp>
            <p:nvSpPr>
              <p:cNvPr id="81946" name="Line 42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47" name="Line 43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81933" name="Group 44"/>
            <p:cNvGrpSpPr>
              <a:grpSpLocks/>
            </p:cNvGrpSpPr>
            <p:nvPr/>
          </p:nvGrpSpPr>
          <p:grpSpPr bwMode="auto">
            <a:xfrm flipH="1">
              <a:off x="2806" y="1776"/>
              <a:ext cx="48" cy="384"/>
              <a:chOff x="1001" y="3183"/>
              <a:chExt cx="247" cy="526"/>
            </a:xfrm>
          </p:grpSpPr>
          <p:sp>
            <p:nvSpPr>
              <p:cNvPr id="81944" name="Line 45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45" name="Line 46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81934" name="Group 47"/>
            <p:cNvGrpSpPr>
              <a:grpSpLocks/>
            </p:cNvGrpSpPr>
            <p:nvPr/>
          </p:nvGrpSpPr>
          <p:grpSpPr bwMode="auto">
            <a:xfrm flipH="1">
              <a:off x="2374" y="1200"/>
              <a:ext cx="96" cy="960"/>
              <a:chOff x="1001" y="3183"/>
              <a:chExt cx="247" cy="526"/>
            </a:xfrm>
          </p:grpSpPr>
          <p:sp>
            <p:nvSpPr>
              <p:cNvPr id="81942" name="Line 48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43" name="Line 49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81935" name="Group 50"/>
            <p:cNvGrpSpPr>
              <a:grpSpLocks/>
            </p:cNvGrpSpPr>
            <p:nvPr/>
          </p:nvGrpSpPr>
          <p:grpSpPr bwMode="auto">
            <a:xfrm>
              <a:off x="2614" y="1776"/>
              <a:ext cx="96" cy="382"/>
              <a:chOff x="1001" y="3183"/>
              <a:chExt cx="247" cy="526"/>
            </a:xfrm>
          </p:grpSpPr>
          <p:sp>
            <p:nvSpPr>
              <p:cNvPr id="81940" name="Line 51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41" name="Line 52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81936" name="Group 53"/>
            <p:cNvGrpSpPr>
              <a:grpSpLocks/>
            </p:cNvGrpSpPr>
            <p:nvPr/>
          </p:nvGrpSpPr>
          <p:grpSpPr bwMode="auto">
            <a:xfrm>
              <a:off x="3161" y="1728"/>
              <a:ext cx="199" cy="432"/>
              <a:chOff x="1001" y="3183"/>
              <a:chExt cx="247" cy="526"/>
            </a:xfrm>
          </p:grpSpPr>
          <p:sp>
            <p:nvSpPr>
              <p:cNvPr id="81938" name="Line 54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81939" name="Line 55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81937" name="Rectangle 56"/>
            <p:cNvSpPr>
              <a:spLocks noChangeArrowheads="1"/>
            </p:cNvSpPr>
            <p:nvPr/>
          </p:nvSpPr>
          <p:spPr bwMode="auto">
            <a:xfrm>
              <a:off x="3142" y="1440"/>
              <a:ext cx="4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NIL</a:t>
              </a:r>
            </a:p>
          </p:txBody>
        </p:sp>
      </p:grpSp>
      <p:sp>
        <p:nvSpPr>
          <p:cNvPr id="81926" name="Rectangle 58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12370527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8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80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14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470263"/>
            <a:ext cx="7983537" cy="539555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作业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应用题第</a:t>
            </a:r>
            <a:r>
              <a:rPr lang="en-US" altLang="zh-CN" dirty="0"/>
              <a:t>2</a:t>
            </a:r>
            <a:r>
              <a:rPr lang="zh-CN" altLang="en-US" dirty="0"/>
              <a:t>题（</a:t>
            </a:r>
            <a:r>
              <a:rPr lang="en-US" altLang="zh-CN" dirty="0"/>
              <a:t>1</a:t>
            </a:r>
            <a:r>
              <a:rPr lang="zh-CN" altLang="en-US" dirty="0"/>
              <a:t>），第三题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算法题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以二叉链表作为二叉树的存储结构，编写以下</a:t>
            </a:r>
            <a:r>
              <a:rPr lang="zh-CN" altLang="en-US" dirty="0"/>
              <a:t>递归</a:t>
            </a:r>
            <a:r>
              <a:rPr lang="zh-CN" altLang="zh-CN" dirty="0"/>
              <a:t>算法：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）统计二叉树的叶结点个数。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设计二叉树的双序遍历算法（双序遍历是指对于二叉树的每一个结点来说，先访问这个结点，再按双序遍历它的左子树，然后再一次访问这个结点，接下来按双序遍历它的右子树）。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059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矩形 1"/>
          <p:cNvSpPr>
            <a:spLocks noChangeArrowheads="1"/>
          </p:cNvSpPr>
          <p:nvPr/>
        </p:nvSpPr>
        <p:spPr bwMode="auto">
          <a:xfrm>
            <a:off x="3203575" y="2636838"/>
            <a:ext cx="2592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5000"/>
              <a:buFont typeface="Wingdings" panose="05000000000000000000" pitchFamily="2" charset="2"/>
              <a:buChar char="♫"/>
              <a:defRPr sz="2800">
                <a:solidFill>
                  <a:srgbClr val="996633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³"/>
              <a:defRPr sz="2400">
                <a:solidFill>
                  <a:srgbClr val="009900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楷体_GB231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Monotype Corsiva" panose="03010101010201010101" pitchFamily="66" charset="0"/>
                <a:ea typeface="楷体_GB2312"/>
                <a:cs typeface="楷体_GB2312"/>
              </a:rPr>
              <a:t>   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Monotype Corsiva" panose="03010101010201010101" pitchFamily="66" charset="0"/>
                <a:ea typeface="楷体_GB2312"/>
                <a:cs typeface="楷体_GB2312"/>
              </a:rPr>
              <a:t>The  end </a:t>
            </a: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40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0963" y="1874838"/>
            <a:ext cx="1852612" cy="1668462"/>
            <a:chOff x="1632" y="768"/>
            <a:chExt cx="1167" cy="1051"/>
          </a:xfrm>
        </p:grpSpPr>
        <p:sp>
          <p:nvSpPr>
            <p:cNvPr id="76863" name="Oval 5"/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6864" name="Oval 6"/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6865" name="Oval 7"/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6866" name="Oval 8"/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76867" name="Oval 9"/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76868" name="Line 10"/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69" name="Line 11"/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70" name="Line 12"/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71" name="Line 13"/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sp>
        <p:nvSpPr>
          <p:cNvPr id="937998" name="Line 14"/>
          <p:cNvSpPr>
            <a:spLocks noChangeShapeType="1"/>
          </p:cNvSpPr>
          <p:nvPr/>
        </p:nvSpPr>
        <p:spPr bwMode="auto">
          <a:xfrm flipH="1">
            <a:off x="4421188" y="2089150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937999" name="Line 15"/>
          <p:cNvSpPr>
            <a:spLocks noChangeShapeType="1"/>
          </p:cNvSpPr>
          <p:nvPr/>
        </p:nvSpPr>
        <p:spPr bwMode="auto">
          <a:xfrm>
            <a:off x="6249988" y="2089150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938000" name="Line 16"/>
          <p:cNvSpPr>
            <a:spLocks noChangeShapeType="1"/>
          </p:cNvSpPr>
          <p:nvPr/>
        </p:nvSpPr>
        <p:spPr bwMode="auto">
          <a:xfrm>
            <a:off x="4878388" y="3003550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938001" name="Line 17"/>
          <p:cNvSpPr>
            <a:spLocks noChangeShapeType="1"/>
          </p:cNvSpPr>
          <p:nvPr/>
        </p:nvSpPr>
        <p:spPr bwMode="auto">
          <a:xfrm flipH="1">
            <a:off x="6097588" y="3003550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582988" y="1174752"/>
            <a:ext cx="4191000" cy="3770313"/>
            <a:chOff x="2928" y="144"/>
            <a:chExt cx="2640" cy="2375"/>
          </a:xfrm>
        </p:grpSpPr>
        <p:grpSp>
          <p:nvGrpSpPr>
            <p:cNvPr id="76831" name="Group 19"/>
            <p:cNvGrpSpPr>
              <a:grpSpLocks/>
            </p:cNvGrpSpPr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76858" name="Rectangle 20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A</a:t>
                </a:r>
              </a:p>
            </p:txBody>
          </p:sp>
          <p:sp>
            <p:nvSpPr>
              <p:cNvPr id="76859" name="Line 21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60" name="Line 22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61" name="Line 23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62" name="Line 24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76832" name="Rectangle 25"/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B</a:t>
              </a:r>
            </a:p>
          </p:txBody>
        </p:sp>
        <p:sp>
          <p:nvSpPr>
            <p:cNvPr id="76833" name="Line 26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34" name="Line 27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35" name="Line 28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36" name="Line 29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grpSp>
          <p:nvGrpSpPr>
            <p:cNvPr id="76837" name="Group 30"/>
            <p:cNvGrpSpPr>
              <a:grpSpLocks/>
            </p:cNvGrpSpPr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76853" name="Rectangle 31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D</a:t>
                </a:r>
              </a:p>
            </p:txBody>
          </p:sp>
          <p:sp>
            <p:nvSpPr>
              <p:cNvPr id="76854" name="Line 32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55" name="Line 33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56" name="Line 34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57" name="Line 35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76838" name="Group 36"/>
            <p:cNvGrpSpPr>
              <a:grpSpLocks/>
            </p:cNvGrpSpPr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76848" name="Rectangle 37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C</a:t>
                </a:r>
              </a:p>
            </p:txBody>
          </p:sp>
          <p:sp>
            <p:nvSpPr>
              <p:cNvPr id="76849" name="Line 38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50" name="Line 39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51" name="Line 40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52" name="Line 41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grpSp>
          <p:nvGrpSpPr>
            <p:cNvPr id="76839" name="Group 42"/>
            <p:cNvGrpSpPr>
              <a:grpSpLocks/>
            </p:cNvGrpSpPr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76843" name="Rectangle 43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E</a:t>
                </a:r>
              </a:p>
            </p:txBody>
          </p:sp>
          <p:sp>
            <p:nvSpPr>
              <p:cNvPr id="76844" name="Line 44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45" name="Line 45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46" name="Line 46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6847" name="Line 47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</p:grpSp>
        <p:sp>
          <p:nvSpPr>
            <p:cNvPr id="76840" name="Line 48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41" name="Text Box 49"/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76842" name="Text Box 50"/>
            <p:cNvSpPr txBox="1">
              <a:spLocks noChangeArrowheads="1"/>
            </p:cNvSpPr>
            <p:nvPr/>
          </p:nvSpPr>
          <p:spPr bwMode="auto">
            <a:xfrm>
              <a:off x="3648" y="1996"/>
              <a:ext cx="17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中序序列：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BCAED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8035" name="Text Box 51"/>
          <p:cNvSpPr txBox="1">
            <a:spLocks noChangeArrowheads="1"/>
          </p:cNvSpPr>
          <p:nvPr/>
        </p:nvSpPr>
        <p:spPr bwMode="auto">
          <a:xfrm>
            <a:off x="5237163" y="179864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8036" name="Text Box 52"/>
          <p:cNvSpPr txBox="1">
            <a:spLocks noChangeArrowheads="1"/>
          </p:cNvSpPr>
          <p:nvPr/>
        </p:nvSpPr>
        <p:spPr bwMode="auto">
          <a:xfrm>
            <a:off x="5810250" y="180181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8037" name="Text Box 53"/>
          <p:cNvSpPr txBox="1">
            <a:spLocks noChangeArrowheads="1"/>
          </p:cNvSpPr>
          <p:nvPr/>
        </p:nvSpPr>
        <p:spPr bwMode="auto">
          <a:xfrm>
            <a:off x="4437063" y="270669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8038" name="Text Box 54"/>
          <p:cNvSpPr txBox="1">
            <a:spLocks noChangeArrowheads="1"/>
          </p:cNvSpPr>
          <p:nvPr/>
        </p:nvSpPr>
        <p:spPr bwMode="auto">
          <a:xfrm>
            <a:off x="6589713" y="27051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8039" name="Text Box 55"/>
          <p:cNvSpPr txBox="1">
            <a:spLocks noChangeArrowheads="1"/>
          </p:cNvSpPr>
          <p:nvPr/>
        </p:nvSpPr>
        <p:spPr bwMode="auto">
          <a:xfrm>
            <a:off x="3856038" y="26924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38040" name="Text Box 56"/>
          <p:cNvSpPr txBox="1">
            <a:spLocks noChangeArrowheads="1"/>
          </p:cNvSpPr>
          <p:nvPr/>
        </p:nvSpPr>
        <p:spPr bwMode="auto">
          <a:xfrm>
            <a:off x="7170738" y="27051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38041" name="Text Box 57"/>
          <p:cNvSpPr txBox="1">
            <a:spLocks noChangeArrowheads="1"/>
          </p:cNvSpPr>
          <p:nvPr/>
        </p:nvSpPr>
        <p:spPr bwMode="auto">
          <a:xfrm>
            <a:off x="4994275" y="37084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38042" name="Text Box 58"/>
          <p:cNvSpPr txBox="1">
            <a:spLocks noChangeArrowheads="1"/>
          </p:cNvSpPr>
          <p:nvPr/>
        </p:nvSpPr>
        <p:spPr bwMode="auto">
          <a:xfrm>
            <a:off x="6577013" y="36830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38043" name="Text Box 59"/>
          <p:cNvSpPr txBox="1">
            <a:spLocks noChangeArrowheads="1"/>
          </p:cNvSpPr>
          <p:nvPr/>
        </p:nvSpPr>
        <p:spPr bwMode="auto">
          <a:xfrm>
            <a:off x="7442200" y="26892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8044" name="Text Box 60"/>
          <p:cNvSpPr txBox="1">
            <a:spLocks noChangeArrowheads="1"/>
          </p:cNvSpPr>
          <p:nvPr/>
        </p:nvSpPr>
        <p:spPr bwMode="auto">
          <a:xfrm>
            <a:off x="4375150" y="370681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38045" name="Text Box 61"/>
          <p:cNvSpPr txBox="1">
            <a:spLocks noChangeArrowheads="1"/>
          </p:cNvSpPr>
          <p:nvPr/>
        </p:nvSpPr>
        <p:spPr bwMode="auto">
          <a:xfrm>
            <a:off x="5995988" y="370681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38046" name="Line 62"/>
          <p:cNvSpPr>
            <a:spLocks noChangeShapeType="1"/>
          </p:cNvSpPr>
          <p:nvPr/>
        </p:nvSpPr>
        <p:spPr bwMode="auto">
          <a:xfrm flipH="1" flipV="1">
            <a:off x="3900488" y="3094038"/>
            <a:ext cx="3810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938047" name="Line 63"/>
          <p:cNvSpPr>
            <a:spLocks noChangeShapeType="1"/>
          </p:cNvSpPr>
          <p:nvPr/>
        </p:nvSpPr>
        <p:spPr bwMode="auto">
          <a:xfrm flipV="1">
            <a:off x="5424488" y="2179638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938048" name="Line 64"/>
          <p:cNvSpPr>
            <a:spLocks noChangeShapeType="1"/>
          </p:cNvSpPr>
          <p:nvPr/>
        </p:nvSpPr>
        <p:spPr bwMode="auto">
          <a:xfrm flipV="1">
            <a:off x="5881688" y="2179638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938049" name="Line 65"/>
          <p:cNvSpPr>
            <a:spLocks noChangeShapeType="1"/>
          </p:cNvSpPr>
          <p:nvPr/>
        </p:nvSpPr>
        <p:spPr bwMode="auto">
          <a:xfrm flipV="1">
            <a:off x="7024688" y="3094038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938050" name="Text Box 66"/>
          <p:cNvSpPr txBox="1">
            <a:spLocks noChangeArrowheads="1"/>
          </p:cNvSpPr>
          <p:nvPr/>
        </p:nvSpPr>
        <p:spPr bwMode="auto">
          <a:xfrm>
            <a:off x="3551238" y="26797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3165475" y="865188"/>
            <a:ext cx="5105400" cy="436562"/>
            <a:chOff x="3216" y="3303"/>
            <a:chExt cx="1680" cy="275"/>
          </a:xfrm>
        </p:grpSpPr>
        <p:sp>
          <p:nvSpPr>
            <p:cNvPr id="76826" name="Rectangle 68"/>
            <p:cNvSpPr>
              <a:spLocks noChangeArrowheads="1"/>
            </p:cNvSpPr>
            <p:nvPr/>
          </p:nvSpPr>
          <p:spPr bwMode="auto">
            <a:xfrm>
              <a:off x="3216" y="3303"/>
              <a:ext cx="1680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lchild</a:t>
              </a: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LTag</a:t>
              </a: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data      </a:t>
              </a:r>
              <a:r>
                <a:rPr kumimoji="1" lang="en-US" altLang="zh-CN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RTag</a:t>
              </a: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rchild</a:t>
              </a:r>
              <a:endPara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7" name="Line 69"/>
            <p:cNvSpPr>
              <a:spLocks noChangeShapeType="1"/>
            </p:cNvSpPr>
            <p:nvPr/>
          </p:nvSpPr>
          <p:spPr bwMode="auto">
            <a:xfrm>
              <a:off x="3552" y="3312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28" name="Line 70"/>
            <p:cNvSpPr>
              <a:spLocks noChangeShapeType="1"/>
            </p:cNvSpPr>
            <p:nvPr/>
          </p:nvSpPr>
          <p:spPr bwMode="auto">
            <a:xfrm>
              <a:off x="3888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29" name="Line 71"/>
            <p:cNvSpPr>
              <a:spLocks noChangeShapeType="1"/>
            </p:cNvSpPr>
            <p:nvPr/>
          </p:nvSpPr>
          <p:spPr bwMode="auto">
            <a:xfrm>
              <a:off x="422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6830" name="Line 72"/>
            <p:cNvSpPr>
              <a:spLocks noChangeShapeType="1"/>
            </p:cNvSpPr>
            <p:nvPr/>
          </p:nvSpPr>
          <p:spPr bwMode="auto">
            <a:xfrm>
              <a:off x="456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sp>
        <p:nvSpPr>
          <p:cNvPr id="76825" name="Rectangle 73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中序线索二叉树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35598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3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3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3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3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38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3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3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93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93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93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938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3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35" grpId="0" build="p" autoUpdateAnimBg="0"/>
      <p:bldP spid="938036" grpId="0" build="p" autoUpdateAnimBg="0"/>
      <p:bldP spid="938037" grpId="0" build="p" autoUpdateAnimBg="0"/>
      <p:bldP spid="938038" grpId="0" build="p" autoUpdateAnimBg="0"/>
      <p:bldP spid="938039" grpId="0" build="p" autoUpdateAnimBg="0"/>
      <p:bldP spid="938040" grpId="0" build="p" autoUpdateAnimBg="0"/>
      <p:bldP spid="938041" grpId="0" build="p" autoUpdateAnimBg="0"/>
      <p:bldP spid="938042" grpId="0" build="p" autoUpdateAnimBg="0"/>
      <p:bldP spid="938043" grpId="0" build="p" autoUpdateAnimBg="0"/>
      <p:bldP spid="938044" grpId="0" build="p" autoUpdateAnimBg="0"/>
      <p:bldP spid="938045" grpId="0" build="p" autoUpdateAnimBg="0"/>
      <p:bldP spid="93805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457202" y="836615"/>
            <a:ext cx="8435975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95500" indent="-2095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2095500" marR="0" lvl="0" indent="-2095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线索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：指向结点前驱和后继的指针</a:t>
            </a:r>
          </a:p>
          <a:p>
            <a:pPr marL="2095500" marR="0" lvl="0" indent="-2095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线索二叉树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：加上线索的二叉链表</a:t>
            </a:r>
          </a:p>
          <a:p>
            <a:pPr marL="2095500" marR="0" lvl="0" indent="-2095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线索化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：对二叉树以某种次序遍历使其变为线索二叉树的过程</a:t>
            </a:r>
          </a:p>
        </p:txBody>
      </p:sp>
      <p:sp>
        <p:nvSpPr>
          <p:cNvPr id="78851" name="Rectangle 8"/>
          <p:cNvSpPr>
            <a:spLocks noChangeArrowheads="1"/>
          </p:cNvSpPr>
          <p:nvPr/>
        </p:nvSpPr>
        <p:spPr bwMode="auto">
          <a:xfrm>
            <a:off x="14290" y="0"/>
            <a:ext cx="549433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线索化二叉树的几个术语</a:t>
            </a:r>
          </a:p>
        </p:txBody>
      </p:sp>
    </p:spTree>
    <p:extLst>
      <p:ext uri="{BB962C8B-B14F-4D97-AF65-F5344CB8AC3E}">
        <p14:creationId xmlns:p14="http://schemas.microsoft.com/office/powerpoint/2010/main" val="13085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63865" y="4067175"/>
            <a:ext cx="485775" cy="2058988"/>
            <a:chOff x="1895" y="2426"/>
            <a:chExt cx="306" cy="1297"/>
          </a:xfrm>
        </p:grpSpPr>
        <p:sp>
          <p:nvSpPr>
            <p:cNvPr id="79947" name="Line 13"/>
            <p:cNvSpPr>
              <a:spLocks noChangeShapeType="1"/>
            </p:cNvSpPr>
            <p:nvPr/>
          </p:nvSpPr>
          <p:spPr bwMode="auto">
            <a:xfrm>
              <a:off x="2078" y="3715"/>
              <a:ext cx="123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48" name="Line 14"/>
            <p:cNvSpPr>
              <a:spLocks noChangeShapeType="1"/>
            </p:cNvSpPr>
            <p:nvPr/>
          </p:nvSpPr>
          <p:spPr bwMode="auto">
            <a:xfrm>
              <a:off x="1895" y="2426"/>
              <a:ext cx="305" cy="129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6900" y="4043365"/>
            <a:ext cx="762000" cy="904875"/>
            <a:chOff x="2004" y="2411"/>
            <a:chExt cx="480" cy="570"/>
          </a:xfrm>
        </p:grpSpPr>
        <p:sp>
          <p:nvSpPr>
            <p:cNvPr id="79945" name="Line 16"/>
            <p:cNvSpPr>
              <a:spLocks noChangeShapeType="1"/>
            </p:cNvSpPr>
            <p:nvPr/>
          </p:nvSpPr>
          <p:spPr bwMode="auto">
            <a:xfrm flipH="1">
              <a:off x="2237" y="2973"/>
              <a:ext cx="247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46" name="Line 17"/>
            <p:cNvSpPr>
              <a:spLocks noChangeShapeType="1"/>
            </p:cNvSpPr>
            <p:nvPr/>
          </p:nvSpPr>
          <p:spPr bwMode="auto">
            <a:xfrm>
              <a:off x="2004" y="2411"/>
              <a:ext cx="233" cy="5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184400" y="5245102"/>
            <a:ext cx="438150" cy="811213"/>
            <a:chOff x="1404" y="3168"/>
            <a:chExt cx="276" cy="511"/>
          </a:xfrm>
        </p:grpSpPr>
        <p:sp>
          <p:nvSpPr>
            <p:cNvPr id="79943" name="Line 19"/>
            <p:cNvSpPr>
              <a:spLocks noChangeShapeType="1"/>
            </p:cNvSpPr>
            <p:nvPr/>
          </p:nvSpPr>
          <p:spPr bwMode="auto">
            <a:xfrm flipH="1">
              <a:off x="1410" y="3678"/>
              <a:ext cx="270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44" name="Line 20"/>
            <p:cNvSpPr>
              <a:spLocks noChangeShapeType="1"/>
            </p:cNvSpPr>
            <p:nvPr/>
          </p:nvSpPr>
          <p:spPr bwMode="auto">
            <a:xfrm flipV="1">
              <a:off x="1404" y="3168"/>
              <a:ext cx="1" cy="51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44638" y="5268915"/>
            <a:ext cx="392112" cy="835025"/>
            <a:chOff x="1001" y="3183"/>
            <a:chExt cx="247" cy="526"/>
          </a:xfrm>
        </p:grpSpPr>
        <p:sp>
          <p:nvSpPr>
            <p:cNvPr id="79941" name="Line 22"/>
            <p:cNvSpPr>
              <a:spLocks noChangeShapeType="1"/>
            </p:cNvSpPr>
            <p:nvPr/>
          </p:nvSpPr>
          <p:spPr bwMode="auto">
            <a:xfrm>
              <a:off x="1001" y="3708"/>
              <a:ext cx="239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42" name="Line 23"/>
            <p:cNvSpPr>
              <a:spLocks noChangeShapeType="1"/>
            </p:cNvSpPr>
            <p:nvPr/>
          </p:nvSpPr>
          <p:spPr bwMode="auto">
            <a:xfrm flipV="1">
              <a:off x="1247" y="3183"/>
              <a:ext cx="1" cy="5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224463" y="3006725"/>
            <a:ext cx="679450" cy="1893888"/>
            <a:chOff x="3319" y="1758"/>
            <a:chExt cx="428" cy="1193"/>
          </a:xfrm>
        </p:grpSpPr>
        <p:sp>
          <p:nvSpPr>
            <p:cNvPr id="79939" name="Line 25"/>
            <p:cNvSpPr>
              <a:spLocks noChangeShapeType="1"/>
            </p:cNvSpPr>
            <p:nvPr/>
          </p:nvSpPr>
          <p:spPr bwMode="auto">
            <a:xfrm flipH="1" flipV="1">
              <a:off x="3332" y="2950"/>
              <a:ext cx="415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40" name="Line 26"/>
            <p:cNvSpPr>
              <a:spLocks noChangeShapeType="1"/>
            </p:cNvSpPr>
            <p:nvPr/>
          </p:nvSpPr>
          <p:spPr bwMode="auto">
            <a:xfrm flipH="1" flipV="1">
              <a:off x="3319" y="1758"/>
              <a:ext cx="6" cy="1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297738" y="4019552"/>
            <a:ext cx="557212" cy="892175"/>
            <a:chOff x="4625" y="2396"/>
            <a:chExt cx="351" cy="562"/>
          </a:xfrm>
        </p:grpSpPr>
        <p:sp>
          <p:nvSpPr>
            <p:cNvPr id="79937" name="Line 28"/>
            <p:cNvSpPr>
              <a:spLocks noChangeShapeType="1"/>
            </p:cNvSpPr>
            <p:nvPr/>
          </p:nvSpPr>
          <p:spPr bwMode="auto">
            <a:xfrm flipH="1" flipV="1">
              <a:off x="4632" y="2957"/>
              <a:ext cx="344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38" name="Line 29"/>
            <p:cNvSpPr>
              <a:spLocks noChangeShapeType="1"/>
            </p:cNvSpPr>
            <p:nvPr/>
          </p:nvSpPr>
          <p:spPr bwMode="auto">
            <a:xfrm flipV="1">
              <a:off x="4625" y="2396"/>
              <a:ext cx="2" cy="56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676275" y="5314952"/>
            <a:ext cx="292100" cy="811213"/>
            <a:chOff x="454" y="3212"/>
            <a:chExt cx="184" cy="511"/>
          </a:xfrm>
        </p:grpSpPr>
        <p:sp>
          <p:nvSpPr>
            <p:cNvPr id="79935" name="Line 31"/>
            <p:cNvSpPr>
              <a:spLocks noChangeShapeType="1"/>
            </p:cNvSpPr>
            <p:nvPr/>
          </p:nvSpPr>
          <p:spPr bwMode="auto">
            <a:xfrm flipH="1" flipV="1">
              <a:off x="461" y="3722"/>
              <a:ext cx="17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36" name="Line 32"/>
            <p:cNvSpPr>
              <a:spLocks noChangeShapeType="1"/>
            </p:cNvSpPr>
            <p:nvPr/>
          </p:nvSpPr>
          <p:spPr bwMode="auto">
            <a:xfrm flipV="1">
              <a:off x="454" y="3212"/>
              <a:ext cx="1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475163" y="3030540"/>
            <a:ext cx="495300" cy="1881187"/>
            <a:chOff x="2847" y="1773"/>
            <a:chExt cx="312" cy="1185"/>
          </a:xfrm>
        </p:grpSpPr>
        <p:sp>
          <p:nvSpPr>
            <p:cNvPr id="79933" name="Line 34"/>
            <p:cNvSpPr>
              <a:spLocks noChangeShapeType="1"/>
            </p:cNvSpPr>
            <p:nvPr/>
          </p:nvSpPr>
          <p:spPr bwMode="auto">
            <a:xfrm flipV="1">
              <a:off x="2847" y="2949"/>
              <a:ext cx="303" cy="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34" name="Line 35"/>
            <p:cNvSpPr>
              <a:spLocks noChangeShapeType="1"/>
            </p:cNvSpPr>
            <p:nvPr/>
          </p:nvSpPr>
          <p:spPr bwMode="auto">
            <a:xfrm flipV="1">
              <a:off x="3157" y="1773"/>
              <a:ext cx="2" cy="1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6470652" y="4030665"/>
            <a:ext cx="587375" cy="866775"/>
            <a:chOff x="4104" y="2403"/>
            <a:chExt cx="370" cy="546"/>
          </a:xfrm>
        </p:grpSpPr>
        <p:sp>
          <p:nvSpPr>
            <p:cNvPr id="79931" name="Line 37"/>
            <p:cNvSpPr>
              <a:spLocks noChangeShapeType="1"/>
            </p:cNvSpPr>
            <p:nvPr/>
          </p:nvSpPr>
          <p:spPr bwMode="auto">
            <a:xfrm>
              <a:off x="4104" y="2943"/>
              <a:ext cx="362" cy="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32" name="Line 38"/>
            <p:cNvSpPr>
              <a:spLocks noChangeShapeType="1"/>
            </p:cNvSpPr>
            <p:nvPr/>
          </p:nvSpPr>
          <p:spPr bwMode="auto">
            <a:xfrm flipV="1">
              <a:off x="4472" y="2403"/>
              <a:ext cx="2" cy="5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8431213" y="3578225"/>
            <a:ext cx="393700" cy="1320800"/>
            <a:chOff x="5339" y="2118"/>
            <a:chExt cx="248" cy="832"/>
          </a:xfrm>
        </p:grpSpPr>
        <p:sp>
          <p:nvSpPr>
            <p:cNvPr id="79929" name="Line 40"/>
            <p:cNvSpPr>
              <a:spLocks noChangeShapeType="1"/>
            </p:cNvSpPr>
            <p:nvPr/>
          </p:nvSpPr>
          <p:spPr bwMode="auto">
            <a:xfrm>
              <a:off x="5339" y="2949"/>
              <a:ext cx="23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30" name="Line 41"/>
            <p:cNvSpPr>
              <a:spLocks noChangeShapeType="1"/>
            </p:cNvSpPr>
            <p:nvPr/>
          </p:nvSpPr>
          <p:spPr bwMode="auto">
            <a:xfrm flipV="1">
              <a:off x="5585" y="2118"/>
              <a:ext cx="2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974727" y="2276477"/>
            <a:ext cx="7434263" cy="4111625"/>
            <a:chOff x="642" y="1298"/>
            <a:chExt cx="4683" cy="2590"/>
          </a:xfrm>
        </p:grpSpPr>
        <p:grpSp>
          <p:nvGrpSpPr>
            <p:cNvPr id="79892" name="Group 43"/>
            <p:cNvGrpSpPr>
              <a:grpSpLocks/>
            </p:cNvGrpSpPr>
            <p:nvPr/>
          </p:nvGrpSpPr>
          <p:grpSpPr bwMode="auto">
            <a:xfrm>
              <a:off x="3056" y="1321"/>
              <a:ext cx="349" cy="359"/>
              <a:chOff x="3089" y="1206"/>
              <a:chExt cx="360" cy="359"/>
            </a:xfrm>
          </p:grpSpPr>
          <p:sp>
            <p:nvSpPr>
              <p:cNvPr id="79927" name="Oval 44"/>
              <p:cNvSpPr>
                <a:spLocks noChangeArrowheads="1"/>
              </p:cNvSpPr>
              <p:nvPr/>
            </p:nvSpPr>
            <p:spPr bwMode="auto">
              <a:xfrm>
                <a:off x="3089" y="120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28" name="Rectangle 45"/>
              <p:cNvSpPr>
                <a:spLocks noChangeArrowheads="1"/>
              </p:cNvSpPr>
              <p:nvPr/>
            </p:nvSpPr>
            <p:spPr bwMode="auto">
              <a:xfrm>
                <a:off x="3158" y="1259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79893" name="Group 46"/>
            <p:cNvGrpSpPr>
              <a:grpSpLocks/>
            </p:cNvGrpSpPr>
            <p:nvPr/>
          </p:nvGrpSpPr>
          <p:grpSpPr bwMode="auto">
            <a:xfrm>
              <a:off x="1774" y="2055"/>
              <a:ext cx="349" cy="359"/>
              <a:chOff x="1766" y="1940"/>
              <a:chExt cx="360" cy="359"/>
            </a:xfrm>
          </p:grpSpPr>
          <p:sp>
            <p:nvSpPr>
              <p:cNvPr id="79925" name="Oval 47"/>
              <p:cNvSpPr>
                <a:spLocks noChangeArrowheads="1"/>
              </p:cNvSpPr>
              <p:nvPr/>
            </p:nvSpPr>
            <p:spPr bwMode="auto">
              <a:xfrm>
                <a:off x="1766" y="194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26" name="Rectangle 48"/>
              <p:cNvSpPr>
                <a:spLocks noChangeArrowheads="1"/>
              </p:cNvSpPr>
              <p:nvPr/>
            </p:nvSpPr>
            <p:spPr bwMode="auto">
              <a:xfrm>
                <a:off x="1835" y="1993"/>
                <a:ext cx="25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B</a:t>
                </a:r>
              </a:p>
            </p:txBody>
          </p:sp>
        </p:grpSp>
        <p:sp>
          <p:nvSpPr>
            <p:cNvPr id="79894" name="Line 49"/>
            <p:cNvSpPr>
              <a:spLocks noChangeShapeType="1"/>
            </p:cNvSpPr>
            <p:nvPr/>
          </p:nvSpPr>
          <p:spPr bwMode="auto">
            <a:xfrm flipH="1">
              <a:off x="1931" y="1630"/>
              <a:ext cx="118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grpSp>
          <p:nvGrpSpPr>
            <p:cNvPr id="79895" name="Group 50"/>
            <p:cNvGrpSpPr>
              <a:grpSpLocks/>
            </p:cNvGrpSpPr>
            <p:nvPr/>
          </p:nvGrpSpPr>
          <p:grpSpPr bwMode="auto">
            <a:xfrm>
              <a:off x="4374" y="2031"/>
              <a:ext cx="349" cy="359"/>
              <a:chOff x="4449" y="1916"/>
              <a:chExt cx="360" cy="359"/>
            </a:xfrm>
          </p:grpSpPr>
          <p:sp>
            <p:nvSpPr>
              <p:cNvPr id="79923" name="Oval 51"/>
              <p:cNvSpPr>
                <a:spLocks noChangeArrowheads="1"/>
              </p:cNvSpPr>
              <p:nvPr/>
            </p:nvSpPr>
            <p:spPr bwMode="auto">
              <a:xfrm>
                <a:off x="4449" y="191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24" name="Rectangle 52"/>
              <p:cNvSpPr>
                <a:spLocks noChangeArrowheads="1"/>
              </p:cNvSpPr>
              <p:nvPr/>
            </p:nvSpPr>
            <p:spPr bwMode="auto">
              <a:xfrm>
                <a:off x="4518" y="1969"/>
                <a:ext cx="25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C</a:t>
                </a:r>
              </a:p>
            </p:txBody>
          </p:sp>
        </p:grpSp>
        <p:grpSp>
          <p:nvGrpSpPr>
            <p:cNvPr id="79896" name="Group 53"/>
            <p:cNvGrpSpPr>
              <a:grpSpLocks/>
            </p:cNvGrpSpPr>
            <p:nvPr/>
          </p:nvGrpSpPr>
          <p:grpSpPr bwMode="auto">
            <a:xfrm>
              <a:off x="4976" y="2729"/>
              <a:ext cx="349" cy="359"/>
              <a:chOff x="5070" y="2614"/>
              <a:chExt cx="360" cy="359"/>
            </a:xfrm>
          </p:grpSpPr>
          <p:sp>
            <p:nvSpPr>
              <p:cNvPr id="79921" name="Oval 54"/>
              <p:cNvSpPr>
                <a:spLocks noChangeArrowheads="1"/>
              </p:cNvSpPr>
              <p:nvPr/>
            </p:nvSpPr>
            <p:spPr bwMode="auto">
              <a:xfrm>
                <a:off x="5070" y="26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22" name="Rectangle 55"/>
              <p:cNvSpPr>
                <a:spLocks noChangeArrowheads="1"/>
              </p:cNvSpPr>
              <p:nvPr/>
            </p:nvSpPr>
            <p:spPr bwMode="auto">
              <a:xfrm>
                <a:off x="5139" y="2667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G</a:t>
                </a:r>
              </a:p>
            </p:txBody>
          </p:sp>
        </p:grpSp>
        <p:sp>
          <p:nvSpPr>
            <p:cNvPr id="79897" name="Line 56"/>
            <p:cNvSpPr>
              <a:spLocks noChangeShapeType="1"/>
            </p:cNvSpPr>
            <p:nvPr/>
          </p:nvSpPr>
          <p:spPr bwMode="auto">
            <a:xfrm>
              <a:off x="4693" y="2353"/>
              <a:ext cx="43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grpSp>
          <p:nvGrpSpPr>
            <p:cNvPr id="79898" name="Group 57"/>
            <p:cNvGrpSpPr>
              <a:grpSpLocks/>
            </p:cNvGrpSpPr>
            <p:nvPr/>
          </p:nvGrpSpPr>
          <p:grpSpPr bwMode="auto">
            <a:xfrm>
              <a:off x="2496" y="2768"/>
              <a:ext cx="349" cy="359"/>
              <a:chOff x="2511" y="2653"/>
              <a:chExt cx="360" cy="359"/>
            </a:xfrm>
          </p:grpSpPr>
          <p:sp>
            <p:nvSpPr>
              <p:cNvPr id="79919" name="Oval 58"/>
              <p:cNvSpPr>
                <a:spLocks noChangeArrowheads="1"/>
              </p:cNvSpPr>
              <p:nvPr/>
            </p:nvSpPr>
            <p:spPr bwMode="auto">
              <a:xfrm>
                <a:off x="2511" y="265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20" name="Rectangle 59"/>
              <p:cNvSpPr>
                <a:spLocks noChangeArrowheads="1"/>
              </p:cNvSpPr>
              <p:nvPr/>
            </p:nvSpPr>
            <p:spPr bwMode="auto">
              <a:xfrm>
                <a:off x="2580" y="2706"/>
                <a:ext cx="24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E</a:t>
                </a:r>
              </a:p>
            </p:txBody>
          </p:sp>
        </p:grpSp>
        <p:grpSp>
          <p:nvGrpSpPr>
            <p:cNvPr id="79899" name="Group 60"/>
            <p:cNvGrpSpPr>
              <a:grpSpLocks/>
            </p:cNvGrpSpPr>
            <p:nvPr/>
          </p:nvGrpSpPr>
          <p:grpSpPr bwMode="auto">
            <a:xfrm>
              <a:off x="1708" y="3514"/>
              <a:ext cx="348" cy="359"/>
              <a:chOff x="1697" y="3399"/>
              <a:chExt cx="360" cy="359"/>
            </a:xfrm>
          </p:grpSpPr>
          <p:sp>
            <p:nvSpPr>
              <p:cNvPr id="79917" name="Oval 61"/>
              <p:cNvSpPr>
                <a:spLocks noChangeArrowheads="1"/>
              </p:cNvSpPr>
              <p:nvPr/>
            </p:nvSpPr>
            <p:spPr bwMode="auto">
              <a:xfrm>
                <a:off x="1697" y="339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18" name="Rectangle 62"/>
              <p:cNvSpPr>
                <a:spLocks noChangeArrowheads="1"/>
              </p:cNvSpPr>
              <p:nvPr/>
            </p:nvSpPr>
            <p:spPr bwMode="auto">
              <a:xfrm>
                <a:off x="1766" y="3452"/>
                <a:ext cx="18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I</a:t>
                </a:r>
              </a:p>
            </p:txBody>
          </p:sp>
        </p:grpSp>
        <p:sp>
          <p:nvSpPr>
            <p:cNvPr id="79900" name="Line 63"/>
            <p:cNvSpPr>
              <a:spLocks noChangeShapeType="1"/>
            </p:cNvSpPr>
            <p:nvPr/>
          </p:nvSpPr>
          <p:spPr bwMode="auto">
            <a:xfrm>
              <a:off x="1474" y="3103"/>
              <a:ext cx="422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grpSp>
          <p:nvGrpSpPr>
            <p:cNvPr id="79901" name="Group 64"/>
            <p:cNvGrpSpPr>
              <a:grpSpLocks/>
            </p:cNvGrpSpPr>
            <p:nvPr/>
          </p:nvGrpSpPr>
          <p:grpSpPr bwMode="auto">
            <a:xfrm>
              <a:off x="1180" y="2772"/>
              <a:ext cx="349" cy="359"/>
              <a:chOff x="1153" y="2657"/>
              <a:chExt cx="360" cy="359"/>
            </a:xfrm>
          </p:grpSpPr>
          <p:sp>
            <p:nvSpPr>
              <p:cNvPr id="79915" name="Oval 65"/>
              <p:cNvSpPr>
                <a:spLocks noChangeArrowheads="1"/>
              </p:cNvSpPr>
              <p:nvPr/>
            </p:nvSpPr>
            <p:spPr bwMode="auto">
              <a:xfrm>
                <a:off x="1153" y="265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16" name="Rectangle 66"/>
              <p:cNvSpPr>
                <a:spLocks noChangeArrowheads="1"/>
              </p:cNvSpPr>
              <p:nvPr/>
            </p:nvSpPr>
            <p:spPr bwMode="auto">
              <a:xfrm>
                <a:off x="1222" y="2710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D</a:t>
                </a:r>
              </a:p>
            </p:txBody>
          </p:sp>
        </p:grpSp>
        <p:grpSp>
          <p:nvGrpSpPr>
            <p:cNvPr id="79902" name="Group 67"/>
            <p:cNvGrpSpPr>
              <a:grpSpLocks/>
            </p:cNvGrpSpPr>
            <p:nvPr/>
          </p:nvGrpSpPr>
          <p:grpSpPr bwMode="auto">
            <a:xfrm>
              <a:off x="642" y="3529"/>
              <a:ext cx="349" cy="359"/>
              <a:chOff x="598" y="3414"/>
              <a:chExt cx="360" cy="359"/>
            </a:xfrm>
          </p:grpSpPr>
          <p:sp>
            <p:nvSpPr>
              <p:cNvPr id="79913" name="Oval 68"/>
              <p:cNvSpPr>
                <a:spLocks noChangeArrowheads="1"/>
              </p:cNvSpPr>
              <p:nvPr/>
            </p:nvSpPr>
            <p:spPr bwMode="auto">
              <a:xfrm>
                <a:off x="598" y="34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14" name="Rectangle 69"/>
              <p:cNvSpPr>
                <a:spLocks noChangeArrowheads="1"/>
              </p:cNvSpPr>
              <p:nvPr/>
            </p:nvSpPr>
            <p:spPr bwMode="auto">
              <a:xfrm>
                <a:off x="667" y="3467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79903" name="Group 70"/>
            <p:cNvGrpSpPr>
              <a:grpSpLocks/>
            </p:cNvGrpSpPr>
            <p:nvPr/>
          </p:nvGrpSpPr>
          <p:grpSpPr bwMode="auto">
            <a:xfrm>
              <a:off x="3750" y="2736"/>
              <a:ext cx="349" cy="359"/>
              <a:chOff x="3805" y="2621"/>
              <a:chExt cx="360" cy="359"/>
            </a:xfrm>
          </p:grpSpPr>
          <p:sp>
            <p:nvSpPr>
              <p:cNvPr id="79911" name="Oval 71"/>
              <p:cNvSpPr>
                <a:spLocks noChangeArrowheads="1"/>
              </p:cNvSpPr>
              <p:nvPr/>
            </p:nvSpPr>
            <p:spPr bwMode="auto">
              <a:xfrm>
                <a:off x="3805" y="262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79912" name="Rectangle 72"/>
              <p:cNvSpPr>
                <a:spLocks noChangeArrowheads="1"/>
              </p:cNvSpPr>
              <p:nvPr/>
            </p:nvSpPr>
            <p:spPr bwMode="auto">
              <a:xfrm>
                <a:off x="3874" y="2674"/>
                <a:ext cx="2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F</a:t>
                </a:r>
              </a:p>
            </p:txBody>
          </p:sp>
        </p:grpSp>
        <p:sp>
          <p:nvSpPr>
            <p:cNvPr id="79904" name="Line 73"/>
            <p:cNvSpPr>
              <a:spLocks noChangeShapeType="1"/>
            </p:cNvSpPr>
            <p:nvPr/>
          </p:nvSpPr>
          <p:spPr bwMode="auto">
            <a:xfrm flipH="1">
              <a:off x="3908" y="2344"/>
              <a:ext cx="506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05" name="Line 74"/>
            <p:cNvSpPr>
              <a:spLocks noChangeShapeType="1"/>
            </p:cNvSpPr>
            <p:nvPr/>
          </p:nvSpPr>
          <p:spPr bwMode="auto">
            <a:xfrm>
              <a:off x="2088" y="2373"/>
              <a:ext cx="578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06" name="Line 75"/>
            <p:cNvSpPr>
              <a:spLocks noChangeShapeType="1"/>
            </p:cNvSpPr>
            <p:nvPr/>
          </p:nvSpPr>
          <p:spPr bwMode="auto">
            <a:xfrm flipH="1">
              <a:off x="1343" y="2369"/>
              <a:ext cx="466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07" name="Line 76"/>
            <p:cNvSpPr>
              <a:spLocks noChangeShapeType="1"/>
            </p:cNvSpPr>
            <p:nvPr/>
          </p:nvSpPr>
          <p:spPr bwMode="auto">
            <a:xfrm flipH="1">
              <a:off x="827" y="3106"/>
              <a:ext cx="392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08" name="Line 77"/>
            <p:cNvSpPr>
              <a:spLocks noChangeShapeType="1"/>
            </p:cNvSpPr>
            <p:nvPr/>
          </p:nvSpPr>
          <p:spPr bwMode="auto">
            <a:xfrm>
              <a:off x="3342" y="1641"/>
              <a:ext cx="1191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09" name="Line 78"/>
            <p:cNvSpPr>
              <a:spLocks noChangeShapeType="1"/>
            </p:cNvSpPr>
            <p:nvPr/>
          </p:nvSpPr>
          <p:spPr bwMode="auto">
            <a:xfrm>
              <a:off x="2019" y="1465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910" name="Rectangle 79"/>
            <p:cNvSpPr>
              <a:spLocks noChangeArrowheads="1"/>
            </p:cNvSpPr>
            <p:nvPr/>
          </p:nvSpPr>
          <p:spPr bwMode="auto">
            <a:xfrm>
              <a:off x="1570" y="1298"/>
              <a:ext cx="4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root</a:t>
              </a:r>
            </a:p>
          </p:txBody>
        </p:sp>
      </p:grpSp>
      <p:sp>
        <p:nvSpPr>
          <p:cNvPr id="778320" name="Text Box 80"/>
          <p:cNvSpPr txBox="1">
            <a:spLocks noChangeArrowheads="1"/>
          </p:cNvSpPr>
          <p:nvPr/>
        </p:nvSpPr>
        <p:spPr bwMode="auto">
          <a:xfrm>
            <a:off x="203202" y="4573588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悬空？</a:t>
            </a:r>
          </a:p>
        </p:txBody>
      </p:sp>
      <p:sp>
        <p:nvSpPr>
          <p:cNvPr id="778321" name="Rectangle 81"/>
          <p:cNvSpPr>
            <a:spLocks noChangeArrowheads="1"/>
          </p:cNvSpPr>
          <p:nvPr/>
        </p:nvSpPr>
        <p:spPr bwMode="auto">
          <a:xfrm>
            <a:off x="7854950" y="31115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悬空？</a:t>
            </a:r>
          </a:p>
        </p:txBody>
      </p:sp>
      <p:sp>
        <p:nvSpPr>
          <p:cNvPr id="778322" name="Text Box 82"/>
          <p:cNvSpPr txBox="1">
            <a:spLocks noChangeArrowheads="1"/>
          </p:cNvSpPr>
          <p:nvPr/>
        </p:nvSpPr>
        <p:spPr bwMode="auto">
          <a:xfrm>
            <a:off x="436563" y="1587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该二叉树中序遍历结果为</a:t>
            </a:r>
            <a:r>
              <a: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r>
              <a: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H, </a:t>
            </a: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D, I, B, E, A, F, C</a:t>
            </a: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, G</a:t>
            </a: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78323" name="Rectangle 83"/>
          <p:cNvSpPr>
            <a:spLocks noGrp="1" noChangeArrowheads="1"/>
          </p:cNvSpPr>
          <p:nvPr>
            <p:ph type="title"/>
          </p:nvPr>
        </p:nvSpPr>
        <p:spPr>
          <a:xfrm>
            <a:off x="585788" y="685800"/>
            <a:ext cx="7772400" cy="609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cs typeface="+mj-cs"/>
              </a:rPr>
              <a:t>画出以下二叉树对应的中序线索二叉树。</a:t>
            </a:r>
          </a:p>
        </p:txBody>
      </p:sp>
      <p:sp>
        <p:nvSpPr>
          <p:cNvPr id="778324" name="AutoShape 84"/>
          <p:cNvSpPr>
            <a:spLocks noChangeArrowheads="1"/>
          </p:cNvSpPr>
          <p:nvPr/>
        </p:nvSpPr>
        <p:spPr bwMode="auto">
          <a:xfrm>
            <a:off x="184150" y="3263900"/>
            <a:ext cx="1600200" cy="990600"/>
          </a:xfrm>
          <a:prstGeom prst="wedgeRoundRectCallout">
            <a:avLst>
              <a:gd name="adj1" fmla="val 199"/>
              <a:gd name="adj2" fmla="val 8798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为避免悬空态，应增设一个头结点</a:t>
            </a:r>
          </a:p>
        </p:txBody>
      </p:sp>
      <p:sp>
        <p:nvSpPr>
          <p:cNvPr id="79890" name="Rectangle 86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p:sp>
        <p:nvSpPr>
          <p:cNvPr id="79891" name="日期占位符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                        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456630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0" grpId="0" autoUpdateAnimBg="0"/>
      <p:bldP spid="778321" grpId="0" autoUpdateAnimBg="0"/>
      <p:bldP spid="778322" grpId="0" build="p" autoUpdateAnimBg="0"/>
      <p:bldP spid="778324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4515</Words>
  <Application>Microsoft Macintosh PowerPoint</Application>
  <PresentationFormat>全屏显示(4:3)</PresentationFormat>
  <Paragraphs>739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9" baseType="lpstr">
      <vt:lpstr>华文宋体</vt:lpstr>
      <vt:lpstr>华文行楷</vt:lpstr>
      <vt:lpstr>宋体</vt:lpstr>
      <vt:lpstr>楷体_GB2312</vt:lpstr>
      <vt:lpstr>隶书</vt:lpstr>
      <vt:lpstr>黑体</vt:lpstr>
      <vt:lpstr>Arial</vt:lpstr>
      <vt:lpstr>Arial Narrow</vt:lpstr>
      <vt:lpstr>Monotype Corsiva</vt:lpstr>
      <vt:lpstr>Tahoma</vt:lpstr>
      <vt:lpstr>Times New Roman</vt:lpstr>
      <vt:lpstr>Wingdings</vt:lpstr>
      <vt:lpstr>默认设计模板</vt:lpstr>
      <vt:lpstr>2_默认设计模板</vt:lpstr>
      <vt:lpstr>4_默认设计模板</vt:lpstr>
      <vt:lpstr>VISIO</vt:lpstr>
      <vt:lpstr>第六章 树和二叉树（二）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画出以下二叉树对应的中序线索二叉树。</vt:lpstr>
      <vt:lpstr>PowerPoint 演示文稿</vt:lpstr>
      <vt:lpstr>遍历中序线索二叉树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树转换成二叉树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6.5.2 树和森林的遍历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求最小值函数MIN  </vt:lpstr>
      <vt:lpstr>Selete函数</vt:lpstr>
      <vt:lpstr>PowerPoint 演示文稿</vt:lpstr>
      <vt:lpstr>PowerPoint 演示文稿</vt:lpstr>
      <vt:lpstr>第 五次上机-哈夫曼树和编码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树和二叉树（二）</dc:title>
  <dc:creator>windows</dc:creator>
  <cp:lastModifiedBy>KChankc K‘</cp:lastModifiedBy>
  <cp:revision>2</cp:revision>
  <dcterms:created xsi:type="dcterms:W3CDTF">2021-11-23T03:25:14Z</dcterms:created>
  <dcterms:modified xsi:type="dcterms:W3CDTF">2021-11-29T06:12:28Z</dcterms:modified>
</cp:coreProperties>
</file>