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  <p:sldMasterId id="2147483738" r:id="rId3"/>
    <p:sldMasterId id="2147483753" r:id="rId4"/>
    <p:sldMasterId id="2147483768" r:id="rId5"/>
  </p:sldMasterIdLst>
  <p:notesMasterIdLst>
    <p:notesMasterId r:id="rId46"/>
  </p:notesMasterIdLst>
  <p:sldIdLst>
    <p:sldId id="269" r:id="rId6"/>
    <p:sldId id="270" r:id="rId7"/>
    <p:sldId id="271" r:id="rId8"/>
    <p:sldId id="257" r:id="rId9"/>
    <p:sldId id="258" r:id="rId10"/>
    <p:sldId id="272" r:id="rId11"/>
    <p:sldId id="259" r:id="rId12"/>
    <p:sldId id="275" r:id="rId13"/>
    <p:sldId id="260" r:id="rId14"/>
    <p:sldId id="273" r:id="rId15"/>
    <p:sldId id="274" r:id="rId16"/>
    <p:sldId id="290" r:id="rId17"/>
    <p:sldId id="261" r:id="rId18"/>
    <p:sldId id="262" r:id="rId19"/>
    <p:sldId id="263" r:id="rId20"/>
    <p:sldId id="264" r:id="rId21"/>
    <p:sldId id="265" r:id="rId22"/>
    <p:sldId id="308" r:id="rId23"/>
    <p:sldId id="266" r:id="rId24"/>
    <p:sldId id="267" r:id="rId25"/>
    <p:sldId id="268" r:id="rId26"/>
    <p:sldId id="309" r:id="rId27"/>
    <p:sldId id="310" r:id="rId28"/>
    <p:sldId id="311" r:id="rId29"/>
    <p:sldId id="312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92" r:id="rId44"/>
    <p:sldId id="28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8B62-2A6C-4695-912E-5370334E61A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D2C69-7299-40C7-8C5B-636DC3F9B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EF0076-0325-4DB6-9873-50F4F091C2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552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75322-2A0C-4D4F-B900-90BD3DBCC43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4409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2C69-7299-40C7-8C5B-636DC3F9BE5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8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0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1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4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94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012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50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196754"/>
            <a:ext cx="7983537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0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699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41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855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5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52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598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4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0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760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1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35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749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7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449390"/>
            <a:ext cx="7983537" cy="361837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8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4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4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4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3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55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6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3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10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449390"/>
            <a:ext cx="7983537" cy="361837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655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5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458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74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47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240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268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77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40" y="609604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4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40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38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9" y="1449392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891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9" y="1449392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144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A919B20-F7E7-4FB6-9D7F-A5B705467F92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649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b="1" smtClean="0">
                <a:solidFill>
                  <a:srgbClr val="00CC99">
                    <a:lumMod val="75000"/>
                  </a:srgbClr>
                </a:solidFill>
              </a:rPr>
              <a:t>北京林业大学信息学院</a:t>
            </a:r>
            <a:endParaRPr kumimoji="1" lang="zh-CN" altLang="en-US" sz="1050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313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8A8F1F83-192C-42D1-BEA2-0B78902D169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68262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F495D0D5-C8E7-49C0-AC95-F01E391EEF2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812542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A559AFD0-4DAA-4AA5-B620-F3916ED41A1D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722116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83D4A1F1-C948-487A-BE92-9ECC297D1BB0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828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276C019A-39AC-4E26-B33B-DB8503BD108A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3179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0B7E07B2-4C5A-4142-BC07-82710D62EA58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93838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7F426752-24FF-4B7C-9E29-13D7A8F4597E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575726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2C7BD29A-B582-4337-96D4-F6FBC48EB9FC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654321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60B66CA0-1BA1-498E-8D6D-5AF12EB7F981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472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5949950"/>
            <a:ext cx="11207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5A5AECC-EF89-4534-9FC9-B979D6BEE844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北京林业大学信息学院</a:t>
            </a:r>
            <a:endParaRPr kumimoji="1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97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914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D0B39DEA-2972-4E91-8908-50A9B811F67B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7981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6928FF82-76DF-403C-9C8A-A865BEBA1D64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0041900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BE704DC4-16C0-4C65-9D67-376198009BB7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493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24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2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2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9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24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33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514350">
              <a:spcBef>
                <a:spcPct val="50000"/>
              </a:spcBef>
              <a:defRPr sz="788">
                <a:solidFill>
                  <a:srgbClr val="00CC99">
                    <a:lumMod val="75000"/>
                  </a:srgb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2054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2055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1350" b="0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257175"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514350"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771525"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028700" algn="ctr" rtl="0" eaLnBrk="0" fontAlgn="base" hangingPunct="0">
        <a:spcBef>
          <a:spcPct val="0"/>
        </a:spcBef>
        <a:spcAft>
          <a:spcPct val="0"/>
        </a:spcAft>
        <a:defRPr kumimoji="1" sz="2475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kumimoji="1" sz="1575">
          <a:solidFill>
            <a:schemeClr val="tx1"/>
          </a:solidFill>
          <a:latin typeface="+mn-lt"/>
          <a:ea typeface="+mn-ea"/>
          <a:cs typeface="仿宋_GB2312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仿宋_GB2312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kumimoji="1" sz="1125">
          <a:solidFill>
            <a:schemeClr val="tx1"/>
          </a:solidFill>
          <a:latin typeface="+mn-lt"/>
          <a:ea typeface="+mn-ea"/>
          <a:cs typeface="仿宋_GB2312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  <a:cs typeface="仿宋_GB2312"/>
        </a:defRPr>
      </a:lvl5pPr>
      <a:lvl6pPr marL="1414463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eaLnBrk="0" fontAlgn="base" hangingPunct="0">
        <a:spcBef>
          <a:spcPct val="20000"/>
        </a:spcBef>
        <a:spcAft>
          <a:spcPct val="0"/>
        </a:spcAft>
        <a:buChar char="»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51BADC79-DD33-4151-AD56-8212D286E198}" type="datetime10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-296215" y="6240463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32565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4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ip.cn/computer/taocp/art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9B09D78-5872-4D98-A316-2BA7BE6BAE5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2021年11月9日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39713" y="903288"/>
            <a:ext cx="73390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章　</a:t>
            </a:r>
            <a:r>
              <a:rPr lang="zh-CN" altLang="en-US" sz="4000" b="1" dirty="0">
                <a:solidFill>
                  <a:srgbClr val="CC00CC"/>
                </a:solidFill>
                <a:latin typeface="Arial" panose="020B0604020202020204" pitchFamily="34" charset="0"/>
                <a:ea typeface="楷体_GB2312" pitchFamily="49" charset="-122"/>
              </a:rPr>
              <a:t>串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0485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96900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009650" y="2492375"/>
            <a:ext cx="7246938" cy="3097213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串的类型定义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4.2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串的表示和实现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lang="en-US" altLang="zh-CN" b="1" noProof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.3 </a:t>
            </a:r>
            <a:r>
              <a:rPr lang="zh-CN" altLang="en-US" b="1" noProof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串的模式匹配算法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      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1177925" y="157003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教学内容</a:t>
            </a:r>
            <a:endParaRPr kumimoji="1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37536"/>
      </p:ext>
    </p:extLst>
  </p:cSld>
  <p:clrMapOvr>
    <a:masterClrMapping/>
  </p:clrMapOvr>
  <p:transition spd="slow" advTm="33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084217"/>
            <a:ext cx="6884126" cy="523220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800" dirty="0" smtClean="0"/>
              <a:t>例， 在串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的第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个字符之前插入串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58536" y="2076994"/>
            <a:ext cx="68188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思路：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串 复制到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串中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开空间 （长度为 </a:t>
            </a:r>
            <a:r>
              <a:rPr lang="en-US" altLang="zh-CN" sz="2400" dirty="0" err="1" smtClean="0"/>
              <a:t>s.length+t.length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S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串第一个元素到第</a:t>
            </a:r>
            <a:r>
              <a:rPr lang="en-US" altLang="zh-CN" sz="2400" dirty="0" smtClean="0"/>
              <a:t>POS</a:t>
            </a:r>
            <a:r>
              <a:rPr lang="zh-CN" altLang="en-US" sz="2400" dirty="0" smtClean="0"/>
              <a:t>之前的字符复制到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串中。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串复制到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串第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开始的位置。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串从第</a:t>
            </a:r>
            <a:r>
              <a:rPr lang="en-US" altLang="zh-CN" sz="2400" dirty="0" smtClean="0"/>
              <a:t>POS </a:t>
            </a:r>
            <a:r>
              <a:rPr lang="zh-CN" altLang="en-US" sz="2400" dirty="0" smtClean="0"/>
              <a:t>位置字符到结束复制到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串中。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488" y="727732"/>
            <a:ext cx="82642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Status </a:t>
            </a:r>
            <a:r>
              <a:rPr lang="en-US" altLang="zh-CN" sz="2400" dirty="0" err="1" smtClean="0"/>
              <a:t>StrInsert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HString</a:t>
            </a:r>
            <a:r>
              <a:rPr lang="en-US" altLang="zh-CN" sz="2400" dirty="0" smtClean="0"/>
              <a:t> &amp;S,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HString</a:t>
            </a:r>
            <a:r>
              <a:rPr lang="en-US" altLang="zh-CN" sz="2400" dirty="0" smtClean="0"/>
              <a:t> T) {  // 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4.4</a:t>
            </a:r>
          </a:p>
          <a:p>
            <a:r>
              <a:rPr lang="en-US" altLang="zh-CN" sz="2400" dirty="0" smtClean="0"/>
              <a:t>   // 1≤pos≤StrLength(S)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。在串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的第</a:t>
            </a:r>
            <a:r>
              <a:rPr lang="en-US" altLang="zh-CN" sz="2400" dirty="0" err="1" smtClean="0"/>
              <a:t>pos</a:t>
            </a:r>
            <a:r>
              <a:rPr lang="zh-CN" altLang="en-US" sz="2400" dirty="0" smtClean="0"/>
              <a:t>个字符之前插入串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b="1" dirty="0" smtClean="0"/>
              <a:t> char</a:t>
            </a:r>
            <a:r>
              <a:rPr lang="en-US" altLang="zh-CN" sz="2400" dirty="0" smtClean="0"/>
              <a:t> S1[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]           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S1 </a:t>
            </a:r>
            <a:r>
              <a:rPr lang="zh-CN" altLang="en-US" sz="2400" dirty="0" smtClean="0"/>
              <a:t>作为辅助串空间用于暂存 </a:t>
            </a:r>
            <a:r>
              <a:rPr lang="en-US" altLang="zh-CN" sz="2400" dirty="0" smtClean="0"/>
              <a:t>S.ch</a:t>
            </a:r>
            <a:br>
              <a:rPr lang="en-US" altLang="zh-CN" sz="2400" dirty="0" smtClean="0"/>
            </a:br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&lt; 1 ||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&gt; S.length+1)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</a:t>
            </a:r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 FALSE; </a:t>
            </a:r>
            <a:r>
              <a:rPr lang="zh-CN" altLang="en-US" sz="2400" dirty="0" smtClean="0">
                <a:latin typeface="Times New Roman, Times, serif"/>
              </a:rPr>
              <a:t>　　　　　　　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插入位置不合法</a:t>
            </a:r>
            <a:endParaRPr lang="en-US" altLang="zh-CN" sz="2400" dirty="0"/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T.length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, Times, serif"/>
              </a:rPr>
              <a:t>       //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T </a:t>
            </a:r>
            <a:r>
              <a:rPr lang="zh-CN" altLang="en-US" sz="2400" dirty="0">
                <a:solidFill>
                  <a:srgbClr val="000000"/>
                </a:solidFill>
              </a:rPr>
              <a:t>非空，则为</a:t>
            </a:r>
            <a:r>
              <a:rPr lang="en-US" altLang="zh-CN" sz="2400" dirty="0">
                <a:solidFill>
                  <a:srgbClr val="000000"/>
                </a:solidFill>
              </a:rPr>
              <a:t>S</a:t>
            </a:r>
            <a:r>
              <a:rPr lang="zh-CN" altLang="en-US" sz="2400" dirty="0">
                <a:solidFill>
                  <a:srgbClr val="000000"/>
                </a:solidFill>
              </a:rPr>
              <a:t>重新分配空间并插入 </a:t>
            </a:r>
            <a:r>
              <a:rPr lang="en-US" altLang="zh-CN" sz="2400" dirty="0" smtClean="0">
                <a:solidFill>
                  <a:srgbClr val="000000"/>
                </a:solidFill>
              </a:rPr>
              <a:t>T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　　</a:t>
            </a:r>
            <a:r>
              <a:rPr lang="en-US" altLang="zh-CN" sz="2400" b="1" dirty="0" smtClean="0"/>
              <a:t>{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p=S.ch;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  </a:t>
            </a:r>
            <a:r>
              <a:rPr lang="en-US" altLang="zh-CN" sz="2400" b="1" dirty="0" smtClean="0"/>
              <a:t>while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zh-CN" altLang="en-US" sz="2400" dirty="0" smtClean="0"/>
              <a:t>　　　　   </a:t>
            </a:r>
            <a:r>
              <a:rPr lang="en-US" altLang="zh-CN" sz="2400" dirty="0" smtClean="0"/>
              <a:t>S1[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++] = *(</a:t>
            </a:r>
            <a:r>
              <a:rPr lang="en-US" altLang="zh-CN" sz="2400" dirty="0" err="1" smtClean="0"/>
              <a:t>p+i</a:t>
            </a:r>
            <a:r>
              <a:rPr lang="en-US" altLang="zh-CN" sz="2400" dirty="0" smtClean="0"/>
              <a:t>); </a:t>
            </a:r>
            <a:r>
              <a:rPr lang="zh-CN" altLang="en-US" sz="2400" dirty="0" smtClean="0">
                <a:latin typeface="Times New Roman, Times, serif"/>
              </a:rPr>
              <a:t>　　　　 </a:t>
            </a:r>
            <a:r>
              <a:rPr lang="en-US" altLang="zh-CN" sz="2400" dirty="0" smtClean="0">
                <a:latin typeface="Times New Roman, Times, serif"/>
              </a:rPr>
              <a:t>//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暂存串</a:t>
            </a:r>
            <a:r>
              <a:rPr lang="en-US" altLang="zh-CN" sz="2400" dirty="0" smtClean="0"/>
              <a:t>S</a:t>
            </a:r>
            <a:endParaRPr lang="en-US" altLang="zh-CN" sz="2400" dirty="0"/>
          </a:p>
          <a:p>
            <a:r>
              <a:rPr lang="zh-CN" altLang="en-US" sz="2400" dirty="0" smtClean="0"/>
              <a:t>　</a:t>
            </a:r>
            <a:r>
              <a:rPr lang="en-US" altLang="zh-CN" sz="2400" dirty="0" smtClean="0"/>
              <a:t>S.ch = </a:t>
            </a:r>
            <a:r>
              <a:rPr lang="en-US" altLang="zh-CN" sz="2400" b="1" dirty="0" smtClean="0"/>
              <a:t>new char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S.length</a:t>
            </a:r>
            <a:r>
              <a:rPr lang="en-US" altLang="zh-CN" sz="2400" dirty="0" smtClean="0"/>
              <a:t> + </a:t>
            </a:r>
            <a:r>
              <a:rPr lang="en-US" altLang="zh-CN" sz="2400" dirty="0" err="1" smtClean="0"/>
              <a:t>T.length</a:t>
            </a:r>
            <a:r>
              <a:rPr lang="en-US" altLang="zh-CN" sz="2400" dirty="0" smtClean="0"/>
              <a:t>;    </a:t>
            </a:r>
            <a:r>
              <a:rPr lang="en-US" altLang="zh-CN" dirty="0" smtClean="0">
                <a:latin typeface="Times New Roman, Times, serif"/>
              </a:rPr>
              <a:t>//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重新分配串值存储空间</a:t>
            </a:r>
            <a:br>
              <a:rPr lang="zh-CN" altLang="en-US" dirty="0" smtClean="0"/>
            </a:br>
            <a:r>
              <a:rPr lang="zh-CN" altLang="en-US" dirty="0" smtClean="0"/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85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784" y="937656"/>
            <a:ext cx="8409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00"/>
                </a:solidFill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</a:rPr>
              <a:t> (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=0, k=0;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&lt;pos-1;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    </a:t>
            </a:r>
            <a:r>
              <a:rPr lang="en-US" altLang="zh-CN" sz="2400" dirty="0">
                <a:solidFill>
                  <a:srgbClr val="000000"/>
                </a:solidFill>
              </a:rPr>
              <a:t>S.ch[k++] = S1[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保留插入位置之前的子串</a:t>
            </a:r>
            <a:r>
              <a:rPr lang="zh-CN" altLang="en-US" sz="2400" dirty="0">
                <a:solidFill>
                  <a:srgbClr val="000000"/>
                </a:solidFill>
              </a:rPr>
              <a:t/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</a:t>
            </a:r>
            <a:r>
              <a:rPr lang="en-US" altLang="zh-CN" sz="2400" dirty="0">
                <a:solidFill>
                  <a:srgbClr val="000000"/>
                </a:solidFill>
              </a:rPr>
              <a:t>j = 0;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</a:rPr>
              <a:t> (j&lt;</a:t>
            </a:r>
            <a:r>
              <a:rPr lang="en-US" altLang="zh-CN" sz="2400" dirty="0" err="1">
                <a:solidFill>
                  <a:srgbClr val="000000"/>
                </a:solidFill>
              </a:rPr>
              <a:t>T.length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</a:t>
            </a:r>
            <a:r>
              <a:rPr lang="en-US" altLang="zh-CN" sz="2400" dirty="0">
                <a:solidFill>
                  <a:srgbClr val="000000"/>
                </a:solidFill>
              </a:rPr>
              <a:t>S.ch[k++] = T.ch[</a:t>
            </a:r>
            <a:r>
              <a:rPr lang="en-US" altLang="zh-CN" sz="2400" dirty="0" err="1">
                <a:solidFill>
                  <a:srgbClr val="000000"/>
                </a:solidFill>
              </a:rPr>
              <a:t>j++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　   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插入 </a:t>
            </a:r>
            <a:r>
              <a:rPr lang="en-US" altLang="zh-CN" sz="2400" dirty="0">
                <a:solidFill>
                  <a:srgbClr val="000000"/>
                </a:solidFill>
              </a:rPr>
              <a:t>T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r>
              <a:rPr lang="en-US" altLang="zh-CN" sz="2400" b="1" dirty="0">
                <a:solidFill>
                  <a:srgbClr val="000000"/>
                </a:solidFill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</a:rPr>
              <a:t> (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S.length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　</a:t>
            </a:r>
            <a:r>
              <a:rPr lang="en-US" altLang="zh-CN" sz="2400" dirty="0">
                <a:solidFill>
                  <a:srgbClr val="000000"/>
                </a:solidFill>
              </a:rPr>
              <a:t>S.ch[k++] = S1[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++];</a:t>
            </a: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   </a:t>
            </a:r>
            <a:endParaRPr lang="en-US" altLang="zh-CN" sz="2400" dirty="0" smtClean="0">
              <a:solidFill>
                <a:srgbClr val="000000"/>
              </a:solidFill>
              <a:latin typeface="Times New Roman, Times, serif"/>
            </a:endParaRPr>
          </a:p>
          <a:p>
            <a:pPr lvl="0"/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, Times, serif"/>
              </a:rPr>
              <a:t>                           //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复制插入位置之后的子串</a:t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　</a:t>
            </a:r>
            <a:r>
              <a:rPr lang="en-US" altLang="zh-CN" sz="2400" dirty="0" err="1">
                <a:solidFill>
                  <a:srgbClr val="000000"/>
                </a:solidFill>
              </a:rPr>
              <a:t>S.length</a:t>
            </a:r>
            <a:r>
              <a:rPr lang="en-US" altLang="zh-CN" sz="2400" b="1" dirty="0">
                <a:solidFill>
                  <a:srgbClr val="000000"/>
                </a:solidFill>
              </a:rPr>
              <a:t>+=</a:t>
            </a:r>
            <a:r>
              <a:rPr lang="en-US" altLang="zh-CN" sz="2400" dirty="0" err="1">
                <a:solidFill>
                  <a:srgbClr val="000000"/>
                </a:solidFill>
              </a:rPr>
              <a:t>T.length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zh-CN" altLang="en-US" sz="2400" dirty="0">
                <a:solidFill>
                  <a:srgbClr val="000000"/>
                </a:solidFill>
                <a:latin typeface="Times New Roman, Times, serif"/>
              </a:rPr>
              <a:t>　　　 　   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置串 </a:t>
            </a:r>
            <a:r>
              <a:rPr lang="en-US" altLang="zh-CN" sz="2400" dirty="0">
                <a:solidFill>
                  <a:srgbClr val="000000"/>
                </a:solidFill>
              </a:rPr>
              <a:t>S </a:t>
            </a:r>
            <a:r>
              <a:rPr lang="zh-CN" altLang="en-US" sz="2400" dirty="0">
                <a:solidFill>
                  <a:srgbClr val="000000"/>
                </a:solidFill>
              </a:rPr>
              <a:t>的长度</a:t>
            </a:r>
            <a:br>
              <a:rPr lang="zh-CN" altLang="en-US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if </a:t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　　   </a:t>
            </a:r>
            <a:r>
              <a:rPr lang="en-US" altLang="zh-CN" sz="2400" b="1" dirty="0">
                <a:solidFill>
                  <a:srgbClr val="000000"/>
                </a:solidFill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</a:rPr>
              <a:t> ok;   </a:t>
            </a: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, Times, serif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StrInsert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32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graphicFrame>
        <p:nvGraphicFramePr>
          <p:cNvPr id="21507" name="Object 21"/>
          <p:cNvGraphicFramePr>
            <a:graphicFrameLocks noChangeAspect="1"/>
          </p:cNvGraphicFramePr>
          <p:nvPr/>
        </p:nvGraphicFramePr>
        <p:xfrm>
          <a:off x="1485900" y="1638301"/>
          <a:ext cx="6267450" cy="254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7056720" imgH="2126880" progId="Visio.Drawing.5">
                  <p:embed/>
                </p:oleObj>
              </mc:Choice>
              <mc:Fallback>
                <p:oleObj name="VISIO" r:id="rId3" imgW="7056720" imgH="2126880" progId="Visio.Drawing.5">
                  <p:embed/>
                  <p:pic>
                    <p:nvPicPr>
                      <p:cNvPr id="2150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38301"/>
                        <a:ext cx="6267450" cy="254674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2"/>
          <p:cNvSpPr>
            <a:spLocks noChangeArrowheads="1"/>
          </p:cNvSpPr>
          <p:nvPr/>
        </p:nvSpPr>
        <p:spPr bwMode="auto">
          <a:xfrm>
            <a:off x="1172766" y="857250"/>
            <a:ext cx="52280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串的块链表示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1457" y="4490357"/>
            <a:ext cx="569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 存储密度</a:t>
            </a:r>
            <a:r>
              <a:rPr lang="en-US" altLang="zh-CN" dirty="0" smtClean="0"/>
              <a:t>=4/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=2/3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存储密度</a:t>
            </a:r>
            <a:r>
              <a:rPr lang="en-US" altLang="zh-CN" dirty="0" smtClean="0"/>
              <a:t>=1/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=1/3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22532" name="Rectangle 27"/>
          <p:cNvSpPr>
            <a:spLocks noChangeArrowheads="1"/>
          </p:cNvSpPr>
          <p:nvPr/>
        </p:nvSpPr>
        <p:spPr bwMode="auto">
          <a:xfrm>
            <a:off x="1314450" y="1431132"/>
            <a:ext cx="6686550" cy="394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#define CHUNKSIZE 80       //</a:t>
            </a:r>
            <a:r>
              <a:rPr lang="zh-CN" altLang="en-US" sz="2100" b="1" dirty="0">
                <a:solidFill>
                  <a:srgbClr val="000000"/>
                </a:solidFill>
              </a:rPr>
              <a:t>可由用户定义的块大小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 err="1">
                <a:solidFill>
                  <a:srgbClr val="000000"/>
                </a:solidFill>
              </a:rPr>
              <a:t>typedef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 Chunk{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char  </a:t>
            </a:r>
            <a:r>
              <a:rPr lang="en-US" altLang="zh-CN" sz="2100" b="1" dirty="0" err="1">
                <a:solidFill>
                  <a:srgbClr val="000000"/>
                </a:solidFill>
              </a:rPr>
              <a:t>ch</a:t>
            </a:r>
            <a:r>
              <a:rPr lang="en-US" altLang="zh-CN" sz="2100" b="1" dirty="0">
                <a:solidFill>
                  <a:srgbClr val="000000"/>
                </a:solidFill>
              </a:rPr>
              <a:t>[CHUNKSIZE];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 Chunk *next;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}Chunk;</a:t>
            </a:r>
          </a:p>
          <a:p>
            <a:pPr eaLnBrk="0" fontAlgn="base" hangingPunct="0">
              <a:spcAft>
                <a:spcPct val="0"/>
              </a:spcAft>
              <a:buNone/>
            </a:pPr>
            <a:endParaRPr lang="en-US" altLang="zh-CN" sz="21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 err="1">
                <a:solidFill>
                  <a:srgbClr val="000000"/>
                </a:solidFill>
              </a:rPr>
              <a:t>typedef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struct</a:t>
            </a:r>
            <a:r>
              <a:rPr lang="en-US" altLang="zh-CN" sz="2100" b="1" dirty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  Chunk *head,*tail;      //</a:t>
            </a:r>
            <a:r>
              <a:rPr lang="zh-CN" altLang="en-US" sz="2100" b="1" dirty="0">
                <a:solidFill>
                  <a:srgbClr val="000000"/>
                </a:solidFill>
              </a:rPr>
              <a:t>串的头指针和尾指针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</a:rPr>
              <a:t>   </a:t>
            </a:r>
            <a:r>
              <a:rPr lang="en-US" altLang="zh-CN" sz="2100" b="1" dirty="0" err="1">
                <a:solidFill>
                  <a:srgbClr val="000000"/>
                </a:solidFill>
              </a:rPr>
              <a:t>int</a:t>
            </a: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100" b="1" dirty="0" err="1">
                <a:solidFill>
                  <a:srgbClr val="000000"/>
                </a:solidFill>
              </a:rPr>
              <a:t>curlen</a:t>
            </a:r>
            <a:r>
              <a:rPr lang="en-US" altLang="zh-CN" sz="2100" b="1" dirty="0">
                <a:solidFill>
                  <a:srgbClr val="000000"/>
                </a:solidFill>
              </a:rPr>
              <a:t>;             //</a:t>
            </a:r>
            <a:r>
              <a:rPr lang="zh-CN" altLang="en-US" sz="2100" b="1" dirty="0">
                <a:solidFill>
                  <a:srgbClr val="000000"/>
                </a:solidFill>
              </a:rPr>
              <a:t>串的当前长度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}</a:t>
            </a:r>
            <a:r>
              <a:rPr lang="en-US" altLang="zh-CN" sz="2100" b="1" dirty="0" err="1">
                <a:solidFill>
                  <a:srgbClr val="000000"/>
                </a:solidFill>
              </a:rPr>
              <a:t>LString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</a:t>
            </a:r>
            <a:r>
              <a:rPr lang="en-US" altLang="zh-CN" sz="21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</a:t>
            </a:r>
            <a:endParaRPr lang="en-US" altLang="zh-CN" sz="21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33" name="Rectangle 29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链式存储表示</a:t>
            </a:r>
          </a:p>
        </p:txBody>
      </p:sp>
    </p:spTree>
    <p:extLst>
      <p:ext uri="{BB962C8B-B14F-4D97-AF65-F5344CB8AC3E}">
        <p14:creationId xmlns:p14="http://schemas.microsoft.com/office/powerpoint/2010/main" val="37938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1172766" y="3267075"/>
            <a:ext cx="6828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可将多个字符存放在一个结点中，以克服其缺点</a:t>
            </a:r>
          </a:p>
        </p:txBody>
      </p:sp>
      <p:sp>
        <p:nvSpPr>
          <p:cNvPr id="23557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439467" y="1376363"/>
            <a:ext cx="3050381" cy="790575"/>
          </a:xfr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100" b="1">
                <a:solidFill>
                  <a:schemeClr val="accent2"/>
                </a:solidFill>
                <a:ea typeface="楷体_GB2312" pitchFamily="49" charset="-122"/>
              </a:rPr>
              <a:t>优点：操作方便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100" b="1">
                <a:solidFill>
                  <a:schemeClr val="accent2"/>
                </a:solidFill>
                <a:ea typeface="楷体_GB2312" pitchFamily="49" charset="-122"/>
              </a:rPr>
              <a:t>缺点：存储密度较低</a:t>
            </a:r>
          </a:p>
        </p:txBody>
      </p:sp>
      <p:grpSp>
        <p:nvGrpSpPr>
          <p:cNvPr id="23558" name="Group 18"/>
          <p:cNvGrpSpPr>
            <a:grpSpLocks noChangeAspect="1"/>
          </p:cNvGrpSpPr>
          <p:nvPr/>
        </p:nvGrpSpPr>
        <p:grpSpPr bwMode="auto">
          <a:xfrm>
            <a:off x="2613422" y="2339581"/>
            <a:ext cx="4424363" cy="795337"/>
            <a:chOff x="1200" y="1296"/>
            <a:chExt cx="3716" cy="668"/>
          </a:xfrm>
        </p:grpSpPr>
        <p:sp>
          <p:nvSpPr>
            <p:cNvPr id="2356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200" y="1296"/>
              <a:ext cx="3716" cy="65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2625" y="1635"/>
              <a:ext cx="22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5" name="Rectangle 20"/>
            <p:cNvSpPr>
              <a:spLocks noChangeArrowheads="1"/>
            </p:cNvSpPr>
            <p:nvPr/>
          </p:nvSpPr>
          <p:spPr bwMode="auto">
            <a:xfrm>
              <a:off x="2628" y="1673"/>
              <a:ext cx="1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实际分配的存储位</a:t>
              </a: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6" name="Rectangle 21"/>
            <p:cNvSpPr>
              <a:spLocks noChangeArrowheads="1"/>
            </p:cNvSpPr>
            <p:nvPr/>
          </p:nvSpPr>
          <p:spPr bwMode="auto">
            <a:xfrm>
              <a:off x="2618" y="1340"/>
              <a:ext cx="1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串值所占的存储位</a:t>
              </a: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7" name="Rectangle 22"/>
            <p:cNvSpPr>
              <a:spLocks noChangeArrowheads="1"/>
            </p:cNvSpPr>
            <p:nvPr/>
          </p:nvSpPr>
          <p:spPr bwMode="auto">
            <a:xfrm>
              <a:off x="1235" y="1489"/>
              <a:ext cx="9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225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 pitchFamily="49" charset="-122"/>
                </a:rPr>
                <a:t>存储密度</a:t>
              </a: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23568" name="Rectangle 23"/>
            <p:cNvSpPr>
              <a:spLocks noChangeArrowheads="1"/>
            </p:cNvSpPr>
            <p:nvPr/>
          </p:nvSpPr>
          <p:spPr bwMode="auto">
            <a:xfrm>
              <a:off x="2402" y="1454"/>
              <a:ext cx="1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en-US" altLang="zh-CN" sz="225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1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559" name="Group 29"/>
          <p:cNvGrpSpPr>
            <a:grpSpLocks/>
          </p:cNvGrpSpPr>
          <p:nvPr/>
        </p:nvGrpSpPr>
        <p:grpSpPr bwMode="auto">
          <a:xfrm>
            <a:off x="1601391" y="3861197"/>
            <a:ext cx="5724525" cy="1509713"/>
            <a:chOff x="385" y="2523"/>
            <a:chExt cx="4808" cy="1268"/>
          </a:xfrm>
        </p:grpSpPr>
        <p:graphicFrame>
          <p:nvGraphicFramePr>
            <p:cNvPr id="23561" name="Object 25"/>
            <p:cNvGraphicFramePr>
              <a:graphicFrameLocks noChangeAspect="1"/>
            </p:cNvGraphicFramePr>
            <p:nvPr/>
          </p:nvGraphicFramePr>
          <p:xfrm>
            <a:off x="385" y="2523"/>
            <a:ext cx="4808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VISIO" r:id="rId3" imgW="7056720" imgH="2126880" progId="Visio.Drawing.5">
                    <p:embed/>
                  </p:oleObj>
                </mc:Choice>
                <mc:Fallback>
                  <p:oleObj name="VISIO" r:id="rId3" imgW="7056720" imgH="2126880" progId="Visio.Drawing.5">
                    <p:embed/>
                    <p:pic>
                      <p:nvPicPr>
                        <p:cNvPr id="235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523"/>
                          <a:ext cx="4808" cy="12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>
              <a:off x="748" y="3113"/>
              <a:ext cx="44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60" name="Rectangle 30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链式存储表示</a:t>
            </a:r>
          </a:p>
        </p:txBody>
      </p:sp>
    </p:spTree>
    <p:extLst>
      <p:ext uri="{BB962C8B-B14F-4D97-AF65-F5344CB8AC3E}">
        <p14:creationId xmlns:p14="http://schemas.microsoft.com/office/powerpoint/2010/main" val="42306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8"/>
          <p:cNvSpPr txBox="1">
            <a:spLocks noChangeAspect="1" noChangeArrowheads="1"/>
          </p:cNvSpPr>
          <p:nvPr/>
        </p:nvSpPr>
        <p:spPr bwMode="auto">
          <a:xfrm>
            <a:off x="1143001" y="1970485"/>
            <a:ext cx="66091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算法目的：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1" y="3394477"/>
            <a:ext cx="6723460" cy="1426369"/>
            <a:chOff x="0" y="2131"/>
            <a:chExt cx="5647" cy="1198"/>
          </a:xfrm>
        </p:grpSpPr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340" y="2573"/>
              <a:ext cx="530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BF</a:t>
              </a:r>
              <a:r>
                <a:rPr lang="zh-CN" altLang="en-US" sz="21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lang="zh-CN" altLang="en-US" sz="21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（又称古典的、经典的、朴素的、穷举的）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KMP</a:t>
              </a:r>
              <a:r>
                <a:rPr lang="zh-CN" altLang="en-US" sz="21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算法（特点：速度快）</a:t>
              </a:r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0" y="2131"/>
              <a:ext cx="177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r>
                <a:rPr lang="zh-CN" altLang="en-US" sz="3000" b="1">
                  <a:solidFill>
                    <a:srgbClr val="0000FF"/>
                  </a:solidFill>
                  <a:ea typeface="楷体_GB2312" pitchFamily="49" charset="-122"/>
                </a:rPr>
                <a:t>算法种类：</a:t>
              </a:r>
            </a:p>
          </p:txBody>
        </p:sp>
      </p:grp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1547814" y="2557830"/>
            <a:ext cx="6091238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  <a:ea typeface="楷体_GB2312" pitchFamily="49" charset="-122"/>
              </a:rPr>
              <a:t>确定主串中所含子串第一次出现的位置（定位）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100" b="1" dirty="0">
                <a:solidFill>
                  <a:srgbClr val="000000"/>
                </a:solidFill>
                <a:ea typeface="楷体_GB2312" pitchFamily="49" charset="-122"/>
              </a:rPr>
              <a:t>即如何实现教材</a:t>
            </a:r>
            <a:r>
              <a:rPr lang="en-US" altLang="zh-CN" sz="2100" b="1" dirty="0" smtClean="0">
                <a:solidFill>
                  <a:srgbClr val="000000"/>
                </a:solidFill>
                <a:ea typeface="楷体_GB2312" pitchFamily="49" charset="-122"/>
              </a:rPr>
              <a:t>P79 </a:t>
            </a:r>
            <a:r>
              <a:rPr lang="en-US" altLang="zh-CN" sz="2100" b="1" dirty="0">
                <a:solidFill>
                  <a:srgbClr val="000000"/>
                </a:solidFill>
                <a:ea typeface="楷体_GB2312" pitchFamily="49" charset="-122"/>
              </a:rPr>
              <a:t>Index(</a:t>
            </a:r>
            <a:r>
              <a:rPr lang="en-US" altLang="zh-CN" sz="2100" b="1" dirty="0" err="1">
                <a:solidFill>
                  <a:srgbClr val="000000"/>
                </a:solidFill>
                <a:ea typeface="楷体_GB2312" pitchFamily="49" charset="-122"/>
              </a:rPr>
              <a:t>S,T,pos</a:t>
            </a:r>
            <a:r>
              <a:rPr lang="en-US" altLang="zh-CN" sz="21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100" b="1" dirty="0">
                <a:solidFill>
                  <a:srgbClr val="000000"/>
                </a:solidFill>
                <a:ea typeface="楷体_GB2312" pitchFamily="49" charset="-122"/>
              </a:rPr>
              <a:t>函数</a:t>
            </a:r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1143000" y="857251"/>
            <a:ext cx="3590925" cy="76557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串的模式匹配算法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3275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143000" y="944167"/>
            <a:ext cx="6858000" cy="49398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388270" y="1116807"/>
            <a:ext cx="6326981" cy="34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1902619" y="1344217"/>
            <a:ext cx="54292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: a b c</a:t>
            </a:r>
          </a:p>
        </p:txBody>
      </p:sp>
      <p:sp>
        <p:nvSpPr>
          <p:cNvPr id="756743" name="Line 7"/>
          <p:cNvSpPr>
            <a:spLocks noChangeShapeType="1"/>
          </p:cNvSpPr>
          <p:nvPr/>
        </p:nvSpPr>
        <p:spPr bwMode="auto">
          <a:xfrm>
            <a:off x="2474119" y="11156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4" name="Line 8"/>
          <p:cNvSpPr>
            <a:spLocks noChangeShapeType="1"/>
          </p:cNvSpPr>
          <p:nvPr/>
        </p:nvSpPr>
        <p:spPr bwMode="auto">
          <a:xfrm flipV="1">
            <a:off x="2474119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1959769" y="944167"/>
            <a:ext cx="6286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srgbClr val="FFCC99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1959769" y="2201467"/>
            <a:ext cx="3429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j</a:t>
            </a:r>
            <a:endParaRPr kumimoji="1" lang="en-US" altLang="zh-CN" b="1">
              <a:solidFill>
                <a:srgbClr val="0033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6747" name="Line 11"/>
          <p:cNvSpPr>
            <a:spLocks noChangeShapeType="1"/>
          </p:cNvSpPr>
          <p:nvPr/>
        </p:nvSpPr>
        <p:spPr bwMode="auto">
          <a:xfrm flipV="1">
            <a:off x="2702719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8" name="Line 12"/>
          <p:cNvSpPr>
            <a:spLocks noChangeShapeType="1"/>
          </p:cNvSpPr>
          <p:nvPr/>
        </p:nvSpPr>
        <p:spPr bwMode="auto">
          <a:xfrm flipV="1">
            <a:off x="2988469" y="22586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49" name="Line 13"/>
          <p:cNvSpPr>
            <a:spLocks noChangeShapeType="1"/>
          </p:cNvSpPr>
          <p:nvPr/>
        </p:nvSpPr>
        <p:spPr bwMode="auto">
          <a:xfrm>
            <a:off x="2702719" y="11156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>
            <a:off x="2931319" y="11156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1902619" y="2988470"/>
            <a:ext cx="57721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 	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 :   a b c</a:t>
            </a: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2702719" y="27158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702719" y="38588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1902619" y="4430317"/>
            <a:ext cx="39433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S  : a b a b c a b c a c b a b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T  :       a b c</a:t>
            </a:r>
          </a:p>
        </p:txBody>
      </p:sp>
      <p:sp>
        <p:nvSpPr>
          <p:cNvPr id="756755" name="Line 19"/>
          <p:cNvSpPr>
            <a:spLocks noChangeShapeType="1"/>
          </p:cNvSpPr>
          <p:nvPr/>
        </p:nvSpPr>
        <p:spPr bwMode="auto">
          <a:xfrm>
            <a:off x="29313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6" name="Line 20"/>
          <p:cNvSpPr>
            <a:spLocks noChangeShapeType="1"/>
          </p:cNvSpPr>
          <p:nvPr/>
        </p:nvSpPr>
        <p:spPr bwMode="auto">
          <a:xfrm>
            <a:off x="31599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7" name="Line 21"/>
          <p:cNvSpPr>
            <a:spLocks noChangeShapeType="1"/>
          </p:cNvSpPr>
          <p:nvPr/>
        </p:nvSpPr>
        <p:spPr bwMode="auto">
          <a:xfrm>
            <a:off x="36171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8" name="Line 22"/>
          <p:cNvSpPr>
            <a:spLocks noChangeShapeType="1"/>
          </p:cNvSpPr>
          <p:nvPr/>
        </p:nvSpPr>
        <p:spPr bwMode="auto">
          <a:xfrm flipV="1">
            <a:off x="29884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32170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V="1">
            <a:off x="36742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1" name="AutoShape 25"/>
          <p:cNvSpPr>
            <a:spLocks noChangeArrowheads="1"/>
          </p:cNvSpPr>
          <p:nvPr/>
        </p:nvSpPr>
        <p:spPr bwMode="auto">
          <a:xfrm>
            <a:off x="2874169" y="2430066"/>
            <a:ext cx="2057400" cy="457200"/>
          </a:xfrm>
          <a:prstGeom prst="wedgeEllipseCallout">
            <a:avLst>
              <a:gd name="adj1" fmla="val -41782"/>
              <a:gd name="adj2" fmla="val 108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zh-CN" sz="21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指针回溯</a:t>
            </a:r>
            <a:endParaRPr lang="zh-CN" altLang="en-US" sz="21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6762" name="Line 26"/>
          <p:cNvSpPr>
            <a:spLocks noChangeShapeType="1"/>
          </p:cNvSpPr>
          <p:nvPr/>
        </p:nvSpPr>
        <p:spPr bwMode="auto">
          <a:xfrm>
            <a:off x="3388519" y="4201716"/>
            <a:ext cx="0" cy="342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6763" name="Line 27"/>
          <p:cNvSpPr>
            <a:spLocks noChangeShapeType="1"/>
          </p:cNvSpPr>
          <p:nvPr/>
        </p:nvSpPr>
        <p:spPr bwMode="auto">
          <a:xfrm flipV="1">
            <a:off x="3445669" y="5344716"/>
            <a:ext cx="0" cy="342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5357812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算法设计思想</a:t>
            </a:r>
          </a:p>
        </p:txBody>
      </p:sp>
    </p:spTree>
    <p:extLst>
      <p:ext uri="{BB962C8B-B14F-4D97-AF65-F5344CB8AC3E}">
        <p14:creationId xmlns:p14="http://schemas.microsoft.com/office/powerpoint/2010/main" val="35731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1" grpId="0" autoUpdateAnimBg="0"/>
      <p:bldP spid="756754" grpId="0" autoUpdateAnimBg="0"/>
      <p:bldP spid="75676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模式匹配练习</a:t>
            </a:r>
            <a:endParaRPr lang="zh-CN" altLang="en-US" dirty="0">
              <a:solidFill>
                <a:schemeClr val="accent6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主串   </a:t>
            </a:r>
            <a:r>
              <a:rPr lang="en-US" altLang="zh-CN" dirty="0" err="1" smtClean="0"/>
              <a:t>ababcabcacbab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串   </a:t>
            </a:r>
            <a:r>
              <a:rPr lang="en-US" altLang="zh-CN" dirty="0" err="1" smtClean="0"/>
              <a:t>ababac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CC99">
                  <a:lumMod val="75000"/>
                </a:srgbClr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1428750" y="1593058"/>
            <a:ext cx="62865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1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将主串的第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个字符和模式的第一个字符比较，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若</a:t>
            </a:r>
            <a:r>
              <a:rPr lang="zh-CN" altLang="en-US" sz="2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相等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，继续逐个比较后续字符；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若</a:t>
            </a:r>
            <a:r>
              <a:rPr lang="zh-CN" altLang="en-US" sz="2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不等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，从主串的下一字符起，重新与模式的第一个字符比较。  </a:t>
            </a: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1485900" y="3644504"/>
            <a:ext cx="611505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直到主串的一个连续子串字符序列与模式相等 。返回值为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中与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匹配的子序列</a:t>
            </a:r>
            <a:r>
              <a:rPr lang="zh-CN" altLang="en-US" sz="21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第一个字符的序号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，即匹配成功。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否则，匹配失败，返回值 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172766" y="857250"/>
            <a:ext cx="264318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算法设计思想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547813" y="1375173"/>
            <a:ext cx="2268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3333CC"/>
                </a:solidFill>
                <a:ea typeface="楷体_GB2312" pitchFamily="49" charset="-122"/>
              </a:rPr>
              <a:t>Index(S,T,pos)</a:t>
            </a:r>
          </a:p>
        </p:txBody>
      </p:sp>
    </p:spTree>
    <p:extLst>
      <p:ext uri="{BB962C8B-B14F-4D97-AF65-F5344CB8AC3E}">
        <p14:creationId xmlns:p14="http://schemas.microsoft.com/office/powerpoint/2010/main" val="6678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autoUpdateAnimBg="0"/>
      <p:bldP spid="7536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22531" name="Rectangle 58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4.1 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</a:t>
            </a:r>
          </a:p>
        </p:txBody>
      </p:sp>
      <p:sp>
        <p:nvSpPr>
          <p:cNvPr id="22532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2533" name="Picture 6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118"/>
          <p:cNvSpPr>
            <a:spLocks noChangeArrowheads="1"/>
          </p:cNvSpPr>
          <p:nvPr/>
        </p:nvSpPr>
        <p:spPr bwMode="auto">
          <a:xfrm>
            <a:off x="2743200" y="2500313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5" name="Text Box 1120"/>
          <p:cNvSpPr txBox="1">
            <a:spLocks noChangeArrowheads="1"/>
          </p:cNvSpPr>
          <p:nvPr/>
        </p:nvSpPr>
        <p:spPr bwMode="auto">
          <a:xfrm>
            <a:off x="0" y="1268413"/>
            <a:ext cx="906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(String)----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零个或多个字符组成的有限序列</a:t>
            </a:r>
          </a:p>
        </p:txBody>
      </p:sp>
      <p:graphicFrame>
        <p:nvGraphicFramePr>
          <p:cNvPr id="22536" name="Object 1121"/>
          <p:cNvGraphicFramePr>
            <a:graphicFrameLocks noChangeAspect="1"/>
          </p:cNvGraphicFramePr>
          <p:nvPr/>
        </p:nvGraphicFramePr>
        <p:xfrm>
          <a:off x="2590800" y="2098675"/>
          <a:ext cx="43624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6" imgW="850900" imgH="228600" progId="Equation.3">
                  <p:embed/>
                </p:oleObj>
              </mc:Choice>
              <mc:Fallback>
                <p:oleObj name="公式" r:id="rId6" imgW="850900" imgH="228600" progId="Equation.3">
                  <p:embed/>
                  <p:pic>
                    <p:nvPicPr>
                      <p:cNvPr id="22536" name="Object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98675"/>
                        <a:ext cx="4362450" cy="1173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86" name="Text Box 1122"/>
          <p:cNvSpPr txBox="1">
            <a:spLocks noChangeArrowheads="1"/>
          </p:cNvSpPr>
          <p:nvPr/>
        </p:nvSpPr>
        <p:spPr bwMode="auto">
          <a:xfrm>
            <a:off x="609600" y="3719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串名</a:t>
            </a:r>
          </a:p>
        </p:txBody>
      </p:sp>
      <p:sp>
        <p:nvSpPr>
          <p:cNvPr id="370787" name="Text Box 1123"/>
          <p:cNvSpPr txBox="1">
            <a:spLocks noChangeArrowheads="1"/>
          </p:cNvSpPr>
          <p:nvPr/>
        </p:nvSpPr>
        <p:spPr bwMode="auto">
          <a:xfrm>
            <a:off x="609600" y="4481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串值</a:t>
            </a:r>
          </a:p>
        </p:txBody>
      </p:sp>
      <p:sp>
        <p:nvSpPr>
          <p:cNvPr id="370788" name="Text Box 1124"/>
          <p:cNvSpPr txBox="1">
            <a:spLocks noChangeArrowheads="1"/>
          </p:cNvSpPr>
          <p:nvPr/>
        </p:nvSpPr>
        <p:spPr bwMode="auto">
          <a:xfrm>
            <a:off x="609600" y="5243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串长</a:t>
            </a:r>
          </a:p>
        </p:txBody>
      </p:sp>
      <p:grpSp>
        <p:nvGrpSpPr>
          <p:cNvPr id="2" name="Group 1125"/>
          <p:cNvGrpSpPr>
            <a:grpSpLocks/>
          </p:cNvGrpSpPr>
          <p:nvPr/>
        </p:nvGrpSpPr>
        <p:grpSpPr bwMode="auto">
          <a:xfrm>
            <a:off x="1676400" y="3262313"/>
            <a:ext cx="1143000" cy="685800"/>
            <a:chOff x="1056" y="2640"/>
            <a:chExt cx="768" cy="432"/>
          </a:xfrm>
        </p:grpSpPr>
        <p:sp>
          <p:nvSpPr>
            <p:cNvPr id="22551" name="Line 1126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52" name="Line 1127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Group 1128"/>
          <p:cNvGrpSpPr>
            <a:grpSpLocks/>
          </p:cNvGrpSpPr>
          <p:nvPr/>
        </p:nvGrpSpPr>
        <p:grpSpPr bwMode="auto">
          <a:xfrm>
            <a:off x="1752600" y="3338513"/>
            <a:ext cx="3352800" cy="1447800"/>
            <a:chOff x="1056" y="2640"/>
            <a:chExt cx="768" cy="432"/>
          </a:xfrm>
        </p:grpSpPr>
        <p:sp>
          <p:nvSpPr>
            <p:cNvPr id="22549" name="Line 1129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50" name="Line 1130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70795" name="Line 1131"/>
          <p:cNvSpPr>
            <a:spLocks noChangeShapeType="1"/>
          </p:cNvSpPr>
          <p:nvPr/>
        </p:nvSpPr>
        <p:spPr bwMode="auto">
          <a:xfrm>
            <a:off x="3810000" y="3186113"/>
            <a:ext cx="2895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796" name="Line 1132"/>
          <p:cNvSpPr>
            <a:spLocks noChangeShapeType="1"/>
          </p:cNvSpPr>
          <p:nvPr/>
        </p:nvSpPr>
        <p:spPr bwMode="auto">
          <a:xfrm>
            <a:off x="1676400" y="5548313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797" name="Text Box 1133"/>
          <p:cNvSpPr txBox="1">
            <a:spLocks noChangeArrowheads="1"/>
          </p:cNvSpPr>
          <p:nvPr/>
        </p:nvSpPr>
        <p:spPr bwMode="auto">
          <a:xfrm>
            <a:off x="3200400" y="5091113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</a:t>
            </a:r>
          </a:p>
        </p:txBody>
      </p:sp>
      <p:sp>
        <p:nvSpPr>
          <p:cNvPr id="370798" name="Text Box 1134"/>
          <p:cNvSpPr txBox="1">
            <a:spLocks noChangeArrowheads="1"/>
          </p:cNvSpPr>
          <p:nvPr/>
        </p:nvSpPr>
        <p:spPr bwMode="auto">
          <a:xfrm>
            <a:off x="4495800" y="52435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空串</a:t>
            </a:r>
          </a:p>
        </p:txBody>
      </p:sp>
      <p:sp>
        <p:nvSpPr>
          <p:cNvPr id="370799" name="Line 1135"/>
          <p:cNvSpPr>
            <a:spLocks noChangeShapeType="1"/>
          </p:cNvSpPr>
          <p:nvPr/>
        </p:nvSpPr>
        <p:spPr bwMode="auto">
          <a:xfrm>
            <a:off x="5715000" y="554831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0800" name="Text Box 1136"/>
          <p:cNvSpPr txBox="1">
            <a:spLocks noChangeArrowheads="1"/>
          </p:cNvSpPr>
          <p:nvPr/>
        </p:nvSpPr>
        <p:spPr bwMode="auto">
          <a:xfrm>
            <a:off x="7239000" y="5091113"/>
            <a:ext cx="97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n=0</a:t>
            </a:r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49578083"/>
      </p:ext>
    </p:extLst>
  </p:cSld>
  <p:clrMapOvr>
    <a:masterClrMapping/>
  </p:clrMapOvr>
  <p:transition spd="slow" advTm="64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6" grpId="0" animBg="1" autoUpdateAnimBg="0"/>
      <p:bldP spid="370787" grpId="0" animBg="1" autoUpdateAnimBg="0"/>
      <p:bldP spid="370788" grpId="0" animBg="1" autoUpdateAnimBg="0"/>
      <p:bldP spid="370797" grpId="0" build="p" autoUpdateAnimBg="0" advAuto="0"/>
      <p:bldP spid="370798" grpId="0" animBg="1" autoUpdateAnimBg="0"/>
      <p:bldP spid="3708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3590926"/>
            <a:ext cx="5454254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439467" y="1322786"/>
            <a:ext cx="518398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int  Index(Sstring S,Sstring T,int pos){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i=pos;   j=1;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while (i&lt;=S[ 0 ] &amp;&amp; j &lt;=T[ 0 ]){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   if ( S[ i ]=T[ j ]) {++i;  ++j; }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  else{ </a:t>
            </a:r>
            <a:r>
              <a:rPr lang="en-US" altLang="zh-CN" sz="2100" b="1">
                <a:solidFill>
                  <a:srgbClr val="FF0000"/>
                </a:solidFill>
                <a:ea typeface="隶书" panose="02010509060101010101" pitchFamily="49" charset="-122"/>
                <a:cs typeface="楷体_GB2312" pitchFamily="49" charset="-122"/>
              </a:rPr>
              <a:t>i=i-j+2;</a:t>
            </a: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 j=1; }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if ( j&gt;T[ 0 ])   return   i</a:t>
            </a:r>
            <a:r>
              <a:rPr lang="zh-CN" altLang="en-US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－</a:t>
            </a: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T[0];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   else return 0;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00" b="1">
                <a:solidFill>
                  <a:srgbClr val="000000"/>
                </a:solidFill>
                <a:ea typeface="隶书" panose="02010509060101010101" pitchFamily="49" charset="-122"/>
                <a:cs typeface="楷体_GB2312" pitchFamily="49" charset="-122"/>
              </a:rPr>
              <a:t>}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172766" y="857250"/>
            <a:ext cx="3452813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算法描述（算法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65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1172767" y="2439592"/>
            <a:ext cx="6322219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为主串长度，</a:t>
            </a:r>
            <a:r>
              <a:rPr lang="en-US" altLang="zh-CN" sz="2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为子串长度，最坏情况是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172766" y="857250"/>
            <a:ext cx="3452813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BF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算法时间复杂度</a:t>
            </a: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1494235" y="2900363"/>
            <a:ext cx="600075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主串前面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个位置都部分匹配到子串的最后一位，即这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位各比较了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最后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位也各比较了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1925242" y="4176713"/>
            <a:ext cx="5093061" cy="9048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总次数为：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(n-m)*m+m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(n-m+1)*m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m&lt;&lt;n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，则算法复杂度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O(n*m)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428750" y="1485900"/>
            <a:ext cx="588645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例： 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S=</a:t>
            </a:r>
            <a:r>
              <a:rPr lang="en-US" altLang="zh-CN" sz="2100" b="1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0000000001</a:t>
            </a:r>
            <a:r>
              <a:rPr lang="en-US" altLang="zh-CN" sz="2100" b="1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T=</a:t>
            </a:r>
            <a:r>
              <a:rPr lang="en-US" altLang="zh-CN" sz="2100" b="1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0001</a:t>
            </a:r>
            <a:r>
              <a:rPr lang="en-US" altLang="zh-CN" sz="2100" b="1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pos=1</a:t>
            </a:r>
          </a:p>
        </p:txBody>
      </p:sp>
    </p:spTree>
    <p:extLst>
      <p:ext uri="{BB962C8B-B14F-4D97-AF65-F5344CB8AC3E}">
        <p14:creationId xmlns:p14="http://schemas.microsoft.com/office/powerpoint/2010/main" val="37139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utoUpdateAnimBg="0"/>
      <p:bldP spid="757766" grpId="0" build="p" autoUpdateAnimBg="0"/>
      <p:bldP spid="7577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第三次上机题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队列的应用</a:t>
            </a:r>
            <a:r>
              <a:rPr lang="en-US" altLang="zh-CN" dirty="0" smtClean="0"/>
              <a:t>- </a:t>
            </a:r>
            <a:r>
              <a:rPr lang="zh-CN" altLang="en-US" dirty="0" smtClean="0"/>
              <a:t>输出杨辉三角型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准备循环队列的基本函数 ：初始化队列，入队列函数，出队列、判断队列是否为空的函数。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编写输出杨辉三角的图形。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传统的模式匹配程序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为两个字符串，分别放在两个一维数组中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假设主串的字符长度大于子串的字符长度，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的子串。如果是，输出子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在主串中的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（第一个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的位置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否则输出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例：如果主串为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ababbababcea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,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子串为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ababc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，则输出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6.)</a:t>
            </a: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此次实习不写实习报告，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通过的函数请写到作业本上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6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593273"/>
            <a:ext cx="3893127" cy="230324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0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726" y="609600"/>
            <a:ext cx="7983537" cy="3618370"/>
          </a:xfrm>
        </p:spPr>
        <p:txBody>
          <a:bodyPr/>
          <a:lstStyle/>
          <a:p>
            <a:r>
              <a:rPr lang="en-US" altLang="zh-CN" sz="2000" dirty="0" err="1"/>
              <a:t>InitQueue</a:t>
            </a:r>
            <a:r>
              <a:rPr lang="en-US" altLang="zh-CN" sz="2000" dirty="0"/>
              <a:t>(Q);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(Q,1);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(Q,1</a:t>
            </a:r>
            <a:r>
              <a:rPr lang="en-US" altLang="zh-CN" sz="2000" dirty="0" smtClean="0"/>
              <a:t>);  k=1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while(k&lt;n)</a:t>
            </a:r>
          </a:p>
          <a:p>
            <a:r>
              <a:rPr lang="en-US" altLang="zh-CN" sz="2000" dirty="0"/>
              <a:t> {for(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n-k;i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 smtClean="0"/>
              <a:t>(“ ”);                               //</a:t>
            </a:r>
            <a:r>
              <a:rPr lang="zh-CN" altLang="en-US" sz="2000" dirty="0" smtClean="0"/>
              <a:t>输出空格</a:t>
            </a:r>
            <a:endParaRPr lang="en-US" altLang="zh-CN" sz="2000" dirty="0"/>
          </a:p>
          <a:p>
            <a:r>
              <a:rPr lang="en-US" altLang="zh-CN" sz="2000" dirty="0"/>
              <a:t>  s=0;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(Q,0);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(j=1 ;j&lt;=k+2;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     	                   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Dequeue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Q,t</a:t>
            </a:r>
            <a:r>
              <a:rPr lang="en-US" altLang="zh-CN" sz="2000" dirty="0"/>
              <a:t> );	     //</a:t>
            </a:r>
            <a:r>
              <a:rPr lang="zh-CN" altLang="en-US" sz="2000" dirty="0"/>
              <a:t>一个系数出队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Q,s+t</a:t>
            </a:r>
            <a:r>
              <a:rPr lang="en-US" altLang="zh-CN" sz="2000" dirty="0"/>
              <a:t> );	</a:t>
            </a:r>
            <a:r>
              <a:rPr lang="en-US" altLang="zh-CN" sz="2000" dirty="0" smtClean="0"/>
              <a:t>     //</a:t>
            </a:r>
            <a:r>
              <a:rPr lang="zh-CN" altLang="en-US" sz="2000" dirty="0"/>
              <a:t>计算下一行系数，并进</a:t>
            </a:r>
            <a:r>
              <a:rPr lang="zh-CN" altLang="en-US" sz="2000" dirty="0" smtClean="0"/>
              <a:t>队列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s=t; </a:t>
            </a:r>
          </a:p>
          <a:p>
            <a:r>
              <a:rPr lang="en-US" altLang="zh-CN" sz="2000" dirty="0"/>
              <a:t>    if(j!= k+2 </a:t>
            </a:r>
            <a:r>
              <a:rPr lang="en-US" altLang="zh-CN" sz="2000" dirty="0" smtClean="0"/>
              <a:t>)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(“%3d”,</a:t>
            </a:r>
            <a:r>
              <a:rPr lang="en-US" altLang="zh-CN" sz="2000" dirty="0"/>
              <a:t>s);	//</a:t>
            </a:r>
            <a:r>
              <a:rPr lang="zh-CN" altLang="en-US" sz="2000" dirty="0"/>
              <a:t>第</a:t>
            </a:r>
            <a:r>
              <a:rPr lang="en-US" altLang="zh-CN" sz="2000" dirty="0"/>
              <a:t>i+2</a:t>
            </a:r>
            <a:r>
              <a:rPr lang="zh-CN" altLang="en-US" sz="2000" dirty="0"/>
              <a:t>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，不输出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en-US" altLang="zh-CN" sz="2000" dirty="0"/>
              <a:t>} 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("\n");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k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800" dirty="0" smtClean="0"/>
              <a:t>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636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while(!</a:t>
            </a:r>
            <a:r>
              <a:rPr lang="en-US" altLang="zh-CN" dirty="0" err="1"/>
              <a:t>QueueEmpty</a:t>
            </a:r>
            <a:r>
              <a:rPr lang="en-US" altLang="zh-CN" dirty="0"/>
              <a:t>(Q))</a:t>
            </a:r>
          </a:p>
          <a:p>
            <a:r>
              <a:rPr lang="en-US" altLang="zh-CN" dirty="0"/>
              <a:t>   {</a:t>
            </a: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Q,e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("%3d",e);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19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845844" y="5537597"/>
            <a:ext cx="3314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557213" indent="-214313"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857250" indent="-171450"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200150" indent="-171450"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543050" indent="-171450"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                 </a:t>
            </a:r>
            <a:fld id="{C6DA7D8C-10B6-4609-995F-0D108FADAD4C}" type="datetime2">
              <a:rPr lang="zh-CN" altLang="en-US">
                <a:solidFill>
                  <a:srgbClr val="000000"/>
                </a:solidFill>
              </a:rPr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t>2021年11月9日</a:t>
            </a:fld>
            <a:r>
              <a:rPr lang="en-US" altLang="zh-CN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27651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pic>
        <p:nvPicPr>
          <p:cNvPr id="30724" name="Picture 5" descr="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7" y="3134916"/>
            <a:ext cx="1802606" cy="218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156097" y="857250"/>
            <a:ext cx="5575697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KMP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（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Knuth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 Morris Pratt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）算法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156099" y="2536031"/>
            <a:ext cx="4459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http://www-cs-faculty.stanford.edu/~knuth/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1980011" y="1492152"/>
            <a:ext cx="45993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《</a:t>
            </a:r>
            <a:r>
              <a:rPr lang="zh-CN" altLang="en-US" sz="1800">
                <a:solidFill>
                  <a:srgbClr val="000000"/>
                </a:solidFill>
              </a:rPr>
              <a:t>计算机程序设计艺术 第</a:t>
            </a:r>
            <a:r>
              <a:rPr lang="en-US" altLang="zh-CN" sz="1800">
                <a:solidFill>
                  <a:srgbClr val="000000"/>
                </a:solidFill>
              </a:rPr>
              <a:t>1</a:t>
            </a:r>
            <a:r>
              <a:rPr lang="zh-CN" altLang="en-US" sz="1800">
                <a:solidFill>
                  <a:srgbClr val="000000"/>
                </a:solidFill>
              </a:rPr>
              <a:t>卷 基本算法</a:t>
            </a:r>
            <a:r>
              <a:rPr lang="en-US" altLang="zh-CN" sz="1800">
                <a:solidFill>
                  <a:srgbClr val="000000"/>
                </a:solidFill>
              </a:rPr>
              <a:t>》  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《</a:t>
            </a:r>
            <a:r>
              <a:rPr lang="zh-CN" altLang="en-US" sz="1800">
                <a:solidFill>
                  <a:srgbClr val="000000"/>
                </a:solidFill>
              </a:rPr>
              <a:t>计算机程序设计艺术 第</a:t>
            </a:r>
            <a:r>
              <a:rPr lang="en-US" altLang="zh-CN" sz="1800">
                <a:solidFill>
                  <a:srgbClr val="000000"/>
                </a:solidFill>
              </a:rPr>
              <a:t>2</a:t>
            </a:r>
            <a:r>
              <a:rPr lang="zh-CN" altLang="en-US" sz="1800">
                <a:solidFill>
                  <a:srgbClr val="000000"/>
                </a:solidFill>
              </a:rPr>
              <a:t>卷 半数值算法</a:t>
            </a:r>
            <a:r>
              <a:rPr lang="en-US" altLang="zh-CN" sz="1800">
                <a:solidFill>
                  <a:srgbClr val="000000"/>
                </a:solidFill>
              </a:rPr>
              <a:t>》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《</a:t>
            </a:r>
            <a:r>
              <a:rPr lang="zh-CN" altLang="en-US" sz="1800">
                <a:solidFill>
                  <a:srgbClr val="000000"/>
                </a:solidFill>
              </a:rPr>
              <a:t>计算机程序设计艺术 第</a:t>
            </a:r>
            <a:r>
              <a:rPr lang="en-US" altLang="zh-CN" sz="1800">
                <a:solidFill>
                  <a:srgbClr val="000000"/>
                </a:solidFill>
              </a:rPr>
              <a:t>3</a:t>
            </a:r>
            <a:r>
              <a:rPr lang="zh-CN" altLang="en-US" sz="1800">
                <a:solidFill>
                  <a:srgbClr val="000000"/>
                </a:solidFill>
              </a:rPr>
              <a:t>卷 排序与查找</a:t>
            </a:r>
            <a:r>
              <a:rPr lang="en-US" altLang="zh-CN" sz="1800">
                <a:solidFill>
                  <a:srgbClr val="000000"/>
                </a:solidFill>
              </a:rPr>
              <a:t>》</a:t>
            </a:r>
          </a:p>
        </p:txBody>
      </p:sp>
      <p:pic>
        <p:nvPicPr>
          <p:cNvPr id="30728" name="Picture 10" descr="《计算机程序设计艺术》  010-6846999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7" y="2846786"/>
            <a:ext cx="3969544" cy="315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3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284685" y="1395413"/>
            <a:ext cx="640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利用已经</a:t>
            </a:r>
            <a:r>
              <a:rPr lang="zh-CN" altLang="en-US" sz="2100" dirty="0">
                <a:solidFill>
                  <a:srgbClr val="FF0000"/>
                </a:solidFill>
                <a:latin typeface="楷体_GB2312" pitchFamily="49" charset="-122"/>
              </a:rPr>
              <a:t>部分匹配</a:t>
            </a: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的结果而加快模式串的滑动速度？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且主串</a:t>
            </a:r>
            <a:r>
              <a:rPr lang="en-US" altLang="zh-CN" sz="2100" dirty="0">
                <a:solidFill>
                  <a:srgbClr val="000000"/>
                </a:solidFill>
                <a:latin typeface="楷体_GB2312" pitchFamily="49" charset="-122"/>
              </a:rPr>
              <a:t>S</a:t>
            </a: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的指针</a:t>
            </a: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zh-CN" altLang="en-US" sz="2100" dirty="0">
                <a:solidFill>
                  <a:srgbClr val="FF0000"/>
                </a:solidFill>
                <a:latin typeface="楷体_GB2312" pitchFamily="49" charset="-122"/>
              </a:rPr>
              <a:t>不必回溯</a:t>
            </a: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！可提速到</a:t>
            </a: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</a:rPr>
              <a:t>O(</a:t>
            </a:r>
            <a:r>
              <a:rPr lang="en-US" altLang="zh-CN" sz="2100" dirty="0" err="1">
                <a:solidFill>
                  <a:srgbClr val="FF0000"/>
                </a:solidFill>
                <a:latin typeface="楷体_GB2312" pitchFamily="49" charset="-122"/>
              </a:rPr>
              <a:t>n+m</a:t>
            </a: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latin typeface="楷体_GB2312" pitchFamily="49" charset="-122"/>
              </a:rPr>
              <a:t>！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3485" y="2468166"/>
            <a:ext cx="3314700" cy="914400"/>
            <a:chOff x="1632" y="1200"/>
            <a:chExt cx="2784" cy="768"/>
          </a:xfrm>
        </p:grpSpPr>
        <p:sp>
          <p:nvSpPr>
            <p:cNvPr id="31790" name="Line 6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91" name="Line 7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58793" name="Rectangle 9"/>
          <p:cNvSpPr>
            <a:spLocks noChangeArrowheads="1"/>
          </p:cNvSpPr>
          <p:nvPr/>
        </p:nvSpPr>
        <p:spPr bwMode="auto">
          <a:xfrm>
            <a:off x="1284685" y="2525316"/>
            <a:ext cx="3429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ea typeface="黑体" panose="02010609060101010101" pitchFamily="49" charset="-122"/>
              </a:rPr>
              <a:t>S=‘a b a b c a b c a c b a b’</a:t>
            </a:r>
          </a:p>
        </p:txBody>
      </p:sp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1321595" y="2811066"/>
            <a:ext cx="15648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T=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‘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a b c a c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’</a:t>
            </a:r>
            <a:endParaRPr lang="en-US" altLang="zh-CN" sz="2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4713686" y="2525316"/>
            <a:ext cx="32301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ea typeface="黑体" panose="02010609060101010101" pitchFamily="49" charset="-122"/>
              </a:rPr>
              <a:t>S=‘</a:t>
            </a:r>
            <a:r>
              <a:rPr lang="en-US" altLang="zh-CN" sz="2100" dirty="0">
                <a:solidFill>
                  <a:srgbClr val="3333CC"/>
                </a:solidFill>
                <a:ea typeface="黑体" panose="02010609060101010101" pitchFamily="49" charset="-122"/>
              </a:rPr>
              <a:t>a b</a:t>
            </a:r>
            <a:r>
              <a:rPr lang="en-US" altLang="zh-CN" sz="21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 dirty="0">
                <a:solidFill>
                  <a:srgbClr val="66FF33"/>
                </a:solidFill>
                <a:ea typeface="黑体" panose="02010609060101010101" pitchFamily="49" charset="-122"/>
              </a:rPr>
              <a:t>a b c a</a:t>
            </a:r>
            <a:r>
              <a:rPr lang="en-US" altLang="zh-CN" sz="2100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 dirty="0">
                <a:solidFill>
                  <a:srgbClr val="00CC99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100" dirty="0">
                <a:solidFill>
                  <a:srgbClr val="000000"/>
                </a:solidFill>
                <a:ea typeface="黑体" panose="02010609060101010101" pitchFamily="49" charset="-122"/>
              </a:rPr>
              <a:t> c a c b a b’</a:t>
            </a: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5170885" y="2811066"/>
            <a:ext cx="15648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T=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‘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a b c a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00CC99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’</a:t>
            </a:r>
            <a:endParaRPr lang="en-US" altLang="zh-CN" sz="2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8797" name="Rectangle 13"/>
          <p:cNvSpPr>
            <a:spLocks noChangeArrowheads="1"/>
          </p:cNvSpPr>
          <p:nvPr/>
        </p:nvSpPr>
        <p:spPr bwMode="auto">
          <a:xfrm>
            <a:off x="1284685" y="3325416"/>
            <a:ext cx="3429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S=‘</a:t>
            </a:r>
            <a:r>
              <a:rPr lang="en-US" altLang="zh-CN" sz="2100">
                <a:solidFill>
                  <a:srgbClr val="3333CC"/>
                </a:solidFill>
                <a:ea typeface="黑体" panose="02010609060101010101" pitchFamily="49" charset="-122"/>
              </a:rPr>
              <a:t>a b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3333CC"/>
                </a:solidFill>
                <a:ea typeface="黑体" panose="02010609060101010101" pitchFamily="49" charset="-122"/>
              </a:rPr>
              <a:t>a b c a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 b c a c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b a b’</a:t>
            </a: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2313385" y="3611166"/>
            <a:ext cx="15648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T=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‘</a:t>
            </a:r>
            <a:r>
              <a:rPr lang="en-US" altLang="zh-CN" sz="2100">
                <a:solidFill>
                  <a:srgbClr val="3333CC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 b c a c</a:t>
            </a:r>
            <a:r>
              <a:rPr lang="en-US" altLang="zh-CN" sz="2100">
                <a:solidFill>
                  <a:srgbClr val="000000"/>
                </a:solidFill>
                <a:ea typeface="宋体" panose="02010600030101010101" pitchFamily="2" charset="-122"/>
              </a:rPr>
              <a:t>’</a:t>
            </a:r>
            <a:endParaRPr lang="en-US" altLang="zh-CN" sz="2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570935" y="2296716"/>
            <a:ext cx="171450" cy="400050"/>
            <a:chOff x="5184" y="2496"/>
            <a:chExt cx="144" cy="336"/>
          </a:xfrm>
        </p:grpSpPr>
        <p:sp>
          <p:nvSpPr>
            <p:cNvPr id="31788" name="Rectangle 18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CC99"/>
                  </a:solidFill>
                  <a:latin typeface="楷体_GB2312" pitchFamily="49" charset="-122"/>
                </a:rPr>
                <a:t>i</a:t>
              </a:r>
            </a:p>
          </p:txBody>
        </p:sp>
        <p:sp>
          <p:nvSpPr>
            <p:cNvPr id="31789" name="Line 19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84735" y="2239566"/>
            <a:ext cx="171450" cy="400050"/>
            <a:chOff x="5184" y="2496"/>
            <a:chExt cx="144" cy="336"/>
          </a:xfrm>
        </p:grpSpPr>
        <p:sp>
          <p:nvSpPr>
            <p:cNvPr id="31786" name="Rectangle 21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CC99"/>
                  </a:solidFill>
                  <a:latin typeface="楷体_GB2312" pitchFamily="49" charset="-122"/>
                </a:rPr>
                <a:t>i</a:t>
              </a:r>
            </a:p>
          </p:txBody>
        </p:sp>
        <p:sp>
          <p:nvSpPr>
            <p:cNvPr id="31787" name="Line 22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942035" y="3039666"/>
            <a:ext cx="171450" cy="400050"/>
            <a:chOff x="5184" y="2496"/>
            <a:chExt cx="144" cy="336"/>
          </a:xfrm>
        </p:grpSpPr>
        <p:sp>
          <p:nvSpPr>
            <p:cNvPr id="31784" name="Rectangle 24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CC99"/>
                  </a:solidFill>
                  <a:latin typeface="楷体_GB2312" pitchFamily="49" charset="-122"/>
                </a:rPr>
                <a:t>i</a:t>
              </a:r>
            </a:p>
          </p:txBody>
        </p:sp>
        <p:sp>
          <p:nvSpPr>
            <p:cNvPr id="31785" name="Line 25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884886" y="3954063"/>
            <a:ext cx="183356" cy="415528"/>
            <a:chOff x="3600" y="2448"/>
            <a:chExt cx="154" cy="349"/>
          </a:xfrm>
        </p:grpSpPr>
        <p:sp>
          <p:nvSpPr>
            <p:cNvPr id="31782" name="Rectangle 27"/>
            <p:cNvSpPr>
              <a:spLocks noChangeArrowheads="1"/>
            </p:cNvSpPr>
            <p:nvPr/>
          </p:nvSpPr>
          <p:spPr bwMode="auto">
            <a:xfrm>
              <a:off x="3600" y="2545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>
                  <a:solidFill>
                    <a:srgbClr val="00CC99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31783" name="Line 28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70936" y="3106338"/>
            <a:ext cx="183356" cy="415528"/>
            <a:chOff x="3600" y="2448"/>
            <a:chExt cx="154" cy="349"/>
          </a:xfrm>
        </p:grpSpPr>
        <p:sp>
          <p:nvSpPr>
            <p:cNvPr id="31780" name="Rectangle 30"/>
            <p:cNvSpPr>
              <a:spLocks noChangeArrowheads="1"/>
            </p:cNvSpPr>
            <p:nvPr/>
          </p:nvSpPr>
          <p:spPr bwMode="auto">
            <a:xfrm>
              <a:off x="3600" y="2545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>
                  <a:solidFill>
                    <a:srgbClr val="00CC99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31781" name="Line 31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58816" name="Rectangle 32"/>
          <p:cNvSpPr>
            <a:spLocks noChangeArrowheads="1"/>
          </p:cNvSpPr>
          <p:nvPr/>
        </p:nvSpPr>
        <p:spPr bwMode="auto">
          <a:xfrm>
            <a:off x="1616869" y="2525316"/>
            <a:ext cx="8050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00CC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758817" name="Rectangle 33"/>
          <p:cNvSpPr>
            <a:spLocks noChangeArrowheads="1"/>
          </p:cNvSpPr>
          <p:nvPr/>
        </p:nvSpPr>
        <p:spPr bwMode="auto">
          <a:xfrm>
            <a:off x="1684735" y="2811066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66FF33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1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100">
                <a:solidFill>
                  <a:srgbClr val="00CC99"/>
                </a:solidFill>
                <a:ea typeface="黑体" panose="02010609060101010101" pitchFamily="49" charset="-122"/>
              </a:rPr>
              <a:t>c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199085" y="2411016"/>
            <a:ext cx="3429000" cy="228600"/>
            <a:chOff x="864" y="1152"/>
            <a:chExt cx="2880" cy="192"/>
          </a:xfrm>
        </p:grpSpPr>
        <p:sp>
          <p:nvSpPr>
            <p:cNvPr id="31777" name="Line 35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8" name="Line 36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9" name="Line 37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827735" y="3554016"/>
            <a:ext cx="4514850" cy="285750"/>
            <a:chOff x="1392" y="2112"/>
            <a:chExt cx="3792" cy="240"/>
          </a:xfrm>
        </p:grpSpPr>
        <p:sp>
          <p:nvSpPr>
            <p:cNvPr id="31774" name="Line 39"/>
            <p:cNvSpPr>
              <a:spLocks noChangeShapeType="1"/>
            </p:cNvSpPr>
            <p:nvPr/>
          </p:nvSpPr>
          <p:spPr bwMode="auto">
            <a:xfrm flipV="1">
              <a:off x="5184" y="2256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5" name="Line 40"/>
            <p:cNvSpPr>
              <a:spLocks noChangeShapeType="1"/>
            </p:cNvSpPr>
            <p:nvPr/>
          </p:nvSpPr>
          <p:spPr bwMode="auto">
            <a:xfrm flipH="1">
              <a:off x="1392" y="2256"/>
              <a:ext cx="37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6" name="Line 41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684736" y="3096813"/>
            <a:ext cx="183356" cy="415528"/>
            <a:chOff x="3600" y="2448"/>
            <a:chExt cx="154" cy="349"/>
          </a:xfrm>
        </p:grpSpPr>
        <p:sp>
          <p:nvSpPr>
            <p:cNvPr id="31772" name="Rectangle 44"/>
            <p:cNvSpPr>
              <a:spLocks noChangeArrowheads="1"/>
            </p:cNvSpPr>
            <p:nvPr/>
          </p:nvSpPr>
          <p:spPr bwMode="auto">
            <a:xfrm>
              <a:off x="3600" y="2545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>
                  <a:solidFill>
                    <a:srgbClr val="00CC99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31773" name="Line 45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742135" y="3039666"/>
            <a:ext cx="171450" cy="400050"/>
            <a:chOff x="5184" y="2496"/>
            <a:chExt cx="144" cy="336"/>
          </a:xfrm>
        </p:grpSpPr>
        <p:sp>
          <p:nvSpPr>
            <p:cNvPr id="31770" name="Rectangle 47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00FF"/>
                  </a:solidFill>
                  <a:latin typeface="楷体_GB2312" pitchFamily="49" charset="-122"/>
                </a:rPr>
                <a:t>i</a:t>
              </a:r>
            </a:p>
          </p:txBody>
        </p:sp>
        <p:sp>
          <p:nvSpPr>
            <p:cNvPr id="31771" name="Line 48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2713435" y="3039666"/>
            <a:ext cx="171450" cy="400050"/>
            <a:chOff x="5184" y="2496"/>
            <a:chExt cx="144" cy="336"/>
          </a:xfrm>
        </p:grpSpPr>
        <p:sp>
          <p:nvSpPr>
            <p:cNvPr id="31768" name="Rectangle 50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350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31769" name="Line 51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1767" name="Rectangle 53"/>
          <p:cNvSpPr>
            <a:spLocks noChangeArrowheads="1"/>
          </p:cNvSpPr>
          <p:nvPr/>
        </p:nvSpPr>
        <p:spPr bwMode="auto">
          <a:xfrm>
            <a:off x="1156097" y="857250"/>
            <a:ext cx="4808934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KMP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算法设计思想</a:t>
            </a:r>
          </a:p>
        </p:txBody>
      </p:sp>
    </p:spTree>
    <p:extLst>
      <p:ext uri="{BB962C8B-B14F-4D97-AF65-F5344CB8AC3E}">
        <p14:creationId xmlns:p14="http://schemas.microsoft.com/office/powerpoint/2010/main" val="39037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6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175"/>
                            </p:stCondLst>
                            <p:childTnLst>
                              <p:par>
                                <p:cTn id="6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17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3" grpId="0" autoUpdateAnimBg="0"/>
      <p:bldP spid="758794" grpId="0" autoUpdateAnimBg="0"/>
      <p:bldP spid="758795" grpId="0" autoUpdateAnimBg="0"/>
      <p:bldP spid="758796" grpId="0" autoUpdateAnimBg="0"/>
      <p:bldP spid="758797" grpId="0" autoUpdateAnimBg="0"/>
      <p:bldP spid="758798" grpId="0" autoUpdateAnimBg="0"/>
      <p:bldP spid="758816" grpId="0" autoUpdateAnimBg="0"/>
      <p:bldP spid="7588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038550"/>
              </p:ext>
            </p:extLst>
          </p:nvPr>
        </p:nvGraphicFramePr>
        <p:xfrm>
          <a:off x="1246910" y="1371601"/>
          <a:ext cx="6941126" cy="206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图片" r:id="rId3" imgW="3038400" imgH="1092960" progId="Word.Picture.8">
                  <p:embed/>
                </p:oleObj>
              </mc:Choice>
              <mc:Fallback>
                <p:oleObj name="图片" r:id="rId3" imgW="3038400" imgH="1092960" progId="Word.Picture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910" y="1371601"/>
                        <a:ext cx="6941126" cy="206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385889" y="3498057"/>
            <a:ext cx="63460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≠p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,s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必有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≠p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又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,s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所以必有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=p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。因此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第二次匹配可直接从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=4, j=2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不回溯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35940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1331120" y="2294335"/>
            <a:ext cx="656597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CC"/>
                </a:solidFill>
              </a:rPr>
              <a:t>改进：</a:t>
            </a:r>
            <a:r>
              <a:rPr lang="zh-CN" altLang="en-US" dirty="0">
                <a:solidFill>
                  <a:srgbClr val="000000"/>
                </a:solidFill>
              </a:rPr>
              <a:t>每趟匹配过程中出现字符比较不等时，不回溯主指针</a:t>
            </a: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，利用已得到的“部分匹配”结果将模式向右滑动尽可能远的一段距离，继续进行比较。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36024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24579" name="Text Box 2115"/>
          <p:cNvSpPr txBox="1">
            <a:spLocks noChangeArrowheads="1"/>
          </p:cNvSpPr>
          <p:nvPr/>
        </p:nvSpPr>
        <p:spPr bwMode="auto">
          <a:xfrm>
            <a:off x="533400" y="692150"/>
            <a:ext cx="3533775" cy="256857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a=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BEI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’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b=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JING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’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c=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BEIJING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’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d=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BEI JING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’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4580" name="Text Box 2116"/>
          <p:cNvSpPr txBox="1">
            <a:spLocks noChangeArrowheads="1"/>
          </p:cNvSpPr>
          <p:nvPr/>
        </p:nvSpPr>
        <p:spPr bwMode="auto">
          <a:xfrm>
            <a:off x="5186363" y="692150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子串</a:t>
            </a:r>
          </a:p>
        </p:txBody>
      </p:sp>
      <p:sp>
        <p:nvSpPr>
          <p:cNvPr id="24581" name="Text Box 2117"/>
          <p:cNvSpPr txBox="1">
            <a:spLocks noChangeArrowheads="1"/>
          </p:cNvSpPr>
          <p:nvPr/>
        </p:nvSpPr>
        <p:spPr bwMode="auto">
          <a:xfrm>
            <a:off x="5186363" y="2292350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字符位置</a:t>
            </a:r>
          </a:p>
        </p:txBody>
      </p:sp>
      <p:sp>
        <p:nvSpPr>
          <p:cNvPr id="24582" name="Text Box 2118"/>
          <p:cNvSpPr txBox="1">
            <a:spLocks noChangeArrowheads="1"/>
          </p:cNvSpPr>
          <p:nvPr/>
        </p:nvSpPr>
        <p:spPr bwMode="auto">
          <a:xfrm>
            <a:off x="5186363" y="1530350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主串</a:t>
            </a:r>
          </a:p>
        </p:txBody>
      </p:sp>
      <p:sp>
        <p:nvSpPr>
          <p:cNvPr id="24583" name="Text Box 2119"/>
          <p:cNvSpPr txBox="1">
            <a:spLocks noChangeArrowheads="1"/>
          </p:cNvSpPr>
          <p:nvPr/>
        </p:nvSpPr>
        <p:spPr bwMode="auto">
          <a:xfrm>
            <a:off x="5186363" y="3130550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子串位置</a:t>
            </a:r>
          </a:p>
        </p:txBody>
      </p:sp>
      <p:sp>
        <p:nvSpPr>
          <p:cNvPr id="24584" name="Text Box 2120"/>
          <p:cNvSpPr txBox="1">
            <a:spLocks noChangeArrowheads="1"/>
          </p:cNvSpPr>
          <p:nvPr/>
        </p:nvSpPr>
        <p:spPr bwMode="auto">
          <a:xfrm>
            <a:off x="5148263" y="3927475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串相等</a:t>
            </a:r>
          </a:p>
        </p:txBody>
      </p:sp>
      <p:sp>
        <p:nvSpPr>
          <p:cNvPr id="24585" name="Text Box 2121"/>
          <p:cNvSpPr txBox="1">
            <a:spLocks noChangeArrowheads="1"/>
          </p:cNvSpPr>
          <p:nvPr/>
        </p:nvSpPr>
        <p:spPr bwMode="auto">
          <a:xfrm>
            <a:off x="5148263" y="4751388"/>
            <a:ext cx="2209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空格串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444808"/>
      </p:ext>
    </p:extLst>
  </p:cSld>
  <p:clrMapOvr>
    <a:masterClrMapping/>
  </p:clrMapOvr>
  <p:transition spd="slow" advTm="23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6" y="1646636"/>
            <a:ext cx="6155531" cy="19442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1 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2 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3</a:t>
            </a:r>
            <a:r>
              <a:rPr lang="en-US" altLang="zh-CN" b="1">
                <a:latin typeface="宋体" pitchFamily="2" charset="-122"/>
              </a:rPr>
              <a:t>…s</a:t>
            </a:r>
            <a:r>
              <a:rPr lang="en-US" altLang="zh-CN" b="1" baseline="-25000">
                <a:latin typeface="宋体" pitchFamily="2" charset="-122"/>
              </a:rPr>
              <a:t>i-j+1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i-j+2</a:t>
            </a:r>
            <a:r>
              <a:rPr lang="en-US" altLang="zh-CN" b="1">
                <a:latin typeface="宋体" pitchFamily="2" charset="-122"/>
              </a:rPr>
              <a:t>…s</a:t>
            </a:r>
            <a:r>
              <a:rPr lang="en-US" altLang="zh-CN" b="1" baseline="-25000">
                <a:latin typeface="宋体" pitchFamily="2" charset="-122"/>
              </a:rPr>
              <a:t>i-2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i-1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i+1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‖       ‖       ‖    ‖   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≠</a:t>
            </a:r>
            <a:r>
              <a:rPr lang="en-US" altLang="zh-CN" b="1" baseline="-25000">
                <a:latin typeface="宋体" pitchFamily="2" charset="-122"/>
              </a:rPr>
              <a:t>    </a:t>
            </a:r>
            <a:endParaRPr lang="en-US" altLang="zh-CN" b="1">
              <a:latin typeface="宋体" pitchFamily="2" charset="-122"/>
            </a:endParaRP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>
                <a:latin typeface="宋体" pitchFamily="2" charset="-122"/>
              </a:rPr>
              <a:t>         p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    p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en-US" altLang="zh-CN" b="1">
                <a:latin typeface="宋体" pitchFamily="2" charset="-122"/>
              </a:rPr>
              <a:t> … p</a:t>
            </a:r>
            <a:r>
              <a:rPr lang="en-US" altLang="zh-CN" b="1" baseline="-25000">
                <a:latin typeface="宋体" pitchFamily="2" charset="-122"/>
              </a:rPr>
              <a:t>j-2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j-1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j+1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              ‖        ‖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              </a:t>
            </a:r>
            <a:r>
              <a:rPr lang="en-US" altLang="zh-CN" b="1">
                <a:latin typeface="宋体" pitchFamily="2" charset="-122"/>
              </a:rPr>
              <a:t>p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 …  p</a:t>
            </a:r>
            <a:r>
              <a:rPr lang="en-US" altLang="zh-CN" b="1" baseline="-25000">
                <a:latin typeface="宋体" pitchFamily="2" charset="-122"/>
              </a:rPr>
              <a:t>k-1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k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k+1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385887" y="3861197"/>
            <a:ext cx="64531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</a:rPr>
              <a:t>①</a:t>
            </a:r>
            <a:r>
              <a:rPr lang="en-US" altLang="zh-CN">
                <a:solidFill>
                  <a:srgbClr val="000000"/>
                </a:solidFill>
              </a:rPr>
              <a:t> “p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</a:rPr>
              <a:t>k-1</a:t>
            </a:r>
            <a:r>
              <a:rPr lang="en-US" altLang="zh-CN">
                <a:solidFill>
                  <a:srgbClr val="000000"/>
                </a:solidFill>
              </a:rPr>
              <a:t>” = “s</a:t>
            </a:r>
            <a:r>
              <a:rPr lang="en-US" altLang="zh-CN" baseline="-25000">
                <a:solidFill>
                  <a:srgbClr val="000000"/>
                </a:solidFill>
              </a:rPr>
              <a:t>i-k+1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en-US" altLang="zh-CN" baseline="-25000">
                <a:solidFill>
                  <a:srgbClr val="000000"/>
                </a:solidFill>
              </a:rPr>
              <a:t>i-k+2</a:t>
            </a:r>
            <a:r>
              <a:rPr lang="en-US" altLang="zh-CN">
                <a:solidFill>
                  <a:srgbClr val="000000"/>
                </a:solidFill>
              </a:rPr>
              <a:t>…s</a:t>
            </a:r>
            <a:r>
              <a:rPr lang="en-US" altLang="zh-CN" baseline="-25000">
                <a:solidFill>
                  <a:srgbClr val="000000"/>
                </a:solidFill>
              </a:rPr>
              <a:t>i-1</a:t>
            </a:r>
            <a:r>
              <a:rPr lang="en-US" altLang="zh-CN">
                <a:solidFill>
                  <a:srgbClr val="000000"/>
                </a:solidFill>
              </a:rPr>
              <a:t>” 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</a:rPr>
              <a:t>②</a:t>
            </a:r>
            <a:r>
              <a:rPr lang="en-US" altLang="zh-CN">
                <a:solidFill>
                  <a:srgbClr val="000000"/>
                </a:solidFill>
              </a:rPr>
              <a:t>“p</a:t>
            </a:r>
            <a:r>
              <a:rPr lang="en-US" altLang="zh-CN" baseline="-25000">
                <a:solidFill>
                  <a:srgbClr val="000000"/>
                </a:solidFill>
              </a:rPr>
              <a:t>j-k+1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en-US" altLang="zh-CN" baseline="-25000">
                <a:solidFill>
                  <a:srgbClr val="000000"/>
                </a:solidFill>
              </a:rPr>
              <a:t>j-k+2</a:t>
            </a:r>
            <a:r>
              <a:rPr lang="en-US" altLang="zh-CN">
                <a:solidFill>
                  <a:srgbClr val="000000"/>
                </a:solidFill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</a:rPr>
              <a:t>j-1</a:t>
            </a:r>
            <a:r>
              <a:rPr lang="en-US" altLang="zh-CN">
                <a:solidFill>
                  <a:srgbClr val="000000"/>
                </a:solidFill>
              </a:rPr>
              <a:t>” = “s</a:t>
            </a:r>
            <a:r>
              <a:rPr lang="en-US" altLang="zh-CN" baseline="-25000">
                <a:solidFill>
                  <a:srgbClr val="000000"/>
                </a:solidFill>
              </a:rPr>
              <a:t>i-k+1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r>
              <a:rPr lang="en-US" altLang="zh-CN" baseline="-25000">
                <a:solidFill>
                  <a:srgbClr val="000000"/>
                </a:solidFill>
              </a:rPr>
              <a:t>i-k+2</a:t>
            </a:r>
            <a:r>
              <a:rPr lang="en-US" altLang="zh-CN">
                <a:solidFill>
                  <a:srgbClr val="000000"/>
                </a:solidFill>
              </a:rPr>
              <a:t>…s</a:t>
            </a:r>
            <a:r>
              <a:rPr lang="en-US" altLang="zh-CN" baseline="-25000">
                <a:solidFill>
                  <a:srgbClr val="000000"/>
                </a:solidFill>
              </a:rPr>
              <a:t>i-1</a:t>
            </a:r>
            <a:r>
              <a:rPr lang="en-US" altLang="zh-CN">
                <a:solidFill>
                  <a:srgbClr val="000000"/>
                </a:solidFill>
              </a:rPr>
              <a:t>”</a:t>
            </a:r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zh-CN" altLang="en-US" sz="1500">
                <a:solidFill>
                  <a:srgbClr val="3333CC"/>
                </a:solidFill>
              </a:rPr>
              <a:t>部分匹配</a:t>
            </a:r>
            <a:r>
              <a:rPr lang="zh-CN" altLang="en-US" sz="1800">
                <a:solidFill>
                  <a:srgbClr val="000000"/>
                </a:solidFill>
              </a:rPr>
              <a:t>）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3333CC"/>
                </a:solidFill>
              </a:rPr>
              <a:t>③ </a:t>
            </a:r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</a:rPr>
              <a:t>k-1</a:t>
            </a:r>
            <a:r>
              <a:rPr lang="en-US" altLang="zh-CN">
                <a:solidFill>
                  <a:srgbClr val="000000"/>
                </a:solidFill>
              </a:rPr>
              <a:t>” = “p</a:t>
            </a:r>
            <a:r>
              <a:rPr lang="en-US" altLang="zh-CN" baseline="-25000">
                <a:solidFill>
                  <a:srgbClr val="000000"/>
                </a:solidFill>
              </a:rPr>
              <a:t>j-k+1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en-US" altLang="zh-CN" baseline="-25000">
                <a:solidFill>
                  <a:srgbClr val="000000"/>
                </a:solidFill>
              </a:rPr>
              <a:t>j-k+2</a:t>
            </a:r>
            <a:r>
              <a:rPr lang="en-US" altLang="zh-CN">
                <a:solidFill>
                  <a:srgbClr val="000000"/>
                </a:solidFill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</a:rPr>
              <a:t>j-1</a:t>
            </a:r>
            <a:r>
              <a:rPr lang="en-US" altLang="zh-CN">
                <a:solidFill>
                  <a:srgbClr val="000000"/>
                </a:solidFill>
              </a:rPr>
              <a:t>” (</a:t>
            </a:r>
            <a:r>
              <a:rPr lang="zh-CN" altLang="en-US">
                <a:solidFill>
                  <a:srgbClr val="3333CC"/>
                </a:solidFill>
              </a:rPr>
              <a:t>真子串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547813" y="2888458"/>
            <a:ext cx="621149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100">
                <a:solidFill>
                  <a:srgbClr val="000000"/>
                </a:solidFill>
              </a:rPr>
              <a:t>max{ k|1&lt;k&lt;j,</a:t>
            </a:r>
            <a:r>
              <a:rPr lang="zh-CN" altLang="en-US" sz="2100">
                <a:solidFill>
                  <a:srgbClr val="000000"/>
                </a:solidFill>
              </a:rPr>
              <a:t>且“</a:t>
            </a:r>
            <a:r>
              <a:rPr lang="en-US" altLang="zh-CN" sz="2100">
                <a:solidFill>
                  <a:srgbClr val="000000"/>
                </a:solidFill>
              </a:rPr>
              <a:t>p</a:t>
            </a:r>
            <a:r>
              <a:rPr lang="en-US" altLang="zh-CN" sz="2100" baseline="-30000">
                <a:solidFill>
                  <a:srgbClr val="000000"/>
                </a:solidFill>
              </a:rPr>
              <a:t>1</a:t>
            </a:r>
            <a:r>
              <a:rPr lang="en-US" altLang="zh-CN" sz="2100">
                <a:solidFill>
                  <a:srgbClr val="000000"/>
                </a:solidFill>
              </a:rPr>
              <a:t>…p</a:t>
            </a:r>
            <a:r>
              <a:rPr lang="en-US" altLang="zh-CN" sz="2100" baseline="-30000">
                <a:solidFill>
                  <a:srgbClr val="000000"/>
                </a:solidFill>
              </a:rPr>
              <a:t>k-1</a:t>
            </a:r>
            <a:r>
              <a:rPr lang="en-US" altLang="zh-CN" sz="2100">
                <a:solidFill>
                  <a:srgbClr val="000000"/>
                </a:solidFill>
              </a:rPr>
              <a:t>”=“p</a:t>
            </a:r>
            <a:r>
              <a:rPr lang="en-US" altLang="zh-CN" sz="2100" baseline="-30000">
                <a:solidFill>
                  <a:srgbClr val="000000"/>
                </a:solidFill>
              </a:rPr>
              <a:t>j-k+1</a:t>
            </a:r>
            <a:r>
              <a:rPr lang="en-US" altLang="zh-CN" sz="2100">
                <a:solidFill>
                  <a:srgbClr val="000000"/>
                </a:solidFill>
              </a:rPr>
              <a:t>…p</a:t>
            </a:r>
            <a:r>
              <a:rPr lang="en-US" altLang="zh-CN" sz="2100" baseline="-30000">
                <a:solidFill>
                  <a:srgbClr val="000000"/>
                </a:solidFill>
              </a:rPr>
              <a:t>j-1</a:t>
            </a:r>
            <a:r>
              <a:rPr lang="en-US" altLang="zh-CN" sz="2100">
                <a:solidFill>
                  <a:srgbClr val="000000"/>
                </a:solidFill>
              </a:rPr>
              <a:t>”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                    </a:t>
            </a: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当此集合非空时                                     </a:t>
            </a:r>
          </a:p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0            </a:t>
            </a: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j=1</a:t>
            </a: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</a:p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</a:rPr>
              <a:t>1            </a:t>
            </a: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其他情况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277541" y="4129088"/>
            <a:ext cx="12418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100">
                <a:solidFill>
                  <a:srgbClr val="000000"/>
                </a:solidFill>
              </a:rPr>
              <a:t>next[j]=</a:t>
            </a:r>
          </a:p>
        </p:txBody>
      </p:sp>
      <p:sp>
        <p:nvSpPr>
          <p:cNvPr id="34820" name="AutoShape 6"/>
          <p:cNvSpPr>
            <a:spLocks/>
          </p:cNvSpPr>
          <p:nvPr/>
        </p:nvSpPr>
        <p:spPr bwMode="auto">
          <a:xfrm>
            <a:off x="2357438" y="3590925"/>
            <a:ext cx="161925" cy="1566863"/>
          </a:xfrm>
          <a:prstGeom prst="leftBrace">
            <a:avLst>
              <a:gd name="adj1" fmla="val 8063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1331119" y="1646636"/>
            <a:ext cx="66352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为此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en-US" altLang="zh-CN" dirty="0">
                <a:solidFill>
                  <a:srgbClr val="3333CC"/>
                </a:solidFill>
              </a:rPr>
              <a:t>next[j]</a:t>
            </a:r>
            <a:r>
              <a:rPr lang="zh-CN" altLang="en-US" dirty="0">
                <a:solidFill>
                  <a:srgbClr val="000000"/>
                </a:solidFill>
              </a:rPr>
              <a:t>函数，表明当模式中第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个字符与主串中相应字符“失配”时，在模式中需重新和主串中该字符进行比较的字符的位置。</a:t>
            </a: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705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/>
                </a:solidFill>
              </a:rPr>
              <a:t>根</a:t>
            </a:r>
            <a:r>
              <a:rPr lang="zh-CN" altLang="en-US" dirty="0" smtClean="0">
                <a:solidFill>
                  <a:schemeClr val="accent2"/>
                </a:solidFill>
              </a:rPr>
              <a:t>据</a:t>
            </a:r>
            <a:r>
              <a:rPr lang="en-US" altLang="zh-CN" dirty="0" smtClean="0">
                <a:solidFill>
                  <a:schemeClr val="accent2"/>
                </a:solidFill>
              </a:rPr>
              <a:t>next</a:t>
            </a:r>
            <a:r>
              <a:rPr lang="zh-CN" altLang="en-US" dirty="0" smtClean="0">
                <a:solidFill>
                  <a:schemeClr val="accent2"/>
                </a:solidFill>
              </a:rPr>
              <a:t>定义求</a:t>
            </a:r>
            <a:r>
              <a:rPr lang="en-US" altLang="zh-CN" dirty="0" smtClean="0">
                <a:solidFill>
                  <a:schemeClr val="accent2"/>
                </a:solidFill>
              </a:rPr>
              <a:t>next</a:t>
            </a:r>
            <a:r>
              <a:rPr lang="zh-CN" altLang="en-US" dirty="0" smtClean="0">
                <a:solidFill>
                  <a:schemeClr val="accent2"/>
                </a:solidFill>
              </a:rPr>
              <a:t>数组的值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1" y="1944291"/>
            <a:ext cx="6594764" cy="2713434"/>
          </a:xfrm>
        </p:spPr>
        <p:txBody>
          <a:bodyPr/>
          <a:lstStyle/>
          <a:p>
            <a:pPr marL="257175" lvl="1" indent="0">
              <a:buNone/>
              <a:defRPr/>
            </a:pPr>
            <a:endParaRPr lang="en-US" altLang="zh-CN" sz="2000" dirty="0" smtClean="0"/>
          </a:p>
          <a:p>
            <a:pPr marL="257175" lvl="1" indent="0">
              <a:buNone/>
              <a:defRPr/>
            </a:pPr>
            <a:endParaRPr lang="en-US" altLang="zh-CN" sz="2000" dirty="0" smtClean="0"/>
          </a:p>
          <a:p>
            <a:pPr marL="257175" lvl="1" indent="0">
              <a:buNone/>
              <a:defRPr/>
            </a:pPr>
            <a:endParaRPr lang="en-US" altLang="zh-CN" sz="2000" dirty="0" smtClean="0"/>
          </a:p>
          <a:p>
            <a:pPr marL="64294" lvl="1" indent="0">
              <a:buNone/>
              <a:defRPr/>
            </a:pPr>
            <a:r>
              <a:rPr lang="en-US" altLang="zh-CN" sz="2400" dirty="0" smtClean="0"/>
              <a:t>J=3  </a:t>
            </a:r>
            <a:r>
              <a:rPr lang="zh-CN" altLang="en-US" sz="2400" dirty="0" smtClean="0"/>
              <a:t>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之前的子串 </a:t>
            </a:r>
            <a:r>
              <a:rPr lang="en-US" altLang="zh-CN" sz="2400" dirty="0" smtClean="0"/>
              <a:t>ab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前后有没有 相同的真子串，没有， </a:t>
            </a:r>
            <a:r>
              <a:rPr lang="en-US" altLang="zh-CN" sz="2400" dirty="0" smtClean="0"/>
              <a:t>next[3]=1</a:t>
            </a:r>
          </a:p>
          <a:p>
            <a:pPr marL="64294" lvl="1" indent="0">
              <a:buNone/>
              <a:defRPr/>
            </a:pPr>
            <a:r>
              <a:rPr lang="en-US" altLang="zh-CN" sz="2400" dirty="0" smtClean="0"/>
              <a:t>J=4 </a:t>
            </a:r>
            <a:r>
              <a:rPr lang="zh-CN" altLang="en-US" sz="2400" dirty="0">
                <a:solidFill>
                  <a:srgbClr val="000000"/>
                </a:solidFill>
              </a:rPr>
              <a:t>看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之前的子串 </a:t>
            </a:r>
            <a:r>
              <a:rPr lang="en-US" altLang="zh-CN" sz="2400" dirty="0" err="1">
                <a:solidFill>
                  <a:srgbClr val="000000"/>
                </a:solidFill>
              </a:rPr>
              <a:t>abc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前后有没有 相同的真子串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没有，</a:t>
            </a:r>
            <a:r>
              <a:rPr lang="en-US" altLang="zh-CN" sz="2400" dirty="0">
                <a:solidFill>
                  <a:srgbClr val="000000"/>
                </a:solidFill>
              </a:rPr>
              <a:t>next[4]=1</a:t>
            </a:r>
          </a:p>
          <a:p>
            <a:pPr marL="64294" lvl="1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J=5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看</a:t>
            </a:r>
            <a:r>
              <a:rPr lang="en-US" altLang="zh-CN" sz="2400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之前的子串 </a:t>
            </a:r>
            <a:r>
              <a:rPr lang="en-US" altLang="zh-CN" sz="2400" dirty="0" err="1">
                <a:solidFill>
                  <a:srgbClr val="000000"/>
                </a:solidFill>
              </a:rPr>
              <a:t>abca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前后有没有 相同的真子串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有 </a:t>
            </a:r>
            <a:r>
              <a:rPr lang="en-US" altLang="zh-CN" sz="2400" dirty="0">
                <a:solidFill>
                  <a:srgbClr val="000000"/>
                </a:solidFill>
              </a:rPr>
              <a:t>t1(a)=t4(a), </a:t>
            </a:r>
            <a:r>
              <a:rPr lang="zh-CN" altLang="en-US" sz="2400" dirty="0">
                <a:solidFill>
                  <a:srgbClr val="000000"/>
                </a:solidFill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</a:rPr>
              <a:t>next[5]=2;</a:t>
            </a:r>
          </a:p>
          <a:p>
            <a:pPr marL="64294" lvl="1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J=6,</a:t>
            </a:r>
            <a:r>
              <a:rPr lang="zh-CN" altLang="en-US" sz="2400" dirty="0">
                <a:solidFill>
                  <a:srgbClr val="000000"/>
                </a:solidFill>
              </a:rPr>
              <a:t>看</a:t>
            </a: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zh-CN" altLang="en-US" sz="2400" dirty="0">
                <a:solidFill>
                  <a:srgbClr val="000000"/>
                </a:solidFill>
              </a:rPr>
              <a:t>之前的子串 </a:t>
            </a:r>
            <a:r>
              <a:rPr lang="en-US" altLang="zh-CN" sz="2400" dirty="0" err="1">
                <a:solidFill>
                  <a:srgbClr val="000000"/>
                </a:solidFill>
              </a:rPr>
              <a:t>abcab</a:t>
            </a:r>
            <a:r>
              <a:rPr lang="en-US" altLang="zh-CN" sz="2400" dirty="0">
                <a:solidFill>
                  <a:srgbClr val="000000"/>
                </a:solidFill>
              </a:rPr>
              <a:t>,  </a:t>
            </a:r>
            <a:r>
              <a:rPr lang="zh-CN" altLang="en-US" sz="2400" dirty="0">
                <a:solidFill>
                  <a:srgbClr val="000000"/>
                </a:solidFill>
              </a:rPr>
              <a:t>前后</a:t>
            </a:r>
            <a:r>
              <a:rPr lang="zh-CN" altLang="en-US" sz="2400" dirty="0" smtClean="0">
                <a:solidFill>
                  <a:srgbClr val="000000"/>
                </a:solidFill>
              </a:rPr>
              <a:t>有没有相同</a:t>
            </a:r>
            <a:r>
              <a:rPr lang="zh-CN" altLang="en-US" sz="2400" dirty="0">
                <a:solidFill>
                  <a:srgbClr val="000000"/>
                </a:solidFill>
              </a:rPr>
              <a:t>的真子串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有 </a:t>
            </a:r>
            <a:r>
              <a:rPr lang="en-US" altLang="zh-CN" sz="2400" dirty="0">
                <a:solidFill>
                  <a:srgbClr val="000000"/>
                </a:solidFill>
              </a:rPr>
              <a:t>t1t2(ab)=t4t5(ab), </a:t>
            </a:r>
            <a:r>
              <a:rPr lang="zh-CN" altLang="en-US" sz="2400" dirty="0">
                <a:solidFill>
                  <a:srgbClr val="000000"/>
                </a:solidFill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</a:rPr>
              <a:t>next[5]=3;</a:t>
            </a:r>
          </a:p>
          <a:p>
            <a:pPr marL="64294" lvl="1" indent="0">
              <a:buNone/>
              <a:defRPr/>
            </a:pPr>
            <a:endParaRPr lang="en-US" altLang="zh-CN" sz="2000" dirty="0" smtClean="0"/>
          </a:p>
          <a:p>
            <a:pPr marL="257175" lvl="1" indent="0">
              <a:buNone/>
              <a:defRPr/>
            </a:pPr>
            <a:endParaRPr lang="en-US" altLang="zh-CN" sz="2000" dirty="0"/>
          </a:p>
          <a:p>
            <a:pPr marL="257175" lvl="1" indent="0">
              <a:buNone/>
              <a:defRPr/>
            </a:pPr>
            <a:r>
              <a:rPr lang="en-US" altLang="zh-CN" sz="2000" dirty="0" smtClean="0"/>
              <a:t>  </a:t>
            </a:r>
          </a:p>
          <a:p>
            <a:pPr marL="257175" lvl="1" indent="0">
              <a:buNone/>
              <a:defRPr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solidFill>
                <a:srgbClr val="00CC99">
                  <a:lumMod val="75000"/>
                </a:srgb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81532"/>
              </p:ext>
            </p:extLst>
          </p:nvPr>
        </p:nvGraphicFramePr>
        <p:xfrm>
          <a:off x="2182091" y="1295400"/>
          <a:ext cx="4973784" cy="12115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6892">
                  <a:extLst>
                    <a:ext uri="{9D8B030D-6E8A-4147-A177-3AD203B41FA5}">
                      <a16:colId xmlns:a16="http://schemas.microsoft.com/office/drawing/2014/main" val="1239422707"/>
                    </a:ext>
                  </a:extLst>
                </a:gridCol>
                <a:gridCol w="2486892">
                  <a:extLst>
                    <a:ext uri="{9D8B030D-6E8A-4147-A177-3AD203B41FA5}">
                      <a16:colId xmlns:a16="http://schemas.microsoft.com/office/drawing/2014/main" val="3475783098"/>
                    </a:ext>
                  </a:extLst>
                </a:gridCol>
              </a:tblGrid>
              <a:tr h="27802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J</a:t>
                      </a:r>
                      <a:endParaRPr lang="zh-CN" altLang="en-US" sz="24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1   2     3   4        5      6  </a:t>
                      </a:r>
                      <a:endParaRPr lang="zh-CN" altLang="en-US" sz="18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3975502649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r>
                        <a:rPr kumimoji="1" lang="zh-CN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模式串为</a:t>
                      </a:r>
                      <a:r>
                        <a:rPr kumimoji="1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T </a:t>
                      </a:r>
                      <a:endParaRPr lang="zh-CN" altLang="en-US" sz="10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 smtClean="0"/>
                        <a:t>a     b      c    a      b   x</a:t>
                      </a:r>
                      <a:endParaRPr lang="zh-CN" altLang="en-US" sz="18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1543685117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Next[j]   </a:t>
                      </a:r>
                      <a:endParaRPr lang="zh-CN" altLang="en-US" sz="24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0     1        </a:t>
                      </a:r>
                      <a:endParaRPr lang="zh-CN" altLang="en-US" sz="18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136379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2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3333CC"/>
                </a:solidFill>
              </a:rPr>
              <a:t>根据</a:t>
            </a:r>
            <a:r>
              <a:rPr lang="en-US" altLang="zh-CN" dirty="0">
                <a:solidFill>
                  <a:srgbClr val="3333CC"/>
                </a:solidFill>
              </a:rPr>
              <a:t>next</a:t>
            </a:r>
            <a:r>
              <a:rPr lang="zh-CN" altLang="en-US" dirty="0">
                <a:solidFill>
                  <a:srgbClr val="3333CC"/>
                </a:solidFill>
              </a:rPr>
              <a:t>定义求</a:t>
            </a:r>
            <a:r>
              <a:rPr lang="en-US" altLang="zh-CN" dirty="0">
                <a:solidFill>
                  <a:srgbClr val="3333CC"/>
                </a:solidFill>
              </a:rPr>
              <a:t>next</a:t>
            </a:r>
            <a:r>
              <a:rPr lang="zh-CN" altLang="en-US" dirty="0">
                <a:solidFill>
                  <a:srgbClr val="3333CC"/>
                </a:solidFill>
              </a:rPr>
              <a:t>数组的值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solidFill>
                <a:srgbClr val="00CC99">
                  <a:lumMod val="75000"/>
                </a:srgbClr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79026"/>
              </p:ext>
            </p:extLst>
          </p:nvPr>
        </p:nvGraphicFramePr>
        <p:xfrm>
          <a:off x="1783097" y="1295400"/>
          <a:ext cx="5987654" cy="11810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2851">
                  <a:extLst>
                    <a:ext uri="{9D8B030D-6E8A-4147-A177-3AD203B41FA5}">
                      <a16:colId xmlns:a16="http://schemas.microsoft.com/office/drawing/2014/main" val="1205911573"/>
                    </a:ext>
                  </a:extLst>
                </a:gridCol>
                <a:gridCol w="4634803">
                  <a:extLst>
                    <a:ext uri="{9D8B030D-6E8A-4147-A177-3AD203B41FA5}">
                      <a16:colId xmlns:a16="http://schemas.microsoft.com/office/drawing/2014/main" val="2188835078"/>
                    </a:ext>
                  </a:extLst>
                </a:gridCol>
              </a:tblGrid>
              <a:tr h="27802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j</a:t>
                      </a:r>
                      <a:endParaRPr lang="zh-CN" altLang="en-US" sz="24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 1  2  3 4   5  6   7  8  9</a:t>
                      </a:r>
                      <a:endParaRPr lang="zh-CN" altLang="en-US" sz="20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2330647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r>
                        <a:rPr kumimoji="1" lang="zh-CN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模式串为</a:t>
                      </a:r>
                      <a:endParaRPr lang="zh-CN" altLang="en-US" sz="20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a  b   a  b   a  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dirty="0" smtClean="0"/>
                        <a:t>   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dirty="0" smtClean="0"/>
                        <a:t>    b  a</a:t>
                      </a:r>
                      <a:endParaRPr lang="zh-CN" altLang="en-US" sz="20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553453696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Next[j] </a:t>
                      </a:r>
                      <a:endParaRPr lang="zh-CN" altLang="en-US" sz="2000" dirty="0"/>
                    </a:p>
                  </a:txBody>
                  <a:tcPr marL="68580" marR="68580" marT="34277" marB="3427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2000" dirty="0" smtClean="0"/>
                        <a:t>0  1</a:t>
                      </a:r>
                      <a:endParaRPr lang="zh-CN" altLang="en-US" sz="2000" dirty="0"/>
                    </a:p>
                  </a:txBody>
                  <a:tcPr marL="68580" marR="68580" marT="34277" marB="34277"/>
                </a:tc>
                <a:extLst>
                  <a:ext uri="{0D108BD9-81ED-4DB2-BD59-A6C34878D82A}">
                    <a16:rowId xmlns:a16="http://schemas.microsoft.com/office/drawing/2014/main" val="203248806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25714" y="2708672"/>
            <a:ext cx="8069943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J=3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看第三个字符之前的子串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ab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， 前后有没有 相同的真子串，没有，     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next[3]=1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J=4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看第四个字符之前的子串 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a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b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a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前后有没有相同的真子串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有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a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，   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next[4]=2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J=5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看第五个字符之前的子串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/>
                <a:ea typeface="仿宋_GB2312"/>
              </a:rPr>
              <a:t>ab</a:t>
            </a:r>
            <a:r>
              <a:rPr lang="en-US" altLang="zh-CN" sz="2000" kern="0" dirty="0" err="1">
                <a:solidFill>
                  <a:srgbClr val="7030A0"/>
                </a:solidFill>
                <a:latin typeface="Times New Roman"/>
                <a:ea typeface="仿宋_GB2312"/>
              </a:rPr>
              <a:t>ab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前后有没有相同的真子串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有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ab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next[5]=3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J=6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看第六个字符之前的子</a:t>
            </a:r>
            <a:r>
              <a:rPr lang="zh-CN" altLang="en-US" sz="2000" kern="0" dirty="0">
                <a:solidFill>
                  <a:srgbClr val="002060"/>
                </a:solidFill>
                <a:latin typeface="Times New Roman"/>
                <a:ea typeface="仿宋_GB2312"/>
              </a:rPr>
              <a:t>串 </a:t>
            </a:r>
            <a:r>
              <a:rPr lang="en-US" altLang="zh-CN" sz="2000" u="sng" kern="0" dirty="0" err="1">
                <a:solidFill>
                  <a:srgbClr val="002060"/>
                </a:solidFill>
                <a:latin typeface="Times New Roman"/>
                <a:ea typeface="仿宋_GB2312"/>
              </a:rPr>
              <a:t>ab</a:t>
            </a:r>
            <a:r>
              <a:rPr lang="en-US" altLang="zh-CN" sz="2000" i="1" u="sng" kern="0" dirty="0" err="1">
                <a:solidFill>
                  <a:srgbClr val="002060"/>
                </a:solidFill>
                <a:latin typeface="Times New Roman"/>
                <a:ea typeface="仿宋_GB2312"/>
              </a:rPr>
              <a:t>a</a:t>
            </a:r>
            <a:r>
              <a:rPr lang="en-US" altLang="zh-CN" sz="2000" i="1" kern="0" dirty="0" err="1">
                <a:solidFill>
                  <a:srgbClr val="002060"/>
                </a:solidFill>
                <a:latin typeface="Times New Roman"/>
                <a:ea typeface="仿宋_GB2312"/>
              </a:rPr>
              <a:t>ba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 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前后有没有相同的真子串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,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最大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的真子串有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/>
                <a:ea typeface="仿宋_GB2312"/>
              </a:rPr>
              <a:t>aba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，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next[6]=4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J=7  ? 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j=8 ?</a:t>
            </a:r>
          </a:p>
          <a:p>
            <a:pPr marL="64294" lvl="1" defTabSz="6858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仿宋_GB2312"/>
              </a:rPr>
              <a:t>J=9 ?</a:t>
            </a:r>
          </a:p>
          <a:p>
            <a:pPr marL="64294" lvl="1" defTabSz="685800">
              <a:spcBef>
                <a:spcPct val="20000"/>
              </a:spcBef>
              <a:defRPr/>
            </a:pPr>
            <a:endParaRPr lang="en-US" altLang="zh-CN" sz="1350" kern="0" dirty="0">
              <a:solidFill>
                <a:srgbClr val="000000"/>
              </a:solidFill>
              <a:latin typeface="Times New Roman"/>
              <a:ea typeface="仿宋_GB2312"/>
            </a:endParaRPr>
          </a:p>
          <a:p>
            <a:pPr marL="64294" lvl="1" defTabSz="685800">
              <a:spcBef>
                <a:spcPct val="20000"/>
              </a:spcBef>
              <a:defRPr/>
            </a:pPr>
            <a:endParaRPr lang="en-US" altLang="zh-CN" sz="1350" kern="0" dirty="0">
              <a:solidFill>
                <a:srgbClr val="000000"/>
              </a:solidFill>
              <a:latin typeface="Times New Roman"/>
              <a:ea typeface="仿宋_GB2312"/>
            </a:endParaRPr>
          </a:p>
          <a:p>
            <a:pPr marL="64294" lvl="1" defTabSz="685800">
              <a:spcBef>
                <a:spcPct val="20000"/>
              </a:spcBef>
              <a:defRPr/>
            </a:pPr>
            <a:endParaRPr lang="en-US" altLang="zh-CN" sz="1350" kern="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5075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6"/>
                </a:solidFill>
              </a:rPr>
              <a:t>求</a:t>
            </a:r>
            <a:r>
              <a:rPr lang="en-US" altLang="zh-CN" dirty="0" smtClean="0">
                <a:solidFill>
                  <a:schemeClr val="accent6"/>
                </a:solidFill>
              </a:rPr>
              <a:t>next</a:t>
            </a:r>
            <a:r>
              <a:rPr lang="zh-CN" altLang="en-US" dirty="0" smtClean="0">
                <a:solidFill>
                  <a:schemeClr val="accent6"/>
                </a:solidFill>
              </a:rPr>
              <a:t>数组的练习题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629967" y="1944291"/>
            <a:ext cx="5987653" cy="271343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575" b="1" dirty="0"/>
              <a:t>  j              1  2  3  4  5  6  7  8  9  10 11 12 13 14 15 16 17</a:t>
            </a:r>
          </a:p>
          <a:p>
            <a:pPr>
              <a:buFontTx/>
              <a:buNone/>
            </a:pPr>
            <a:r>
              <a:rPr lang="zh-CN" altLang="en-US" sz="1575" b="1" dirty="0"/>
              <a:t>模式串     </a:t>
            </a:r>
            <a:r>
              <a:rPr lang="en-US" altLang="zh-CN" sz="1575" b="1" dirty="0"/>
              <a:t>a  b  c  a  </a:t>
            </a:r>
            <a:r>
              <a:rPr lang="en-US" altLang="zh-CN" sz="1575" b="1" dirty="0" err="1"/>
              <a:t>a</a:t>
            </a:r>
            <a:r>
              <a:rPr lang="en-US" altLang="zh-CN" sz="1575" b="1" dirty="0"/>
              <a:t>  b  </a:t>
            </a:r>
            <a:r>
              <a:rPr lang="en-US" altLang="zh-CN" sz="1575" b="1" dirty="0" err="1"/>
              <a:t>b</a:t>
            </a:r>
            <a:r>
              <a:rPr lang="en-US" altLang="zh-CN" sz="1575" b="1" dirty="0"/>
              <a:t>  c  a  b   c   a   </a:t>
            </a:r>
            <a:r>
              <a:rPr lang="en-US" altLang="zh-CN" sz="1575" b="1" dirty="0" err="1"/>
              <a:t>a</a:t>
            </a:r>
            <a:r>
              <a:rPr lang="en-US" altLang="zh-CN" sz="1575" b="1" dirty="0"/>
              <a:t>   b   d   a   b   </a:t>
            </a:r>
          </a:p>
        </p:txBody>
      </p:sp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>
              <a:defRPr/>
            </a:pPr>
            <a:endParaRPr lang="zh-CN" altLang="en-US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136282" name="Rectangle 90"/>
          <p:cNvSpPr>
            <a:spLocks noChangeArrowheads="1"/>
          </p:cNvSpPr>
          <p:nvPr/>
        </p:nvSpPr>
        <p:spPr bwMode="auto">
          <a:xfrm>
            <a:off x="2519364" y="2626519"/>
            <a:ext cx="21669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514350">
              <a:spcBef>
                <a:spcPct val="20000"/>
              </a:spcBef>
            </a:pPr>
            <a:r>
              <a:rPr lang="en-US" altLang="zh-CN" sz="1575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38" name="Rectangle 91"/>
          <p:cNvSpPr>
            <a:spLocks noChangeArrowheads="1"/>
          </p:cNvSpPr>
          <p:nvPr/>
        </p:nvSpPr>
        <p:spPr bwMode="auto">
          <a:xfrm>
            <a:off x="1591866" y="2512219"/>
            <a:ext cx="67518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514350">
              <a:spcBef>
                <a:spcPct val="20000"/>
              </a:spcBef>
            </a:pPr>
            <a:r>
              <a:rPr lang="en-US" altLang="zh-CN" sz="1350">
                <a:solidFill>
                  <a:srgbClr val="000000"/>
                </a:solidFill>
              </a:rPr>
              <a:t>next[j]</a:t>
            </a:r>
          </a:p>
        </p:txBody>
      </p:sp>
      <p:sp>
        <p:nvSpPr>
          <p:cNvPr id="44039" name="Line 92"/>
          <p:cNvSpPr>
            <a:spLocks noChangeShapeType="1"/>
          </p:cNvSpPr>
          <p:nvPr/>
        </p:nvSpPr>
        <p:spPr bwMode="auto">
          <a:xfrm>
            <a:off x="1659731" y="2511029"/>
            <a:ext cx="49018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44040" name="Line 93"/>
          <p:cNvSpPr>
            <a:spLocks noChangeShapeType="1"/>
          </p:cNvSpPr>
          <p:nvPr/>
        </p:nvSpPr>
        <p:spPr bwMode="auto">
          <a:xfrm flipH="1" flipV="1">
            <a:off x="2311005" y="2020492"/>
            <a:ext cx="15478" cy="769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136286" name="Rectangle 94"/>
          <p:cNvSpPr>
            <a:spLocks noChangeArrowheads="1"/>
          </p:cNvSpPr>
          <p:nvPr/>
        </p:nvSpPr>
        <p:spPr bwMode="auto">
          <a:xfrm>
            <a:off x="2774156" y="2626519"/>
            <a:ext cx="161925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defTabSz="6858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defTabSz="514350">
              <a:spcBef>
                <a:spcPct val="20000"/>
              </a:spcBef>
            </a:pPr>
            <a:r>
              <a:rPr lang="en-US" altLang="zh-CN" sz="1575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9747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2294335"/>
            <a:ext cx="6372225" cy="809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100" b="1" dirty="0"/>
              <a:t>  j              1  2  3  4  5  6  7  8  9  10 11 12 13 14 15 16 17</a:t>
            </a:r>
          </a:p>
          <a:p>
            <a:pPr>
              <a:buFontTx/>
              <a:buNone/>
            </a:pPr>
            <a:r>
              <a:rPr lang="zh-CN" altLang="en-US" sz="2100" b="1" dirty="0"/>
              <a:t>模式串     </a:t>
            </a:r>
            <a:r>
              <a:rPr lang="en-US" altLang="zh-CN" sz="2100" b="1" dirty="0"/>
              <a:t>a  b  c  a  </a:t>
            </a:r>
            <a:r>
              <a:rPr lang="en-US" altLang="zh-CN" sz="2100" b="1" dirty="0" err="1"/>
              <a:t>a</a:t>
            </a:r>
            <a:r>
              <a:rPr lang="en-US" altLang="zh-CN" sz="2100" b="1" dirty="0"/>
              <a:t>  b  </a:t>
            </a:r>
            <a:r>
              <a:rPr lang="en-US" altLang="zh-CN" sz="2100" b="1" dirty="0" err="1"/>
              <a:t>b</a:t>
            </a:r>
            <a:r>
              <a:rPr lang="en-US" altLang="zh-CN" sz="2100" b="1" dirty="0"/>
              <a:t>  c  a  b   c   a   </a:t>
            </a:r>
            <a:r>
              <a:rPr lang="en-US" altLang="zh-CN" sz="2100" b="1" dirty="0" err="1"/>
              <a:t>a</a:t>
            </a:r>
            <a:r>
              <a:rPr lang="en-US" altLang="zh-CN" sz="2100" b="1" dirty="0"/>
              <a:t>   b   d   a   b   </a:t>
            </a:r>
          </a:p>
        </p:txBody>
      </p:sp>
      <p:sp>
        <p:nvSpPr>
          <p:cNvPr id="136282" name="Rectangle 90"/>
          <p:cNvSpPr>
            <a:spLocks noChangeArrowheads="1"/>
          </p:cNvSpPr>
          <p:nvPr/>
        </p:nvSpPr>
        <p:spPr bwMode="auto">
          <a:xfrm>
            <a:off x="2574131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16" name="Rectangle 91"/>
          <p:cNvSpPr>
            <a:spLocks noChangeArrowheads="1"/>
          </p:cNvSpPr>
          <p:nvPr/>
        </p:nvSpPr>
        <p:spPr bwMode="auto">
          <a:xfrm>
            <a:off x="1385888" y="3050381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000000"/>
                </a:solidFill>
              </a:rPr>
              <a:t>next[j]</a:t>
            </a:r>
          </a:p>
        </p:txBody>
      </p:sp>
      <p:sp>
        <p:nvSpPr>
          <p:cNvPr id="38917" name="Line 92"/>
          <p:cNvSpPr>
            <a:spLocks noChangeShapeType="1"/>
          </p:cNvSpPr>
          <p:nvPr/>
        </p:nvSpPr>
        <p:spPr bwMode="auto">
          <a:xfrm>
            <a:off x="1277542" y="3050381"/>
            <a:ext cx="6535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18" name="Line 93"/>
          <p:cNvSpPr>
            <a:spLocks noChangeShapeType="1"/>
          </p:cNvSpPr>
          <p:nvPr/>
        </p:nvSpPr>
        <p:spPr bwMode="auto">
          <a:xfrm flipH="1" flipV="1">
            <a:off x="2282430" y="2349105"/>
            <a:ext cx="21431" cy="1026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6286" name="Rectangle 94"/>
          <p:cNvSpPr>
            <a:spLocks noChangeArrowheads="1"/>
          </p:cNvSpPr>
          <p:nvPr/>
        </p:nvSpPr>
        <p:spPr bwMode="auto">
          <a:xfrm>
            <a:off x="2844404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287" name="Rectangle 95"/>
          <p:cNvSpPr>
            <a:spLocks noChangeArrowheads="1"/>
          </p:cNvSpPr>
          <p:nvPr/>
        </p:nvSpPr>
        <p:spPr bwMode="auto">
          <a:xfrm>
            <a:off x="3113485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288" name="Rectangle 96"/>
          <p:cNvSpPr>
            <a:spLocks noChangeArrowheads="1"/>
          </p:cNvSpPr>
          <p:nvPr/>
        </p:nvSpPr>
        <p:spPr bwMode="auto">
          <a:xfrm>
            <a:off x="3383756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289" name="Rectangle 97"/>
          <p:cNvSpPr>
            <a:spLocks noChangeArrowheads="1"/>
          </p:cNvSpPr>
          <p:nvPr/>
        </p:nvSpPr>
        <p:spPr bwMode="auto">
          <a:xfrm>
            <a:off x="3654029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6290" name="Rectangle 98"/>
          <p:cNvSpPr>
            <a:spLocks noChangeArrowheads="1"/>
          </p:cNvSpPr>
          <p:nvPr/>
        </p:nvSpPr>
        <p:spPr bwMode="auto">
          <a:xfrm>
            <a:off x="3924300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6291" name="Rectangle 99"/>
          <p:cNvSpPr>
            <a:spLocks noChangeArrowheads="1"/>
          </p:cNvSpPr>
          <p:nvPr/>
        </p:nvSpPr>
        <p:spPr bwMode="auto">
          <a:xfrm>
            <a:off x="4225529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6292" name="Rectangle 100"/>
          <p:cNvSpPr>
            <a:spLocks noChangeArrowheads="1"/>
          </p:cNvSpPr>
          <p:nvPr/>
        </p:nvSpPr>
        <p:spPr bwMode="auto">
          <a:xfrm>
            <a:off x="4485085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293" name="Rectangle 101"/>
          <p:cNvSpPr>
            <a:spLocks noChangeArrowheads="1"/>
          </p:cNvSpPr>
          <p:nvPr/>
        </p:nvSpPr>
        <p:spPr bwMode="auto">
          <a:xfrm>
            <a:off x="4733925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294" name="Rectangle 102"/>
          <p:cNvSpPr>
            <a:spLocks noChangeArrowheads="1"/>
          </p:cNvSpPr>
          <p:nvPr/>
        </p:nvSpPr>
        <p:spPr bwMode="auto">
          <a:xfrm>
            <a:off x="5025629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6295" name="Rectangle 103"/>
          <p:cNvSpPr>
            <a:spLocks noChangeArrowheads="1"/>
          </p:cNvSpPr>
          <p:nvPr/>
        </p:nvSpPr>
        <p:spPr bwMode="auto">
          <a:xfrm>
            <a:off x="5381625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5694760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6297" name="Rectangle 105"/>
          <p:cNvSpPr>
            <a:spLocks noChangeArrowheads="1"/>
          </p:cNvSpPr>
          <p:nvPr/>
        </p:nvSpPr>
        <p:spPr bwMode="auto">
          <a:xfrm>
            <a:off x="6051947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6298" name="Rectangle 106"/>
          <p:cNvSpPr>
            <a:spLocks noChangeArrowheads="1"/>
          </p:cNvSpPr>
          <p:nvPr/>
        </p:nvSpPr>
        <p:spPr bwMode="auto">
          <a:xfrm>
            <a:off x="6354366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6299" name="Rectangle 107"/>
          <p:cNvSpPr>
            <a:spLocks noChangeArrowheads="1"/>
          </p:cNvSpPr>
          <p:nvPr/>
        </p:nvSpPr>
        <p:spPr bwMode="auto">
          <a:xfrm>
            <a:off x="6710363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6300" name="Rectangle 108"/>
          <p:cNvSpPr>
            <a:spLocks noChangeArrowheads="1"/>
          </p:cNvSpPr>
          <p:nvPr/>
        </p:nvSpPr>
        <p:spPr bwMode="auto">
          <a:xfrm>
            <a:off x="7055644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301" name="Rectangle 109"/>
          <p:cNvSpPr>
            <a:spLocks noChangeArrowheads="1"/>
          </p:cNvSpPr>
          <p:nvPr/>
        </p:nvSpPr>
        <p:spPr bwMode="auto">
          <a:xfrm>
            <a:off x="7390210" y="3105150"/>
            <a:ext cx="134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45526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  <p:bldP spid="136287" grpId="0"/>
      <p:bldP spid="136288" grpId="0"/>
      <p:bldP spid="136289" grpId="0"/>
      <p:bldP spid="136290" grpId="0"/>
      <p:bldP spid="136291" grpId="0"/>
      <p:bldP spid="136292" grpId="0"/>
      <p:bldP spid="136293" grpId="0"/>
      <p:bldP spid="136294" grpId="0"/>
      <p:bldP spid="136295" grpId="0"/>
      <p:bldP spid="136296" grpId="0"/>
      <p:bldP spid="136297" grpId="0"/>
      <p:bldP spid="136298" grpId="0"/>
      <p:bldP spid="136299" grpId="0"/>
      <p:bldP spid="136300" grpId="0"/>
      <p:bldP spid="1363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277541" y="1303736"/>
            <a:ext cx="6457950" cy="47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Index_KMP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SString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S,SString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T, 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pos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{      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i= 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pos,j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=1;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while (i&lt;S[0] &amp;&amp; j&lt;T[0]) {     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      if (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</a:rPr>
              <a:t>j==0 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|| S[i]==T[j])    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{   i++;</a:t>
            </a:r>
            <a:r>
              <a:rPr lang="en-US" altLang="zh-CN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j++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;  }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      else 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</a:rPr>
              <a:t>j=next[j];         /*i</a:t>
            </a:r>
            <a:r>
              <a:rPr lang="zh-CN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不变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</a:rPr>
              <a:t>,j</a:t>
            </a:r>
            <a:r>
              <a:rPr lang="zh-CN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后退*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}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if (j&gt;T[0])  return i-T[0];  /*</a:t>
            </a:r>
            <a:r>
              <a:rPr lang="zh-CN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匹配成功*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       else   return 0; 	         /*</a:t>
            </a:r>
            <a:r>
              <a:rPr lang="zh-CN" alt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返回不匹配标志*</a:t>
            </a: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algn="just" defTabSz="6858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0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31181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chemeClr val="accent6"/>
                </a:solidFill>
              </a:rPr>
              <a:t>KMP	</a:t>
            </a:r>
            <a:r>
              <a:rPr lang="zh-CN" altLang="en-US" sz="2800" dirty="0" smtClean="0">
                <a:solidFill>
                  <a:schemeClr val="accent6"/>
                </a:solidFill>
              </a:rPr>
              <a:t>匹配过程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692" y="1433966"/>
            <a:ext cx="7451492" cy="4264706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J==0 </a:t>
            </a:r>
            <a:r>
              <a:rPr lang="zh-CN" altLang="en-US" sz="2000" dirty="0" smtClean="0"/>
              <a:t>是什么情况？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dirty="0" smtClean="0"/>
              <a:t>例 主串 </a:t>
            </a:r>
            <a:r>
              <a:rPr lang="en-US" altLang="zh-CN" dirty="0" smtClean="0"/>
              <a:t>S  </a:t>
            </a:r>
            <a:r>
              <a:rPr lang="en-US" altLang="zh-CN" sz="2400" dirty="0" err="1" smtClean="0"/>
              <a:t>abacabab</a:t>
            </a:r>
            <a:r>
              <a:rPr lang="en-US" altLang="zh-CN" dirty="0" smtClean="0"/>
              <a:t> </a:t>
            </a:r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模式串 </a:t>
            </a:r>
            <a:r>
              <a:rPr lang="en-US" altLang="zh-CN" sz="2400" dirty="0" err="1" smtClean="0"/>
              <a:t>abab</a:t>
            </a:r>
            <a:r>
              <a:rPr lang="en-US" altLang="zh-CN" dirty="0" smtClean="0"/>
              <a:t>      next </a:t>
            </a:r>
          </a:p>
          <a:p>
            <a:pPr marL="0" indent="0"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一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  a b a c a b a b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a b a </a:t>
            </a:r>
            <a:r>
              <a:rPr lang="en-US" altLang="zh-CN" sz="2000" dirty="0" smtClean="0">
                <a:solidFill>
                  <a:srgbClr val="000000"/>
                </a:solidFill>
              </a:rPr>
              <a:t>b           </a:t>
            </a:r>
            <a:r>
              <a:rPr lang="en-US" altLang="zh-CN" dirty="0" smtClean="0">
                <a:solidFill>
                  <a:srgbClr val="000000"/>
                </a:solidFill>
              </a:rPr>
              <a:t>//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=4,j=4 </a:t>
            </a:r>
            <a:r>
              <a:rPr lang="zh-CN" altLang="en-US" dirty="0">
                <a:solidFill>
                  <a:srgbClr val="000000"/>
                </a:solidFill>
              </a:rPr>
              <a:t>不等 ，</a:t>
            </a:r>
            <a:r>
              <a:rPr lang="en-US" altLang="zh-CN" dirty="0">
                <a:solidFill>
                  <a:srgbClr val="000000"/>
                </a:solidFill>
              </a:rPr>
              <a:t>j=next[4]=2, </a:t>
            </a:r>
            <a:r>
              <a:rPr lang="zh-CN" altLang="en-US" dirty="0">
                <a:solidFill>
                  <a:srgbClr val="000000"/>
                </a:solidFill>
              </a:rPr>
              <a:t>下面比较 </a:t>
            </a:r>
            <a:r>
              <a:rPr lang="en-US" altLang="zh-CN" dirty="0">
                <a:solidFill>
                  <a:srgbClr val="000000"/>
                </a:solidFill>
              </a:rPr>
              <a:t>S[4],T[2]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( </a:t>
            </a:r>
            <a:r>
              <a:rPr lang="zh-CN" altLang="en-US" sz="1350" dirty="0">
                <a:solidFill>
                  <a:srgbClr val="000000"/>
                </a:solidFill>
              </a:rPr>
              <a:t>二）</a:t>
            </a:r>
            <a:r>
              <a:rPr lang="en-US" altLang="zh-CN" dirty="0">
                <a:solidFill>
                  <a:srgbClr val="000000"/>
                </a:solidFill>
              </a:rPr>
              <a:t>S  a b a c a b a b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(a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b                      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=4,j=2 </a:t>
            </a:r>
            <a:r>
              <a:rPr lang="zh-CN" altLang="en-US" sz="1600" dirty="0">
                <a:solidFill>
                  <a:srgbClr val="000000"/>
                </a:solidFill>
              </a:rPr>
              <a:t>不等，</a:t>
            </a:r>
            <a:r>
              <a:rPr lang="en-US" altLang="zh-CN" sz="1600" dirty="0">
                <a:solidFill>
                  <a:srgbClr val="000000"/>
                </a:solidFill>
              </a:rPr>
              <a:t>j=next[2]=1,</a:t>
            </a:r>
            <a:r>
              <a:rPr lang="zh-CN" altLang="en-US" sz="1600" dirty="0">
                <a:solidFill>
                  <a:srgbClr val="000000"/>
                </a:solidFill>
              </a:rPr>
              <a:t>下面比较</a:t>
            </a:r>
            <a:r>
              <a:rPr lang="en-US" altLang="zh-CN" sz="1600" dirty="0">
                <a:solidFill>
                  <a:srgbClr val="000000"/>
                </a:solidFill>
              </a:rPr>
              <a:t>s[4], t[1]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rgbClr val="000000"/>
                </a:solidFill>
              </a:rPr>
              <a:t>( </a:t>
            </a:r>
            <a:r>
              <a:rPr lang="zh-CN" altLang="en-US" sz="1350" dirty="0">
                <a:solidFill>
                  <a:srgbClr val="000000"/>
                </a:solidFill>
              </a:rPr>
              <a:t>三）</a:t>
            </a:r>
            <a:r>
              <a:rPr lang="en-US" altLang="zh-CN" dirty="0">
                <a:solidFill>
                  <a:srgbClr val="000000"/>
                </a:solidFill>
              </a:rPr>
              <a:t>S  </a:t>
            </a:r>
            <a:r>
              <a:rPr lang="en-US" altLang="zh-CN" sz="2000" dirty="0">
                <a:solidFill>
                  <a:srgbClr val="000000"/>
                </a:solidFill>
              </a:rPr>
              <a:t>a b a c a b a b</a:t>
            </a:r>
          </a:p>
          <a:p>
            <a:pPr marL="0" indent="0">
              <a:buNone/>
              <a:defRPr/>
            </a:pPr>
            <a:r>
              <a:rPr lang="en-US" altLang="zh-CN" sz="1350" dirty="0"/>
              <a:t>                            </a:t>
            </a:r>
            <a:r>
              <a:rPr lang="en-US" altLang="zh-CN" sz="2000" dirty="0"/>
              <a:t>a</a:t>
            </a:r>
            <a:r>
              <a:rPr lang="en-US" altLang="zh-CN" sz="1350" dirty="0"/>
              <a:t>         </a:t>
            </a:r>
            <a:r>
              <a:rPr lang="en-US" altLang="zh-CN" sz="1350" dirty="0" smtClean="0"/>
              <a:t>//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=4,j=1,</a:t>
            </a:r>
            <a:r>
              <a:rPr lang="zh-CN" altLang="en-US" sz="1600" dirty="0"/>
              <a:t>不等</a:t>
            </a:r>
            <a:r>
              <a:rPr lang="zh-CN" altLang="en-US" sz="1350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j=next[1]=0</a:t>
            </a:r>
            <a:r>
              <a:rPr lang="en-US" altLang="zh-CN" sz="1350" dirty="0">
                <a:solidFill>
                  <a:srgbClr val="FF0000"/>
                </a:solidFill>
              </a:rPr>
              <a:t>, </a:t>
            </a:r>
            <a:r>
              <a:rPr lang="en-US" altLang="zh-CN" sz="1350" dirty="0" smtClean="0">
                <a:solidFill>
                  <a:srgbClr val="FF0000"/>
                </a:solidFill>
              </a:rPr>
              <a:t>I++,J++</a:t>
            </a:r>
            <a:r>
              <a:rPr lang="en-US" altLang="zh-CN" sz="1350" dirty="0"/>
              <a:t>,</a:t>
            </a:r>
            <a:r>
              <a:rPr lang="en-US" altLang="zh-CN" sz="1350" dirty="0" smtClean="0"/>
              <a:t>T</a:t>
            </a:r>
            <a:r>
              <a:rPr lang="zh-CN" altLang="en-US" sz="1350" dirty="0"/>
              <a:t>向右滑动一位 ，比较</a:t>
            </a:r>
            <a:r>
              <a:rPr lang="en-US" altLang="zh-CN" sz="1350" dirty="0"/>
              <a:t>S5</a:t>
            </a:r>
            <a:r>
              <a:rPr lang="zh-CN" altLang="en-US" sz="1350" dirty="0"/>
              <a:t>和</a:t>
            </a:r>
            <a:r>
              <a:rPr lang="en-US" altLang="zh-CN" sz="1350" dirty="0" smtClean="0"/>
              <a:t>T1</a:t>
            </a:r>
            <a:r>
              <a:rPr lang="en-US" altLang="zh-CN" sz="1350" b="1" dirty="0" smtClean="0">
                <a:solidFill>
                  <a:srgbClr val="FF0000"/>
                </a:solidFill>
              </a:rPr>
              <a:t>  </a:t>
            </a:r>
            <a:endParaRPr lang="en-US" altLang="zh-CN" sz="135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1350" dirty="0"/>
              <a:t>（四）</a:t>
            </a:r>
            <a:r>
              <a:rPr lang="en-US" altLang="zh-CN" dirty="0">
                <a:solidFill>
                  <a:srgbClr val="000000"/>
                </a:solidFill>
              </a:rPr>
              <a:t>S  a b a c a b a b</a:t>
            </a:r>
          </a:p>
          <a:p>
            <a:pPr marL="0" indent="0">
              <a:buNone/>
              <a:defRPr/>
            </a:pPr>
            <a:r>
              <a:rPr lang="en-US" altLang="zh-CN" dirty="0"/>
              <a:t>                        </a:t>
            </a:r>
            <a:r>
              <a:rPr lang="en-US" altLang="zh-CN" dirty="0" smtClean="0"/>
              <a:t> a b a b        //  </a:t>
            </a:r>
            <a:r>
              <a:rPr lang="en-US" altLang="zh-CN" dirty="0" err="1"/>
              <a:t>i</a:t>
            </a:r>
            <a:r>
              <a:rPr lang="en-US" altLang="zh-CN" dirty="0"/>
              <a:t>=9,j=5  </a:t>
            </a:r>
            <a:r>
              <a:rPr lang="zh-CN" altLang="en-US" dirty="0"/>
              <a:t>匹配</a:t>
            </a:r>
            <a:r>
              <a:rPr lang="zh-CN" altLang="en-US" dirty="0" smtClean="0"/>
              <a:t>成功 </a:t>
            </a:r>
            <a:r>
              <a:rPr lang="en-US" altLang="zh-CN" dirty="0" smtClean="0"/>
              <a:t>I-J+1=5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个字符开始匹配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80745"/>
              </p:ext>
            </p:extLst>
          </p:nvPr>
        </p:nvGraphicFramePr>
        <p:xfrm>
          <a:off x="4114800" y="1442357"/>
          <a:ext cx="2739196" cy="111990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9598">
                  <a:extLst>
                    <a:ext uri="{9D8B030D-6E8A-4147-A177-3AD203B41FA5}">
                      <a16:colId xmlns:a16="http://schemas.microsoft.com/office/drawing/2014/main" val="807649076"/>
                    </a:ext>
                  </a:extLst>
                </a:gridCol>
                <a:gridCol w="1369598">
                  <a:extLst>
                    <a:ext uri="{9D8B030D-6E8A-4147-A177-3AD203B41FA5}">
                      <a16:colId xmlns:a16="http://schemas.microsoft.com/office/drawing/2014/main" val="4073044473"/>
                    </a:ext>
                  </a:extLst>
                </a:gridCol>
              </a:tblGrid>
              <a:tr h="36665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   j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1   2   3   4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extLst>
                  <a:ext uri="{0D108BD9-81ED-4DB2-BD59-A6C34878D82A}">
                    <a16:rowId xmlns:a16="http://schemas.microsoft.com/office/drawing/2014/main" val="206831862"/>
                  </a:ext>
                </a:extLst>
              </a:tr>
              <a:tr h="36665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   T</a:t>
                      </a:r>
                      <a:r>
                        <a:rPr lang="en-US" altLang="zh-CN" sz="2000" baseline="0" dirty="0" smtClean="0"/>
                        <a:t> 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/>
                        <a:t>  a  b   a   b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extLst>
                  <a:ext uri="{0D108BD9-81ED-4DB2-BD59-A6C34878D82A}">
                    <a16:rowId xmlns:a16="http://schemas.microsoft.com/office/drawing/2014/main" val="1794357408"/>
                  </a:ext>
                </a:extLst>
              </a:tr>
              <a:tr h="36665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Next [j]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 0</a:t>
                      </a:r>
                      <a:r>
                        <a:rPr lang="en-US" altLang="zh-CN" sz="2000" baseline="0" dirty="0" smtClean="0"/>
                        <a:t>   1  1  2</a:t>
                      </a:r>
                      <a:endParaRPr lang="zh-CN" altLang="en-US" sz="2000" dirty="0"/>
                    </a:p>
                  </a:txBody>
                  <a:tcPr marL="68581" marR="68581" marT="34251" marB="34251"/>
                </a:tc>
                <a:extLst>
                  <a:ext uri="{0D108BD9-81ED-4DB2-BD59-A6C34878D82A}">
                    <a16:rowId xmlns:a16="http://schemas.microsoft.com/office/drawing/2014/main" val="192323622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2095825" y="2922551"/>
            <a:ext cx="0" cy="16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2218351" y="4275859"/>
            <a:ext cx="0" cy="163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V="1">
            <a:off x="2203414" y="3671455"/>
            <a:ext cx="0" cy="969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2613" y="845599"/>
            <a:ext cx="4800600" cy="278606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</a:rPr>
              <a:t>KMP </a:t>
            </a:r>
            <a:r>
              <a:rPr lang="zh-CN" altLang="en-US" sz="2800" dirty="0" smtClean="0">
                <a:solidFill>
                  <a:schemeClr val="accent6"/>
                </a:solidFill>
              </a:rPr>
              <a:t>匹配过程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457" y="1695993"/>
            <a:ext cx="7922161" cy="3944541"/>
          </a:xfrm>
        </p:spPr>
        <p:txBody>
          <a:bodyPr/>
          <a:lstStyle/>
          <a:p>
            <a:pPr>
              <a:defRPr/>
            </a:pPr>
            <a:r>
              <a:rPr lang="en-US" altLang="zh-CN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S=‘</a:t>
            </a:r>
            <a:r>
              <a:rPr lang="en-US" altLang="zh-CN" sz="2400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a b a b c a b c a c b a b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先</a:t>
            </a:r>
            <a:r>
              <a:rPr lang="zh-CN" altLang="en-US" dirty="0" smtClean="0"/>
              <a:t>求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数组值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en-US" altLang="zh-CN" sz="2000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S ‘a b a b c a b c a c b a b</a:t>
            </a:r>
          </a:p>
          <a:p>
            <a:pPr marL="0" indent="0">
              <a:buNone/>
              <a:defRPr/>
            </a:pPr>
            <a:r>
              <a:rPr lang="en-US" altLang="zh-CN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               a b c a </a:t>
            </a:r>
            <a:r>
              <a:rPr lang="en-US" altLang="zh-CN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c   </a:t>
            </a:r>
            <a:r>
              <a:rPr lang="en-US" altLang="zh-CN" sz="2000" b="1" kern="1200" dirty="0" smtClean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 // </a:t>
            </a:r>
            <a:r>
              <a:rPr lang="en-US" altLang="zh-CN" b="1" kern="1200" dirty="0" err="1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i</a:t>
            </a:r>
            <a:r>
              <a:rPr lang="en-US" altLang="zh-CN" b="1" kern="1200" dirty="0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=3</a:t>
            </a:r>
            <a:r>
              <a:rPr lang="zh-CN" altLang="en-US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，</a:t>
            </a:r>
            <a:r>
              <a:rPr lang="en-US" altLang="zh-CN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j=3</a:t>
            </a:r>
            <a:r>
              <a:rPr lang="en-US" altLang="zh-CN" b="1" kern="1200" dirty="0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, S3</a:t>
            </a:r>
            <a:r>
              <a:rPr lang="en-US" altLang="zh-CN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!=T3, next[3]=1,</a:t>
            </a:r>
            <a:r>
              <a:rPr lang="zh-CN" altLang="en-US" sz="1600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下次开始比较</a:t>
            </a:r>
            <a:r>
              <a:rPr lang="en-US" altLang="zh-CN" sz="1600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s3</a:t>
            </a:r>
            <a:r>
              <a:rPr lang="zh-CN" altLang="en-US" sz="1600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sz="1600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t1</a:t>
            </a:r>
          </a:p>
          <a:p>
            <a:pPr marL="0" indent="0">
              <a:buNone/>
              <a:defRPr/>
            </a:pPr>
            <a:endParaRPr lang="en-US" altLang="zh-CN" sz="1575" b="1" kern="1200" dirty="0">
              <a:solidFill>
                <a:srgbClr val="0070C0"/>
              </a:solidFill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  <a:defRPr/>
            </a:pPr>
            <a:r>
              <a:rPr lang="zh-CN" altLang="en-US" sz="1575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（二）</a:t>
            </a:r>
            <a:r>
              <a:rPr lang="en-US" altLang="zh-CN" sz="1575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 S </a:t>
            </a:r>
            <a:r>
              <a:rPr lang="en-US" altLang="zh-CN" sz="2000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‘</a:t>
            </a:r>
            <a:r>
              <a:rPr lang="en-US" altLang="zh-CN" sz="2400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a b a b c a b c a c b a b</a:t>
            </a:r>
          </a:p>
          <a:p>
            <a:pPr marL="0" indent="0">
              <a:buNone/>
              <a:defRPr/>
            </a:pPr>
            <a:r>
              <a:rPr lang="en-US" altLang="zh-CN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                      </a:t>
            </a:r>
            <a:r>
              <a:rPr lang="en-US" altLang="zh-CN" sz="2400" b="1" kern="1200" dirty="0" smtClean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a </a:t>
            </a:r>
            <a:r>
              <a:rPr lang="en-US" altLang="zh-CN" sz="2400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b c a </a:t>
            </a:r>
            <a:r>
              <a:rPr lang="en-US" altLang="zh-CN" sz="2400" b="1" kern="1200" dirty="0" smtClean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400" b="1" kern="1200" dirty="0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c       </a:t>
            </a:r>
            <a:r>
              <a:rPr lang="en-US" altLang="zh-CN" b="1" kern="1200" dirty="0" err="1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i</a:t>
            </a:r>
            <a:r>
              <a:rPr lang="en-US" altLang="zh-CN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=7,j=5 s7!=t5,next[5]=2</a:t>
            </a:r>
            <a:r>
              <a:rPr lang="en-US" altLang="zh-CN" b="1" kern="1200" dirty="0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b="1" kern="1200" dirty="0" smtClean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开始</a:t>
            </a:r>
            <a:r>
              <a:rPr lang="zh-CN" altLang="en-US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比较</a:t>
            </a:r>
            <a:r>
              <a:rPr lang="en-US" altLang="zh-CN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s7</a:t>
            </a:r>
            <a:r>
              <a:rPr lang="zh-CN" altLang="en-US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t2</a:t>
            </a:r>
          </a:p>
          <a:p>
            <a:pPr marL="0" indent="0">
              <a:buNone/>
              <a:defRPr/>
            </a:pPr>
            <a:r>
              <a:rPr lang="zh-CN" altLang="en-US" sz="1575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（三）</a:t>
            </a:r>
            <a:r>
              <a:rPr lang="en-US" altLang="zh-CN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S   </a:t>
            </a:r>
            <a:r>
              <a:rPr lang="en-US" altLang="zh-CN" sz="2000" b="1" kern="1200" dirty="0">
                <a:solidFill>
                  <a:srgbClr val="000000"/>
                </a:solidFill>
                <a:ea typeface="黑体" panose="02010609060101010101" pitchFamily="49" charset="-122"/>
                <a:cs typeface="+mn-cs"/>
              </a:rPr>
              <a:t>a b a b c a b c a c b a b</a:t>
            </a:r>
          </a:p>
          <a:p>
            <a:pPr marL="0" indent="0">
              <a:buNone/>
              <a:defRPr/>
            </a:pPr>
            <a:r>
              <a:rPr lang="en-US" altLang="zh-CN" sz="2000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                            </a:t>
            </a:r>
            <a:r>
              <a:rPr lang="en-US" altLang="zh-CN" sz="2000" b="1" kern="1200" dirty="0" smtClean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 </a:t>
            </a:r>
            <a:r>
              <a:rPr lang="en-US" altLang="zh-CN" sz="2000" b="1" kern="1200" dirty="0" smtClean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000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a</a:t>
            </a:r>
            <a:r>
              <a:rPr lang="en-US" altLang="zh-CN" sz="2000" b="1" kern="1200" dirty="0">
                <a:solidFill>
                  <a:srgbClr val="FF0000"/>
                </a:solidFill>
                <a:ea typeface="黑体" panose="02010609060101010101" pitchFamily="49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2D2DB9"/>
                </a:solidFill>
                <a:ea typeface="黑体" panose="02010609060101010101" pitchFamily="49" charset="-122"/>
                <a:cs typeface="+mn-cs"/>
              </a:rPr>
              <a:t> b c a </a:t>
            </a:r>
            <a:r>
              <a:rPr lang="en-US" altLang="zh-CN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c                 </a:t>
            </a:r>
            <a:r>
              <a:rPr lang="en-US" altLang="zh-CN" sz="1575" b="1" kern="1200" dirty="0" err="1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i</a:t>
            </a:r>
            <a:r>
              <a:rPr lang="en-US" altLang="zh-CN" sz="1575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=11,j=6  ,</a:t>
            </a:r>
            <a:r>
              <a:rPr lang="zh-CN" altLang="en-US" sz="1575" b="1" kern="1200" dirty="0">
                <a:solidFill>
                  <a:srgbClr val="002060"/>
                </a:solidFill>
                <a:ea typeface="黑体" panose="02010609060101010101" pitchFamily="49" charset="-122"/>
                <a:cs typeface="+mn-cs"/>
              </a:rPr>
              <a:t>匹配成功</a:t>
            </a:r>
            <a:r>
              <a:rPr lang="zh-CN" altLang="en-US" sz="1575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，</a:t>
            </a:r>
            <a:endParaRPr lang="en-US" altLang="zh-CN" sz="1575" b="1" kern="1200" dirty="0">
              <a:solidFill>
                <a:srgbClr val="0070C0"/>
              </a:solidFill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sz="1575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              </a:t>
            </a:r>
            <a:r>
              <a:rPr lang="zh-CN" altLang="en-US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此方法中</a:t>
            </a:r>
            <a:r>
              <a:rPr lang="en-US" altLang="zh-CN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I</a:t>
            </a:r>
            <a:r>
              <a:rPr lang="zh-CN" altLang="en-US" sz="2000" b="1" kern="1200" dirty="0">
                <a:solidFill>
                  <a:srgbClr val="0070C0"/>
                </a:solidFill>
                <a:ea typeface="黑体" panose="02010609060101010101" pitchFamily="49" charset="-122"/>
                <a:cs typeface="+mn-cs"/>
              </a:rPr>
              <a:t>不回溯，提高效率</a:t>
            </a:r>
            <a:endParaRPr lang="en-US" altLang="zh-CN" sz="2000" b="1" kern="1200" dirty="0">
              <a:solidFill>
                <a:srgbClr val="0070C0"/>
              </a:solidFill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57937" y="2107296"/>
            <a:ext cx="1866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7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T=</a:t>
            </a:r>
            <a:r>
              <a:rPr lang="en-US" altLang="zh-CN" sz="1575" dirty="0">
                <a:solidFill>
                  <a:srgbClr val="000000"/>
                </a:solidFill>
                <a:ea typeface="宋体" panose="02010600030101010101" pitchFamily="2" charset="-122"/>
              </a:rPr>
              <a:t>‘</a:t>
            </a:r>
            <a:r>
              <a:rPr lang="en-US" altLang="zh-CN" dirty="0">
                <a:solidFill>
                  <a:srgbClr val="2D2DB9"/>
                </a:solidFill>
                <a:ea typeface="黑体" panose="02010609060101010101" pitchFamily="49" charset="-122"/>
              </a:rPr>
              <a:t>a b c a 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575" dirty="0">
                <a:solidFill>
                  <a:srgbClr val="000000"/>
                </a:solidFill>
                <a:ea typeface="宋体" panose="02010600030101010101" pitchFamily="2" charset="-122"/>
              </a:rPr>
              <a:t>’</a:t>
            </a:r>
            <a:endParaRPr lang="en-US" altLang="zh-CN" sz="1575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00508"/>
              </p:ext>
            </p:extLst>
          </p:nvPr>
        </p:nvGraphicFramePr>
        <p:xfrm>
          <a:off x="4559987" y="1593057"/>
          <a:ext cx="3402808" cy="102847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4122">
                  <a:extLst>
                    <a:ext uri="{9D8B030D-6E8A-4147-A177-3AD203B41FA5}">
                      <a16:colId xmlns:a16="http://schemas.microsoft.com/office/drawing/2014/main" val="2803610352"/>
                    </a:ext>
                  </a:extLst>
                </a:gridCol>
                <a:gridCol w="2448686">
                  <a:extLst>
                    <a:ext uri="{9D8B030D-6E8A-4147-A177-3AD203B41FA5}">
                      <a16:colId xmlns:a16="http://schemas.microsoft.com/office/drawing/2014/main" val="3400510249"/>
                    </a:ext>
                  </a:extLst>
                </a:gridCol>
              </a:tblGrid>
              <a:tr h="22264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  j  </a:t>
                      </a:r>
                      <a:endParaRPr lang="zh-CN" altLang="en-US" sz="1800" dirty="0"/>
                    </a:p>
                  </a:txBody>
                  <a:tcPr marL="68588" marR="68588" marT="34253" marB="3425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1    2   3   4     5</a:t>
                      </a:r>
                      <a:endParaRPr lang="zh-CN" altLang="en-US" sz="1800" dirty="0"/>
                    </a:p>
                  </a:txBody>
                  <a:tcPr marL="68588" marR="68588" marT="34253" marB="34253"/>
                </a:tc>
                <a:extLst>
                  <a:ext uri="{0D108BD9-81ED-4DB2-BD59-A6C34878D82A}">
                    <a16:rowId xmlns:a16="http://schemas.microsoft.com/office/drawing/2014/main" val="1504730273"/>
                  </a:ext>
                </a:extLst>
              </a:tr>
              <a:tr h="22264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</a:t>
                      </a:r>
                      <a:r>
                        <a:rPr lang="zh-CN" altLang="en-US" sz="1800" dirty="0" smtClean="0"/>
                        <a:t>串    </a:t>
                      </a:r>
                      <a:endParaRPr lang="zh-CN" altLang="en-US" sz="1800" dirty="0"/>
                    </a:p>
                  </a:txBody>
                  <a:tcPr marL="68588" marR="68588" marT="34253" marB="3425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a</a:t>
                      </a:r>
                      <a:r>
                        <a:rPr lang="en-US" altLang="zh-CN" sz="1800" baseline="0" dirty="0" smtClean="0"/>
                        <a:t>    b  c    a    c</a:t>
                      </a:r>
                      <a:endParaRPr lang="zh-CN" altLang="en-US" sz="1800" dirty="0"/>
                    </a:p>
                  </a:txBody>
                  <a:tcPr marL="68588" marR="68588" marT="34253" marB="34253"/>
                </a:tc>
                <a:extLst>
                  <a:ext uri="{0D108BD9-81ED-4DB2-BD59-A6C34878D82A}">
                    <a16:rowId xmlns:a16="http://schemas.microsoft.com/office/drawing/2014/main" val="4083062268"/>
                  </a:ext>
                </a:extLst>
              </a:tr>
              <a:tr h="22264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Next [j]   </a:t>
                      </a:r>
                      <a:endParaRPr lang="zh-CN" altLang="en-US" sz="1800" dirty="0"/>
                    </a:p>
                  </a:txBody>
                  <a:tcPr marL="68588" marR="68588" marT="34253" marB="3425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0     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1  1   1     2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8" marR="68588" marT="34253" marB="34253"/>
                </a:tc>
                <a:extLst>
                  <a:ext uri="{0D108BD9-81ED-4DB2-BD59-A6C34878D82A}">
                    <a16:rowId xmlns:a16="http://schemas.microsoft.com/office/drawing/2014/main" val="3913441831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2400400" y="3118566"/>
            <a:ext cx="0" cy="108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4014096" y="4089839"/>
            <a:ext cx="0" cy="16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习 题</a:t>
            </a:r>
            <a:endParaRPr lang="zh-CN" alt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写到作业本的习题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第四章串习题 的应用题的 </a:t>
            </a:r>
            <a:r>
              <a:rPr lang="en-US" altLang="zh-CN" sz="2800" dirty="0" smtClean="0"/>
              <a:t>1,2,3,4 </a:t>
            </a:r>
            <a:r>
              <a:rPr lang="zh-CN" altLang="en-US" sz="2800" dirty="0" smtClean="0"/>
              <a:t>题 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7411" name="Rectangle 58"/>
          <p:cNvSpPr>
            <a:spLocks noChangeArrowheads="1"/>
          </p:cNvSpPr>
          <p:nvPr/>
        </p:nvSpPr>
        <p:spPr bwMode="auto">
          <a:xfrm>
            <a:off x="1143000" y="1240631"/>
            <a:ext cx="588764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4.1</a:t>
            </a:r>
            <a:r>
              <a:rPr lang="zh-CN" altLang="en-US" sz="28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串</a:t>
            </a: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的类型定义、存储结构及运算</a:t>
            </a:r>
          </a:p>
        </p:txBody>
      </p:sp>
      <p:sp>
        <p:nvSpPr>
          <p:cNvPr id="17412" name="Line 59"/>
          <p:cNvSpPr>
            <a:spLocks noChangeShapeType="1"/>
          </p:cNvSpPr>
          <p:nvPr/>
        </p:nvSpPr>
        <p:spPr bwMode="auto">
          <a:xfrm>
            <a:off x="1143000" y="1808560"/>
            <a:ext cx="6858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7413" name="Picture 6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41" y="1239442"/>
            <a:ext cx="608409" cy="5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143250" y="2476500"/>
          <a:ext cx="4457700" cy="35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4" imgW="2844800" imgH="228600" progId="Equation.3">
                  <p:embed/>
                </p:oleObj>
              </mc:Choice>
              <mc:Fallback>
                <p:oleObj name="公式" r:id="rId4" imgW="28448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476500"/>
                        <a:ext cx="4457700" cy="35837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600201" y="2419351"/>
            <a:ext cx="1539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lang="en-US" altLang="zh-CN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00201" y="2933701"/>
            <a:ext cx="1577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143250" y="2990851"/>
          <a:ext cx="4457700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6" imgW="2489200" imgH="228600" progId="Equation.3">
                  <p:embed/>
                </p:oleObj>
              </mc:Choice>
              <mc:Fallback>
                <p:oleObj name="公式" r:id="rId6" imgW="2489200" imgH="228600" progId="Equation.3">
                  <p:embed/>
                  <p:pic>
                    <p:nvPicPr>
                      <p:cNvPr id="1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90851"/>
                        <a:ext cx="4457700" cy="3988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00201" y="3448051"/>
            <a:ext cx="1539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lang="en-US" altLang="zh-CN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714500" y="3962401"/>
            <a:ext cx="6515100" cy="249299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(1)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StrAssign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(&amp;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T,chars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)                //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串赋值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(2)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StrCompare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(S,T)                      //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串比较</a:t>
            </a: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(3)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StrLength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(S)                             //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求串长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(4)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Concat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(&amp;T,S1,S2)                     //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串联 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  <a:cs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           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1283494" y="1982391"/>
            <a:ext cx="189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ADT String 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  <a:cs typeface="楷体_GB2312" pitchFamily="49" charset="-122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7859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13" grpId="0" build="p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 </a:t>
            </a:r>
            <a:fld id="{D109F09D-6406-4F2F-96E9-75D55B87C98F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12:26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43363" name="文本框 2"/>
          <p:cNvSpPr txBox="1">
            <a:spLocks noChangeArrowheads="1"/>
          </p:cNvSpPr>
          <p:nvPr/>
        </p:nvSpPr>
        <p:spPr bwMode="auto">
          <a:xfrm>
            <a:off x="2195513" y="2492375"/>
            <a:ext cx="5256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The   End  </a:t>
            </a:r>
            <a:endParaRPr kumimoji="1" lang="zh-CN" altLang="en-US" sz="5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4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845844" y="5537597"/>
            <a:ext cx="3314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                   </a:t>
            </a:r>
            <a:fld id="{DDB05BE6-9C4B-41EE-903C-2CCBF5D2DEA8}" type="datetime2"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pPr eaLnBrk="0" fontAlgn="base" hangingPunct="0">
                <a:spcAft>
                  <a:spcPct val="0"/>
                </a:spcAft>
                <a:buNone/>
              </a:pPr>
              <a:t>2021年11月9日</a:t>
            </a:fld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1143000" y="857250"/>
            <a:ext cx="6858000" cy="51435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b="1" dirty="0" err="1">
                <a:solidFill>
                  <a:srgbClr val="FF0000"/>
                </a:solidFill>
              </a:rPr>
              <a:t>SubString</a:t>
            </a:r>
            <a:r>
              <a:rPr lang="en-US" altLang="zh-CN" sz="2400" b="1" dirty="0">
                <a:solidFill>
                  <a:srgbClr val="FF0000"/>
                </a:solidFill>
              </a:rPr>
              <a:t>(&amp;</a:t>
            </a:r>
            <a:r>
              <a:rPr lang="en-US" altLang="zh-CN" sz="2400" b="1" dirty="0" err="1">
                <a:solidFill>
                  <a:srgbClr val="FF0000"/>
                </a:solidFill>
              </a:rPr>
              <a:t>Sub,S,pos,len</a:t>
            </a:r>
            <a:r>
              <a:rPr lang="en-US" altLang="zh-CN" sz="2400" b="1" dirty="0">
                <a:solidFill>
                  <a:srgbClr val="FF0000"/>
                </a:solidFill>
              </a:rPr>
              <a:t>)     //</a:t>
            </a:r>
            <a:r>
              <a:rPr lang="zh-CN" altLang="en-US" sz="2400" b="1" dirty="0">
                <a:solidFill>
                  <a:srgbClr val="FF0000"/>
                </a:solidFill>
              </a:rPr>
              <a:t>求子串</a:t>
            </a:r>
          </a:p>
          <a:p>
            <a:pPr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(6) </a:t>
            </a:r>
            <a:r>
              <a:rPr lang="en-US" altLang="zh-CN" sz="2400" b="1" dirty="0" err="1">
                <a:solidFill>
                  <a:srgbClr val="000000"/>
                </a:solidFill>
              </a:rPr>
              <a:t>StrCopy</a:t>
            </a:r>
            <a:r>
              <a:rPr lang="en-US" altLang="zh-CN" sz="2400" b="1" dirty="0">
                <a:solidFill>
                  <a:srgbClr val="000000"/>
                </a:solidFill>
              </a:rPr>
              <a:t>(&amp;T,S)          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串拷贝</a:t>
            </a:r>
          </a:p>
          <a:p>
            <a:pPr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(7) </a:t>
            </a:r>
            <a:r>
              <a:rPr lang="en-US" altLang="zh-CN" sz="2400" b="1" dirty="0" err="1">
                <a:solidFill>
                  <a:srgbClr val="000000"/>
                </a:solidFill>
              </a:rPr>
              <a:t>StrEmpty</a:t>
            </a:r>
            <a:r>
              <a:rPr lang="en-US" altLang="zh-CN" sz="2400" b="1" dirty="0">
                <a:solidFill>
                  <a:srgbClr val="000000"/>
                </a:solidFill>
              </a:rPr>
              <a:t>(S)              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串判空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(8) </a:t>
            </a:r>
            <a:r>
              <a:rPr lang="en-US" altLang="zh-CN" sz="2400" b="1" dirty="0" err="1">
                <a:solidFill>
                  <a:srgbClr val="000000"/>
                </a:solidFill>
              </a:rPr>
              <a:t>ClearString</a:t>
            </a:r>
            <a:r>
              <a:rPr lang="en-US" altLang="zh-CN" sz="2400" b="1" dirty="0">
                <a:solidFill>
                  <a:srgbClr val="000000"/>
                </a:solidFill>
              </a:rPr>
              <a:t> (&amp;S)      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清空串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(9)  </a:t>
            </a:r>
            <a:r>
              <a:rPr lang="en-US" altLang="zh-CN" sz="2400" b="1" dirty="0">
                <a:solidFill>
                  <a:srgbClr val="FF0000"/>
                </a:solidFill>
              </a:rPr>
              <a:t>Index(</a:t>
            </a:r>
            <a:r>
              <a:rPr lang="en-US" altLang="zh-CN" sz="2400" b="1" dirty="0" err="1">
                <a:solidFill>
                  <a:srgbClr val="FF0000"/>
                </a:solidFill>
              </a:rPr>
              <a:t>S,T,pos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子串的位置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(11) Replace(&amp;S,T,V)   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串替换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(12) </a:t>
            </a:r>
            <a:r>
              <a:rPr lang="en-US" altLang="zh-CN" sz="2400" b="1" dirty="0" err="1">
                <a:solidFill>
                  <a:srgbClr val="000000"/>
                </a:solidFill>
              </a:rPr>
              <a:t>StrInsert</a:t>
            </a:r>
            <a:r>
              <a:rPr lang="en-US" altLang="zh-CN" sz="2400" b="1" dirty="0">
                <a:solidFill>
                  <a:srgbClr val="000000"/>
                </a:solidFill>
              </a:rPr>
              <a:t>(&amp;</a:t>
            </a:r>
            <a:r>
              <a:rPr lang="en-US" altLang="zh-CN" sz="2400" b="1" dirty="0" err="1">
                <a:solidFill>
                  <a:srgbClr val="000000"/>
                </a:solidFill>
              </a:rPr>
              <a:t>S,pos,T</a:t>
            </a:r>
            <a:r>
              <a:rPr lang="en-US" altLang="zh-CN" sz="2400" b="1" dirty="0">
                <a:solidFill>
                  <a:srgbClr val="000000"/>
                </a:solidFill>
              </a:rPr>
              <a:t>)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子串插入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(12) </a:t>
            </a:r>
            <a:r>
              <a:rPr lang="en-US" altLang="zh-CN" sz="2400" b="1" dirty="0" err="1">
                <a:solidFill>
                  <a:srgbClr val="000000"/>
                </a:solidFill>
              </a:rPr>
              <a:t>StrDelete</a:t>
            </a:r>
            <a:r>
              <a:rPr lang="en-US" altLang="zh-CN" sz="2400" b="1" dirty="0">
                <a:solidFill>
                  <a:srgbClr val="000000"/>
                </a:solidFill>
              </a:rPr>
              <a:t>(&amp;</a:t>
            </a:r>
            <a:r>
              <a:rPr lang="en-US" altLang="zh-CN" sz="2400" b="1" dirty="0" err="1">
                <a:solidFill>
                  <a:srgbClr val="000000"/>
                </a:solidFill>
              </a:rPr>
              <a:t>S,pos,len</a:t>
            </a:r>
            <a:r>
              <a:rPr lang="en-US" altLang="zh-CN" sz="2400" b="1" dirty="0">
                <a:solidFill>
                  <a:srgbClr val="000000"/>
                </a:solidFill>
              </a:rPr>
              <a:t>)        //</a:t>
            </a:r>
            <a:r>
              <a:rPr lang="zh-CN" altLang="en-US" sz="2400" b="1" dirty="0">
                <a:solidFill>
                  <a:srgbClr val="000000"/>
                </a:solidFill>
              </a:rPr>
              <a:t>子串删除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(13) </a:t>
            </a:r>
            <a:r>
              <a:rPr lang="en-US" altLang="zh-CN" sz="2400" b="1" dirty="0" err="1">
                <a:solidFill>
                  <a:srgbClr val="000000"/>
                </a:solidFill>
              </a:rPr>
              <a:t>DestroyString</a:t>
            </a:r>
            <a:r>
              <a:rPr lang="en-US" altLang="zh-CN" sz="2400" b="1" dirty="0">
                <a:solidFill>
                  <a:srgbClr val="000000"/>
                </a:solidFill>
              </a:rPr>
              <a:t>(&amp;S)             //</a:t>
            </a:r>
            <a:r>
              <a:rPr lang="zh-CN" altLang="en-US" sz="2400" b="1" dirty="0">
                <a:solidFill>
                  <a:srgbClr val="000000"/>
                </a:solidFill>
              </a:rPr>
              <a:t>串销毁</a:t>
            </a:r>
          </a:p>
          <a:p>
            <a:pPr algn="just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}ADT String</a:t>
            </a:r>
          </a:p>
          <a:p>
            <a:pPr lvl="2" eaLnBrk="0" fontAlgn="base" hangingPunct="0">
              <a:lnSpc>
                <a:spcPct val="130000"/>
              </a:lnSpc>
              <a:spcAft>
                <a:spcPct val="0"/>
              </a:spcAft>
              <a:buNone/>
            </a:pPr>
            <a:endParaRPr lang="en-US" altLang="zh-CN" sz="2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286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55650" y="1752600"/>
            <a:ext cx="7367588" cy="2252663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strcmp(char s1,char s2)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strcpy(char to,char from)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串连接，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strcat(char to,char from)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strlen(char s)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……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655638"/>
            <a:ext cx="861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调用标准库函数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#include&lt;string.h&gt;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9688" y="0"/>
            <a:ext cx="62611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补充：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语言中常用的串运算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663936"/>
      </p:ext>
    </p:extLst>
  </p:cSld>
  <p:clrMapOvr>
    <a:masterClrMapping/>
  </p:clrMapOvr>
  <p:transition spd="slow" advTm="8375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  <a:cs typeface="楷体_GB2312"/>
            </a:endParaRPr>
          </a:p>
        </p:txBody>
      </p:sp>
      <p:sp>
        <p:nvSpPr>
          <p:cNvPr id="19460" name="Rectangle 97"/>
          <p:cNvSpPr>
            <a:spLocks noChangeArrowheads="1"/>
          </p:cNvSpPr>
          <p:nvPr/>
        </p:nvSpPr>
        <p:spPr bwMode="auto">
          <a:xfrm>
            <a:off x="2574132" y="1970485"/>
            <a:ext cx="458986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155000"/>
              </a:lnSpc>
              <a:spcAft>
                <a:spcPct val="0"/>
              </a:spcAft>
              <a:buBlip>
                <a:blip r:embed="rId2"/>
              </a:buBlip>
            </a:pPr>
            <a:r>
              <a:rPr lang="zh-CN" altLang="en-US" sz="3000" b="1" dirty="0">
                <a:solidFill>
                  <a:srgbClr val="000000"/>
                </a:solidFill>
                <a:ea typeface="楷体_GB2312" pitchFamily="49" charset="-122"/>
              </a:rPr>
              <a:t>顺序存储</a:t>
            </a:r>
          </a:p>
          <a:p>
            <a:pPr eaLnBrk="0" fontAlgn="base" hangingPunct="0">
              <a:lnSpc>
                <a:spcPct val="155000"/>
              </a:lnSpc>
              <a:spcAft>
                <a:spcPct val="0"/>
              </a:spcAft>
              <a:buBlip>
                <a:blip r:embed="rId2"/>
              </a:buBlip>
            </a:pPr>
            <a:r>
              <a:rPr lang="zh-CN" altLang="en-US" sz="3000" b="1" dirty="0">
                <a:solidFill>
                  <a:srgbClr val="000000"/>
                </a:solidFill>
                <a:ea typeface="楷体_GB2312" pitchFamily="49" charset="-122"/>
              </a:rPr>
              <a:t>链式存储</a:t>
            </a:r>
          </a:p>
        </p:txBody>
      </p:sp>
      <p:sp>
        <p:nvSpPr>
          <p:cNvPr id="19461" name="Rectangle 98"/>
          <p:cNvSpPr>
            <a:spLocks noChangeArrowheads="1"/>
          </p:cNvSpPr>
          <p:nvPr/>
        </p:nvSpPr>
        <p:spPr bwMode="auto">
          <a:xfrm>
            <a:off x="1172767" y="857250"/>
            <a:ext cx="3939778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174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accent6"/>
                </a:solidFill>
              </a:rPr>
              <a:t>串的顺序存储方式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289" y="1453243"/>
            <a:ext cx="7983537" cy="4469498"/>
          </a:xfrm>
        </p:spPr>
        <p:txBody>
          <a:bodyPr/>
          <a:lstStyle/>
          <a:p>
            <a:r>
              <a:rPr lang="zh-CN" altLang="en-US" sz="2800" dirty="0" smtClean="0"/>
              <a:t>定长存储方式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char </a:t>
            </a:r>
            <a:r>
              <a:rPr lang="en-US" altLang="zh-CN" dirty="0" err="1" smtClean="0"/>
              <a:t>Sstring</a:t>
            </a:r>
            <a:r>
              <a:rPr lang="en-US" altLang="zh-CN" dirty="0" smtClean="0"/>
              <a:t>[255];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程序设计语言中的字符数组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因为规定了字符串长度，有些操作如插入、连结字符串时超出字符串规定的长度，要做截尾的处理。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800" dirty="0" smtClean="0"/>
              <a:t>堆分配存储方式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串的空间可以动态分配。 </a:t>
            </a:r>
            <a:endParaRPr lang="zh-CN" altLang="en-US" sz="2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sz="1050" b="1" dirty="0">
              <a:solidFill>
                <a:srgbClr val="00CC9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1314450" y="1431131"/>
            <a:ext cx="6686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char *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;      //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若串非空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则按串长分配存储区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length;   //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串长度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4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HString</a:t>
            </a:r>
            <a:r>
              <a:rPr lang="en-US" altLang="zh-CN" sz="24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;</a:t>
            </a: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endParaRPr lang="en-US" altLang="zh-CN" sz="21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2600" b="1" dirty="0" smtClean="0">
                <a:solidFill>
                  <a:srgbClr val="3333CC"/>
                </a:solidFill>
                <a:latin typeface="宋体" panose="02010600030101010101" pitchFamily="2" charset="-122"/>
              </a:rPr>
              <a:t>可动态分配存储空间</a:t>
            </a:r>
            <a:endParaRPr lang="en-US" altLang="zh-CN" sz="2600" b="1" dirty="0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                    </a:t>
            </a:r>
          </a:p>
        </p:txBody>
      </p:sp>
      <p:sp>
        <p:nvSpPr>
          <p:cNvPr id="20484" name="Rectangle 23"/>
          <p:cNvSpPr>
            <a:spLocks noChangeArrowheads="1"/>
          </p:cNvSpPr>
          <p:nvPr/>
        </p:nvSpPr>
        <p:spPr bwMode="auto">
          <a:xfrm>
            <a:off x="1172765" y="857250"/>
            <a:ext cx="5518979" cy="38695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顺序存储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串的堆分配存储表示</a:t>
            </a: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46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.7|1.8|4.7|0.2|17.9|3.3|8.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2504</Words>
  <Application>Microsoft Office PowerPoint</Application>
  <PresentationFormat>全屏显示(4:3)</PresentationFormat>
  <Paragraphs>361</Paragraphs>
  <Slides>40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Times New Roman, Times, serif</vt:lpstr>
      <vt:lpstr>等线</vt:lpstr>
      <vt:lpstr>黑体</vt:lpstr>
      <vt:lpstr>华文行楷</vt:lpstr>
      <vt:lpstr>华文楷体</vt:lpstr>
      <vt:lpstr>华文宋体</vt:lpstr>
      <vt:lpstr>隶书</vt:lpstr>
      <vt:lpstr>宋体</vt:lpstr>
      <vt:lpstr>Arial</vt:lpstr>
      <vt:lpstr>Arial Black</vt:lpstr>
      <vt:lpstr>Arial Narrow</vt:lpstr>
      <vt:lpstr>Symbol</vt:lpstr>
      <vt:lpstr>Times New Roman</vt:lpstr>
      <vt:lpstr>Wingdings</vt:lpstr>
      <vt:lpstr>仿宋_GB2312</vt:lpstr>
      <vt:lpstr>楷体_GB2312</vt:lpstr>
      <vt:lpstr>默认设计模板</vt:lpstr>
      <vt:lpstr>1_默认设计模板</vt:lpstr>
      <vt:lpstr>2_默认设计模板</vt:lpstr>
      <vt:lpstr>3_默认设计模板</vt:lpstr>
      <vt:lpstr>4_默认设计模板</vt:lpstr>
      <vt:lpstr>公式</vt:lpstr>
      <vt:lpstr>VISIO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串的顺序存储方式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模式匹配练习</vt:lpstr>
      <vt:lpstr>PowerPoint 演示文稿</vt:lpstr>
      <vt:lpstr>PowerPoint 演示文稿</vt:lpstr>
      <vt:lpstr>PowerPoint 演示文稿</vt:lpstr>
      <vt:lpstr> 第三次上机题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根据next定义求next数组的值</vt:lpstr>
      <vt:lpstr>根据next定义求next数组的值</vt:lpstr>
      <vt:lpstr>求next数组的练习题</vt:lpstr>
      <vt:lpstr>PowerPoint 演示文稿</vt:lpstr>
      <vt:lpstr>PowerPoint 演示文稿</vt:lpstr>
      <vt:lpstr> KMP 匹配过程</vt:lpstr>
      <vt:lpstr>KMP 匹配过程</vt:lpstr>
      <vt:lpstr> 习 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串 </dc:title>
  <dc:creator>windows</dc:creator>
  <cp:lastModifiedBy>windows</cp:lastModifiedBy>
  <cp:revision>28</cp:revision>
  <dcterms:created xsi:type="dcterms:W3CDTF">2021-09-12T03:33:19Z</dcterms:created>
  <dcterms:modified xsi:type="dcterms:W3CDTF">2021-11-09T07:46:06Z</dcterms:modified>
</cp:coreProperties>
</file>