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6"/>
  </p:notesMasterIdLst>
  <p:handoutMasterIdLst>
    <p:handoutMasterId r:id="rId27"/>
  </p:handoutMasterIdLst>
  <p:sldIdLst>
    <p:sldId id="309" r:id="rId4"/>
    <p:sldId id="357" r:id="rId5"/>
    <p:sldId id="316" r:id="rId6"/>
    <p:sldId id="317" r:id="rId7"/>
    <p:sldId id="344" r:id="rId8"/>
    <p:sldId id="318" r:id="rId9"/>
    <p:sldId id="345" r:id="rId10"/>
    <p:sldId id="319" r:id="rId11"/>
    <p:sldId id="346" r:id="rId12"/>
    <p:sldId id="360" r:id="rId13"/>
    <p:sldId id="361" r:id="rId14"/>
    <p:sldId id="321" r:id="rId15"/>
    <p:sldId id="323" r:id="rId16"/>
    <p:sldId id="325" r:id="rId17"/>
    <p:sldId id="358" r:id="rId18"/>
    <p:sldId id="359" r:id="rId19"/>
    <p:sldId id="347" r:id="rId20"/>
    <p:sldId id="327" r:id="rId21"/>
    <p:sldId id="326" r:id="rId22"/>
    <p:sldId id="342" r:id="rId23"/>
    <p:sldId id="343" r:id="rId24"/>
    <p:sldId id="36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ADC"/>
    <a:srgbClr val="F93AF6"/>
    <a:srgbClr val="7E7EFE"/>
    <a:srgbClr val="1F2DA8"/>
    <a:srgbClr val="F8DD4E"/>
    <a:srgbClr val="DCDCDC"/>
    <a:srgbClr val="F0F0F0"/>
    <a:srgbClr val="E6E6E6"/>
    <a:srgbClr val="C8C8C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5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0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69.wmf"/><Relationship Id="rId8" Type="http://schemas.openxmlformats.org/officeDocument/2006/relationships/image" Target="../media/image68.wmf"/><Relationship Id="rId7" Type="http://schemas.openxmlformats.org/officeDocument/2006/relationships/image" Target="../media/image67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0" Type="http://schemas.openxmlformats.org/officeDocument/2006/relationships/image" Target="../media/image70.wmf"/><Relationship Id="rId1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79.wmf"/><Relationship Id="rId8" Type="http://schemas.openxmlformats.org/officeDocument/2006/relationships/image" Target="../media/image78.wmf"/><Relationship Id="rId7" Type="http://schemas.openxmlformats.org/officeDocument/2006/relationships/image" Target="../media/image77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33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7.wmf"/><Relationship Id="rId1" Type="http://schemas.openxmlformats.org/officeDocument/2006/relationships/oleObject" Target="../embeddings/oleObject40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38.wmf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4.wmf"/><Relationship Id="rId13" Type="http://schemas.openxmlformats.org/officeDocument/2006/relationships/oleObject" Target="../embeddings/oleObject51.bin"/><Relationship Id="rId12" Type="http://schemas.openxmlformats.org/officeDocument/2006/relationships/image" Target="../media/image43.w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45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5.wmf"/><Relationship Id="rId1" Type="http://schemas.openxmlformats.org/officeDocument/2006/relationships/oleObject" Target="../embeddings/oleObject5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5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49.wmf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18.xml"/><Relationship Id="rId14" Type="http://schemas.openxmlformats.org/officeDocument/2006/relationships/image" Target="../media/image57.wmf"/><Relationship Id="rId13" Type="http://schemas.openxmlformats.org/officeDocument/2006/relationships/image" Target="../media/image56.wmf"/><Relationship Id="rId12" Type="http://schemas.openxmlformats.org/officeDocument/2006/relationships/image" Target="../media/image55.wmf"/><Relationship Id="rId11" Type="http://schemas.openxmlformats.org/officeDocument/2006/relationships/image" Target="../media/image54.wmf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5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8.wmf"/><Relationship Id="rId1" Type="http://schemas.openxmlformats.org/officeDocument/2006/relationships/oleObject" Target="../embeddings/oleObject6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60.w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59.wmf"/><Relationship Id="rId1" Type="http://schemas.openxmlformats.org/officeDocument/2006/relationships/oleObject" Target="../embeddings/oleObject62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3" Type="http://schemas.openxmlformats.org/officeDocument/2006/relationships/vmlDrawing" Target="../drawings/vmlDrawing1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1.wmf"/><Relationship Id="rId20" Type="http://schemas.openxmlformats.org/officeDocument/2006/relationships/oleObject" Target="../embeddings/oleObject10.bin"/><Relationship Id="rId2" Type="http://schemas.openxmlformats.org/officeDocument/2006/relationships/oleObject" Target="../embeddings/oleObject1.bin"/><Relationship Id="rId19" Type="http://schemas.openxmlformats.org/officeDocument/2006/relationships/image" Target="../media/image10.wmf"/><Relationship Id="rId18" Type="http://schemas.openxmlformats.org/officeDocument/2006/relationships/oleObject" Target="../embeddings/oleObject9.bin"/><Relationship Id="rId17" Type="http://schemas.openxmlformats.org/officeDocument/2006/relationships/image" Target="../media/image9.wmf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8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64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65.bin"/><Relationship Id="rId22" Type="http://schemas.openxmlformats.org/officeDocument/2006/relationships/vmlDrawing" Target="../drawings/vmlDrawing15.vml"/><Relationship Id="rId21" Type="http://schemas.openxmlformats.org/officeDocument/2006/relationships/slideLayout" Target="../slideLayouts/slideLayout18.xml"/><Relationship Id="rId20" Type="http://schemas.openxmlformats.org/officeDocument/2006/relationships/image" Target="../media/image70.wmf"/><Relationship Id="rId2" Type="http://schemas.openxmlformats.org/officeDocument/2006/relationships/image" Target="../media/image61.wmf"/><Relationship Id="rId19" Type="http://schemas.openxmlformats.org/officeDocument/2006/relationships/oleObject" Target="../embeddings/oleObject73.bin"/><Relationship Id="rId18" Type="http://schemas.openxmlformats.org/officeDocument/2006/relationships/image" Target="../media/image69.wmf"/><Relationship Id="rId17" Type="http://schemas.openxmlformats.org/officeDocument/2006/relationships/oleObject" Target="../embeddings/oleObject72.bin"/><Relationship Id="rId16" Type="http://schemas.openxmlformats.org/officeDocument/2006/relationships/image" Target="../media/image68.wmf"/><Relationship Id="rId15" Type="http://schemas.openxmlformats.org/officeDocument/2006/relationships/oleObject" Target="../embeddings/oleObject71.bin"/><Relationship Id="rId14" Type="http://schemas.openxmlformats.org/officeDocument/2006/relationships/image" Target="../media/image67.wmf"/><Relationship Id="rId13" Type="http://schemas.openxmlformats.org/officeDocument/2006/relationships/oleObject" Target="../embeddings/oleObject70.bin"/><Relationship Id="rId12" Type="http://schemas.openxmlformats.org/officeDocument/2006/relationships/image" Target="../media/image66.wmf"/><Relationship Id="rId11" Type="http://schemas.openxmlformats.org/officeDocument/2006/relationships/oleObject" Target="../embeddings/oleObject69.bin"/><Relationship Id="rId10" Type="http://schemas.openxmlformats.org/officeDocument/2006/relationships/image" Target="../media/image65.wmf"/><Relationship Id="rId1" Type="http://schemas.openxmlformats.org/officeDocument/2006/relationships/oleObject" Target="../embeddings/oleObject64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5.bin"/><Relationship Id="rId20" Type="http://schemas.openxmlformats.org/officeDocument/2006/relationships/vmlDrawing" Target="../drawings/vmlDrawing16.vml"/><Relationship Id="rId2" Type="http://schemas.openxmlformats.org/officeDocument/2006/relationships/image" Target="../media/image71.wmf"/><Relationship Id="rId19" Type="http://schemas.openxmlformats.org/officeDocument/2006/relationships/slideLayout" Target="../slideLayouts/slideLayout18.xml"/><Relationship Id="rId18" Type="http://schemas.openxmlformats.org/officeDocument/2006/relationships/image" Target="../media/image79.wmf"/><Relationship Id="rId17" Type="http://schemas.openxmlformats.org/officeDocument/2006/relationships/oleObject" Target="../embeddings/oleObject82.bin"/><Relationship Id="rId16" Type="http://schemas.openxmlformats.org/officeDocument/2006/relationships/image" Target="../media/image78.wmf"/><Relationship Id="rId15" Type="http://schemas.openxmlformats.org/officeDocument/2006/relationships/oleObject" Target="../embeddings/oleObject81.bin"/><Relationship Id="rId14" Type="http://schemas.openxmlformats.org/officeDocument/2006/relationships/image" Target="../media/image77.wmf"/><Relationship Id="rId13" Type="http://schemas.openxmlformats.org/officeDocument/2006/relationships/oleObject" Target="../embeddings/oleObject80.bin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79.bin"/><Relationship Id="rId10" Type="http://schemas.openxmlformats.org/officeDocument/2006/relationships/image" Target="../media/image75.wmf"/><Relationship Id="rId1" Type="http://schemas.openxmlformats.org/officeDocument/2006/relationships/oleObject" Target="../embeddings/oleObject74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2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7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wmf"/><Relationship Id="rId8" Type="http://schemas.openxmlformats.org/officeDocument/2006/relationships/oleObject" Target="../embeddings/oleObject26.bin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3.wmf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7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oleObject" Target="../embeddings/oleObject37.bin"/><Relationship Id="rId7" Type="http://schemas.openxmlformats.org/officeDocument/2006/relationships/oleObject" Target="../embeddings/oleObject36.bin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27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588260"/>
            <a:ext cx="10852150" cy="1072515"/>
          </a:xfrm>
        </p:spPr>
        <p:txBody>
          <a:bodyPr/>
          <a:p>
            <a:r>
              <a:rPr altLang="zh-CN">
                <a:solidFill>
                  <a:srgbClr val="0C1ADC"/>
                </a:solidFill>
              </a:rPr>
              <a:t>第一章  函数、极限与连续</a:t>
            </a:r>
            <a:endParaRPr altLang="zh-CN">
              <a:solidFill>
                <a:srgbClr val="0C1ADC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08898" name="Object 2"/>
          <p:cNvGraphicFramePr>
            <a:graphicFrameLocks noChangeAspect="1"/>
          </p:cNvGraphicFramePr>
          <p:nvPr/>
        </p:nvGraphicFramePr>
        <p:xfrm>
          <a:off x="2685098" y="3965893"/>
          <a:ext cx="37449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" name="" r:id="rId1" imgW="1981835" imgH="419100" progId="Equation.DSMT4">
                  <p:embed/>
                </p:oleObj>
              </mc:Choice>
              <mc:Fallback>
                <p:oleObj name="" r:id="rId1" imgW="1981835" imgH="419100" progId="Equation.DSMT4">
                  <p:embed/>
                  <p:pic>
                    <p:nvPicPr>
                      <p:cNvPr id="0" name="图片 4316"/>
                      <p:cNvPicPr/>
                      <p:nvPr/>
                    </p:nvPicPr>
                    <p:blipFill>
                      <a:blip r:embed="rId2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685098" y="3965893"/>
                        <a:ext cx="3744912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899" name="Text Box 3"/>
          <p:cNvSpPr txBox="1"/>
          <p:nvPr/>
        </p:nvSpPr>
        <p:spPr>
          <a:xfrm>
            <a:off x="1316673" y="1711643"/>
            <a:ext cx="590486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i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这是一个初等函数，其定义域为</a:t>
            </a:r>
            <a:endParaRPr lang="zh-CN" altLang="en-US" sz="28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56310" y="559435"/>
            <a:ext cx="10136188" cy="1042988"/>
            <a:chOff x="-272" y="-6"/>
            <a:chExt cx="6385" cy="657"/>
          </a:xfrm>
        </p:grpSpPr>
        <p:sp>
          <p:nvSpPr>
            <p:cNvPr id="271364" name="Text Box 5"/>
            <p:cNvSpPr txBox="1"/>
            <p:nvPr/>
          </p:nvSpPr>
          <p:spPr>
            <a:xfrm>
              <a:off x="-272" y="204"/>
              <a:ext cx="6385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i="0" dirty="0">
                  <a:solidFill>
                    <a:srgbClr val="0C1ADC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例</a:t>
              </a:r>
              <a:r>
                <a:rPr lang="en-US" altLang="zh-CN" sz="2800" b="1" i="0" dirty="0">
                  <a:solidFill>
                    <a:srgbClr val="0C1ADC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2</a:t>
              </a:r>
              <a:r>
                <a:rPr lang="en-US" altLang="zh-CN" sz="2800" b="1" i="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</a:t>
              </a:r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找出函数              的间断点，并判别其类型。</a:t>
              </a:r>
              <a:endPara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aphicFrame>
          <p:nvGraphicFramePr>
            <p:cNvPr id="271365" name="Object 6"/>
            <p:cNvGraphicFramePr>
              <a:graphicFrameLocks noChangeAspect="1"/>
            </p:cNvGraphicFramePr>
            <p:nvPr/>
          </p:nvGraphicFramePr>
          <p:xfrm>
            <a:off x="1293" y="-6"/>
            <a:ext cx="1497" cy="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9" name="" r:id="rId3" imgW="1156335" imgH="419100" progId="Equation.DSMT4">
                    <p:embed/>
                  </p:oleObj>
                </mc:Choice>
                <mc:Fallback>
                  <p:oleObj name="" r:id="rId3" imgW="1156335" imgH="419100" progId="Equation.DSMT4">
                    <p:embed/>
                    <p:pic>
                      <p:nvPicPr>
                        <p:cNvPr id="0" name="图片 4318"/>
                        <p:cNvPicPr/>
                        <p:nvPr/>
                      </p:nvPicPr>
                      <p:blipFill>
                        <a:blip r:embed="rId4"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93" y="-6"/>
                          <a:ext cx="1497" cy="6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8904" name="Object 3"/>
          <p:cNvGraphicFramePr>
            <a:graphicFrameLocks noChangeAspect="1"/>
          </p:cNvGraphicFramePr>
          <p:nvPr/>
        </p:nvGraphicFramePr>
        <p:xfrm>
          <a:off x="3791585" y="2233613"/>
          <a:ext cx="46085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" name="" r:id="rId5" imgW="1853565" imgH="203200" progId="Equation.DSMT4">
                  <p:embed/>
                </p:oleObj>
              </mc:Choice>
              <mc:Fallback>
                <p:oleObj name="" r:id="rId5" imgW="1853565" imgH="203200" progId="Equation.DSMT4">
                  <p:embed/>
                  <p:pic>
                    <p:nvPicPr>
                      <p:cNvPr id="0" name="图片 43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1585" y="2233613"/>
                        <a:ext cx="4608513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9"/>
          <p:cNvGrpSpPr/>
          <p:nvPr/>
        </p:nvGrpSpPr>
        <p:grpSpPr>
          <a:xfrm>
            <a:off x="1907223" y="2889885"/>
            <a:ext cx="6030912" cy="935038"/>
            <a:chOff x="0" y="0"/>
            <a:chExt cx="3799" cy="589"/>
          </a:xfrm>
        </p:grpSpPr>
        <p:graphicFrame>
          <p:nvGraphicFramePr>
            <p:cNvPr id="271369" name="Object 5"/>
            <p:cNvGraphicFramePr>
              <a:graphicFrameLocks noChangeAspect="1"/>
            </p:cNvGraphicFramePr>
            <p:nvPr/>
          </p:nvGraphicFramePr>
          <p:xfrm>
            <a:off x="490" y="0"/>
            <a:ext cx="3309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4" name="" r:id="rId7" imgW="2717800" imgH="419100" progId="Equation.DSMT4">
                    <p:embed/>
                  </p:oleObj>
                </mc:Choice>
                <mc:Fallback>
                  <p:oleObj name="" r:id="rId7" imgW="2717800" imgH="419100" progId="Equation.DSMT4">
                    <p:embed/>
                    <p:pic>
                      <p:nvPicPr>
                        <p:cNvPr id="0" name="图片 4313"/>
                        <p:cNvPicPr/>
                        <p:nvPr/>
                      </p:nvPicPr>
                      <p:blipFill>
                        <a:blip r:embed="rId8"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0" y="0"/>
                          <a:ext cx="3309" cy="5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1370" name="Text Box 11"/>
            <p:cNvSpPr txBox="1"/>
            <p:nvPr/>
          </p:nvSpPr>
          <p:spPr>
            <a:xfrm>
              <a:off x="0" y="90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b="1" i="0" dirty="0">
                  <a:latin typeface="Arial" panose="020B0604020202020204" pitchFamily="34" charset="0"/>
                  <a:ea typeface="华文细黑" pitchFamily="2" charset="-122"/>
                </a:rPr>
                <a:t>而</a:t>
              </a:r>
              <a:endParaRPr lang="zh-CN" altLang="en-US" sz="2400" b="1" i="0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  <p:sp>
        <p:nvSpPr>
          <p:cNvPr id="208908" name="Text Box 12"/>
          <p:cNvSpPr txBox="1"/>
          <p:nvPr/>
        </p:nvSpPr>
        <p:spPr>
          <a:xfrm>
            <a:off x="1316990" y="4829810"/>
            <a:ext cx="923417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所以，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=1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是函数的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第一类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可去间断点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=2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是函数的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第二类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无穷间断点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Group 13"/>
          <p:cNvGrpSpPr/>
          <p:nvPr/>
        </p:nvGrpSpPr>
        <p:grpSpPr>
          <a:xfrm>
            <a:off x="8610600" y="3092768"/>
            <a:ext cx="2011363" cy="528637"/>
            <a:chOff x="0" y="0"/>
            <a:chExt cx="1267" cy="333"/>
          </a:xfrm>
        </p:grpSpPr>
        <p:grpSp>
          <p:nvGrpSpPr>
            <p:cNvPr id="271373" name="Group 14"/>
            <p:cNvGrpSpPr/>
            <p:nvPr/>
          </p:nvGrpSpPr>
          <p:grpSpPr>
            <a:xfrm>
              <a:off x="225" y="16"/>
              <a:ext cx="1042" cy="317"/>
              <a:chOff x="0" y="0"/>
              <a:chExt cx="1042" cy="317"/>
            </a:xfrm>
          </p:grpSpPr>
          <p:sp>
            <p:nvSpPr>
              <p:cNvPr id="271374" name="Text Box 15"/>
              <p:cNvSpPr txBox="1"/>
              <p:nvPr/>
            </p:nvSpPr>
            <p:spPr>
              <a:xfrm>
                <a:off x="350" y="0"/>
                <a:ext cx="6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b="1" i="0" dirty="0">
                    <a:latin typeface="宋体" panose="02010600030101010101" pitchFamily="2" charset="-122"/>
                    <a:ea typeface="华文细黑" pitchFamily="2" charset="-122"/>
                  </a:rPr>
                  <a:t>不存在</a:t>
                </a:r>
                <a:endParaRPr lang="zh-CN" altLang="en-US" sz="2400" b="1" i="0" dirty="0">
                  <a:latin typeface="宋体" panose="02010600030101010101" pitchFamily="2" charset="-122"/>
                  <a:ea typeface="华文细黑" pitchFamily="2" charset="-122"/>
                </a:endParaRPr>
              </a:p>
            </p:txBody>
          </p:sp>
          <p:graphicFrame>
            <p:nvGraphicFramePr>
              <p:cNvPr id="271375" name="Object 4"/>
              <p:cNvGraphicFramePr>
                <a:graphicFrameLocks noChangeAspect="1"/>
              </p:cNvGraphicFramePr>
              <p:nvPr/>
            </p:nvGraphicFramePr>
            <p:xfrm>
              <a:off x="0" y="15"/>
              <a:ext cx="453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5" name="" r:id="rId9" imgW="304800" imgH="203200" progId="Equation.DSMT4">
                      <p:embed/>
                    </p:oleObj>
                  </mc:Choice>
                  <mc:Fallback>
                    <p:oleObj name="" r:id="rId9" imgW="304800" imgH="203200" progId="Equation.DSMT4">
                      <p:embed/>
                      <p:pic>
                        <p:nvPicPr>
                          <p:cNvPr id="0" name="图片 4314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0" y="15"/>
                            <a:ext cx="453" cy="30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1376" name="Text Box 17"/>
            <p:cNvSpPr txBox="1"/>
            <p:nvPr/>
          </p:nvSpPr>
          <p:spPr>
            <a:xfrm>
              <a:off x="0" y="0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b="1" i="0" dirty="0">
                  <a:latin typeface="Arial" panose="020B0604020202020204" pitchFamily="34" charset="0"/>
                  <a:ea typeface="华文细黑" pitchFamily="2" charset="-122"/>
                </a:rPr>
                <a:t>而</a:t>
              </a:r>
              <a:endParaRPr lang="zh-CN" altLang="en-US" sz="2400" b="1" i="0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/>
      <p:bldP spid="20890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09922" name="Object 2"/>
          <p:cNvGraphicFramePr>
            <a:graphicFrameLocks noChangeAspect="1"/>
          </p:cNvGraphicFramePr>
          <p:nvPr/>
        </p:nvGraphicFramePr>
        <p:xfrm>
          <a:off x="2322830" y="2470468"/>
          <a:ext cx="2995613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" name="" r:id="rId1" imgW="1549400" imgH="393700" progId="Equation.DSMT4">
                  <p:embed/>
                </p:oleObj>
              </mc:Choice>
              <mc:Fallback>
                <p:oleObj name="" r:id="rId1" imgW="1549400" imgH="393700" progId="Equation.DSMT4">
                  <p:embed/>
                  <p:pic>
                    <p:nvPicPr>
                      <p:cNvPr id="0" name="图片 4308"/>
                      <p:cNvPicPr/>
                      <p:nvPr/>
                    </p:nvPicPr>
                    <p:blipFill>
                      <a:blip r:embed="rId2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322830" y="2470468"/>
                        <a:ext cx="2995613" cy="877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3" name="Object 3"/>
          <p:cNvGraphicFramePr>
            <a:graphicFrameLocks noChangeAspect="1"/>
          </p:cNvGraphicFramePr>
          <p:nvPr/>
        </p:nvGraphicFramePr>
        <p:xfrm>
          <a:off x="6089968" y="2470468"/>
          <a:ext cx="27495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" name="" r:id="rId3" imgW="1422400" imgH="393700" progId="Equation.DSMT4">
                  <p:embed/>
                </p:oleObj>
              </mc:Choice>
              <mc:Fallback>
                <p:oleObj name="" r:id="rId3" imgW="1422400" imgH="393700" progId="Equation.DSMT4">
                  <p:embed/>
                  <p:pic>
                    <p:nvPicPr>
                      <p:cNvPr id="0" name="图片 4310"/>
                      <p:cNvPicPr/>
                      <p:nvPr/>
                    </p:nvPicPr>
                    <p:blipFill>
                      <a:blip r:embed="rId4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089968" y="2470468"/>
                        <a:ext cx="2749550" cy="877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4" name="Object 4"/>
          <p:cNvGraphicFramePr>
            <a:graphicFrameLocks noChangeAspect="1"/>
          </p:cNvGraphicFramePr>
          <p:nvPr/>
        </p:nvGraphicFramePr>
        <p:xfrm>
          <a:off x="6016943" y="3838893"/>
          <a:ext cx="329088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" name="" r:id="rId5" imgW="1702435" imgH="279400" progId="Equation.DSMT4">
                  <p:embed/>
                </p:oleObj>
              </mc:Choice>
              <mc:Fallback>
                <p:oleObj name="" r:id="rId5" imgW="1702435" imgH="279400" progId="Equation.DSMT4">
                  <p:embed/>
                  <p:pic>
                    <p:nvPicPr>
                      <p:cNvPr id="0" name="图片 4315"/>
                      <p:cNvPicPr/>
                      <p:nvPr/>
                    </p:nvPicPr>
                    <p:blipFill>
                      <a:blip r:embed="rId6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016943" y="3838893"/>
                        <a:ext cx="3290887" cy="623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5" name="Object 5"/>
          <p:cNvGraphicFramePr>
            <a:graphicFrameLocks noChangeAspect="1"/>
          </p:cNvGraphicFramePr>
          <p:nvPr/>
        </p:nvGraphicFramePr>
        <p:xfrm>
          <a:off x="2322830" y="3549968"/>
          <a:ext cx="29718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" name="" r:id="rId7" imgW="1536700" imgH="393700" progId="Equation.DSMT4">
                  <p:embed/>
                </p:oleObj>
              </mc:Choice>
              <mc:Fallback>
                <p:oleObj name="" r:id="rId7" imgW="1536700" imgH="393700" progId="Equation.DSMT4">
                  <p:embed/>
                  <p:pic>
                    <p:nvPicPr>
                      <p:cNvPr id="0" name="图片 4312"/>
                      <p:cNvPicPr/>
                      <p:nvPr/>
                    </p:nvPicPr>
                    <p:blipFill>
                      <a:blip r:embed="rId8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322830" y="3549968"/>
                        <a:ext cx="2971800" cy="877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"/>
          <p:cNvGrpSpPr/>
          <p:nvPr/>
        </p:nvGrpSpPr>
        <p:grpSpPr>
          <a:xfrm>
            <a:off x="879792" y="444818"/>
            <a:ext cx="9821863" cy="1203325"/>
            <a:chOff x="-365" y="-24"/>
            <a:chExt cx="6187" cy="758"/>
          </a:xfrm>
        </p:grpSpPr>
        <p:graphicFrame>
          <p:nvGraphicFramePr>
            <p:cNvPr id="272390" name="Object 8"/>
            <p:cNvGraphicFramePr>
              <a:graphicFrameLocks noChangeAspect="1"/>
            </p:cNvGraphicFramePr>
            <p:nvPr/>
          </p:nvGraphicFramePr>
          <p:xfrm>
            <a:off x="309" y="-24"/>
            <a:ext cx="2434" cy="7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2" name="" r:id="rId9" imgW="2171700" imgH="584200" progId="Equation.DSMT4">
                    <p:embed/>
                  </p:oleObj>
                </mc:Choice>
                <mc:Fallback>
                  <p:oleObj name="" r:id="rId9" imgW="2171700" imgH="584200" progId="Equation.DSMT4">
                    <p:embed/>
                    <p:pic>
                      <p:nvPicPr>
                        <p:cNvPr id="0" name="图片 4311"/>
                        <p:cNvPicPr/>
                        <p:nvPr/>
                      </p:nvPicPr>
                      <p:blipFill>
                        <a:blip r:embed="rId10"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9" y="-24"/>
                          <a:ext cx="2434" cy="7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2391" name="Text Box 8"/>
            <p:cNvSpPr txBox="1"/>
            <p:nvPr/>
          </p:nvSpPr>
          <p:spPr>
            <a:xfrm>
              <a:off x="-365" y="211"/>
              <a:ext cx="84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2400" b="1" i="0" dirty="0">
                  <a:latin typeface="Arial" panose="020B0604020202020204" pitchFamily="34" charset="0"/>
                  <a:ea typeface="华文细黑" pitchFamily="2" charset="-122"/>
                </a:rPr>
                <a:t>例</a:t>
              </a:r>
              <a:r>
                <a:rPr lang="en-US" altLang="zh-CN" sz="2400" b="1" i="0" dirty="0">
                  <a:latin typeface="Arial" panose="020B0604020202020204" pitchFamily="34" charset="0"/>
                  <a:ea typeface="华文细黑" pitchFamily="2" charset="-122"/>
                </a:rPr>
                <a:t>3  </a:t>
              </a:r>
              <a:r>
                <a:rPr lang="zh-CN" altLang="en-US" sz="2400" b="1" i="0" dirty="0">
                  <a:latin typeface="Arial" panose="020B0604020202020204" pitchFamily="34" charset="0"/>
                  <a:ea typeface="华文细黑" pitchFamily="2" charset="-122"/>
                </a:rPr>
                <a:t>设</a:t>
              </a:r>
              <a:endParaRPr lang="zh-CN" altLang="en-US" sz="2400" b="1" i="0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272392" name="Text Box 9"/>
            <p:cNvSpPr txBox="1"/>
            <p:nvPr/>
          </p:nvSpPr>
          <p:spPr>
            <a:xfrm>
              <a:off x="2667" y="252"/>
              <a:ext cx="31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b="1" i="0" dirty="0">
                  <a:latin typeface="Arial" panose="020B0604020202020204" pitchFamily="34" charset="0"/>
                  <a:ea typeface="华文细黑" pitchFamily="2" charset="-122"/>
                </a:rPr>
                <a:t>   求函数的间断点，并判别其类型。</a:t>
              </a:r>
              <a:endParaRPr lang="zh-CN" altLang="en-US" sz="2400" b="1" i="0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  <p:sp>
        <p:nvSpPr>
          <p:cNvPr id="209930" name="Text Box 10"/>
          <p:cNvSpPr txBox="1"/>
          <p:nvPr/>
        </p:nvSpPr>
        <p:spPr>
          <a:xfrm>
            <a:off x="1098868" y="1697355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i="0" dirty="0">
                <a:solidFill>
                  <a:srgbClr val="0000FF"/>
                </a:solidFill>
                <a:latin typeface="Arial" panose="020B0604020202020204" pitchFamily="34" charset="0"/>
                <a:ea typeface="华文细黑" pitchFamily="2" charset="-122"/>
              </a:rPr>
              <a:t>解</a:t>
            </a:r>
            <a:endParaRPr lang="zh-CN" altLang="en-US" sz="2800" b="1" i="0" dirty="0">
              <a:solidFill>
                <a:srgbClr val="0000FF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grpSp>
        <p:nvGrpSpPr>
          <p:cNvPr id="6" name="Group 11"/>
          <p:cNvGrpSpPr/>
          <p:nvPr/>
        </p:nvGrpSpPr>
        <p:grpSpPr>
          <a:xfrm>
            <a:off x="1746568" y="1768793"/>
            <a:ext cx="7932737" cy="485775"/>
            <a:chOff x="0" y="0"/>
            <a:chExt cx="4997" cy="306"/>
          </a:xfrm>
        </p:grpSpPr>
        <p:sp>
          <p:nvSpPr>
            <p:cNvPr id="272395" name="Text Box 12"/>
            <p:cNvSpPr txBox="1"/>
            <p:nvPr/>
          </p:nvSpPr>
          <p:spPr>
            <a:xfrm>
              <a:off x="0" y="0"/>
              <a:ext cx="49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b="1" i="0" dirty="0">
                  <a:latin typeface="Arial" panose="020B0604020202020204" pitchFamily="34" charset="0"/>
                  <a:ea typeface="华文细黑" pitchFamily="2" charset="-122"/>
                </a:rPr>
                <a:t>由        的定义可知，函数在                                     内连续</a:t>
              </a:r>
              <a:endParaRPr lang="zh-CN" altLang="en-US" sz="2400" b="1" i="0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graphicFrame>
          <p:nvGraphicFramePr>
            <p:cNvPr id="272396" name="Object 6"/>
            <p:cNvGraphicFramePr>
              <a:graphicFrameLocks noChangeAspect="1"/>
            </p:cNvGraphicFramePr>
            <p:nvPr/>
          </p:nvGraphicFramePr>
          <p:xfrm>
            <a:off x="213" y="22"/>
            <a:ext cx="480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6" name="" r:id="rId11" imgW="342900" imgH="203200" progId="Equation.DSMT4">
                    <p:embed/>
                  </p:oleObj>
                </mc:Choice>
                <mc:Fallback>
                  <p:oleObj name="" r:id="rId11" imgW="342900" imgH="203200" progId="Equation.DSMT4">
                    <p:embed/>
                    <p:pic>
                      <p:nvPicPr>
                        <p:cNvPr id="0" name="图片 43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3" y="22"/>
                          <a:ext cx="480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2397" name="Object 7"/>
            <p:cNvGraphicFramePr>
              <a:graphicFrameLocks noChangeAspect="1"/>
            </p:cNvGraphicFramePr>
            <p:nvPr/>
          </p:nvGraphicFramePr>
          <p:xfrm>
            <a:off x="2417" y="21"/>
            <a:ext cx="1950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2" name="" r:id="rId13" imgW="1396365" imgH="203200" progId="Equation.DSMT4">
                    <p:embed/>
                  </p:oleObj>
                </mc:Choice>
                <mc:Fallback>
                  <p:oleObj name="" r:id="rId13" imgW="1396365" imgH="203200" progId="Equation.DSMT4">
                    <p:embed/>
                    <p:pic>
                      <p:nvPicPr>
                        <p:cNvPr id="0" name="图片 432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417" y="21"/>
                          <a:ext cx="1950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9935" name="Text Box 15"/>
          <p:cNvSpPr txBox="1"/>
          <p:nvPr/>
        </p:nvSpPr>
        <p:spPr>
          <a:xfrm>
            <a:off x="1654493" y="2686368"/>
            <a:ext cx="49053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i="0" dirty="0">
                <a:latin typeface="Arial" panose="020B0604020202020204" pitchFamily="34" charset="0"/>
                <a:ea typeface="华文细黑" pitchFamily="2" charset="-122"/>
              </a:rPr>
              <a:t>而</a:t>
            </a:r>
            <a:endParaRPr lang="zh-CN" altLang="en-US" sz="2400" b="1" i="0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09936" name="Text Box 16"/>
          <p:cNvSpPr txBox="1"/>
          <p:nvPr/>
        </p:nvSpPr>
        <p:spPr>
          <a:xfrm>
            <a:off x="1654810" y="4794885"/>
            <a:ext cx="6770370" cy="11988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所以，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4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=1</a:t>
            </a:r>
            <a:r>
              <a: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是函数的第二类间断点</a:t>
            </a:r>
            <a:r>
              <a:rPr lang="en-US" altLang="zh-CN" sz="24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无穷间断点</a:t>
            </a:r>
            <a:r>
              <a:rPr lang="en-US" altLang="zh-CN" sz="24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endParaRPr lang="zh-CN" altLang="en-US" sz="24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4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=0</a:t>
            </a:r>
            <a:r>
              <a: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是函数的第一类间断点</a:t>
            </a:r>
            <a:r>
              <a:rPr lang="en-US" altLang="zh-CN" sz="24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跳跃间断点</a:t>
            </a:r>
            <a:r>
              <a:rPr lang="en-US" altLang="zh-CN" sz="24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4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30" grpId="0"/>
      <p:bldP spid="209935" grpId="0"/>
      <p:bldP spid="2099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9475" y="830580"/>
            <a:ext cx="53848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32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3</a:t>
            </a:r>
            <a:r>
              <a:rPr lang="zh-CN" altLang="en-US" sz="32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、连续函数的运算性质</a:t>
            </a:r>
            <a:endParaRPr lang="zh-CN" altLang="en-US" sz="32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137285" y="1570355"/>
            <a:ext cx="10173970" cy="2245360"/>
            <a:chOff x="1791" y="2722"/>
            <a:chExt cx="16022" cy="3536"/>
          </a:xfrm>
        </p:grpSpPr>
        <p:graphicFrame>
          <p:nvGraphicFramePr>
            <p:cNvPr id="504836" name="Object 4"/>
            <p:cNvGraphicFramePr>
              <a:graphicFrameLocks noChangeAspect="1"/>
            </p:cNvGraphicFramePr>
            <p:nvPr/>
          </p:nvGraphicFramePr>
          <p:xfrm>
            <a:off x="4656" y="3884"/>
            <a:ext cx="9344" cy="1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2" name="" r:id="rId1" imgW="2844800" imgH="419100" progId="Equation.3">
                    <p:embed/>
                  </p:oleObj>
                </mc:Choice>
                <mc:Fallback>
                  <p:oleObj name="" r:id="rId1" imgW="2844800" imgH="419100" progId="Equation.3">
                    <p:embed/>
                    <p:pic>
                      <p:nvPicPr>
                        <p:cNvPr id="0" name="图片 424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656" y="3884"/>
                          <a:ext cx="9344" cy="13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1791" y="2722"/>
              <a:ext cx="16022" cy="353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《定理</a:t>
              </a:r>
              <a:r>
                <a:rPr lang="en-US" altLang="zh-CN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zh-CN" altLang="en-US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》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若函数 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，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g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</a:t>
              </a:r>
              <a:r>
                <a:rPr lang="zh-CN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在点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0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zh-CN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处连续，则</a:t>
              </a:r>
              <a:endParaRPr lang="zh-CN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endPara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endPara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endPara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	</a:t>
              </a:r>
              <a:r>
                <a:rPr lang="zh-CN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在点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0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zh-CN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处也连续。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sp>
        <p:nvSpPr>
          <p:cNvPr id="188421" name="Text Box 5"/>
          <p:cNvSpPr txBox="1"/>
          <p:nvPr/>
        </p:nvSpPr>
        <p:spPr>
          <a:xfrm>
            <a:off x="1137285" y="4152900"/>
            <a:ext cx="10173970" cy="193865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marL="457200" indent="-457200" fontAlgn="auto">
              <a:lnSpc>
                <a:spcPct val="150000"/>
              </a:lnSpc>
            </a:pPr>
            <a:r>
              <a:rPr lang="zh-CN" altLang="en-US" sz="2800" b="1" i="0" dirty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《定理2》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在区间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上单调增加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或单调减少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且连续，那么，其反函数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b="1" i="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也在对应区间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{ y |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上单调增加（或单调减少）且连续。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>
                                            <p:txEl>
                                              <p:charRg st="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1">
                                            <p:txEl>
                                              <p:charRg st="0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1042353" y="874713"/>
            <a:ext cx="8058149" cy="1411287"/>
            <a:chOff x="0" y="0"/>
            <a:chExt cx="5076" cy="889"/>
          </a:xfrm>
        </p:grpSpPr>
        <p:graphicFrame>
          <p:nvGraphicFramePr>
            <p:cNvPr id="258051" name="Object 4"/>
            <p:cNvGraphicFramePr>
              <a:graphicFrameLocks noChangeAspect="1"/>
            </p:cNvGraphicFramePr>
            <p:nvPr/>
          </p:nvGraphicFramePr>
          <p:xfrm>
            <a:off x="235" y="24"/>
            <a:ext cx="4841" cy="8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3" name="" r:id="rId1" imgW="3200400" imgH="609600" progId="Equation.DSMT4">
                    <p:embed/>
                  </p:oleObj>
                </mc:Choice>
                <mc:Fallback>
                  <p:oleObj name="" r:id="rId1" imgW="3200400" imgH="609600" progId="Equation.DSMT4">
                    <p:embed/>
                    <p:pic>
                      <p:nvPicPr>
                        <p:cNvPr id="0" name="图片 425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35" y="24"/>
                          <a:ext cx="4841" cy="8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8052" name="Text Box 5"/>
            <p:cNvSpPr txBox="1"/>
            <p:nvPr/>
          </p:nvSpPr>
          <p:spPr>
            <a:xfrm>
              <a:off x="0" y="0"/>
              <a:ext cx="96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i="0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《定理3》</a:t>
              </a:r>
              <a:endParaRPr lang="zh-CN" altLang="en-US" sz="2800" b="1" i="0" dirty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0470" name="Text Box 6"/>
          <p:cNvSpPr txBox="1"/>
          <p:nvPr/>
        </p:nvSpPr>
        <p:spPr>
          <a:xfrm>
            <a:off x="1333500" y="2585085"/>
            <a:ext cx="59118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i="0" dirty="0">
                <a:solidFill>
                  <a:srgbClr val="CC3300"/>
                </a:solidFill>
                <a:latin typeface="楷体" panose="02010609060101010101" charset="-122"/>
                <a:ea typeface="楷体" panose="02010609060101010101" charset="-122"/>
              </a:rPr>
              <a:t>注</a:t>
            </a:r>
            <a:endParaRPr lang="zh-CN" altLang="en-US" sz="3200" b="1" i="0" dirty="0">
              <a:solidFill>
                <a:srgbClr val="CC33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90471" name="Text Box 7"/>
          <p:cNvSpPr txBox="1"/>
          <p:nvPr/>
        </p:nvSpPr>
        <p:spPr>
          <a:xfrm>
            <a:off x="2019300" y="2585085"/>
            <a:ext cx="929132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 b="1" i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lang="zh-CN" altLang="en-US" sz="2800" b="1" i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定理的条件：</a:t>
            </a:r>
            <a:r>
              <a:rPr lang="zh-CN" altLang="en-US" sz="2800" b="1" i="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内层函数有极限，外层函数在极限值点处</a:t>
            </a:r>
            <a:endParaRPr lang="zh-CN" altLang="en-US" sz="2800" b="1" i="0" dirty="0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r"/>
            <a:r>
              <a:rPr lang="zh-CN" altLang="en-US" sz="2800" b="1" i="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连续。</a:t>
            </a:r>
            <a:endParaRPr lang="zh-CN" altLang="en-US" sz="2800" b="1" i="0" dirty="0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190472" name="Object 2"/>
          <p:cNvGraphicFramePr>
            <a:graphicFrameLocks noChangeAspect="1"/>
          </p:cNvGraphicFramePr>
          <p:nvPr/>
        </p:nvGraphicFramePr>
        <p:xfrm>
          <a:off x="2095500" y="3538220"/>
          <a:ext cx="632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" name="" r:id="rId3" imgW="5892800" imgH="457200" progId="Equation.3">
                  <p:embed/>
                </p:oleObj>
              </mc:Choice>
              <mc:Fallback>
                <p:oleObj name="" r:id="rId3" imgW="5892800" imgH="457200" progId="Equation.3">
                  <p:embed/>
                  <p:pic>
                    <p:nvPicPr>
                      <p:cNvPr id="0" name="图片 42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5500" y="3538220"/>
                        <a:ext cx="63246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3" name="Text Box 9"/>
          <p:cNvSpPr txBox="1"/>
          <p:nvPr/>
        </p:nvSpPr>
        <p:spPr>
          <a:xfrm>
            <a:off x="1333500" y="4185285"/>
            <a:ext cx="13716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800" b="1" i="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意义</a:t>
            </a:r>
            <a:endParaRPr lang="zh-CN" altLang="en-US" sz="2800" b="1" i="0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90474" name="Text Box 10"/>
          <p:cNvSpPr txBox="1"/>
          <p:nvPr/>
        </p:nvSpPr>
        <p:spPr>
          <a:xfrm>
            <a:off x="2247900" y="4185285"/>
            <a:ext cx="906272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800" b="1" i="0" dirty="0">
                <a:latin typeface="楷体" panose="02010609060101010101" charset="-122"/>
                <a:ea typeface="楷体" panose="02010609060101010101" charset="-122"/>
              </a:rPr>
              <a:t>在定理的条件下，极限符号可以与函数符号互换，即极限号可以穿过外层函数符号直接取在内层，即</a:t>
            </a:r>
            <a:endParaRPr lang="zh-CN" altLang="en-US" sz="2800" b="1" i="0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190475" name="Object 3"/>
          <p:cNvGraphicFramePr>
            <a:graphicFrameLocks noChangeAspect="1"/>
          </p:cNvGraphicFramePr>
          <p:nvPr/>
        </p:nvGraphicFramePr>
        <p:xfrm>
          <a:off x="3984625" y="5387340"/>
          <a:ext cx="4004945" cy="71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" name="" r:id="rId5" imgW="1638300" imgH="292100" progId="Equation.DSMT4">
                  <p:embed/>
                </p:oleObj>
              </mc:Choice>
              <mc:Fallback>
                <p:oleObj name="" r:id="rId5" imgW="1638300" imgH="292100" progId="Equation.DSMT4">
                  <p:embed/>
                  <p:pic>
                    <p:nvPicPr>
                      <p:cNvPr id="0" name="图片 42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84625" y="5387340"/>
                        <a:ext cx="4004945" cy="71374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3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0" grpId="0"/>
      <p:bldP spid="190471" grpId="0"/>
      <p:bldP spid="190473" grpId="0"/>
      <p:bldP spid="1904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91490" name="Text Box 2"/>
          <p:cNvSpPr txBox="1"/>
          <p:nvPr/>
        </p:nvSpPr>
        <p:spPr>
          <a:xfrm>
            <a:off x="1437640" y="886143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800" b="1" i="0" dirty="0">
                <a:solidFill>
                  <a:srgbClr val="0000FF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1</a:t>
            </a:r>
            <a:endParaRPr lang="en-US" altLang="zh-CN" sz="2800" b="1" i="0" dirty="0">
              <a:solidFill>
                <a:srgbClr val="0000FF"/>
              </a:solidFill>
              <a:latin typeface="Times New Roman" panose="02020603050405020304" pitchFamily="18" charset="0"/>
              <a:ea typeface="华文细黑" pitchFamily="2" charset="-122"/>
            </a:endParaRPr>
          </a:p>
        </p:txBody>
      </p:sp>
      <p:graphicFrame>
        <p:nvGraphicFramePr>
          <p:cNvPr id="191491" name="Object 2"/>
          <p:cNvGraphicFramePr>
            <a:graphicFrameLocks noChangeAspect="1"/>
          </p:cNvGraphicFramePr>
          <p:nvPr/>
        </p:nvGraphicFramePr>
        <p:xfrm>
          <a:off x="2374265" y="741680"/>
          <a:ext cx="2540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" name="" r:id="rId1" imgW="2540000" imgH="889000" progId="Equation.3">
                  <p:embed/>
                </p:oleObj>
              </mc:Choice>
              <mc:Fallback>
                <p:oleObj name="" r:id="rId1" imgW="2540000" imgH="889000" progId="Equation.3">
                  <p:embed/>
                  <p:pic>
                    <p:nvPicPr>
                      <p:cNvPr id="0" name="图片 42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74265" y="741680"/>
                        <a:ext cx="2540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2" name="Text Box 4"/>
          <p:cNvSpPr txBox="1"/>
          <p:nvPr/>
        </p:nvSpPr>
        <p:spPr>
          <a:xfrm>
            <a:off x="1863090" y="1987233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0030101010101" pitchFamily="49" charset="-122"/>
              </a:rPr>
              <a:t>解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华文细黑" pitchFamily="2" charset="-122"/>
            </a:endParaRPr>
          </a:p>
        </p:txBody>
      </p:sp>
      <p:graphicFrame>
        <p:nvGraphicFramePr>
          <p:cNvPr id="191493" name="Object 3"/>
          <p:cNvGraphicFramePr>
            <a:graphicFrameLocks noChangeAspect="1"/>
          </p:cNvGraphicFramePr>
          <p:nvPr/>
        </p:nvGraphicFramePr>
        <p:xfrm>
          <a:off x="2698750" y="1865630"/>
          <a:ext cx="3644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" name="" r:id="rId3" imgW="3643630" imgH="761365" progId="Equation.3">
                  <p:embed/>
                </p:oleObj>
              </mc:Choice>
              <mc:Fallback>
                <p:oleObj name="" r:id="rId3" imgW="3643630" imgH="761365" progId="Equation.3">
                  <p:embed/>
                  <p:pic>
                    <p:nvPicPr>
                      <p:cNvPr id="0" name="图片 42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8750" y="1865630"/>
                        <a:ext cx="36449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4" name="Object 4"/>
          <p:cNvGraphicFramePr>
            <a:graphicFrameLocks noChangeAspect="1"/>
          </p:cNvGraphicFramePr>
          <p:nvPr/>
        </p:nvGraphicFramePr>
        <p:xfrm>
          <a:off x="5867400" y="1865630"/>
          <a:ext cx="3009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" name="" r:id="rId5" imgW="3008630" imgH="761365" progId="Equation.3">
                  <p:embed/>
                </p:oleObj>
              </mc:Choice>
              <mc:Fallback>
                <p:oleObj name="" r:id="rId5" imgW="3008630" imgH="761365" progId="Equation.3">
                  <p:embed/>
                  <p:pic>
                    <p:nvPicPr>
                      <p:cNvPr id="0" name="图片 42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67400" y="1865630"/>
                        <a:ext cx="30099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5" name="Object 5"/>
          <p:cNvGraphicFramePr>
            <a:graphicFrameLocks noChangeAspect="1"/>
          </p:cNvGraphicFramePr>
          <p:nvPr/>
        </p:nvGraphicFramePr>
        <p:xfrm>
          <a:off x="8604250" y="2152968"/>
          <a:ext cx="8382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" name="" r:id="rId7" imgW="837565" imgH="304800" progId="Equation.3">
                  <p:embed/>
                </p:oleObj>
              </mc:Choice>
              <mc:Fallback>
                <p:oleObj name="" r:id="rId7" imgW="837565" imgH="304800" progId="Equation.3">
                  <p:embed/>
                  <p:pic>
                    <p:nvPicPr>
                      <p:cNvPr id="0" name="图片 42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04250" y="2152968"/>
                        <a:ext cx="838200" cy="303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6"/>
          <p:cNvGraphicFramePr>
            <a:graphicFrameLocks noChangeAspect="1"/>
          </p:cNvGraphicFramePr>
          <p:nvPr/>
        </p:nvGraphicFramePr>
        <p:xfrm>
          <a:off x="9467850" y="2152968"/>
          <a:ext cx="5588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" name="" r:id="rId9" imgW="558800" imgH="317500" progId="Equation.3">
                  <p:embed/>
                </p:oleObj>
              </mc:Choice>
              <mc:Fallback>
                <p:oleObj name="" r:id="rId9" imgW="558800" imgH="317500" progId="Equation.3">
                  <p:embed/>
                  <p:pic>
                    <p:nvPicPr>
                      <p:cNvPr id="0" name="图片 42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67850" y="2152968"/>
                        <a:ext cx="558800" cy="315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 noChangeAspect="1"/>
          </p:cNvGrpSpPr>
          <p:nvPr/>
        </p:nvGrpSpPr>
        <p:grpSpPr>
          <a:xfrm>
            <a:off x="1437640" y="2978785"/>
            <a:ext cx="3873500" cy="900113"/>
            <a:chOff x="0" y="0"/>
            <a:chExt cx="2440" cy="567"/>
          </a:xfrm>
        </p:grpSpPr>
        <p:sp>
          <p:nvSpPr>
            <p:cNvPr id="259087" name="AutoShape 16"/>
            <p:cNvSpPr>
              <a:spLocks noChangeAspect="1" noTextEdit="1"/>
            </p:cNvSpPr>
            <p:nvPr/>
          </p:nvSpPr>
          <p:spPr>
            <a:xfrm>
              <a:off x="0" y="0"/>
              <a:ext cx="2440" cy="5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259088" name="Rectangle 17"/>
            <p:cNvSpPr/>
            <p:nvPr/>
          </p:nvSpPr>
          <p:spPr>
            <a:xfrm>
              <a:off x="0" y="182"/>
              <a:ext cx="184" cy="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zh-CN" altLang="en-US" sz="2300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细黑" pitchFamily="2" charset="-122"/>
                </a:rPr>
                <a:t>    </a:t>
              </a:r>
              <a:endParaRPr lang="zh-CN" altLang="en-US" b="1" i="0" dirty="0">
                <a:solidFill>
                  <a:srgbClr val="0000FF"/>
                </a:solidFill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259089" name="Rectangle 18"/>
            <p:cNvSpPr/>
            <p:nvPr/>
          </p:nvSpPr>
          <p:spPr>
            <a:xfrm>
              <a:off x="107" y="193"/>
              <a:ext cx="900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zh-CN" altLang="en-US" sz="2400" b="1" i="0" dirty="0">
                  <a:solidFill>
                    <a:srgbClr val="0000FF"/>
                  </a:solidFill>
                  <a:latin typeface="宋体" panose="02010600030101010101" pitchFamily="2" charset="-122"/>
                  <a:ea typeface="华文细黑" pitchFamily="2" charset="-122"/>
                </a:rPr>
                <a:t>例</a:t>
              </a:r>
              <a:r>
                <a:rPr lang="en-US" altLang="zh-CN" sz="2400" b="1" i="0" dirty="0">
                  <a:solidFill>
                    <a:srgbClr val="0000FF"/>
                  </a:solidFill>
                  <a:latin typeface="宋体" panose="02010600030101010101" pitchFamily="2" charset="-122"/>
                  <a:ea typeface="华文细黑" pitchFamily="2" charset="-122"/>
                </a:rPr>
                <a:t>5  </a:t>
              </a:r>
              <a:r>
                <a:rPr lang="zh-CN" altLang="en-US" sz="2400" b="1" i="0" dirty="0">
                  <a:solidFill>
                    <a:srgbClr val="0000FF"/>
                  </a:solidFill>
                  <a:latin typeface="宋体" panose="02010600030101010101" pitchFamily="2" charset="-122"/>
                  <a:ea typeface="华文细黑" pitchFamily="2" charset="-122"/>
                </a:rPr>
                <a:t>求</a:t>
              </a:r>
              <a:endParaRPr lang="zh-CN" altLang="en-US" sz="2400" b="1" i="0" dirty="0">
                <a:solidFill>
                  <a:srgbClr val="0000FF"/>
                </a:solidFill>
                <a:latin typeface="宋体" panose="02010600030101010101" pitchFamily="2" charset="-122"/>
                <a:ea typeface="华文细黑" pitchFamily="2" charset="-122"/>
              </a:endParaRPr>
            </a:p>
          </p:txBody>
        </p:sp>
        <p:grpSp>
          <p:nvGrpSpPr>
            <p:cNvPr id="259092" name="Group 21"/>
            <p:cNvGrpSpPr/>
            <p:nvPr/>
          </p:nvGrpSpPr>
          <p:grpSpPr>
            <a:xfrm>
              <a:off x="1007" y="52"/>
              <a:ext cx="899" cy="508"/>
              <a:chOff x="0" y="0"/>
              <a:chExt cx="899" cy="508"/>
            </a:xfrm>
          </p:grpSpPr>
          <p:sp>
            <p:nvSpPr>
              <p:cNvPr id="259093" name="Line 22"/>
              <p:cNvSpPr/>
              <p:nvPr/>
            </p:nvSpPr>
            <p:spPr>
              <a:xfrm>
                <a:off x="402" y="256"/>
                <a:ext cx="479" cy="1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9094" name="Line 23"/>
              <p:cNvSpPr/>
              <p:nvPr/>
            </p:nvSpPr>
            <p:spPr>
              <a:xfrm flipV="1">
                <a:off x="281" y="290"/>
                <a:ext cx="23" cy="14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9095" name="Line 24"/>
              <p:cNvSpPr/>
              <p:nvPr/>
            </p:nvSpPr>
            <p:spPr>
              <a:xfrm>
                <a:off x="304" y="294"/>
                <a:ext cx="34" cy="169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9096" name="Line 25"/>
              <p:cNvSpPr/>
              <p:nvPr/>
            </p:nvSpPr>
            <p:spPr>
              <a:xfrm flipV="1">
                <a:off x="342" y="5"/>
                <a:ext cx="46" cy="458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9097" name="Line 26"/>
              <p:cNvSpPr/>
              <p:nvPr/>
            </p:nvSpPr>
            <p:spPr>
              <a:xfrm>
                <a:off x="388" y="5"/>
                <a:ext cx="511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9098" name="Rectangle 27"/>
              <p:cNvSpPr/>
              <p:nvPr/>
            </p:nvSpPr>
            <p:spPr>
              <a:xfrm>
                <a:off x="780" y="287"/>
                <a:ext cx="92" cy="2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300" b="1" i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细黑" pitchFamily="2" charset="-122"/>
                  </a:rPr>
                  <a:t>9</a:t>
                </a:r>
                <a:endParaRPr lang="en-US" altLang="zh-CN" b="1" i="0" dirty="0">
                  <a:solidFill>
                    <a:srgbClr val="0000FF"/>
                  </a:solidFill>
                  <a:latin typeface="Arial" panose="020B0604020202020204" pitchFamily="34" charset="0"/>
                  <a:ea typeface="华文细黑" pitchFamily="2" charset="-122"/>
                </a:endParaRPr>
              </a:p>
            </p:txBody>
          </p:sp>
          <p:sp>
            <p:nvSpPr>
              <p:cNvPr id="259099" name="Rectangle 28"/>
              <p:cNvSpPr/>
              <p:nvPr/>
            </p:nvSpPr>
            <p:spPr>
              <a:xfrm>
                <a:off x="735" y="22"/>
                <a:ext cx="92" cy="2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300" b="1" i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细黑" pitchFamily="2" charset="-122"/>
                  </a:rPr>
                  <a:t>3</a:t>
                </a:r>
                <a:endParaRPr lang="en-US" altLang="zh-CN" b="1" i="0" dirty="0">
                  <a:solidFill>
                    <a:srgbClr val="0000FF"/>
                  </a:solidFill>
                  <a:latin typeface="Arial" panose="020B0604020202020204" pitchFamily="34" charset="0"/>
                  <a:ea typeface="华文细黑" pitchFamily="2" charset="-122"/>
                </a:endParaRPr>
              </a:p>
            </p:txBody>
          </p:sp>
          <p:sp>
            <p:nvSpPr>
              <p:cNvPr id="259100" name="Rectangle 29"/>
              <p:cNvSpPr/>
              <p:nvPr/>
            </p:nvSpPr>
            <p:spPr>
              <a:xfrm>
                <a:off x="0" y="138"/>
                <a:ext cx="245" cy="2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300" i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细黑" pitchFamily="2" charset="-122"/>
                  </a:rPr>
                  <a:t>lim</a:t>
                </a:r>
                <a:endParaRPr lang="en-US" altLang="zh-CN" b="1" i="0" dirty="0">
                  <a:solidFill>
                    <a:srgbClr val="0000FF"/>
                  </a:solidFill>
                  <a:latin typeface="Arial" panose="020B0604020202020204" pitchFamily="34" charset="0"/>
                  <a:ea typeface="华文细黑" pitchFamily="2" charset="-122"/>
                </a:endParaRPr>
              </a:p>
            </p:txBody>
          </p:sp>
          <p:sp>
            <p:nvSpPr>
              <p:cNvPr id="259101" name="Rectangle 30"/>
              <p:cNvSpPr/>
              <p:nvPr/>
            </p:nvSpPr>
            <p:spPr>
              <a:xfrm>
                <a:off x="526" y="271"/>
                <a:ext cx="56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1400" i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细黑" pitchFamily="2" charset="-122"/>
                  </a:rPr>
                  <a:t>2</a:t>
                </a:r>
                <a:endParaRPr lang="en-US" altLang="zh-CN" b="1" i="0" dirty="0">
                  <a:solidFill>
                    <a:srgbClr val="0000FF"/>
                  </a:solidFill>
                  <a:latin typeface="Arial" panose="020B0604020202020204" pitchFamily="34" charset="0"/>
                  <a:ea typeface="华文细黑" pitchFamily="2" charset="-122"/>
                </a:endParaRPr>
              </a:p>
            </p:txBody>
          </p:sp>
          <p:sp>
            <p:nvSpPr>
              <p:cNvPr id="259102" name="Rectangle 31"/>
              <p:cNvSpPr/>
              <p:nvPr/>
            </p:nvSpPr>
            <p:spPr>
              <a:xfrm>
                <a:off x="183" y="313"/>
                <a:ext cx="56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1400" i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细黑" pitchFamily="2" charset="-122"/>
                  </a:rPr>
                  <a:t>3</a:t>
                </a:r>
                <a:endParaRPr lang="en-US" altLang="zh-CN" b="1" i="0" dirty="0">
                  <a:solidFill>
                    <a:srgbClr val="0000FF"/>
                  </a:solidFill>
                  <a:latin typeface="Arial" panose="020B0604020202020204" pitchFamily="34" charset="0"/>
                  <a:ea typeface="华文细黑" pitchFamily="2" charset="-122"/>
                </a:endParaRPr>
              </a:p>
            </p:txBody>
          </p:sp>
          <p:sp>
            <p:nvSpPr>
              <p:cNvPr id="259103" name="Rectangle 32"/>
              <p:cNvSpPr/>
              <p:nvPr/>
            </p:nvSpPr>
            <p:spPr>
              <a:xfrm>
                <a:off x="644" y="265"/>
                <a:ext cx="101" cy="2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300" b="1" i="0" dirty="0">
                    <a:solidFill>
                      <a:srgbClr val="0000FF"/>
                    </a:solidFill>
                    <a:latin typeface="Symbol" panose="05050102010706020507" pitchFamily="18" charset="2"/>
                    <a:ea typeface="华文细黑" pitchFamily="2" charset="-122"/>
                  </a:rPr>
                  <a:t>-</a:t>
                </a:r>
                <a:endParaRPr lang="en-US" altLang="zh-CN" b="1" i="0" dirty="0">
                  <a:solidFill>
                    <a:srgbClr val="0000FF"/>
                  </a:solidFill>
                  <a:latin typeface="Arial" panose="020B0604020202020204" pitchFamily="34" charset="0"/>
                  <a:ea typeface="华文细黑" pitchFamily="2" charset="-122"/>
                </a:endParaRPr>
              </a:p>
            </p:txBody>
          </p:sp>
          <p:sp>
            <p:nvSpPr>
              <p:cNvPr id="259104" name="Rectangle 33"/>
              <p:cNvSpPr/>
              <p:nvPr/>
            </p:nvSpPr>
            <p:spPr>
              <a:xfrm>
                <a:off x="600" y="0"/>
                <a:ext cx="101" cy="2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300" b="1" i="0" dirty="0">
                    <a:solidFill>
                      <a:srgbClr val="0000FF"/>
                    </a:solidFill>
                    <a:latin typeface="Symbol" panose="05050102010706020507" pitchFamily="18" charset="2"/>
                    <a:ea typeface="华文细黑" pitchFamily="2" charset="-122"/>
                  </a:rPr>
                  <a:t>-</a:t>
                </a:r>
                <a:endParaRPr lang="en-US" altLang="zh-CN" b="1" i="0" dirty="0">
                  <a:solidFill>
                    <a:srgbClr val="0000FF"/>
                  </a:solidFill>
                  <a:latin typeface="Arial" panose="020B0604020202020204" pitchFamily="34" charset="0"/>
                  <a:ea typeface="华文细黑" pitchFamily="2" charset="-122"/>
                </a:endParaRPr>
              </a:p>
            </p:txBody>
          </p:sp>
          <p:sp>
            <p:nvSpPr>
              <p:cNvPr id="259105" name="Rectangle 34"/>
              <p:cNvSpPr/>
              <p:nvPr/>
            </p:nvSpPr>
            <p:spPr>
              <a:xfrm>
                <a:off x="75" y="302"/>
                <a:ext cx="111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1400" i="0" dirty="0">
                    <a:solidFill>
                      <a:srgbClr val="0000FF"/>
                    </a:solidFill>
                    <a:latin typeface="Symbol" panose="05050102010706020507" pitchFamily="18" charset="2"/>
                    <a:ea typeface="华文细黑" pitchFamily="2" charset="-122"/>
                  </a:rPr>
                  <a:t>®</a:t>
                </a:r>
                <a:endParaRPr lang="en-US" altLang="zh-CN" b="1" i="0" dirty="0">
                  <a:solidFill>
                    <a:srgbClr val="0000FF"/>
                  </a:solidFill>
                  <a:latin typeface="Arial" panose="020B0604020202020204" pitchFamily="34" charset="0"/>
                  <a:ea typeface="华文细黑" pitchFamily="2" charset="-122"/>
                </a:endParaRPr>
              </a:p>
            </p:txBody>
          </p:sp>
          <p:sp>
            <p:nvSpPr>
              <p:cNvPr id="259106" name="Rectangle 35"/>
              <p:cNvSpPr/>
              <p:nvPr/>
            </p:nvSpPr>
            <p:spPr>
              <a:xfrm>
                <a:off x="425" y="287"/>
                <a:ext cx="92" cy="2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300" b="1" i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细黑" pitchFamily="2" charset="-122"/>
                  </a:rPr>
                  <a:t>x</a:t>
                </a:r>
                <a:endParaRPr lang="en-US" altLang="zh-CN" b="1" i="0" dirty="0">
                  <a:solidFill>
                    <a:srgbClr val="0000FF"/>
                  </a:solidFill>
                  <a:latin typeface="Arial" panose="020B0604020202020204" pitchFamily="34" charset="0"/>
                  <a:ea typeface="华文细黑" pitchFamily="2" charset="-122"/>
                </a:endParaRPr>
              </a:p>
            </p:txBody>
          </p:sp>
          <p:sp>
            <p:nvSpPr>
              <p:cNvPr id="259107" name="Rectangle 36"/>
              <p:cNvSpPr/>
              <p:nvPr/>
            </p:nvSpPr>
            <p:spPr>
              <a:xfrm>
                <a:off x="476" y="22"/>
                <a:ext cx="92" cy="2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300" b="1" i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细黑" pitchFamily="2" charset="-122"/>
                  </a:rPr>
                  <a:t>x</a:t>
                </a:r>
                <a:endParaRPr lang="en-US" altLang="zh-CN" b="1" i="0" dirty="0">
                  <a:solidFill>
                    <a:srgbClr val="0000FF"/>
                  </a:solidFill>
                  <a:latin typeface="Arial" panose="020B0604020202020204" pitchFamily="34" charset="0"/>
                  <a:ea typeface="华文细黑" pitchFamily="2" charset="-122"/>
                </a:endParaRPr>
              </a:p>
            </p:txBody>
          </p:sp>
          <p:sp>
            <p:nvSpPr>
              <p:cNvPr id="259108" name="Rectangle 37"/>
              <p:cNvSpPr/>
              <p:nvPr/>
            </p:nvSpPr>
            <p:spPr>
              <a:xfrm>
                <a:off x="21" y="314"/>
                <a:ext cx="56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1400" i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细黑" pitchFamily="2" charset="-122"/>
                  </a:rPr>
                  <a:t>x</a:t>
                </a:r>
                <a:endParaRPr lang="en-US" altLang="zh-CN" b="1" i="0" dirty="0">
                  <a:solidFill>
                    <a:srgbClr val="0000FF"/>
                  </a:solidFill>
                  <a:latin typeface="Arial" panose="020B0604020202020204" pitchFamily="34" charset="0"/>
                  <a:ea typeface="华文细黑" pitchFamily="2" charset="-122"/>
                </a:endParaRPr>
              </a:p>
            </p:txBody>
          </p:sp>
        </p:grpSp>
        <p:sp>
          <p:nvSpPr>
            <p:cNvPr id="259109" name="Rectangle 38"/>
            <p:cNvSpPr/>
            <p:nvPr/>
          </p:nvSpPr>
          <p:spPr>
            <a:xfrm>
              <a:off x="1945" y="190"/>
              <a:ext cx="184" cy="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zh-CN" altLang="en-US" sz="2300" i="0" dirty="0">
                  <a:solidFill>
                    <a:srgbClr val="0000FF"/>
                  </a:solidFill>
                  <a:latin typeface="宋体" panose="02010600030101010101" pitchFamily="2" charset="-122"/>
                  <a:ea typeface="华文细黑" pitchFamily="2" charset="-122"/>
                </a:rPr>
                <a:t>．</a:t>
              </a:r>
              <a:endParaRPr lang="zh-CN" altLang="en-US" b="1" i="0" dirty="0">
                <a:solidFill>
                  <a:srgbClr val="0000FF"/>
                </a:solidFill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  <p:pic>
        <p:nvPicPr>
          <p:cNvPr id="191499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45435" y="4314190"/>
            <a:ext cx="1454150" cy="793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1500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48798" y="4314190"/>
            <a:ext cx="1682750" cy="793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1501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80760" y="4326890"/>
            <a:ext cx="681038" cy="768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1502" name="Picture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1010" y="4333240"/>
            <a:ext cx="1066800" cy="755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4"/>
          <p:cNvSpPr txBox="1"/>
          <p:nvPr/>
        </p:nvSpPr>
        <p:spPr>
          <a:xfrm>
            <a:off x="1863090" y="4451033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0030101010101" pitchFamily="49" charset="-122"/>
              </a:rPr>
              <a:t>解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/>
      <p:bldP spid="19149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58052" name="Text Box 5"/>
          <p:cNvSpPr txBox="1"/>
          <p:nvPr/>
        </p:nvSpPr>
        <p:spPr>
          <a:xfrm>
            <a:off x="1042670" y="1102360"/>
            <a:ext cx="1026795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《定理</a:t>
            </a:r>
            <a:r>
              <a:rPr lang="en-US" altLang="zh-CN" sz="2800" b="1" i="0" dirty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i="0" dirty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设函数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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在点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连续，且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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 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而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函数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y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在点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连续，则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复合函数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y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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)]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在点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也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连续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800" b="1" i="0" dirty="0">
              <a:solidFill>
                <a:srgbClr val="CC00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2516" name="Text Box 4"/>
          <p:cNvSpPr txBox="1"/>
          <p:nvPr/>
        </p:nvSpPr>
        <p:spPr>
          <a:xfrm>
            <a:off x="1437958" y="3501390"/>
            <a:ext cx="7543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800" b="1" i="0" dirty="0">
                <a:solidFill>
                  <a:srgbClr val="0000FF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注意　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</a:rPr>
              <a:t>定理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</a:rPr>
              <a:t>4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</a:rPr>
              <a:t>是定理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</a:rPr>
              <a:t>3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</a:rPr>
              <a:t>的特殊情况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</a:rPr>
              <a:t>.</a:t>
            </a:r>
            <a:endParaRPr lang="en-US" altLang="zh-CN" sz="2800" b="1" i="0" dirty="0">
              <a:solidFill>
                <a:srgbClr val="0000FF"/>
              </a:solidFill>
              <a:latin typeface="Times New Roman" panose="02020603050405020304" pitchFamily="18" charset="0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4571" name="Text Box 11"/>
          <p:cNvSpPr txBox="1"/>
          <p:nvPr/>
        </p:nvSpPr>
        <p:spPr>
          <a:xfrm>
            <a:off x="1497330" y="1847215"/>
            <a:ext cx="7772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800" b="1" i="0" dirty="0">
                <a:solidFill>
                  <a:srgbClr val="FF310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定理</a:t>
            </a:r>
            <a:r>
              <a:rPr lang="zh-CN" altLang="en-US" sz="2800" b="1" i="0" dirty="0">
                <a:latin typeface="黑体" panose="02010600030101010101" pitchFamily="49" charset="-122"/>
                <a:ea typeface="黑体" panose="02010600030101010101" pitchFamily="49" charset="-122"/>
              </a:rPr>
              <a:t>  基本初等函数在定义域内是连续的</a:t>
            </a:r>
            <a:r>
              <a:rPr lang="en-US" altLang="zh-CN" sz="2800" b="1" i="0" dirty="0">
                <a:latin typeface="黑体" panose="02010600030101010101" pitchFamily="49" charset="-122"/>
                <a:ea typeface="黑体" panose="02010600030101010101" pitchFamily="49" charset="-122"/>
              </a:rPr>
              <a:t>.</a:t>
            </a:r>
            <a:endParaRPr lang="en-US" altLang="zh-CN" sz="2800" b="1" i="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94572" name="Text Box 12"/>
          <p:cNvSpPr txBox="1"/>
          <p:nvPr/>
        </p:nvSpPr>
        <p:spPr>
          <a:xfrm>
            <a:off x="1568768" y="2926715"/>
            <a:ext cx="79216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800" b="1" i="0" dirty="0">
                <a:solidFill>
                  <a:srgbClr val="FF310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定理</a:t>
            </a:r>
            <a:r>
              <a:rPr lang="zh-CN" altLang="en-US" sz="2800" b="1" i="0" dirty="0">
                <a:latin typeface="黑体" panose="02010600030101010101" pitchFamily="49" charset="-122"/>
                <a:ea typeface="黑体" panose="02010600030101010101" pitchFamily="49" charset="-122"/>
              </a:rPr>
              <a:t>  一切初等函数在其</a:t>
            </a:r>
            <a:r>
              <a:rPr lang="zh-CN" altLang="en-US" sz="2800" b="1" i="0" dirty="0">
                <a:solidFill>
                  <a:srgbClr val="FF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定义区间</a:t>
            </a:r>
            <a:r>
              <a:rPr lang="zh-CN" altLang="en-US" sz="2800" b="1" i="0" dirty="0">
                <a:latin typeface="黑体" panose="02010600030101010101" pitchFamily="49" charset="-122"/>
                <a:ea typeface="黑体" panose="02010600030101010101" pitchFamily="49" charset="-122"/>
              </a:rPr>
              <a:t>内都是连续的</a:t>
            </a:r>
            <a:r>
              <a:rPr lang="en-US" altLang="zh-CN" sz="2800" b="1" i="0" dirty="0">
                <a:latin typeface="黑体" panose="02010600030101010101" pitchFamily="49" charset="-122"/>
                <a:ea typeface="黑体" panose="02010600030101010101" pitchFamily="49" charset="-122"/>
              </a:rPr>
              <a:t>.</a:t>
            </a:r>
            <a:endParaRPr lang="en-US" altLang="zh-CN" sz="2800" b="1" i="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94573" name="Text Box 13"/>
          <p:cNvSpPr txBox="1"/>
          <p:nvPr/>
        </p:nvSpPr>
        <p:spPr>
          <a:xfrm>
            <a:off x="1568768" y="3863340"/>
            <a:ext cx="6553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800" b="1" i="0" dirty="0">
                <a:solidFill>
                  <a:srgbClr val="0000FF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定义区间是指包含在定义域内的区间</a:t>
            </a:r>
            <a:r>
              <a:rPr lang="en-US" altLang="zh-CN" sz="2800" b="1" i="0" dirty="0">
                <a:solidFill>
                  <a:srgbClr val="0000FF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.</a:t>
            </a:r>
            <a:endParaRPr lang="en-US" altLang="zh-CN" sz="2800" b="1" i="0" dirty="0">
              <a:solidFill>
                <a:srgbClr val="0000FF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95592" name="Text Box 8"/>
          <p:cNvSpPr txBox="1"/>
          <p:nvPr/>
        </p:nvSpPr>
        <p:spPr>
          <a:xfrm>
            <a:off x="1641793" y="4582478"/>
            <a:ext cx="7315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</a:rPr>
              <a:t>初等函数求极限的方法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</a:rPr>
              <a:t>——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华文细黑" pitchFamily="2" charset="-122"/>
              </a:rPr>
              <a:t>代入法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</a:rPr>
              <a:t>.</a:t>
            </a:r>
            <a:endParaRPr lang="en-US" altLang="zh-CN" sz="2800" b="1" i="0" dirty="0">
              <a:solidFill>
                <a:srgbClr val="0000FF"/>
              </a:solidFill>
              <a:latin typeface="Times New Roman" panose="02020603050405020304" pitchFamily="18" charset="0"/>
              <a:ea typeface="华文细黑" pitchFamily="2" charset="-122"/>
            </a:endParaRPr>
          </a:p>
        </p:txBody>
      </p:sp>
      <p:graphicFrame>
        <p:nvGraphicFramePr>
          <p:cNvPr id="195593" name="Object 4"/>
          <p:cNvGraphicFramePr>
            <a:graphicFrameLocks noChangeAspect="1"/>
          </p:cNvGraphicFramePr>
          <p:nvPr/>
        </p:nvGraphicFramePr>
        <p:xfrm>
          <a:off x="3204528" y="5273358"/>
          <a:ext cx="61483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" name="" r:id="rId1" imgW="6146800" imgH="609600" progId="Equation.3">
                  <p:embed/>
                </p:oleObj>
              </mc:Choice>
              <mc:Fallback>
                <p:oleObj name="" r:id="rId1" imgW="6146800" imgH="609600" progId="Equation.3">
                  <p:embed/>
                  <p:pic>
                    <p:nvPicPr>
                      <p:cNvPr id="0" name="图片 42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04528" y="5273358"/>
                        <a:ext cx="6148387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6" name="Text Box 10"/>
          <p:cNvSpPr txBox="1"/>
          <p:nvPr/>
        </p:nvSpPr>
        <p:spPr>
          <a:xfrm>
            <a:off x="1497330" y="982028"/>
            <a:ext cx="3810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i="0" dirty="0">
                <a:solidFill>
                  <a:srgbClr val="0000FF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初等函数的连续性</a:t>
            </a:r>
            <a:endParaRPr lang="zh-CN" altLang="en-US" sz="2800" b="1" i="0" dirty="0">
              <a:solidFill>
                <a:srgbClr val="0000FF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1" grpId="0"/>
      <p:bldP spid="194572" grpId="0"/>
      <p:bldP spid="194573" grpId="0"/>
      <p:bldP spid="19559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9475" y="744855"/>
            <a:ext cx="6669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32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4</a:t>
            </a:r>
            <a:r>
              <a:rPr lang="zh-CN" altLang="en-US" sz="32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、闭区间上连续函数的性质</a:t>
            </a:r>
            <a:endParaRPr lang="zh-CN" altLang="en-US" sz="32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9475" y="1109345"/>
            <a:ext cx="1043114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《定理》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设函数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在闭区间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[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,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b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]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上连续，则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	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⑴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在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]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上存在最大值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M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与最小值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m .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	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⑵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在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]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上有界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.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	⑶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介值定理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若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m 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  <a:sym typeface="Arial" panose="020B0604020202020204" pitchFamily="34" charset="0"/>
              </a:rPr>
              <a:t>≤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c 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  <a:sym typeface="Arial" panose="020B0604020202020204" pitchFamily="34" charset="0"/>
              </a:rPr>
              <a:t>≤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M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charset="0"/>
              </a:rPr>
              <a:t> 至少   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a,b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]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，使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charset="0"/>
              </a:rPr>
              <a:t>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= c .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	⑷ (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零点定理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若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&lt; 0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charset="0"/>
              </a:rPr>
              <a:t> 至少   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a,b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，使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charset="0"/>
              </a:rPr>
              <a:t>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0 .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	   		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若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  <a:sym typeface="Arial" panose="020B0604020202020204" pitchFamily="34" charset="0"/>
              </a:rPr>
              <a:t>≤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0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charset="0"/>
              </a:rPr>
              <a:t> 至少   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a,b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]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，使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charset="0"/>
              </a:rPr>
              <a:t>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= 0 .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80745" y="798195"/>
            <a:ext cx="10431145" cy="3538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总结：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证明题：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charset="0"/>
              </a:rPr>
              <a:t>   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a,b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]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，使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charset="0"/>
              </a:rPr>
              <a:t>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= c .</a:t>
            </a:r>
            <a:endParaRPr lang="zh-CN" altLang="en-US" sz="2800" b="1" dirty="0">
              <a:solidFill>
                <a:srgbClr val="0C1AD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	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介值定理：若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m 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  <a:sym typeface="Arial" panose="020B0604020202020204" pitchFamily="34" charset="0"/>
              </a:rPr>
              <a:t>≤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c 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  <a:sym typeface="Arial" panose="020B0604020202020204" pitchFamily="34" charset="0"/>
              </a:rPr>
              <a:t>≤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 M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charset="0"/>
              </a:rPr>
              <a:t> 至少   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a,b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]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，使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charset="0"/>
              </a:rPr>
              <a:t>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= c .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     零点定理：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charset="0"/>
              </a:rPr>
              <a:t>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= c 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charset="0"/>
              </a:rPr>
              <a:t>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charset="0"/>
              </a:rPr>
              <a:t>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 - c = 0 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charset="0"/>
              </a:rPr>
              <a:t>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charset="0"/>
              </a:rPr>
              <a:t>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 = 0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			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找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，使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  <a:sym typeface="Arial" panose="020B0604020202020204" pitchFamily="34" charset="0"/>
              </a:rPr>
              <a:t>≤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0 .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830820" y="902335"/>
            <a:ext cx="2799080" cy="603250"/>
            <a:chOff x="12332" y="1888"/>
            <a:chExt cx="4408" cy="1463"/>
          </a:xfrm>
          <a:solidFill>
            <a:srgbClr val="FFFF00"/>
          </a:solidFill>
        </p:grpSpPr>
        <p:sp>
          <p:nvSpPr>
            <p:cNvPr id="4" name="云形标注 3"/>
            <p:cNvSpPr/>
            <p:nvPr/>
          </p:nvSpPr>
          <p:spPr>
            <a:xfrm>
              <a:off x="12332" y="1888"/>
              <a:ext cx="4408" cy="1463"/>
            </a:xfrm>
            <a:prstGeom prst="cloudCallout">
              <a:avLst>
                <a:gd name="adj1" fmla="val -95372"/>
                <a:gd name="adj2" fmla="val 145894"/>
              </a:avLst>
            </a:prstGeom>
            <a:grpFill/>
            <a:ln w="28575" cmpd="sng">
              <a:solidFill>
                <a:srgbClr val="FF000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2718" y="2010"/>
              <a:ext cx="3746" cy="1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一般无其它条件</a:t>
              </a:r>
              <a:endParaRPr lang="zh-CN" altLang="en-US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833485" y="4742180"/>
            <a:ext cx="2254250" cy="830580"/>
            <a:chOff x="12333" y="7281"/>
            <a:chExt cx="3550" cy="1308"/>
          </a:xfrm>
        </p:grpSpPr>
        <p:sp>
          <p:nvSpPr>
            <p:cNvPr id="24" name="圆角矩形标注 23"/>
            <p:cNvSpPr/>
            <p:nvPr/>
          </p:nvSpPr>
          <p:spPr>
            <a:xfrm>
              <a:off x="12333" y="7281"/>
              <a:ext cx="3550" cy="1308"/>
            </a:xfrm>
            <a:prstGeom prst="wedgeRoundRectCallout">
              <a:avLst>
                <a:gd name="adj1" fmla="val -173633"/>
                <a:gd name="adj2" fmla="val -111009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333" y="7282"/>
              <a:ext cx="3550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需条件：函数值</a:t>
              </a:r>
              <a:r>
                <a:rPr lang="en-US" altLang="zh-CN" sz="24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/</a:t>
              </a:r>
              <a:r>
                <a:rPr lang="zh-CN" altLang="en-US" sz="24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函数值等式</a:t>
              </a:r>
              <a:r>
                <a:rPr lang="en-US" altLang="zh-CN" sz="24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.</a:t>
              </a:r>
              <a:endParaRPr lang="en-US" altLang="zh-CN" sz="24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80745" y="798195"/>
            <a:ext cx="10430510" cy="2675890"/>
            <a:chOff x="1387" y="1257"/>
            <a:chExt cx="16426" cy="4214"/>
          </a:xfrm>
        </p:grpSpPr>
        <p:sp>
          <p:nvSpPr>
            <p:cNvPr id="8" name="文本框 7"/>
            <p:cNvSpPr txBox="1"/>
            <p:nvPr/>
          </p:nvSpPr>
          <p:spPr>
            <a:xfrm>
              <a:off x="1387" y="1257"/>
              <a:ext cx="16427" cy="42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457200" lvl="0" indent="-457200" algn="l" fontAlgn="base">
                <a:lnSpc>
                  <a:spcPct val="2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推论：（开区间上的有界性定理）</a:t>
              </a:r>
              <a:endPara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marL="457200" lvl="0" indent="-457200" algn="l" fontAlgn="base">
                <a:lnSpc>
                  <a:spcPct val="2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	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设函数 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在开区间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,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b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上连续，且                与               均存在，则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在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,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b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上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有界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.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graphicFrame>
          <p:nvGraphicFramePr>
            <p:cNvPr id="11" name="对象 1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555" y="3211"/>
            <a:ext cx="2080" cy="9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1" imgW="596900" imgH="279400" progId="Equation.KSEE3">
                    <p:embed/>
                  </p:oleObj>
                </mc:Choice>
                <mc:Fallback>
                  <p:oleObj name="" r:id="rId1" imgW="596900" imgH="2794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555" y="3211"/>
                          <a:ext cx="2080" cy="9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309" y="3211"/>
            <a:ext cx="2080" cy="9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3" imgW="596900" imgH="279400" progId="Equation.KSEE3">
                    <p:embed/>
                  </p:oleObj>
                </mc:Choice>
                <mc:Fallback>
                  <p:oleObj name="" r:id="rId3" imgW="596900" imgH="2794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309" y="3211"/>
                          <a:ext cx="2080" cy="9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 descr="D:\My Documents\picture\01_005.gif"/>
          <p:cNvSpPr txBox="1"/>
          <p:nvPr/>
        </p:nvSpPr>
        <p:spPr>
          <a:xfrm>
            <a:off x="2359343" y="407670"/>
            <a:ext cx="7472363" cy="780415"/>
          </a:xfrm>
          <a:prstGeom prst="rect">
            <a:avLst/>
          </a:prstGeom>
          <a:blipFill rotWithShape="0">
            <a:blip r:embed="rId1" cstate="print"/>
            <a:stretch>
              <a:fillRect/>
            </a:stretch>
          </a:blip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>
            <a:spAutoFit/>
          </a:bodyPr>
          <a:p>
            <a:pPr marR="0" algn="ctr" defTabSz="914400">
              <a:lnSpc>
                <a:spcPct val="140000"/>
              </a:lnSpc>
              <a:buClrTx/>
              <a:buSzTx/>
              <a:defRPr/>
            </a:pPr>
            <a:r>
              <a:rPr kumimoji="0" lang="zh-CN" altLang="en-US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§1.</a:t>
            </a:r>
            <a:r>
              <a:rPr kumimoji="0" lang="en-US" altLang="zh-CN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  连续函数</a:t>
            </a:r>
            <a:endParaRPr kumimoji="0" lang="zh-CN" altLang="en-US" sz="3200" b="1" kern="1200" cap="none" spc="0" normalizeH="0" baseline="0" noProof="1" dirty="0">
              <a:solidFill>
                <a:srgbClr val="CC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8178" name="Rectangle 2"/>
          <p:cNvSpPr/>
          <p:nvPr/>
        </p:nvSpPr>
        <p:spPr>
          <a:xfrm>
            <a:off x="8601710" y="2251710"/>
            <a:ext cx="838200" cy="381000"/>
          </a:xfrm>
          <a:prstGeom prst="rect">
            <a:avLst/>
          </a:prstGeom>
          <a:solidFill>
            <a:srgbClr val="66FFFF"/>
          </a:solidFill>
          <a:ln w="9525">
            <a:noFill/>
          </a:ln>
        </p:spPr>
        <p:txBody>
          <a:bodyPr wrap="none" anchor="ctr"/>
          <a:p>
            <a:endParaRPr lang="zh-CN" altLang="en-US" i="0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78179" name="Rectangle 3"/>
          <p:cNvSpPr/>
          <p:nvPr/>
        </p:nvSpPr>
        <p:spPr>
          <a:xfrm>
            <a:off x="3345815" y="2251393"/>
            <a:ext cx="1752600" cy="457200"/>
          </a:xfrm>
          <a:prstGeom prst="rect">
            <a:avLst/>
          </a:prstGeom>
          <a:solidFill>
            <a:srgbClr val="66FFFF"/>
          </a:solidFill>
          <a:ln w="9525">
            <a:noFill/>
          </a:ln>
        </p:spPr>
        <p:txBody>
          <a:bodyPr wrap="none" anchor="ctr"/>
          <a:p>
            <a:endParaRPr lang="zh-CN" altLang="en-US" i="0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78180" name="Rectangle 4"/>
          <p:cNvSpPr/>
          <p:nvPr/>
        </p:nvSpPr>
        <p:spPr>
          <a:xfrm>
            <a:off x="3321685" y="2931160"/>
            <a:ext cx="3581400" cy="533400"/>
          </a:xfrm>
          <a:prstGeom prst="rect">
            <a:avLst/>
          </a:prstGeom>
          <a:solidFill>
            <a:srgbClr val="66FFFF"/>
          </a:solidFill>
          <a:ln w="9525">
            <a:noFill/>
          </a:ln>
        </p:spPr>
        <p:txBody>
          <a:bodyPr wrap="none" anchor="ctr"/>
          <a:p>
            <a:endParaRPr lang="zh-CN" altLang="en-US" i="0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78181" name="Rectangle 5"/>
          <p:cNvSpPr/>
          <p:nvPr/>
        </p:nvSpPr>
        <p:spPr>
          <a:xfrm>
            <a:off x="10179685" y="3002598"/>
            <a:ext cx="914400" cy="457200"/>
          </a:xfrm>
          <a:prstGeom prst="rect">
            <a:avLst/>
          </a:prstGeom>
          <a:solidFill>
            <a:srgbClr val="66FFFF"/>
          </a:solidFill>
          <a:ln w="9525">
            <a:noFill/>
          </a:ln>
        </p:spPr>
        <p:txBody>
          <a:bodyPr wrap="none" anchor="ctr"/>
          <a:p>
            <a:endParaRPr lang="zh-CN" altLang="en-US" i="0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78183" name="Text Box 7"/>
          <p:cNvSpPr txBox="1"/>
          <p:nvPr/>
        </p:nvSpPr>
        <p:spPr>
          <a:xfrm>
            <a:off x="983615" y="1625918"/>
            <a:ext cx="2667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66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函数的增量：</a:t>
            </a:r>
            <a:endParaRPr lang="zh-CN" altLang="en-US" sz="2800" b="1" i="0" dirty="0">
              <a:solidFill>
                <a:srgbClr val="FF0066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graphicFrame>
        <p:nvGraphicFramePr>
          <p:cNvPr id="178184" name="Object 2"/>
          <p:cNvGraphicFramePr>
            <a:graphicFrameLocks noChangeAspect="1"/>
          </p:cNvGraphicFramePr>
          <p:nvPr/>
        </p:nvGraphicFramePr>
        <p:xfrm>
          <a:off x="3321368" y="1637030"/>
          <a:ext cx="68294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" r:id="rId2" imgW="2921000" imgH="457200" progId="Equation.3">
                  <p:embed/>
                </p:oleObj>
              </mc:Choice>
              <mc:Fallback>
                <p:oleObj name="" r:id="rId2" imgW="2921000" imgH="457200" progId="Equation.3">
                  <p:embed/>
                  <p:pic>
                    <p:nvPicPr>
                      <p:cNvPr id="0" name="图片 420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21368" y="1637030"/>
                        <a:ext cx="6829425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5" name="Object 3"/>
          <p:cNvGraphicFramePr>
            <a:graphicFrameLocks noChangeAspect="1"/>
          </p:cNvGraphicFramePr>
          <p:nvPr/>
        </p:nvGraphicFramePr>
        <p:xfrm>
          <a:off x="3302635" y="2931160"/>
          <a:ext cx="77422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" r:id="rId4" imgW="3403600" imgH="228600" progId="Equation.3">
                  <p:embed/>
                </p:oleObj>
              </mc:Choice>
              <mc:Fallback>
                <p:oleObj name="" r:id="rId4" imgW="3403600" imgH="228600" progId="Equation.3">
                  <p:embed/>
                  <p:pic>
                    <p:nvPicPr>
                      <p:cNvPr id="0" name="图片 420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02635" y="2931160"/>
                        <a:ext cx="7742238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0"/>
          <p:cNvGrpSpPr/>
          <p:nvPr/>
        </p:nvGrpSpPr>
        <p:grpSpPr>
          <a:xfrm>
            <a:off x="1978660" y="3619500"/>
            <a:ext cx="2971800" cy="2133600"/>
            <a:chOff x="0" y="0"/>
            <a:chExt cx="1872" cy="1344"/>
          </a:xfrm>
        </p:grpSpPr>
        <p:grpSp>
          <p:nvGrpSpPr>
            <p:cNvPr id="245770" name="Group 11"/>
            <p:cNvGrpSpPr/>
            <p:nvPr/>
          </p:nvGrpSpPr>
          <p:grpSpPr>
            <a:xfrm>
              <a:off x="0" y="48"/>
              <a:ext cx="1872" cy="1248"/>
              <a:chOff x="0" y="0"/>
              <a:chExt cx="1872" cy="1248"/>
            </a:xfrm>
          </p:grpSpPr>
          <p:sp>
            <p:nvSpPr>
              <p:cNvPr id="245771" name="Line 12"/>
              <p:cNvSpPr/>
              <p:nvPr/>
            </p:nvSpPr>
            <p:spPr>
              <a:xfrm>
                <a:off x="0" y="1104"/>
                <a:ext cx="1872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5772" name="Line 13"/>
              <p:cNvSpPr/>
              <p:nvPr/>
            </p:nvSpPr>
            <p:spPr>
              <a:xfrm flipV="1">
                <a:off x="192" y="0"/>
                <a:ext cx="0" cy="124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aphicFrame>
          <p:nvGraphicFramePr>
            <p:cNvPr id="245773" name="Object 9"/>
            <p:cNvGraphicFramePr>
              <a:graphicFrameLocks noChangeAspect="1"/>
            </p:cNvGraphicFramePr>
            <p:nvPr/>
          </p:nvGraphicFramePr>
          <p:xfrm>
            <a:off x="1728" y="1207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3" name="" r:id="rId6" imgW="254000" imgH="241300" progId="Equation.3">
                    <p:embed/>
                  </p:oleObj>
                </mc:Choice>
                <mc:Fallback>
                  <p:oleObj name="" r:id="rId6" imgW="254000" imgH="241300" progId="Equation.3">
                    <p:embed/>
                    <p:pic>
                      <p:nvPicPr>
                        <p:cNvPr id="0" name="图片 420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728" y="1207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774" name="Object 10"/>
            <p:cNvGraphicFramePr>
              <a:graphicFrameLocks noChangeAspect="1"/>
            </p:cNvGraphicFramePr>
            <p:nvPr/>
          </p:nvGraphicFramePr>
          <p:xfrm>
            <a:off x="0" y="0"/>
            <a:ext cx="144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4" name="" r:id="rId8" imgW="254000" imgH="317500" progId="Equation.3">
                    <p:embed/>
                  </p:oleObj>
                </mc:Choice>
                <mc:Fallback>
                  <p:oleObj name="" r:id="rId8" imgW="254000" imgH="317500" progId="Equation.3">
                    <p:embed/>
                    <p:pic>
                      <p:nvPicPr>
                        <p:cNvPr id="0" name="图片 420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144" cy="1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775" name="Object 11"/>
            <p:cNvGraphicFramePr>
              <a:graphicFrameLocks noChangeAspect="1"/>
            </p:cNvGraphicFramePr>
            <p:nvPr/>
          </p:nvGraphicFramePr>
          <p:xfrm>
            <a:off x="67" y="1176"/>
            <a:ext cx="10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5" name="" r:id="rId10" imgW="203200" imgH="317500" progId="Equation.3">
                    <p:embed/>
                  </p:oleObj>
                </mc:Choice>
                <mc:Fallback>
                  <p:oleObj name="" r:id="rId10" imgW="203200" imgH="317500" progId="Equation.3">
                    <p:embed/>
                    <p:pic>
                      <p:nvPicPr>
                        <p:cNvPr id="0" name="图片 420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7" y="1176"/>
                          <a:ext cx="101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24"/>
          <p:cNvGrpSpPr/>
          <p:nvPr/>
        </p:nvGrpSpPr>
        <p:grpSpPr>
          <a:xfrm>
            <a:off x="2816860" y="4991100"/>
            <a:ext cx="314325" cy="823913"/>
            <a:chOff x="0" y="0"/>
            <a:chExt cx="198" cy="519"/>
          </a:xfrm>
        </p:grpSpPr>
        <p:sp>
          <p:nvSpPr>
            <p:cNvPr id="245777" name="Line 25"/>
            <p:cNvSpPr/>
            <p:nvPr/>
          </p:nvSpPr>
          <p:spPr>
            <a:xfrm flipV="1">
              <a:off x="84" y="0"/>
              <a:ext cx="0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45778" name="Object 8"/>
            <p:cNvGraphicFramePr>
              <a:graphicFrameLocks noChangeAspect="1"/>
            </p:cNvGraphicFramePr>
            <p:nvPr/>
          </p:nvGraphicFramePr>
          <p:xfrm>
            <a:off x="0" y="288"/>
            <a:ext cx="19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" name="" r:id="rId12" imgW="368300" imgH="431800" progId="Equation.3">
                    <p:embed/>
                  </p:oleObj>
                </mc:Choice>
                <mc:Fallback>
                  <p:oleObj name="" r:id="rId12" imgW="368300" imgH="431800" progId="Equation.3">
                    <p:embed/>
                    <p:pic>
                      <p:nvPicPr>
                        <p:cNvPr id="0" name="图片 420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0" y="288"/>
                          <a:ext cx="198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27"/>
          <p:cNvGrpSpPr/>
          <p:nvPr/>
        </p:nvGrpSpPr>
        <p:grpSpPr>
          <a:xfrm>
            <a:off x="3578860" y="4419600"/>
            <a:ext cx="996950" cy="1395413"/>
            <a:chOff x="0" y="0"/>
            <a:chExt cx="628" cy="879"/>
          </a:xfrm>
        </p:grpSpPr>
        <p:sp>
          <p:nvSpPr>
            <p:cNvPr id="245780" name="Line 28"/>
            <p:cNvSpPr/>
            <p:nvPr/>
          </p:nvSpPr>
          <p:spPr>
            <a:xfrm flipV="1">
              <a:off x="288" y="0"/>
              <a:ext cx="0" cy="62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45781" name="Object 7"/>
            <p:cNvGraphicFramePr>
              <a:graphicFrameLocks noChangeAspect="1"/>
            </p:cNvGraphicFramePr>
            <p:nvPr/>
          </p:nvGraphicFramePr>
          <p:xfrm>
            <a:off x="0" y="648"/>
            <a:ext cx="62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" name="" r:id="rId14" imgW="1168400" imgH="431800" progId="Equation.3">
                    <p:embed/>
                  </p:oleObj>
                </mc:Choice>
                <mc:Fallback>
                  <p:oleObj name="" r:id="rId14" imgW="1168400" imgH="431800" progId="Equation.3">
                    <p:embed/>
                    <p:pic>
                      <p:nvPicPr>
                        <p:cNvPr id="0" name="图片 420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0" y="648"/>
                          <a:ext cx="628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30"/>
          <p:cNvGrpSpPr/>
          <p:nvPr/>
        </p:nvGrpSpPr>
        <p:grpSpPr>
          <a:xfrm>
            <a:off x="2359660" y="4000500"/>
            <a:ext cx="1857375" cy="1057275"/>
            <a:chOff x="0" y="0"/>
            <a:chExt cx="1170" cy="666"/>
          </a:xfrm>
        </p:grpSpPr>
        <p:sp>
          <p:nvSpPr>
            <p:cNvPr id="245783" name="Arc 31"/>
            <p:cNvSpPr/>
            <p:nvPr/>
          </p:nvSpPr>
          <p:spPr>
            <a:xfrm flipV="1">
              <a:off x="0" y="0"/>
              <a:ext cx="1170" cy="6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</a:cxnLst>
              <a:pathLst>
                <a:path w="21600" h="21797" fill="none">
                  <a:moveTo>
                    <a:pt x="3229" y="-1"/>
                  </a:moveTo>
                  <a:cubicBezTo>
                    <a:pt x="13791" y="1596"/>
                    <a:pt x="21600" y="10674"/>
                    <a:pt x="21600" y="21357"/>
                  </a:cubicBezTo>
                  <a:cubicBezTo>
                    <a:pt x="21600" y="21503"/>
                    <a:pt x="21598" y="21650"/>
                    <a:pt x="21595" y="21796"/>
                  </a:cubicBezTo>
                </a:path>
                <a:path w="21600" h="21797" stroke="0">
                  <a:moveTo>
                    <a:pt x="3229" y="-1"/>
                  </a:moveTo>
                  <a:cubicBezTo>
                    <a:pt x="13791" y="1596"/>
                    <a:pt x="21600" y="10674"/>
                    <a:pt x="21600" y="21357"/>
                  </a:cubicBezTo>
                  <a:cubicBezTo>
                    <a:pt x="21600" y="21503"/>
                    <a:pt x="21598" y="21650"/>
                    <a:pt x="21595" y="21796"/>
                  </a:cubicBezTo>
                  <a:lnTo>
                    <a:pt x="0" y="21357"/>
                  </a:lnTo>
                  <a:lnTo>
                    <a:pt x="3229" y="-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45784" name="Object 6"/>
            <p:cNvGraphicFramePr>
              <a:graphicFrameLocks noChangeAspect="1"/>
            </p:cNvGraphicFramePr>
            <p:nvPr/>
          </p:nvGraphicFramePr>
          <p:xfrm>
            <a:off x="432" y="47"/>
            <a:ext cx="668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" name="" r:id="rId16" imgW="1358900" imgH="393700" progId="Equation.3">
                    <p:embed/>
                  </p:oleObj>
                </mc:Choice>
                <mc:Fallback>
                  <p:oleObj name="" r:id="rId16" imgW="1358900" imgH="393700" progId="Equation.3">
                    <p:embed/>
                    <p:pic>
                      <p:nvPicPr>
                        <p:cNvPr id="0" name="图片 4199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32" y="47"/>
                          <a:ext cx="668" cy="1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33"/>
          <p:cNvGrpSpPr/>
          <p:nvPr/>
        </p:nvGrpSpPr>
        <p:grpSpPr>
          <a:xfrm>
            <a:off x="2969260" y="5010150"/>
            <a:ext cx="1066800" cy="271463"/>
            <a:chOff x="0" y="0"/>
            <a:chExt cx="672" cy="171"/>
          </a:xfrm>
        </p:grpSpPr>
        <p:sp>
          <p:nvSpPr>
            <p:cNvPr id="245786" name="Line 34"/>
            <p:cNvSpPr/>
            <p:nvPr/>
          </p:nvSpPr>
          <p:spPr>
            <a:xfrm>
              <a:off x="0" y="0"/>
              <a:ext cx="672" cy="0"/>
            </a:xfrm>
            <a:prstGeom prst="line">
              <a:avLst/>
            </a:prstGeom>
            <a:ln w="254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45787" name="Object 5"/>
            <p:cNvGraphicFramePr>
              <a:graphicFrameLocks noChangeAspect="1"/>
            </p:cNvGraphicFramePr>
            <p:nvPr/>
          </p:nvGraphicFramePr>
          <p:xfrm>
            <a:off x="204" y="12"/>
            <a:ext cx="240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" name="" r:id="rId18" imgW="457200" imgH="304800" progId="Equation.3">
                    <p:embed/>
                  </p:oleObj>
                </mc:Choice>
                <mc:Fallback>
                  <p:oleObj name="" r:id="rId18" imgW="457200" imgH="304800" progId="Equation.3">
                    <p:embed/>
                    <p:pic>
                      <p:nvPicPr>
                        <p:cNvPr id="0" name="图片 4200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04" y="12"/>
                          <a:ext cx="240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45"/>
          <p:cNvGrpSpPr/>
          <p:nvPr/>
        </p:nvGrpSpPr>
        <p:grpSpPr>
          <a:xfrm>
            <a:off x="4036060" y="4475163"/>
            <a:ext cx="444500" cy="533400"/>
            <a:chOff x="0" y="0"/>
            <a:chExt cx="280" cy="336"/>
          </a:xfrm>
        </p:grpSpPr>
        <p:sp>
          <p:nvSpPr>
            <p:cNvPr id="245789" name="Line 46"/>
            <p:cNvSpPr/>
            <p:nvPr/>
          </p:nvSpPr>
          <p:spPr>
            <a:xfrm flipV="1">
              <a:off x="0" y="0"/>
              <a:ext cx="0" cy="336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45790" name="Object 4"/>
            <p:cNvGraphicFramePr>
              <a:graphicFrameLocks noChangeAspect="1"/>
            </p:cNvGraphicFramePr>
            <p:nvPr/>
          </p:nvGraphicFramePr>
          <p:xfrm>
            <a:off x="55" y="65"/>
            <a:ext cx="225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6" name="" r:id="rId20" imgW="431800" imgH="381000" progId="Equation.3">
                    <p:embed/>
                  </p:oleObj>
                </mc:Choice>
                <mc:Fallback>
                  <p:oleObj name="" r:id="rId20" imgW="431800" imgH="381000" progId="Equation.3">
                    <p:embed/>
                    <p:pic>
                      <p:nvPicPr>
                        <p:cNvPr id="0" name="图片 420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5" y="65"/>
                          <a:ext cx="225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 bldLvl="0" animBg="1"/>
      <p:bldP spid="178179" grpId="0" bldLvl="0" animBg="1"/>
      <p:bldP spid="178180" grpId="0" bldLvl="0" animBg="1"/>
      <p:bldP spid="178181" grpId="0" bldLvl="0" animBg="1"/>
      <p:bldP spid="1781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283649" name="Text Box 2"/>
          <p:cNvSpPr txBox="1"/>
          <p:nvPr/>
        </p:nvSpPr>
        <p:spPr>
          <a:xfrm>
            <a:off x="1373823" y="908050"/>
            <a:ext cx="1524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1</a:t>
            </a:r>
            <a:endParaRPr lang="en-US" altLang="zh-CN" sz="2800" b="1" i="0" dirty="0">
              <a:solidFill>
                <a:srgbClr val="0000FF"/>
              </a:solidFill>
              <a:latin typeface="Times New Roman" panose="02020603050405020304" pitchFamily="18" charset="0"/>
              <a:ea typeface="华文细黑" pitchFamily="2" charset="-122"/>
            </a:endParaRPr>
          </a:p>
        </p:txBody>
      </p:sp>
      <p:graphicFrame>
        <p:nvGraphicFramePr>
          <p:cNvPr id="283650" name="Object 2"/>
          <p:cNvGraphicFramePr>
            <a:graphicFrameLocks noChangeAspect="1"/>
          </p:cNvGraphicFramePr>
          <p:nvPr/>
        </p:nvGraphicFramePr>
        <p:xfrm>
          <a:off x="2502218" y="908050"/>
          <a:ext cx="760888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" name="" r:id="rId1" imgW="7604125" imgH="1040765" progId="Equation.3">
                  <p:embed/>
                </p:oleObj>
              </mc:Choice>
              <mc:Fallback>
                <p:oleObj name="" r:id="rId1" imgW="7604125" imgH="1040765" progId="Equation.3">
                  <p:embed/>
                  <p:pic>
                    <p:nvPicPr>
                      <p:cNvPr id="0" name="图片 43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2218" y="908050"/>
                        <a:ext cx="7608887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2" name="Text Box 4"/>
          <p:cNvSpPr txBox="1"/>
          <p:nvPr/>
        </p:nvSpPr>
        <p:spPr>
          <a:xfrm>
            <a:off x="1816735" y="219075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C1ADC"/>
                </a:solidFill>
                <a:latin typeface="Times New Roman" panose="02020603050405020304" pitchFamily="18" charset="0"/>
                <a:ea typeface="黑体" panose="02010600030101010101" pitchFamily="49" charset="-122"/>
              </a:rPr>
              <a:t>证</a:t>
            </a:r>
            <a:endParaRPr lang="zh-CN" altLang="en-US" sz="2800" b="1" i="0" dirty="0">
              <a:solidFill>
                <a:srgbClr val="0C1ADC"/>
              </a:solidFill>
              <a:latin typeface="Times New Roman" panose="02020603050405020304" pitchFamily="18" charset="0"/>
              <a:ea typeface="黑体" panose="02010600030101010101" pitchFamily="49" charset="-122"/>
            </a:endParaRPr>
          </a:p>
        </p:txBody>
      </p:sp>
      <p:graphicFrame>
        <p:nvGraphicFramePr>
          <p:cNvPr id="222213" name="Object 3"/>
          <p:cNvGraphicFramePr>
            <a:graphicFrameLocks noChangeAspect="1"/>
          </p:cNvGraphicFramePr>
          <p:nvPr/>
        </p:nvGraphicFramePr>
        <p:xfrm>
          <a:off x="2427923" y="2276475"/>
          <a:ext cx="32734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" name="" r:id="rId3" imgW="3606800" imgH="457200" progId="Equation.3">
                  <p:embed/>
                </p:oleObj>
              </mc:Choice>
              <mc:Fallback>
                <p:oleObj name="" r:id="rId3" imgW="3606800" imgH="457200" progId="Equation.3">
                  <p:embed/>
                  <p:pic>
                    <p:nvPicPr>
                      <p:cNvPr id="0" name="图片 43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7923" y="2276475"/>
                        <a:ext cx="3273425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4" name="Object 4"/>
          <p:cNvGraphicFramePr>
            <a:graphicFrameLocks noChangeAspect="1"/>
          </p:cNvGraphicFramePr>
          <p:nvPr/>
        </p:nvGraphicFramePr>
        <p:xfrm>
          <a:off x="5571173" y="2311400"/>
          <a:ext cx="36496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" name="" r:id="rId5" imgW="3987800" imgH="457200" progId="Equation.3">
                  <p:embed/>
                </p:oleObj>
              </mc:Choice>
              <mc:Fallback>
                <p:oleObj name="" r:id="rId5" imgW="3987800" imgH="457200" progId="Equation.3">
                  <p:embed/>
                  <p:pic>
                    <p:nvPicPr>
                      <p:cNvPr id="0" name="图片 43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71173" y="2311400"/>
                        <a:ext cx="3649662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5" name="Object 5"/>
          <p:cNvGraphicFramePr>
            <a:graphicFrameLocks noChangeAspect="1"/>
          </p:cNvGraphicFramePr>
          <p:nvPr/>
        </p:nvGraphicFramePr>
        <p:xfrm>
          <a:off x="2459673" y="3036888"/>
          <a:ext cx="274478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" name="" r:id="rId7" imgW="3021330" imgH="431800" progId="Equation.3">
                  <p:embed/>
                </p:oleObj>
              </mc:Choice>
              <mc:Fallback>
                <p:oleObj name="" r:id="rId7" imgW="3021330" imgH="431800" progId="Equation.3">
                  <p:embed/>
                  <p:pic>
                    <p:nvPicPr>
                      <p:cNvPr id="0" name="图片 43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9673" y="3036888"/>
                        <a:ext cx="2744787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6" name="Object 6"/>
          <p:cNvGraphicFramePr>
            <a:graphicFrameLocks noChangeAspect="1"/>
          </p:cNvGraphicFramePr>
          <p:nvPr/>
        </p:nvGraphicFramePr>
        <p:xfrm>
          <a:off x="5196523" y="3057525"/>
          <a:ext cx="5635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" name="" r:id="rId9" imgW="622300" imgH="393700" progId="Equation.3">
                  <p:embed/>
                </p:oleObj>
              </mc:Choice>
              <mc:Fallback>
                <p:oleObj name="" r:id="rId9" imgW="622300" imgH="393700" progId="Equation.3">
                  <p:embed/>
                  <p:pic>
                    <p:nvPicPr>
                      <p:cNvPr id="0" name="图片 43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96523" y="3057525"/>
                        <a:ext cx="563562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7" name="Text Box 9"/>
          <p:cNvSpPr txBox="1"/>
          <p:nvPr/>
        </p:nvSpPr>
        <p:spPr>
          <a:xfrm>
            <a:off x="6007735" y="3638550"/>
            <a:ext cx="2667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C1ADC"/>
                </a:solidFill>
                <a:latin typeface="Times New Roman" panose="02020603050405020304" pitchFamily="18" charset="0"/>
                <a:ea typeface="华文细黑" pitchFamily="2" charset="-122"/>
              </a:rPr>
              <a:t>由零点定理</a:t>
            </a:r>
            <a:r>
              <a:rPr lang="en-US" altLang="zh-CN" sz="2800" b="1" i="0" dirty="0">
                <a:solidFill>
                  <a:srgbClr val="0C1ADC"/>
                </a:solidFill>
                <a:latin typeface="Times New Roman" panose="02020603050405020304" pitchFamily="18" charset="0"/>
                <a:ea typeface="华文细黑" pitchFamily="2" charset="-122"/>
              </a:rPr>
              <a:t>,</a:t>
            </a:r>
            <a:endParaRPr lang="en-US" altLang="zh-CN" sz="2800" b="1" i="0" dirty="0">
              <a:solidFill>
                <a:srgbClr val="0C1ADC"/>
              </a:solidFill>
              <a:latin typeface="Times New Roman" panose="02020603050405020304" pitchFamily="18" charset="0"/>
              <a:ea typeface="华文细黑" pitchFamily="2" charset="-122"/>
            </a:endParaRPr>
          </a:p>
        </p:txBody>
      </p:sp>
      <p:graphicFrame>
        <p:nvGraphicFramePr>
          <p:cNvPr id="222218" name="Object 7"/>
          <p:cNvGraphicFramePr>
            <a:graphicFrameLocks noChangeAspect="1"/>
          </p:cNvGraphicFramePr>
          <p:nvPr/>
        </p:nvGraphicFramePr>
        <p:xfrm>
          <a:off x="2540635" y="4475163"/>
          <a:ext cx="23622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" name="" r:id="rId11" imgW="2552700" imgH="457200" progId="Equation.3">
                  <p:embed/>
                </p:oleObj>
              </mc:Choice>
              <mc:Fallback>
                <p:oleObj name="" r:id="rId11" imgW="2552700" imgH="457200" progId="Equation.3">
                  <p:embed/>
                  <p:pic>
                    <p:nvPicPr>
                      <p:cNvPr id="0" name="图片 43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40635" y="4475163"/>
                        <a:ext cx="2362200" cy="42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9" name="Object 8"/>
          <p:cNvGraphicFramePr>
            <a:graphicFrameLocks noChangeAspect="1"/>
          </p:cNvGraphicFramePr>
          <p:nvPr/>
        </p:nvGraphicFramePr>
        <p:xfrm>
          <a:off x="4959985" y="4503738"/>
          <a:ext cx="30337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" name="" r:id="rId13" imgW="3276600" imgH="419100" progId="Equation.3">
                  <p:embed/>
                </p:oleObj>
              </mc:Choice>
              <mc:Fallback>
                <p:oleObj name="" r:id="rId13" imgW="3276600" imgH="419100" progId="Equation.3">
                  <p:embed/>
                  <p:pic>
                    <p:nvPicPr>
                      <p:cNvPr id="0" name="图片 433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59985" y="4503738"/>
                        <a:ext cx="3033713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20" name="Object 9"/>
          <p:cNvGraphicFramePr>
            <a:graphicFrameLocks noChangeAspect="1"/>
          </p:cNvGraphicFramePr>
          <p:nvPr/>
        </p:nvGraphicFramePr>
        <p:xfrm>
          <a:off x="2426335" y="3756025"/>
          <a:ext cx="23876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" name="" r:id="rId15" imgW="2626360" imgH="405765" progId="Equation.3">
                  <p:embed/>
                </p:oleObj>
              </mc:Choice>
              <mc:Fallback>
                <p:oleObj name="" r:id="rId15" imgW="2626360" imgH="405765" progId="Equation.3">
                  <p:embed/>
                  <p:pic>
                    <p:nvPicPr>
                      <p:cNvPr id="0" name="图片 433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26335" y="3756025"/>
                        <a:ext cx="2387600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21" name="Object 10"/>
          <p:cNvGraphicFramePr>
            <a:graphicFrameLocks noChangeAspect="1"/>
          </p:cNvGraphicFramePr>
          <p:nvPr/>
        </p:nvGraphicFramePr>
        <p:xfrm>
          <a:off x="4882198" y="3741738"/>
          <a:ext cx="56356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5" name="" r:id="rId17" imgW="622300" imgH="393700" progId="Equation.3">
                  <p:embed/>
                </p:oleObj>
              </mc:Choice>
              <mc:Fallback>
                <p:oleObj name="" r:id="rId17" imgW="622300" imgH="393700" progId="Equation.3">
                  <p:embed/>
                  <p:pic>
                    <p:nvPicPr>
                      <p:cNvPr id="0" name="图片 434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82198" y="3741738"/>
                        <a:ext cx="563562" cy="357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22" name="Object 11"/>
          <p:cNvGraphicFramePr>
            <a:graphicFrameLocks noChangeAspect="1"/>
          </p:cNvGraphicFramePr>
          <p:nvPr/>
        </p:nvGraphicFramePr>
        <p:xfrm>
          <a:off x="2581910" y="5324475"/>
          <a:ext cx="17875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" name="" r:id="rId19" imgW="1943100" imgH="431800" progId="Equation.3">
                  <p:embed/>
                </p:oleObj>
              </mc:Choice>
              <mc:Fallback>
                <p:oleObj name="" r:id="rId19" imgW="1943100" imgH="431800" progId="Equation.3">
                  <p:embed/>
                  <p:pic>
                    <p:nvPicPr>
                      <p:cNvPr id="0" name="图片 434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81910" y="5324475"/>
                        <a:ext cx="1787525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22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/>
      <p:bldP spid="2222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221186" name="Text Box 2"/>
          <p:cNvSpPr txBox="1"/>
          <p:nvPr/>
        </p:nvSpPr>
        <p:spPr>
          <a:xfrm>
            <a:off x="1372553" y="961708"/>
            <a:ext cx="1524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2</a:t>
            </a:r>
            <a:endParaRPr lang="en-US" altLang="zh-CN" sz="2800" b="1" i="0" dirty="0">
              <a:solidFill>
                <a:srgbClr val="0000FF"/>
              </a:solidFill>
              <a:latin typeface="Times New Roman" panose="02020603050405020304" pitchFamily="18" charset="0"/>
              <a:ea typeface="华文细黑" pitchFamily="2" charset="-122"/>
            </a:endParaRPr>
          </a:p>
        </p:txBody>
      </p:sp>
      <p:graphicFrame>
        <p:nvGraphicFramePr>
          <p:cNvPr id="221187" name="Object 2"/>
          <p:cNvGraphicFramePr>
            <a:graphicFrameLocks noChangeAspect="1"/>
          </p:cNvGraphicFramePr>
          <p:nvPr/>
        </p:nvGraphicFramePr>
        <p:xfrm>
          <a:off x="2380615" y="1025208"/>
          <a:ext cx="63388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" name="" r:id="rId1" imgW="6337300" imgH="1016000" progId="Equation.3">
                  <p:embed/>
                </p:oleObj>
              </mc:Choice>
              <mc:Fallback>
                <p:oleObj name="" r:id="rId1" imgW="6337300" imgH="1016000" progId="Equation.3">
                  <p:embed/>
                  <p:pic>
                    <p:nvPicPr>
                      <p:cNvPr id="0" name="图片 43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0615" y="1025208"/>
                        <a:ext cx="6338888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88" name="Text Box 4"/>
          <p:cNvSpPr txBox="1"/>
          <p:nvPr/>
        </p:nvSpPr>
        <p:spPr>
          <a:xfrm>
            <a:off x="1599565" y="2728595"/>
            <a:ext cx="12573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C1ADC"/>
                </a:solidFill>
                <a:latin typeface="Times New Roman" panose="02020603050405020304" pitchFamily="18" charset="0"/>
                <a:ea typeface="黑体" panose="02010600030101010101" pitchFamily="49" charset="-122"/>
              </a:rPr>
              <a:t>证</a:t>
            </a:r>
            <a:endParaRPr lang="zh-CN" altLang="en-US" sz="2800" b="1" i="0" dirty="0">
              <a:solidFill>
                <a:srgbClr val="0C1ADC"/>
              </a:solidFill>
              <a:latin typeface="Times New Roman" panose="02020603050405020304" pitchFamily="18" charset="0"/>
              <a:ea typeface="黑体" panose="02010600030101010101" pitchFamily="49" charset="-122"/>
            </a:endParaRPr>
          </a:p>
        </p:txBody>
      </p:sp>
      <p:graphicFrame>
        <p:nvGraphicFramePr>
          <p:cNvPr id="221189" name="Object 3"/>
          <p:cNvGraphicFramePr>
            <a:graphicFrameLocks noChangeAspect="1"/>
          </p:cNvGraphicFramePr>
          <p:nvPr/>
        </p:nvGraphicFramePr>
        <p:xfrm>
          <a:off x="2271078" y="2790508"/>
          <a:ext cx="33432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7" name="" r:id="rId3" imgW="3683000" imgH="469900" progId="Equation.3">
                  <p:embed/>
                </p:oleObj>
              </mc:Choice>
              <mc:Fallback>
                <p:oleObj name="" r:id="rId3" imgW="3683000" imgH="469900" progId="Equation.3">
                  <p:embed/>
                  <p:pic>
                    <p:nvPicPr>
                      <p:cNvPr id="0" name="图片 43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1078" y="2790508"/>
                        <a:ext cx="3343275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0" name="Object 4"/>
          <p:cNvGraphicFramePr>
            <a:graphicFrameLocks noChangeAspect="1"/>
          </p:cNvGraphicFramePr>
          <p:nvPr/>
        </p:nvGraphicFramePr>
        <p:xfrm>
          <a:off x="5855653" y="2782570"/>
          <a:ext cx="35544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" name="" r:id="rId5" imgW="3797300" imgH="457200" progId="Equation.3">
                  <p:embed/>
                </p:oleObj>
              </mc:Choice>
              <mc:Fallback>
                <p:oleObj name="" r:id="rId5" imgW="3797300" imgH="457200" progId="Equation.3">
                  <p:embed/>
                  <p:pic>
                    <p:nvPicPr>
                      <p:cNvPr id="0" name="图片 43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55653" y="2782570"/>
                        <a:ext cx="3554412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1" name="Object 5"/>
          <p:cNvGraphicFramePr>
            <a:graphicFrameLocks noChangeAspect="1"/>
          </p:cNvGraphicFramePr>
          <p:nvPr/>
        </p:nvGraphicFramePr>
        <p:xfrm>
          <a:off x="2298065" y="3585845"/>
          <a:ext cx="20637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" name="" r:id="rId7" imgW="2272030" imgH="406400" progId="Equation.3">
                  <p:embed/>
                </p:oleObj>
              </mc:Choice>
              <mc:Fallback>
                <p:oleObj name="" r:id="rId7" imgW="2272030" imgH="406400" progId="Equation.3">
                  <p:embed/>
                  <p:pic>
                    <p:nvPicPr>
                      <p:cNvPr id="0" name="图片 43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98065" y="3585845"/>
                        <a:ext cx="2063750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2" name="Object 6"/>
          <p:cNvGraphicFramePr>
            <a:graphicFrameLocks noChangeAspect="1"/>
          </p:cNvGraphicFramePr>
          <p:nvPr/>
        </p:nvGraphicFramePr>
        <p:xfrm>
          <a:off x="4676140" y="3590608"/>
          <a:ext cx="203993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" name="" r:id="rId9" imgW="2246630" imgH="406400" progId="Equation.3">
                  <p:embed/>
                </p:oleObj>
              </mc:Choice>
              <mc:Fallback>
                <p:oleObj name="" r:id="rId9" imgW="2246630" imgH="406400" progId="Equation.3">
                  <p:embed/>
                  <p:pic>
                    <p:nvPicPr>
                      <p:cNvPr id="0" name="图片 43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76140" y="3590608"/>
                        <a:ext cx="2039938" cy="366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3" name="Text Box 9"/>
          <p:cNvSpPr txBox="1"/>
          <p:nvPr/>
        </p:nvSpPr>
        <p:spPr>
          <a:xfrm>
            <a:off x="7105015" y="3495358"/>
            <a:ext cx="2286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C1ADC"/>
                </a:solidFill>
                <a:latin typeface="Times New Roman" panose="02020603050405020304" pitchFamily="18" charset="0"/>
                <a:ea typeface="华文细黑" pitchFamily="2" charset="-122"/>
              </a:rPr>
              <a:t>由零点定理</a:t>
            </a:r>
            <a:r>
              <a:rPr lang="en-US" altLang="zh-CN" sz="2800" b="1" i="0" dirty="0">
                <a:solidFill>
                  <a:srgbClr val="0C1ADC"/>
                </a:solidFill>
                <a:latin typeface="Times New Roman" panose="02020603050405020304" pitchFamily="18" charset="0"/>
                <a:ea typeface="华文细黑" pitchFamily="2" charset="-122"/>
              </a:rPr>
              <a:t>,</a:t>
            </a:r>
            <a:endParaRPr lang="en-US" altLang="zh-CN" sz="2800" b="1" i="0" dirty="0">
              <a:solidFill>
                <a:srgbClr val="0C1ADC"/>
              </a:solidFill>
              <a:latin typeface="Times New Roman" panose="02020603050405020304" pitchFamily="18" charset="0"/>
              <a:ea typeface="华文细黑" pitchFamily="2" charset="-122"/>
            </a:endParaRPr>
          </a:p>
        </p:txBody>
      </p:sp>
      <p:graphicFrame>
        <p:nvGraphicFramePr>
          <p:cNvPr id="221194" name="Object 7"/>
          <p:cNvGraphicFramePr>
            <a:graphicFrameLocks noChangeAspect="1"/>
          </p:cNvGraphicFramePr>
          <p:nvPr/>
        </p:nvGraphicFramePr>
        <p:xfrm>
          <a:off x="2312353" y="4282758"/>
          <a:ext cx="222091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" name="" r:id="rId11" imgW="2401570" imgH="457200" progId="Equation.3">
                  <p:embed/>
                </p:oleObj>
              </mc:Choice>
              <mc:Fallback>
                <p:oleObj name="" r:id="rId11" imgW="2401570" imgH="457200" progId="Equation.3">
                  <p:embed/>
                  <p:pic>
                    <p:nvPicPr>
                      <p:cNvPr id="0" name="图片 434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12353" y="4282758"/>
                        <a:ext cx="2220912" cy="42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5" name="Object 8"/>
          <p:cNvGraphicFramePr>
            <a:graphicFrameLocks noChangeAspect="1"/>
          </p:cNvGraphicFramePr>
          <p:nvPr/>
        </p:nvGraphicFramePr>
        <p:xfrm>
          <a:off x="4533265" y="4284345"/>
          <a:ext cx="13874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" name="" r:id="rId13" imgW="1499235" imgH="419100" progId="Equation.3">
                  <p:embed/>
                </p:oleObj>
              </mc:Choice>
              <mc:Fallback>
                <p:oleObj name="" r:id="rId13" imgW="1499235" imgH="419100" progId="Equation.3">
                  <p:embed/>
                  <p:pic>
                    <p:nvPicPr>
                      <p:cNvPr id="0" name="图片 434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33265" y="4284345"/>
                        <a:ext cx="1387475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6" name="Object 9"/>
          <p:cNvGraphicFramePr>
            <a:graphicFrameLocks noChangeAspect="1"/>
          </p:cNvGraphicFramePr>
          <p:nvPr/>
        </p:nvGraphicFramePr>
        <p:xfrm>
          <a:off x="6279515" y="4271645"/>
          <a:ext cx="27495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" name="" r:id="rId15" imgW="2971800" imgH="469900" progId="Equation.3">
                  <p:embed/>
                </p:oleObj>
              </mc:Choice>
              <mc:Fallback>
                <p:oleObj name="" r:id="rId15" imgW="2971800" imgH="469900" progId="Equation.3">
                  <p:embed/>
                  <p:pic>
                    <p:nvPicPr>
                      <p:cNvPr id="0" name="图片 433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79515" y="4271645"/>
                        <a:ext cx="274955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7" name="Object 10"/>
          <p:cNvGraphicFramePr>
            <a:graphicFrameLocks noChangeAspect="1"/>
          </p:cNvGraphicFramePr>
          <p:nvPr/>
        </p:nvGraphicFramePr>
        <p:xfrm>
          <a:off x="2252028" y="5057458"/>
          <a:ext cx="692943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0" name="" r:id="rId17" imgW="7632700" imgH="469900" progId="Equation.3">
                  <p:embed/>
                </p:oleObj>
              </mc:Choice>
              <mc:Fallback>
                <p:oleObj name="" r:id="rId17" imgW="7632700" imgH="469900" progId="Equation.3">
                  <p:embed/>
                  <p:pic>
                    <p:nvPicPr>
                      <p:cNvPr id="0" name="图片 432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52028" y="5057458"/>
                        <a:ext cx="6929437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" grpId="0"/>
      <p:bldP spid="221188" grpId="0"/>
      <p:bldP spid="22119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05455" y="2513965"/>
            <a:ext cx="6477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600">
                <a:latin typeface="楷体" panose="02010609060101010101" charset="-122"/>
                <a:ea typeface="楷体" panose="02010609060101010101" charset="-122"/>
              </a:rPr>
              <a:t>谢 谢！</a:t>
            </a:r>
            <a:endParaRPr lang="zh-CN" altLang="en-US" sz="96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3"/>
          <p:cNvSpPr txBox="1"/>
          <p:nvPr/>
        </p:nvSpPr>
        <p:spPr>
          <a:xfrm>
            <a:off x="873125" y="958215"/>
            <a:ext cx="40201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32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1</a:t>
            </a:r>
            <a:r>
              <a:rPr lang="zh-CN" altLang="en-US" sz="32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、概念</a:t>
            </a:r>
            <a:endParaRPr lang="zh-CN" altLang="en-US" sz="32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20470" y="3107055"/>
            <a:ext cx="17164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注：</a:t>
            </a:r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⑴</a:t>
            </a:r>
            <a:endParaRPr lang="zh-CN" altLang="en-US" sz="2800" b="1" dirty="0">
              <a:solidFill>
                <a:srgbClr val="0C1ADC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52830" y="1438275"/>
            <a:ext cx="10038080" cy="1383665"/>
            <a:chOff x="1658" y="3450"/>
            <a:chExt cx="15808" cy="2179"/>
          </a:xfrm>
        </p:grpSpPr>
        <p:sp>
          <p:nvSpPr>
            <p:cNvPr id="8" name="文本框 7"/>
            <p:cNvSpPr txBox="1"/>
            <p:nvPr/>
          </p:nvSpPr>
          <p:spPr>
            <a:xfrm>
              <a:off x="1658" y="3450"/>
              <a:ext cx="15808" cy="2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457200" lvl="0" indent="-45720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《定义》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设函数 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在         内有定义，若                               ，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marL="457200" lvl="0" indent="-45720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	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则称</a:t>
              </a:r>
              <a:r>
                <a:rPr lang="zh-CN" altLang="en-US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800" b="1" i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</a:t>
              </a:r>
              <a:r>
                <a:rPr lang="zh-CN" altLang="en-US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在点 </a:t>
              </a:r>
              <a:r>
                <a:rPr lang="en-US" altLang="zh-CN" sz="2800" b="1" i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0</a:t>
              </a:r>
              <a:r>
                <a:rPr lang="zh-CN" altLang="en-US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处连续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。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graphicFrame>
          <p:nvGraphicFramePr>
            <p:cNvPr id="11" name="对象 1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63" y="3811"/>
            <a:ext cx="1290" cy="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405765" imgH="228600" progId="Equation.KSEE3">
                    <p:embed/>
                  </p:oleObj>
                </mc:Choice>
                <mc:Fallback>
                  <p:oleObj name="" r:id="rId1" imgW="405765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463" y="3811"/>
                          <a:ext cx="1290" cy="7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322562"/>
            <p:cNvGraphicFramePr>
              <a:graphicFrameLocks noChangeAspect="1"/>
            </p:cNvGraphicFramePr>
            <p:nvPr/>
          </p:nvGraphicFramePr>
          <p:xfrm>
            <a:off x="12051" y="3706"/>
            <a:ext cx="4243" cy="1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3" imgW="1168400" imgH="292100" progId="Equation.DSMT4">
                    <p:embed/>
                  </p:oleObj>
                </mc:Choice>
                <mc:Fallback>
                  <p:oleObj name="" r:id="rId3" imgW="1168400" imgH="2921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51" y="3706"/>
                          <a:ext cx="4243" cy="10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对象 322562"/>
          <p:cNvGraphicFramePr>
            <a:graphicFrameLocks noChangeAspect="1"/>
          </p:cNvGraphicFramePr>
          <p:nvPr/>
        </p:nvGraphicFramePr>
        <p:xfrm>
          <a:off x="2660651" y="3107056"/>
          <a:ext cx="269430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5" imgW="1168400" imgH="292100" progId="Equation.DSMT4">
                  <p:embed/>
                </p:oleObj>
              </mc:Choice>
              <mc:Fallback>
                <p:oleObj name="" r:id="rId5" imgW="11684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0651" y="3107056"/>
                        <a:ext cx="2694305" cy="67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54955" y="3933825"/>
          <a:ext cx="4409440" cy="67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1993900" imgH="304800" progId="Equation.KSEE3">
                  <p:embed/>
                </p:oleObj>
              </mc:Choice>
              <mc:Fallback>
                <p:oleObj name="" r:id="rId7" imgW="1993900" imgH="304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54955" y="3933825"/>
                        <a:ext cx="4409440" cy="675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54955" y="3107055"/>
          <a:ext cx="480314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9" imgW="2171700" imgH="292100" progId="Equation.KSEE3">
                  <p:embed/>
                </p:oleObj>
              </mc:Choice>
              <mc:Fallback>
                <p:oleObj name="" r:id="rId9" imgW="2171700" imgH="292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54955" y="3107055"/>
                        <a:ext cx="480314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1220470" y="4471035"/>
            <a:ext cx="590296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⑵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i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zh-CN" altLang="en-US" sz="2800" b="1" i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在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区间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[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,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]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上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的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连续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？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⑶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初等函数在其定义区间上都连续。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879475" y="605790"/>
            <a:ext cx="10431780" cy="1464310"/>
            <a:chOff x="1385" y="954"/>
            <a:chExt cx="16428" cy="2306"/>
          </a:xfrm>
        </p:grpSpPr>
        <p:sp>
          <p:nvSpPr>
            <p:cNvPr id="3" name="文本框 2"/>
            <p:cNvSpPr txBox="1"/>
            <p:nvPr/>
          </p:nvSpPr>
          <p:spPr>
            <a:xfrm>
              <a:off x="1385" y="1706"/>
              <a:ext cx="16428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l" fontAlgn="base">
                <a:spcBef>
                  <a:spcPct val="5000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0C1ADC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例</a:t>
              </a:r>
              <a:r>
                <a:rPr lang="en-US" altLang="zh-CN" sz="2800" b="1" dirty="0">
                  <a:solidFill>
                    <a:srgbClr val="0C1ADC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1</a:t>
              </a:r>
              <a:r>
                <a:rPr lang="zh-CN" altLang="en-US" sz="2800" b="1" dirty="0">
                  <a:solidFill>
                    <a:srgbClr val="CC0099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  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若                         在 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R</a:t>
              </a:r>
              <a:r>
                <a:rPr lang="en-US" altLang="zh-CN" sz="28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 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上连续，则</a:t>
              </a:r>
              <a:r>
                <a:rPr lang="zh-CN" altLang="en-US" sz="2800" b="1" i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 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 =</a:t>
              </a:r>
              <a:r>
                <a:rPr lang="zh-CN" altLang="en-US" sz="2800" b="1" u="sng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     </a:t>
              </a:r>
              <a:r>
                <a:rPr lang="en-US" altLang="zh-CN" sz="28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.</a:t>
              </a:r>
              <a:endPara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506" y="954"/>
            <a:ext cx="6945" cy="2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" imgW="1993900" imgH="660400" progId="Equation.KSEE3">
                    <p:embed/>
                  </p:oleObj>
                </mc:Choice>
                <mc:Fallback>
                  <p:oleObj name="" r:id="rId1" imgW="1993900" imgH="6604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506" y="954"/>
                          <a:ext cx="6945" cy="23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35260" y="1082993"/>
          <a:ext cx="449580" cy="36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203200" imgH="165100" progId="Equation.KSEE3">
                  <p:embed/>
                </p:oleObj>
              </mc:Choice>
              <mc:Fallback>
                <p:oleObj name="" r:id="rId3" imgW="2032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35260" y="1082993"/>
                        <a:ext cx="449580" cy="366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172210" y="2618105"/>
            <a:ext cx="9842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解：</a:t>
            </a:r>
            <a:endParaRPr lang="zh-CN" altLang="en-US" sz="2800" b="1" dirty="0">
              <a:solidFill>
                <a:srgbClr val="0C1ADC"/>
              </a:solidFill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08493" y="2444433"/>
          <a:ext cx="868108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3924300" imgH="419100" progId="Equation.KSEE3">
                  <p:embed/>
                </p:oleObj>
              </mc:Choice>
              <mc:Fallback>
                <p:oleObj name="" r:id="rId5" imgW="39243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8493" y="2444433"/>
                        <a:ext cx="868108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05645" y="3460751"/>
          <a:ext cx="9842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444500" imgH="177165" progId="Equation.KSEE3">
                  <p:embed/>
                </p:oleObj>
              </mc:Choice>
              <mc:Fallback>
                <p:oleObj name="" r:id="rId7" imgW="4445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05645" y="3460751"/>
                        <a:ext cx="9842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878840" y="4291330"/>
            <a:ext cx="10431780" cy="1521460"/>
            <a:chOff x="1384" y="6758"/>
            <a:chExt cx="16428" cy="2396"/>
          </a:xfrm>
        </p:grpSpPr>
        <p:sp>
          <p:nvSpPr>
            <p:cNvPr id="13" name="文本框 12"/>
            <p:cNvSpPr txBox="1"/>
            <p:nvPr/>
          </p:nvSpPr>
          <p:spPr>
            <a:xfrm>
              <a:off x="1384" y="7497"/>
              <a:ext cx="16428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l" fontAlgn="base">
                <a:spcBef>
                  <a:spcPct val="5000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0C1ADC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例</a:t>
              </a:r>
              <a:r>
                <a:rPr lang="en-US" altLang="zh-CN" sz="2800" b="1" dirty="0">
                  <a:solidFill>
                    <a:srgbClr val="0C1ADC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2</a:t>
              </a:r>
              <a:r>
                <a:rPr lang="zh-CN" altLang="en-US" sz="2800" b="1" dirty="0">
                  <a:solidFill>
                    <a:srgbClr val="CC0099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  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若                     在 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 </a:t>
              </a:r>
              <a:r>
                <a:rPr lang="en-US" altLang="zh-CN" sz="28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= 0 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处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连续，则</a:t>
              </a:r>
              <a:r>
                <a:rPr lang="zh-CN" altLang="en-US" sz="2800" b="1" u="sng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         </a:t>
              </a:r>
              <a:r>
                <a:rPr lang="en-US" altLang="zh-CN" sz="28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.</a:t>
              </a:r>
              <a:endPara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504" y="6758"/>
            <a:ext cx="5882" cy="2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" r:id="rId9" imgW="1688465" imgH="685800" progId="Equation.KSEE3">
                    <p:embed/>
                  </p:oleObj>
                </mc:Choice>
                <mc:Fallback>
                  <p:oleObj name="" r:id="rId9" imgW="1688465" imgH="685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04" y="6758"/>
                          <a:ext cx="5882" cy="23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91993" y="4408806"/>
          <a:ext cx="1011555" cy="87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1" imgW="457200" imgH="393700" progId="Equation.KSEE3">
                  <p:embed/>
                </p:oleObj>
              </mc:Choice>
              <mc:Fallback>
                <p:oleObj name="" r:id="rId11" imgW="4572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591993" y="4408806"/>
                        <a:ext cx="1011555" cy="873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9475" y="830580"/>
            <a:ext cx="53848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32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2</a:t>
            </a:r>
            <a:r>
              <a:rPr lang="zh-CN" altLang="en-US" sz="32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、函数的间断点及其分类</a:t>
            </a:r>
            <a:endParaRPr lang="zh-CN" altLang="en-US" sz="32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76960" y="1463040"/>
            <a:ext cx="10038080" cy="1383665"/>
            <a:chOff x="1658" y="3450"/>
            <a:chExt cx="15808" cy="2179"/>
          </a:xfrm>
        </p:grpSpPr>
        <p:sp>
          <p:nvSpPr>
            <p:cNvPr id="10" name="文本框 9"/>
            <p:cNvSpPr txBox="1"/>
            <p:nvPr/>
          </p:nvSpPr>
          <p:spPr>
            <a:xfrm>
              <a:off x="1658" y="3450"/>
              <a:ext cx="15808" cy="2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457200" lvl="0" indent="-45720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F93AF6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Arial" panose="020B0604020202020204" pitchFamily="34" charset="0"/>
                </a:rPr>
                <a:t>⑴ 间断点：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若                               ，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	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则称 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在点 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0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处不连续，且点 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0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称为 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的间断点。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graphicFrame>
          <p:nvGraphicFramePr>
            <p:cNvPr id="24" name="对象 322562"/>
            <p:cNvGraphicFramePr>
              <a:graphicFrameLocks noChangeAspect="1"/>
            </p:cNvGraphicFramePr>
            <p:nvPr/>
          </p:nvGraphicFramePr>
          <p:xfrm>
            <a:off x="5599" y="3691"/>
            <a:ext cx="4243" cy="1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" name="" r:id="rId1" imgW="1168400" imgH="292100" progId="Equation.DSMT4">
                    <p:embed/>
                  </p:oleObj>
                </mc:Choice>
                <mc:Fallback>
                  <p:oleObj name="" r:id="rId1" imgW="1168400" imgH="2921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599" y="3691"/>
                          <a:ext cx="4243" cy="10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33925" y="5040948"/>
          <a:ext cx="601091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3" imgW="2717800" imgH="634365" progId="Equation.KSEE3">
                  <p:embed/>
                </p:oleObj>
              </mc:Choice>
              <mc:Fallback>
                <p:oleObj name="" r:id="rId3" imgW="2717800" imgH="6343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3925" y="5040948"/>
                        <a:ext cx="6010910" cy="140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1464945" y="3083560"/>
            <a:ext cx="9547860" cy="1957705"/>
            <a:chOff x="2307" y="4856"/>
            <a:chExt cx="15036" cy="3083"/>
          </a:xfrm>
        </p:grpSpPr>
        <p:sp>
          <p:nvSpPr>
            <p:cNvPr id="9" name="文本框 8"/>
            <p:cNvSpPr txBox="1"/>
            <p:nvPr/>
          </p:nvSpPr>
          <p:spPr>
            <a:xfrm>
              <a:off x="2307" y="4856"/>
              <a:ext cx="15036" cy="28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l" fontAlgn="base">
                <a:spcBef>
                  <a:spcPct val="5000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0C1ADC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注：</a:t>
              </a:r>
              <a:r>
                <a:rPr lang="zh-CN" altLang="en-US" sz="2800">
                  <a:solidFill>
                    <a:srgbClr val="0C1ADC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①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在点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0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处无定义；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lvl="0" algn="l" fontAlgn="base">
                <a:spcBef>
                  <a:spcPct val="5000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>
                  <a:solidFill>
                    <a:srgbClr val="0C1ADC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②</a:t>
              </a:r>
              <a:r>
                <a:rPr lang="zh-CN" altLang="en-US" sz="2800" b="1" dirty="0">
                  <a:solidFill>
                    <a:srgbClr val="0C1ADC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Arial" panose="020B0604020202020204" pitchFamily="34" charset="0"/>
                </a:rPr>
                <a:t>         </a:t>
              </a:r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Arial" panose="020B0604020202020204" pitchFamily="34" charset="0"/>
                </a:rPr>
                <a:t>存在，但与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800" b="1" i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0</a:t>
              </a:r>
              <a:r>
                <a:rPr lang="en-US" altLang="zh-CN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</a:t>
              </a:r>
              <a:r>
                <a:rPr lang="zh-CN" altLang="en-US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不相等。</a:t>
              </a:r>
              <a:endPara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endParaRPr>
            </a:p>
            <a:p>
              <a:pPr lvl="0" algn="l" fontAlgn="base">
                <a:spcBef>
                  <a:spcPct val="5000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>
                  <a:solidFill>
                    <a:srgbClr val="0C1ADC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③</a:t>
              </a:r>
              <a:r>
                <a:rPr lang="zh-CN" altLang="en-US" sz="2800" b="1" dirty="0">
                  <a:solidFill>
                    <a:srgbClr val="0C1ADC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Arial" panose="020B0604020202020204" pitchFamily="34" charset="0"/>
                </a:rPr>
                <a:t>         </a:t>
              </a:r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Arial" panose="020B0604020202020204" pitchFamily="34" charset="0"/>
                </a:rPr>
                <a:t>不存在</a:t>
              </a:r>
              <a:endPara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graphicFrame>
          <p:nvGraphicFramePr>
            <p:cNvPr id="32" name="对象 322562"/>
            <p:cNvGraphicFramePr>
              <a:graphicFrameLocks noChangeAspect="1"/>
            </p:cNvGraphicFramePr>
            <p:nvPr/>
          </p:nvGraphicFramePr>
          <p:xfrm>
            <a:off x="3223" y="6874"/>
            <a:ext cx="2304" cy="1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" name="" r:id="rId5" imgW="634365" imgH="292100" progId="Equation.DSMT4">
                    <p:embed/>
                  </p:oleObj>
                </mc:Choice>
                <mc:Fallback>
                  <p:oleObj name="" r:id="rId5" imgW="634365" imgH="2921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23" y="6874"/>
                          <a:ext cx="2304" cy="10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22562"/>
            <p:cNvGraphicFramePr>
              <a:graphicFrameLocks noChangeAspect="1"/>
            </p:cNvGraphicFramePr>
            <p:nvPr/>
          </p:nvGraphicFramePr>
          <p:xfrm>
            <a:off x="3223" y="5809"/>
            <a:ext cx="2304" cy="1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" name="" r:id="rId7" imgW="634365" imgH="292100" progId="Equation.DSMT4">
                    <p:embed/>
                  </p:oleObj>
                </mc:Choice>
                <mc:Fallback>
                  <p:oleObj name="" r:id="rId7" imgW="634365" imgH="2921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23" y="5809"/>
                          <a:ext cx="2304" cy="10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33608" y="4364673"/>
          <a:ext cx="463486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8" imgW="2095500" imgH="304800" progId="Equation.KSEE3">
                  <p:embed/>
                </p:oleObj>
              </mc:Choice>
              <mc:Fallback>
                <p:oleObj name="" r:id="rId8" imgW="2095500" imgH="304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33608" y="4364673"/>
                        <a:ext cx="4634865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9475" y="741680"/>
            <a:ext cx="1043114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F93AF6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⑵ 间断点的分类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——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以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点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处的左右极限来划分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.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20800" y="1847215"/>
            <a:ext cx="9547860" cy="675640"/>
            <a:chOff x="2080" y="2909"/>
            <a:chExt cx="15036" cy="1064"/>
          </a:xfrm>
        </p:grpSpPr>
        <p:sp>
          <p:nvSpPr>
            <p:cNvPr id="9" name="文本框 8"/>
            <p:cNvSpPr txBox="1"/>
            <p:nvPr/>
          </p:nvSpPr>
          <p:spPr>
            <a:xfrm>
              <a:off x="2080" y="2909"/>
              <a:ext cx="15036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l" fontAlgn="base">
                <a:spcBef>
                  <a:spcPct val="5000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>
                  <a:solidFill>
                    <a:srgbClr val="0C1ADC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①</a:t>
              </a:r>
              <a:r>
                <a:rPr lang="zh-CN" altLang="en-US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第一类间断点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：              与           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都存在的间断点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0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；</a:t>
              </a:r>
              <a:endPara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graphicFrame>
          <p:nvGraphicFramePr>
            <p:cNvPr id="28" name="对象 2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35" y="2909"/>
            <a:ext cx="2080" cy="1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" name="" r:id="rId1" imgW="596900" imgH="304800" progId="Equation.KSEE3">
                    <p:embed/>
                  </p:oleObj>
                </mc:Choice>
                <mc:Fallback>
                  <p:oleObj name="" r:id="rId1" imgW="596900" imgH="304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435" y="2909"/>
                          <a:ext cx="2080" cy="10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53" y="2909"/>
            <a:ext cx="2080" cy="1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3" imgW="596900" imgH="304800" progId="Equation.KSEE3">
                    <p:embed/>
                  </p:oleObj>
                </mc:Choice>
                <mc:Fallback>
                  <p:oleObj name="" r:id="rId3" imgW="596900" imgH="304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53" y="2909"/>
                          <a:ext cx="2080" cy="10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1905635" y="2923223"/>
            <a:ext cx="8578850" cy="676275"/>
            <a:chOff x="2082" y="4573"/>
            <a:chExt cx="13510" cy="1065"/>
          </a:xfrm>
        </p:grpSpPr>
        <p:sp>
          <p:nvSpPr>
            <p:cNvPr id="12" name="文本框 11"/>
            <p:cNvSpPr txBox="1"/>
            <p:nvPr/>
          </p:nvSpPr>
          <p:spPr>
            <a:xfrm>
              <a:off x="2082" y="4573"/>
              <a:ext cx="13510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l" fontAlgn="base">
                <a:spcBef>
                  <a:spcPct val="5000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a)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若</a:t>
              </a:r>
              <a:r>
                <a:rPr lang="zh-CN" altLang="en-US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                           ，则称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0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为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跳跃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间断点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；</a:t>
              </a:r>
              <a:endPara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graphicFrame>
          <p:nvGraphicFramePr>
            <p:cNvPr id="26" name="对象 2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673" y="4573"/>
            <a:ext cx="4512" cy="1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" name="" r:id="rId5" imgW="1295400" imgH="304800" progId="Equation.KSEE3">
                    <p:embed/>
                  </p:oleObj>
                </mc:Choice>
                <mc:Fallback>
                  <p:oleObj name="" r:id="rId5" imgW="1295400" imgH="304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73" y="4573"/>
                          <a:ext cx="4512" cy="10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1905635" y="3840163"/>
            <a:ext cx="8578850" cy="1383665"/>
            <a:chOff x="2082" y="4288"/>
            <a:chExt cx="13510" cy="2179"/>
          </a:xfrm>
        </p:grpSpPr>
        <p:sp>
          <p:nvSpPr>
            <p:cNvPr id="32" name="文本框 31"/>
            <p:cNvSpPr txBox="1"/>
            <p:nvPr/>
          </p:nvSpPr>
          <p:spPr>
            <a:xfrm>
              <a:off x="2082" y="4288"/>
              <a:ext cx="13510" cy="2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457200" lvl="0" indent="-45720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b)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若</a:t>
              </a:r>
              <a:r>
                <a:rPr lang="zh-CN" altLang="en-US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                           ，即                 存在，则称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0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为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可去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间断点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；</a:t>
              </a:r>
              <a:endPara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673" y="4573"/>
            <a:ext cx="4512" cy="1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7" imgW="1295400" imgH="304800" progId="Equation.KSEE3">
                    <p:embed/>
                  </p:oleObj>
                </mc:Choice>
                <mc:Fallback>
                  <p:oleObj name="" r:id="rId7" imgW="1295400" imgH="304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673" y="4573"/>
                          <a:ext cx="4512" cy="10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对象 322562"/>
          <p:cNvGraphicFramePr>
            <a:graphicFrameLocks noChangeAspect="1"/>
          </p:cNvGraphicFramePr>
          <p:nvPr/>
        </p:nvGraphicFramePr>
        <p:xfrm>
          <a:off x="6612573" y="4021455"/>
          <a:ext cx="146304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9" imgW="634365" imgH="292100" progId="Equation.DSMT4">
                  <p:embed/>
                </p:oleObj>
              </mc:Choice>
              <mc:Fallback>
                <p:oleObj name="" r:id="rId9" imgW="634365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12573" y="4021455"/>
                        <a:ext cx="1463040" cy="67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9475" y="741680"/>
            <a:ext cx="1043114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F93AF6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⑵ 间断点的分类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——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以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点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处的左右极限来划分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.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20800" y="1656715"/>
            <a:ext cx="9547860" cy="1383030"/>
            <a:chOff x="2080" y="2609"/>
            <a:chExt cx="15036" cy="2178"/>
          </a:xfrm>
        </p:grpSpPr>
        <p:sp>
          <p:nvSpPr>
            <p:cNvPr id="9" name="文本框 8"/>
            <p:cNvSpPr txBox="1"/>
            <p:nvPr/>
          </p:nvSpPr>
          <p:spPr>
            <a:xfrm>
              <a:off x="2080" y="2609"/>
              <a:ext cx="15036" cy="2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457200" lvl="0" indent="-45720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>
                  <a:solidFill>
                    <a:srgbClr val="0C1ADC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②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zh-CN" altLang="en-US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第二类间断点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：              与           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中，至少有一个不存在的间断点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0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.</a:t>
              </a:r>
              <a:endPara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graphicFrame>
          <p:nvGraphicFramePr>
            <p:cNvPr id="28" name="对象 2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35" y="2909"/>
            <a:ext cx="2080" cy="1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" name="" r:id="rId1" imgW="596900" imgH="304800" progId="Equation.KSEE3">
                    <p:embed/>
                  </p:oleObj>
                </mc:Choice>
                <mc:Fallback>
                  <p:oleObj name="" r:id="rId1" imgW="596900" imgH="304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435" y="2909"/>
                          <a:ext cx="2080" cy="10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53" y="2909"/>
            <a:ext cx="2080" cy="1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3" imgW="596900" imgH="304800" progId="Equation.KSEE3">
                    <p:embed/>
                  </p:oleObj>
                </mc:Choice>
                <mc:Fallback>
                  <p:oleObj name="" r:id="rId3" imgW="596900" imgH="304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53" y="2909"/>
                          <a:ext cx="2080" cy="10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1905635" y="3066415"/>
            <a:ext cx="8962390" cy="1383030"/>
            <a:chOff x="3001" y="4829"/>
            <a:chExt cx="14114" cy="2178"/>
          </a:xfrm>
        </p:grpSpPr>
        <p:sp>
          <p:nvSpPr>
            <p:cNvPr id="12" name="文本框 11"/>
            <p:cNvSpPr txBox="1"/>
            <p:nvPr/>
          </p:nvSpPr>
          <p:spPr>
            <a:xfrm>
              <a:off x="3001" y="4829"/>
              <a:ext cx="14115" cy="2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457200" lvl="0" indent="-45720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a)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若</a:t>
              </a:r>
              <a:r>
                <a:rPr lang="zh-CN" altLang="en-US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    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与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        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中，至少有一个为无穷大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，则称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0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为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无穷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间断点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；</a:t>
              </a:r>
              <a:endPara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graphicFrame>
          <p:nvGraphicFramePr>
            <p:cNvPr id="11" name="对象 1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417" y="5114"/>
            <a:ext cx="2080" cy="1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5" imgW="596900" imgH="304800" progId="Equation.KSEE3">
                    <p:embed/>
                  </p:oleObj>
                </mc:Choice>
                <mc:Fallback>
                  <p:oleObj name="" r:id="rId5" imgW="596900" imgH="304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17" y="5114"/>
                          <a:ext cx="2080" cy="10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159" y="5114"/>
            <a:ext cx="2080" cy="1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" r:id="rId6" imgW="596900" imgH="304800" progId="Equation.KSEE3">
                    <p:embed/>
                  </p:oleObj>
                </mc:Choice>
                <mc:Fallback>
                  <p:oleObj name="" r:id="rId6" imgW="596900" imgH="304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159" y="5114"/>
                          <a:ext cx="2080" cy="10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1906270" y="4450080"/>
            <a:ext cx="8963025" cy="1383665"/>
            <a:chOff x="3001" y="4829"/>
            <a:chExt cx="14115" cy="2179"/>
          </a:xfrm>
        </p:grpSpPr>
        <p:sp>
          <p:nvSpPr>
            <p:cNvPr id="18" name="文本框 17"/>
            <p:cNvSpPr txBox="1"/>
            <p:nvPr/>
          </p:nvSpPr>
          <p:spPr>
            <a:xfrm>
              <a:off x="3001" y="4829"/>
              <a:ext cx="14115" cy="2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457200" lvl="0" indent="-45720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b)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若</a:t>
              </a:r>
              <a:r>
                <a:rPr lang="zh-CN" altLang="en-US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        与               中，至少有一个无趋势，则称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0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为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振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荡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间断点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；</a:t>
              </a:r>
              <a:endPara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417" y="5114"/>
            <a:ext cx="2080" cy="1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7" imgW="596900" imgH="304800" progId="Equation.KSEE3">
                    <p:embed/>
                  </p:oleObj>
                </mc:Choice>
                <mc:Fallback>
                  <p:oleObj name="" r:id="rId7" imgW="596900" imgH="304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17" y="5114"/>
                          <a:ext cx="2080" cy="10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159" y="5114"/>
            <a:ext cx="2080" cy="1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8" imgW="596900" imgH="304800" progId="Equation.KSEE3">
                    <p:embed/>
                  </p:oleObj>
                </mc:Choice>
                <mc:Fallback>
                  <p:oleObj name="" r:id="rId8" imgW="596900" imgH="304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159" y="5114"/>
                          <a:ext cx="2080" cy="10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22070" y="1076325"/>
            <a:ext cx="9547860" cy="2461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>
                <a:solidFill>
                  <a:srgbClr val="0C1AD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求间断点的步骤：</a:t>
            </a:r>
            <a:endParaRPr lang="zh-CN" altLang="en-US" sz="2800">
              <a:solidFill>
                <a:srgbClr val="0C1ADC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>
                <a:solidFill>
                  <a:srgbClr val="0C1AD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800">
                <a:solidFill>
                  <a:srgbClr val="0C1AD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①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找间断点：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初等函数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无定义的点（肯定是）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			 +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分段函数的分段点（可能是）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；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>
                <a:solidFill>
                  <a:srgbClr val="0C1AD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800">
                <a:solidFill>
                  <a:srgbClr val="0C1AD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②</a:t>
            </a:r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通过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处的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左右极限来判断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。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879475" y="913765"/>
            <a:ext cx="10431780" cy="4785360"/>
            <a:chOff x="1385" y="1439"/>
            <a:chExt cx="16428" cy="7536"/>
          </a:xfrm>
        </p:grpSpPr>
        <p:sp>
          <p:nvSpPr>
            <p:cNvPr id="3" name="文本框 2"/>
            <p:cNvSpPr txBox="1"/>
            <p:nvPr/>
          </p:nvSpPr>
          <p:spPr>
            <a:xfrm>
              <a:off x="1385" y="1706"/>
              <a:ext cx="16428" cy="7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l" fontAlgn="base">
                <a:spcBef>
                  <a:spcPct val="5000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0C1ADC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例</a:t>
              </a:r>
              <a:r>
                <a:rPr lang="en-US" altLang="zh-CN" sz="2800" b="1" dirty="0">
                  <a:solidFill>
                    <a:srgbClr val="0C1ADC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1</a:t>
              </a:r>
              <a:r>
                <a:rPr lang="zh-CN" altLang="en-US" sz="2800" b="1" dirty="0">
                  <a:solidFill>
                    <a:srgbClr val="CC0099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  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设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            ，则（      ）。</a:t>
              </a:r>
              <a:endPara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  <a:p>
              <a:pPr lvl="0" algn="l" fontAlgn="base">
                <a:spcBef>
                  <a:spcPct val="5000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endPara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  <a:p>
              <a:pPr lvl="0" algn="l" fontAlgn="base">
                <a:lnSpc>
                  <a:spcPct val="2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	(A)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= 0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，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= 1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都是第一类间断点；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lvl="0" algn="l" fontAlgn="base">
                <a:lnSpc>
                  <a:spcPct val="2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	(B)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= 0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，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= 1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都是第二类间断点；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lvl="0" algn="l" fontAlgn="base">
                <a:lnSpc>
                  <a:spcPct val="2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	(C)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= 0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是第一类间断点，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= 1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是第二类间断点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；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lvl="0" algn="l" fontAlgn="base">
                <a:lnSpc>
                  <a:spcPct val="2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	(D)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= 0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是第二类间断点，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= 1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是一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第类间断点；</a:t>
              </a:r>
              <a:endPara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666" y="1439"/>
            <a:ext cx="3231" cy="1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" imgW="927100" imgH="495300" progId="Equation.KSEE3">
                    <p:embed/>
                  </p:oleObj>
                </mc:Choice>
                <mc:Fallback>
                  <p:oleObj name="" r:id="rId1" imgW="927100" imgH="4953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666" y="1439"/>
                          <a:ext cx="3231" cy="17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91835" y="1160781"/>
          <a:ext cx="365760" cy="367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165100" imgH="165100" progId="Equation.KSEE3">
                  <p:embed/>
                </p:oleObj>
              </mc:Choice>
              <mc:Fallback>
                <p:oleObj name="" r:id="rId3" imgW="1651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1835" y="1160781"/>
                        <a:ext cx="365760" cy="367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2515</Words>
  <Application>WPS 演示</Application>
  <PresentationFormat>宽屏</PresentationFormat>
  <Paragraphs>322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82</vt:i4>
      </vt:variant>
      <vt:variant>
        <vt:lpstr>幻灯片标题</vt:lpstr>
      </vt:variant>
      <vt:variant>
        <vt:i4>22</vt:i4>
      </vt:variant>
    </vt:vector>
  </HeadingPairs>
  <TitlesOfParts>
    <vt:vector size="122" baseType="lpstr">
      <vt:lpstr>Arial</vt:lpstr>
      <vt:lpstr>宋体</vt:lpstr>
      <vt:lpstr>Wingdings</vt:lpstr>
      <vt:lpstr>微软雅黑</vt:lpstr>
      <vt:lpstr>楷体_GB2312</vt:lpstr>
      <vt:lpstr>新宋体</vt:lpstr>
      <vt:lpstr>Wingdings</vt:lpstr>
      <vt:lpstr>Times New Roman</vt:lpstr>
      <vt:lpstr>Symbol</vt:lpstr>
      <vt:lpstr>楷体</vt:lpstr>
      <vt:lpstr>Arial Unicode MS</vt:lpstr>
      <vt:lpstr>华文细黑</vt:lpstr>
      <vt:lpstr>黑体</vt:lpstr>
      <vt:lpstr>Symbol</vt:lpstr>
      <vt:lpstr>华文细黑</vt:lpstr>
      <vt:lpstr>Tahoma</vt:lpstr>
      <vt:lpstr>Office 主题​​</vt:lpstr>
      <vt:lpstr>1_Office 主题​​</vt:lpstr>
      <vt:lpstr>Equation.3</vt:lpstr>
      <vt:lpstr>Equation.3</vt:lpstr>
      <vt:lpstr>Equation.KSEE3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Equation.DSMT4</vt:lpstr>
      <vt:lpstr>Equation.KSEE3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第一章  函数、极限与连续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相子</cp:lastModifiedBy>
  <cp:revision>65</cp:revision>
  <dcterms:created xsi:type="dcterms:W3CDTF">2020-02-25T01:48:00Z</dcterms:created>
  <dcterms:modified xsi:type="dcterms:W3CDTF">2018-09-14T06:25:02Z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