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8" r:id="rId4"/>
    <p:sldMasterId id="2147483704" r:id="rId5"/>
    <p:sldMasterId id="2147483716" r:id="rId6"/>
    <p:sldMasterId id="2147483728" r:id="rId7"/>
    <p:sldMasterId id="2147483740" r:id="rId8"/>
    <p:sldMasterId id="2147483752" r:id="rId9"/>
  </p:sldMasterIdLst>
  <p:notesMasterIdLst>
    <p:notesMasterId r:id="rId66"/>
  </p:notesMasterIdLst>
  <p:sldIdLst>
    <p:sldId id="331" r:id="rId10"/>
    <p:sldId id="2138" r:id="rId11"/>
    <p:sldId id="2139" r:id="rId12"/>
    <p:sldId id="1972" r:id="rId13"/>
    <p:sldId id="2151" r:id="rId14"/>
    <p:sldId id="2152" r:id="rId15"/>
    <p:sldId id="2153" r:id="rId16"/>
    <p:sldId id="2155" r:id="rId17"/>
    <p:sldId id="2156" r:id="rId18"/>
    <p:sldId id="2221" r:id="rId19"/>
    <p:sldId id="2157" r:id="rId20"/>
    <p:sldId id="2158" r:id="rId21"/>
    <p:sldId id="2159" r:id="rId22"/>
    <p:sldId id="2160" r:id="rId23"/>
    <p:sldId id="2345" r:id="rId24"/>
    <p:sldId id="2046" r:id="rId25"/>
    <p:sldId id="2222" r:id="rId26"/>
    <p:sldId id="1987" r:id="rId27"/>
    <p:sldId id="1988" r:id="rId28"/>
    <p:sldId id="1989" r:id="rId29"/>
    <p:sldId id="1990" r:id="rId30"/>
    <p:sldId id="1991" r:id="rId31"/>
    <p:sldId id="1992" r:id="rId32"/>
    <p:sldId id="2000" r:id="rId33"/>
    <p:sldId id="2169" r:id="rId34"/>
    <p:sldId id="2170" r:id="rId35"/>
    <p:sldId id="2171" r:id="rId36"/>
    <p:sldId id="2172" r:id="rId37"/>
    <p:sldId id="2006" r:id="rId38"/>
    <p:sldId id="2173" r:id="rId39"/>
    <p:sldId id="2174" r:id="rId40"/>
    <p:sldId id="2009" r:id="rId41"/>
    <p:sldId id="2010" r:id="rId42"/>
    <p:sldId id="2011" r:id="rId43"/>
    <p:sldId id="2175" r:id="rId44"/>
    <p:sldId id="2013" r:id="rId45"/>
    <p:sldId id="2014" r:id="rId46"/>
    <p:sldId id="2103" r:id="rId47"/>
    <p:sldId id="2176" r:id="rId48"/>
    <p:sldId id="2177" r:id="rId49"/>
    <p:sldId id="2178" r:id="rId50"/>
    <p:sldId id="2188" r:id="rId51"/>
    <p:sldId id="2180" r:id="rId52"/>
    <p:sldId id="2181" r:id="rId53"/>
    <p:sldId id="2182" r:id="rId54"/>
    <p:sldId id="2183" r:id="rId55"/>
    <p:sldId id="2184" r:id="rId56"/>
    <p:sldId id="2185" r:id="rId57"/>
    <p:sldId id="2186" r:id="rId58"/>
    <p:sldId id="2104" r:id="rId59"/>
    <p:sldId id="2053" r:id="rId60"/>
    <p:sldId id="2054" r:id="rId61"/>
    <p:sldId id="2055" r:id="rId62"/>
    <p:sldId id="2385" r:id="rId63"/>
    <p:sldId id="2386" r:id="rId64"/>
    <p:sldId id="333" r:id="rId65"/>
  </p:sldIdLst>
  <p:sldSz cx="9144000" cy="6858000" type="screen4x3"/>
  <p:notesSz cx="5892800" cy="863758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4091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3853">
          <p15:clr>
            <a:srgbClr val="A4A3A4"/>
          </p15:clr>
        </p15:guide>
        <p15:guide id="5" pos="5465">
          <p15:clr>
            <a:srgbClr val="A4A3A4"/>
          </p15:clr>
        </p15:guide>
        <p15:guide id="6" pos="2904">
          <p15:clr>
            <a:srgbClr val="A4A3A4"/>
          </p15:clr>
        </p15:guide>
        <p15:guide id="7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0099"/>
    <a:srgbClr val="1C1C1C"/>
    <a:srgbClr val="080800"/>
    <a:srgbClr val="C02500"/>
    <a:srgbClr val="FF6743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192"/>
        <p:guide orient="horz" pos="4091"/>
        <p:guide orient="horz" pos="119"/>
        <p:guide orient="horz" pos="3853"/>
        <p:guide pos="5465"/>
        <p:guide pos="2904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presProps" Target="pres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4" Type="http://schemas.openxmlformats.org/officeDocument/2006/relationships/image" Target="../media/image225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52700" cy="43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336925" y="0"/>
            <a:ext cx="2554288" cy="43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981075" y="647700"/>
            <a:ext cx="3929063" cy="32385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8963" y="4102100"/>
            <a:ext cx="4713288" cy="3887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04200"/>
            <a:ext cx="2552700" cy="43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336925" y="8204200"/>
            <a:ext cx="2554288" cy="43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华文细黑" pitchFamily="2" charset="-122"/>
                <a:cs typeface="+mn-cs"/>
              </a:rPr>
              <a:t>‹#›</a:t>
            </a:fld>
            <a:endParaRPr lang="en-US" altLang="zh-CN" sz="1200" i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图片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276475"/>
            <a:ext cx="8207375" cy="960438"/>
          </a:xfrm>
        </p:spPr>
        <p:txBody>
          <a:bodyPr/>
          <a:lstStyle>
            <a:lvl1pPr algn="ctr">
              <a:defRPr sz="3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236913"/>
            <a:ext cx="8207375" cy="407987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rgbClr val="000099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8207375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3" y="3792538"/>
            <a:ext cx="8207375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125538"/>
            <a:ext cx="4027487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27488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3792538"/>
            <a:ext cx="4027487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92538"/>
            <a:ext cx="4027488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404813"/>
            <a:ext cx="8207375" cy="59039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27488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92538"/>
            <a:ext cx="4027488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图片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276475"/>
            <a:ext cx="8207375" cy="960438"/>
          </a:xfrm>
        </p:spPr>
        <p:txBody>
          <a:bodyPr/>
          <a:lstStyle>
            <a:lvl1pPr algn="ctr">
              <a:defRPr sz="3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236913"/>
            <a:ext cx="8207375" cy="407987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rgbClr val="000099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27488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92538"/>
            <a:ext cx="4027488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6538" y="365125"/>
            <a:ext cx="1985963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42759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图片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276475"/>
            <a:ext cx="8207375" cy="960438"/>
          </a:xfrm>
        </p:spPr>
        <p:txBody>
          <a:bodyPr/>
          <a:lstStyle>
            <a:lvl1pPr algn="ctr">
              <a:defRPr sz="3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3236913"/>
            <a:ext cx="8207375" cy="407987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rgbClr val="000099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/>
              <a:t>单击添加署名或公司信息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8207375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3" y="3792538"/>
            <a:ext cx="8207375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125538"/>
            <a:ext cx="4027487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27488" cy="2514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3792538"/>
            <a:ext cx="4027487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92538"/>
            <a:ext cx="4027488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404813"/>
            <a:ext cx="8207375" cy="59039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844" y="404813"/>
            <a:ext cx="2051844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36584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图片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276475"/>
            <a:ext cx="8207375" cy="960438"/>
          </a:xfrm>
        </p:spPr>
        <p:txBody>
          <a:bodyPr/>
          <a:lstStyle>
            <a:lvl1pPr algn="ctr">
              <a:defRPr sz="3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defRPr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3236913"/>
            <a:ext cx="8207375" cy="407987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1800">
                <a:solidFill>
                  <a:srgbClr val="000099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/>
              <a:t>单击添加署名或公司信息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98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8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</p:txBody>
      </p:sp>
      <p:sp>
        <p:nvSpPr>
          <p:cNvPr id="1029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  <a:t>‹#›</a:t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8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</p:txBody>
      </p:sp>
      <p:sp>
        <p:nvSpPr>
          <p:cNvPr id="1029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  <a:t>‹#›</a:t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88065"/>
          <p:cNvSpPr>
            <a:spLocks noGrp="1"/>
          </p:cNvSpPr>
          <p:nvPr>
            <p:ph type="title"/>
          </p:nvPr>
        </p:nvSpPr>
        <p:spPr>
          <a:xfrm>
            <a:off x="800100" y="4953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3" name="动作按钮: 自定义 88066">
            <a:hlinkClick r:id="" action="ppaction://hlinkshowjump?jump=previousslide"/>
          </p:cNvPr>
          <p:cNvSpPr/>
          <p:nvPr/>
        </p:nvSpPr>
        <p:spPr>
          <a:xfrm>
            <a:off x="6858000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5124" name="动作按钮: 自定义 88067">
            <a:hlinkClick r:id="" action="ppaction://hlinkshowjump?jump=nextslide"/>
          </p:cNvPr>
          <p:cNvSpPr/>
          <p:nvPr/>
        </p:nvSpPr>
        <p:spPr>
          <a:xfrm>
            <a:off x="7543800" y="6121400"/>
            <a:ext cx="457200" cy="457200"/>
          </a:xfrm>
          <a:prstGeom prst="actionButtonBlank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5125" name="动作按钮: 自定义 88068">
            <a:hlinkClick r:id="" action="ppaction://hlinkshowjump?jump=firstslide"/>
          </p:cNvPr>
          <p:cNvSpPr/>
          <p:nvPr/>
        </p:nvSpPr>
        <p:spPr>
          <a:xfrm>
            <a:off x="8267700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7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8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</p:txBody>
      </p:sp>
      <p:sp>
        <p:nvSpPr>
          <p:cNvPr id="1029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  <a:t>‹#›</a:t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8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</p:txBody>
      </p:sp>
      <p:sp>
        <p:nvSpPr>
          <p:cNvPr id="1029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  <a:t>‹#›</a:t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图片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1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</p:txBody>
      </p:sp>
      <p:sp>
        <p:nvSpPr>
          <p:cNvPr id="2052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075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076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</p:txBody>
      </p:sp>
      <p:sp>
        <p:nvSpPr>
          <p:cNvPr id="3077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8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algn="ctr" eaLnBrk="0" hangingPunct="0"/>
            <a:r>
              <a:rPr lang="de-DE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‹#›</a:t>
            </a:fld>
            <a:endParaRPr lang="zh-CN" altLang="en-US" sz="1000" b="1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4099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4100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</p:txBody>
      </p:sp>
      <p:sp>
        <p:nvSpPr>
          <p:cNvPr id="4101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102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  <a:t>‹#›</a:t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7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8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</p:txBody>
      </p:sp>
      <p:sp>
        <p:nvSpPr>
          <p:cNvPr id="1029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  <a:t>‹#›</a:t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7.wmf"/><Relationship Id="rId17" Type="http://schemas.openxmlformats.org/officeDocument/2006/relationships/image" Target="../media/image30.GIF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82.png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99.wmf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9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00.wmf"/><Relationship Id="rId9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94.bin"/><Relationship Id="rId21" Type="http://schemas.openxmlformats.org/officeDocument/2006/relationships/image" Target="../media/image113.png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0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0.wmf"/><Relationship Id="rId11" Type="http://schemas.openxmlformats.org/officeDocument/2006/relationships/image" Target="../media/image123.jpeg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29.png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1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135.png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2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40.wmf"/><Relationship Id="rId17" Type="http://schemas.openxmlformats.org/officeDocument/2006/relationships/image" Target="../media/image143.png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14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4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4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4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9.wmf"/><Relationship Id="rId11" Type="http://schemas.openxmlformats.org/officeDocument/2006/relationships/image" Target="../media/image152.png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3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57.wmf"/><Relationship Id="rId17" Type="http://schemas.openxmlformats.org/officeDocument/2006/relationships/image" Target="../media/image160.png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5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6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175.wmf"/><Relationship Id="rId20" Type="http://schemas.openxmlformats.org/officeDocument/2006/relationships/image" Target="../media/image17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7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7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8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6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8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8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9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99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20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189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205.wmf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207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20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196.bin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214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21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19.wmf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221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218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2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225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08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33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30.w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232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22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31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38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2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39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2"/>
          <p:cNvSpPr txBox="1"/>
          <p:nvPr/>
        </p:nvSpPr>
        <p:spPr>
          <a:xfrm>
            <a:off x="811213" y="1955800"/>
            <a:ext cx="8218487" cy="10144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60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第六章 样本及抽样分布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/>
          <p:nvPr/>
        </p:nvSpPr>
        <p:spPr>
          <a:xfrm>
            <a:off x="317500" y="365125"/>
            <a:ext cx="8437563" cy="27590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609600" indent="-609600">
              <a:lnSpc>
                <a:spcPct val="12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注意：从总体中抽取样本，必须满足以下条件：</a:t>
            </a:r>
          </a:p>
          <a:p>
            <a:pPr marL="609600" indent="-609600">
              <a:lnSpc>
                <a:spcPct val="125000"/>
              </a:lnSpc>
            </a:pPr>
            <a:r>
              <a:rPr lang="zh-CN" altLang="en-US" sz="2800" b="1" i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独立性：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每次抽样应独立进行，其结果不受其他抽样</a:t>
            </a:r>
          </a:p>
          <a:p>
            <a:pPr marL="609600" indent="-609600">
              <a:lnSpc>
                <a:spcPct val="12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结果的影响，也不影响其他抽样的结果。</a:t>
            </a:r>
          </a:p>
          <a:p>
            <a:pPr marL="609600" indent="-609600">
              <a:lnSpc>
                <a:spcPct val="125000"/>
              </a:lnSpc>
            </a:pPr>
            <a:r>
              <a:rPr lang="zh-CN" altLang="en-US" sz="2800" b="1" i="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随机性：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抽样应随机地进行，每个个体被抽取得机会</a:t>
            </a:r>
          </a:p>
          <a:p>
            <a:pPr marL="609600" indent="-609600">
              <a:lnSpc>
                <a:spcPct val="12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均等。</a:t>
            </a:r>
          </a:p>
        </p:txBody>
      </p:sp>
      <p:sp>
        <p:nvSpPr>
          <p:cNvPr id="10243" name="Text Box 3"/>
          <p:cNvSpPr txBox="1"/>
          <p:nvPr/>
        </p:nvSpPr>
        <p:spPr>
          <a:xfrm>
            <a:off x="228600" y="3489325"/>
            <a:ext cx="8372475" cy="1692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609600" indent="-609600">
              <a:lnSpc>
                <a:spcPct val="12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对于有限总体，采取的是放回抽样；对于无限总体</a:t>
            </a:r>
          </a:p>
          <a:p>
            <a:pPr marL="609600" indent="-609600">
              <a:lnSpc>
                <a:spcPct val="12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或大总体，采取的是不放回抽样。今后，凡提到抽样</a:t>
            </a:r>
          </a:p>
          <a:p>
            <a:pPr marL="609600" indent="-609600">
              <a:lnSpc>
                <a:spcPct val="12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及样本，都是指简单随机样本。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文本框 9229"/>
          <p:cNvSpPr txBox="1"/>
          <p:nvPr/>
        </p:nvSpPr>
        <p:spPr>
          <a:xfrm>
            <a:off x="823545" y="122690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根据定义得:</a:t>
            </a:r>
          </a:p>
        </p:txBody>
      </p:sp>
      <p:graphicFrame>
        <p:nvGraphicFramePr>
          <p:cNvPr id="9231" name="对象 9230"/>
          <p:cNvGraphicFramePr/>
          <p:nvPr>
            <p:extLst>
              <p:ext uri="{D42A27DB-BD31-4B8C-83A1-F6EECF244321}">
                <p14:modId xmlns:p14="http://schemas.microsoft.com/office/powerpoint/2010/main" val="2235193935"/>
              </p:ext>
            </p:extLst>
          </p:nvPr>
        </p:nvGraphicFramePr>
        <p:xfrm>
          <a:off x="3033345" y="1288813"/>
          <a:ext cx="543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r:id="rId3" imgW="5433060" imgH="444500" progId="Equation.3">
                  <p:embed/>
                </p:oleObj>
              </mc:Choice>
              <mc:Fallback>
                <p:oleObj r:id="rId3" imgW="5433060" imgH="444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3345" y="1288813"/>
                        <a:ext cx="5435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对象 9231"/>
          <p:cNvGraphicFramePr/>
          <p:nvPr>
            <p:extLst>
              <p:ext uri="{D42A27DB-BD31-4B8C-83A1-F6EECF244321}">
                <p14:modId xmlns:p14="http://schemas.microsoft.com/office/powerpoint/2010/main" val="1817844538"/>
              </p:ext>
            </p:extLst>
          </p:nvPr>
        </p:nvGraphicFramePr>
        <p:xfrm>
          <a:off x="899745" y="1988900"/>
          <a:ext cx="563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r:id="rId5" imgW="5636260" imgH="444500" progId="Equation.3">
                  <p:embed/>
                </p:oleObj>
              </mc:Choice>
              <mc:Fallback>
                <p:oleObj r:id="rId5" imgW="5636260" imgH="4445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745" y="1988900"/>
                        <a:ext cx="5638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对象 9232"/>
          <p:cNvGraphicFramePr/>
          <p:nvPr>
            <p:extLst>
              <p:ext uri="{D42A27DB-BD31-4B8C-83A1-F6EECF244321}">
                <p14:modId xmlns:p14="http://schemas.microsoft.com/office/powerpoint/2010/main" val="413099313"/>
              </p:ext>
            </p:extLst>
          </p:nvPr>
        </p:nvGraphicFramePr>
        <p:xfrm>
          <a:off x="2195145" y="2369900"/>
          <a:ext cx="4864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r:id="rId7" imgW="4862195" imgH="951865" progId="Equation.3">
                  <p:embed/>
                </p:oleObj>
              </mc:Choice>
              <mc:Fallback>
                <p:oleObj r:id="rId7" imgW="4862195" imgH="9518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5145" y="2369900"/>
                        <a:ext cx="48641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对象 9233"/>
          <p:cNvGraphicFramePr/>
          <p:nvPr>
            <p:extLst>
              <p:ext uri="{D42A27DB-BD31-4B8C-83A1-F6EECF244321}">
                <p14:modId xmlns:p14="http://schemas.microsoft.com/office/powerpoint/2010/main" val="2606993185"/>
              </p:ext>
            </p:extLst>
          </p:nvPr>
        </p:nvGraphicFramePr>
        <p:xfrm>
          <a:off x="874345" y="3436700"/>
          <a:ext cx="375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9" imgW="3757295" imgH="444500" progId="Equation.3">
                  <p:embed/>
                </p:oleObj>
              </mc:Choice>
              <mc:Fallback>
                <p:oleObj r:id="rId9" imgW="3757295" imgH="444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4345" y="3436700"/>
                        <a:ext cx="3759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对象 9234"/>
          <p:cNvGraphicFramePr/>
          <p:nvPr>
            <p:extLst>
              <p:ext uri="{D42A27DB-BD31-4B8C-83A1-F6EECF244321}">
                <p14:modId xmlns:p14="http://schemas.microsoft.com/office/powerpoint/2010/main" val="1190091331"/>
              </p:ext>
            </p:extLst>
          </p:nvPr>
        </p:nvGraphicFramePr>
        <p:xfrm>
          <a:off x="899745" y="4046300"/>
          <a:ext cx="563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r:id="rId11" imgW="5638800" imgH="457200" progId="Equation.3">
                  <p:embed/>
                </p:oleObj>
              </mc:Choice>
              <mc:Fallback>
                <p:oleObj r:id="rId11" imgW="5638800" imgH="457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9745" y="4046300"/>
                        <a:ext cx="5638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对象 9235"/>
          <p:cNvGraphicFramePr/>
          <p:nvPr>
            <p:extLst>
              <p:ext uri="{D42A27DB-BD31-4B8C-83A1-F6EECF244321}">
                <p14:modId xmlns:p14="http://schemas.microsoft.com/office/powerpoint/2010/main" val="1240316062"/>
              </p:ext>
            </p:extLst>
          </p:nvPr>
        </p:nvGraphicFramePr>
        <p:xfrm>
          <a:off x="2290395" y="4503500"/>
          <a:ext cx="4826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r:id="rId13" imgW="4824095" imgH="951865" progId="Equation.3">
                  <p:embed/>
                </p:oleObj>
              </mc:Choice>
              <mc:Fallback>
                <p:oleObj r:id="rId13" imgW="4824095" imgH="9518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90395" y="4503500"/>
                        <a:ext cx="4826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1" name="对象 18436"/>
          <p:cNvGraphicFramePr/>
          <p:nvPr/>
        </p:nvGraphicFramePr>
        <p:xfrm>
          <a:off x="895350" y="796925"/>
          <a:ext cx="7378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r:id="rId3" imgW="7378700" imgH="1549400" progId="Equation.3">
                  <p:embed/>
                </p:oleObj>
              </mc:Choice>
              <mc:Fallback>
                <p:oleObj r:id="rId3" imgW="7378700" imgH="1549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350" y="796925"/>
                        <a:ext cx="73787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文本框 18437"/>
          <p:cNvSpPr txBox="1"/>
          <p:nvPr/>
        </p:nvSpPr>
        <p:spPr>
          <a:xfrm>
            <a:off x="873125" y="255587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8445" name="对象 18444"/>
          <p:cNvGraphicFramePr/>
          <p:nvPr/>
        </p:nvGraphicFramePr>
        <p:xfrm>
          <a:off x="1498600" y="2646363"/>
          <a:ext cx="358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r:id="rId5" imgW="3580130" imgH="444500" progId="Equation.3">
                  <p:embed/>
                </p:oleObj>
              </mc:Choice>
              <mc:Fallback>
                <p:oleObj r:id="rId5" imgW="3580130" imgH="4445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8600" y="2646363"/>
                        <a:ext cx="3581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对象 18445"/>
          <p:cNvGraphicFramePr/>
          <p:nvPr/>
        </p:nvGraphicFramePr>
        <p:xfrm>
          <a:off x="4910138" y="2293938"/>
          <a:ext cx="3403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r:id="rId7" imgW="3403600" imgH="1028700" progId="Equation.3">
                  <p:embed/>
                </p:oleObj>
              </mc:Choice>
              <mc:Fallback>
                <p:oleObj r:id="rId7" imgW="3403600" imgH="10287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10138" y="2293938"/>
                        <a:ext cx="34036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对象 18446"/>
          <p:cNvGraphicFramePr/>
          <p:nvPr/>
        </p:nvGraphicFramePr>
        <p:xfrm>
          <a:off x="922338" y="3429000"/>
          <a:ext cx="816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r:id="rId9" imgW="8162290" imgH="444500" progId="Equation.3">
                  <p:embed/>
                </p:oleObj>
              </mc:Choice>
              <mc:Fallback>
                <p:oleObj r:id="rId9" imgW="8162290" imgH="444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2338" y="3429000"/>
                        <a:ext cx="8166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对象 18447"/>
          <p:cNvGraphicFramePr/>
          <p:nvPr/>
        </p:nvGraphicFramePr>
        <p:xfrm>
          <a:off x="930275" y="4052888"/>
          <a:ext cx="574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r:id="rId11" imgW="5740400" imgH="457200" progId="Equation.3">
                  <p:embed/>
                </p:oleObj>
              </mc:Choice>
              <mc:Fallback>
                <p:oleObj r:id="rId11" imgW="5740400" imgH="457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0275" y="4052888"/>
                        <a:ext cx="5740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对象 18448"/>
          <p:cNvGraphicFramePr/>
          <p:nvPr/>
        </p:nvGraphicFramePr>
        <p:xfrm>
          <a:off x="914400" y="4765675"/>
          <a:ext cx="457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r:id="rId13" imgW="4570095" imgH="951865" progId="Equation.3">
                  <p:embed/>
                </p:oleObj>
              </mc:Choice>
              <mc:Fallback>
                <p:oleObj r:id="rId13" imgW="4570095" imgH="95186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400" y="4765675"/>
                        <a:ext cx="4572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对象 18449"/>
          <p:cNvGraphicFramePr/>
          <p:nvPr/>
        </p:nvGraphicFramePr>
        <p:xfrm>
          <a:off x="5194300" y="4527550"/>
          <a:ext cx="31877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15" imgW="3186430" imgH="1459865" progId="Equation.3">
                  <p:embed/>
                </p:oleObj>
              </mc:Choice>
              <mc:Fallback>
                <p:oleObj r:id="rId15" imgW="3186430" imgH="145986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94300" y="4527550"/>
                        <a:ext cx="3187700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文本框 18435"/>
          <p:cNvSpPr txBox="1"/>
          <p:nvPr/>
        </p:nvSpPr>
        <p:spPr>
          <a:xfrm>
            <a:off x="838200" y="728663"/>
            <a:ext cx="16764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对象 19472"/>
          <p:cNvGraphicFramePr/>
          <p:nvPr/>
        </p:nvGraphicFramePr>
        <p:xfrm>
          <a:off x="936625" y="782638"/>
          <a:ext cx="80899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r:id="rId3" imgW="8089900" imgH="1549400" progId="Equation.3">
                  <p:embed/>
                </p:oleObj>
              </mc:Choice>
              <mc:Fallback>
                <p:oleObj r:id="rId3" imgW="8089900" imgH="1549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6625" y="782638"/>
                        <a:ext cx="80899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文本框 19473"/>
          <p:cNvSpPr txBox="1"/>
          <p:nvPr/>
        </p:nvSpPr>
        <p:spPr>
          <a:xfrm>
            <a:off x="830263" y="250825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9475" name="对象 19474"/>
          <p:cNvGraphicFramePr/>
          <p:nvPr/>
        </p:nvGraphicFramePr>
        <p:xfrm>
          <a:off x="1524000" y="2605088"/>
          <a:ext cx="322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r:id="rId5" imgW="3224530" imgH="431800" progId="Equation.3">
                  <p:embed/>
                </p:oleObj>
              </mc:Choice>
              <mc:Fallback>
                <p:oleObj r:id="rId5" imgW="3224530" imgH="431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605088"/>
                        <a:ext cx="3225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对象 19476"/>
          <p:cNvGraphicFramePr/>
          <p:nvPr/>
        </p:nvGraphicFramePr>
        <p:xfrm>
          <a:off x="1549400" y="3963988"/>
          <a:ext cx="469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r:id="rId7" imgW="4697095" imgH="444500" progId="Equation.3">
                  <p:embed/>
                </p:oleObj>
              </mc:Choice>
              <mc:Fallback>
                <p:oleObj r:id="rId7" imgW="4697095" imgH="444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9400" y="3963988"/>
                        <a:ext cx="469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对象 19480"/>
          <p:cNvGraphicFramePr/>
          <p:nvPr/>
        </p:nvGraphicFramePr>
        <p:xfrm>
          <a:off x="1524000" y="3200400"/>
          <a:ext cx="334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9" imgW="3340100" imgH="469900" progId="Equation.3">
                  <p:embed/>
                </p:oleObj>
              </mc:Choice>
              <mc:Fallback>
                <p:oleObj r:id="rId9" imgW="3340100" imgH="469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3200400"/>
                        <a:ext cx="3340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对象 19481"/>
          <p:cNvGraphicFramePr/>
          <p:nvPr/>
        </p:nvGraphicFramePr>
        <p:xfrm>
          <a:off x="5308600" y="3305175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r:id="rId11" imgW="1243965" imgH="393700" progId="Equation.3">
                  <p:embed/>
                </p:oleObj>
              </mc:Choice>
              <mc:Fallback>
                <p:oleObj r:id="rId11" imgW="1243965" imgH="3937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08600" y="3305175"/>
                        <a:ext cx="1244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7" name="对象 19486"/>
          <p:cNvGraphicFramePr/>
          <p:nvPr/>
        </p:nvGraphicFramePr>
        <p:xfrm>
          <a:off x="1524000" y="4689475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r:id="rId13" imgW="3706495" imgH="431800" progId="Equation.3">
                  <p:embed/>
                </p:oleObj>
              </mc:Choice>
              <mc:Fallback>
                <p:oleObj r:id="rId13" imgW="3706495" imgH="431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4000" y="4689475"/>
                        <a:ext cx="3708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8" name="对象 19487"/>
          <p:cNvGraphicFramePr/>
          <p:nvPr/>
        </p:nvGraphicFramePr>
        <p:xfrm>
          <a:off x="1574800" y="5313363"/>
          <a:ext cx="535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r:id="rId15" imgW="5356860" imgH="444500" progId="Equation.3">
                  <p:embed/>
                </p:oleObj>
              </mc:Choice>
              <mc:Fallback>
                <p:oleObj r:id="rId15" imgW="5356860" imgH="4445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74800" y="5313363"/>
                        <a:ext cx="5359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3" name="图片 19488" descr="AG00020_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29350" y="3886200"/>
            <a:ext cx="2000250" cy="133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4" name="文本框 19471"/>
          <p:cNvSpPr txBox="1"/>
          <p:nvPr/>
        </p:nvSpPr>
        <p:spPr>
          <a:xfrm>
            <a:off x="795338" y="700088"/>
            <a:ext cx="16764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对象 25602"/>
          <p:cNvGraphicFramePr/>
          <p:nvPr/>
        </p:nvGraphicFramePr>
        <p:xfrm>
          <a:off x="1066800" y="1143000"/>
          <a:ext cx="491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3" imgW="4912995" imgH="431800" progId="Equation.3">
                  <p:embed/>
                </p:oleObj>
              </mc:Choice>
              <mc:Fallback>
                <p:oleObj r:id="rId3" imgW="4912995" imgH="431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143000"/>
                        <a:ext cx="4914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25603"/>
          <p:cNvGraphicFramePr/>
          <p:nvPr/>
        </p:nvGraphicFramePr>
        <p:xfrm>
          <a:off x="1066800" y="1981200"/>
          <a:ext cx="594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5" imgW="5941060" imgH="431800" progId="Equation.3">
                  <p:embed/>
                </p:oleObj>
              </mc:Choice>
              <mc:Fallback>
                <p:oleObj r:id="rId5" imgW="5941060" imgH="431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1981200"/>
                        <a:ext cx="5943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25604"/>
          <p:cNvGraphicFramePr/>
          <p:nvPr/>
        </p:nvGraphicFramePr>
        <p:xfrm>
          <a:off x="1087438" y="2667000"/>
          <a:ext cx="2832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7" imgW="2832100" imgH="939800" progId="Equation.3">
                  <p:embed/>
                </p:oleObj>
              </mc:Choice>
              <mc:Fallback>
                <p:oleObj r:id="rId7" imgW="2832100" imgH="939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7438" y="2667000"/>
                        <a:ext cx="2832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25605"/>
          <p:cNvGraphicFramePr/>
          <p:nvPr/>
        </p:nvGraphicFramePr>
        <p:xfrm>
          <a:off x="1371600" y="4038600"/>
          <a:ext cx="614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9" imgW="6146800" imgH="457200" progId="Equation.3">
                  <p:embed/>
                </p:oleObj>
              </mc:Choice>
              <mc:Fallback>
                <p:oleObj r:id="rId9" imgW="6146800" imgH="457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4038600"/>
                        <a:ext cx="6146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/>
        </p:nvSpPr>
        <p:spPr>
          <a:xfrm>
            <a:off x="1331913" y="944563"/>
            <a:ext cx="6778625" cy="855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第二节   抽样分布</a:t>
            </a:r>
          </a:p>
        </p:txBody>
      </p:sp>
      <p:sp>
        <p:nvSpPr>
          <p:cNvPr id="30722" name="Text Box 3"/>
          <p:cNvSpPr txBox="1"/>
          <p:nvPr/>
        </p:nvSpPr>
        <p:spPr>
          <a:xfrm>
            <a:off x="1767523" y="2053908"/>
            <a:ext cx="6534150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 i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统计量</a:t>
            </a:r>
            <a:endParaRPr lang="zh-CN" altLang="en-US" sz="3200" b="1" i="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3200" b="1" i="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几种常用的统计分布</a:t>
            </a:r>
          </a:p>
          <a:p>
            <a:endParaRPr lang="zh-CN" altLang="en-US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正态总体的样本均值与样本方差的分布</a:t>
            </a:r>
          </a:p>
          <a:p>
            <a:pPr eaLnBrk="0" hangingPunct="0">
              <a:spcBef>
                <a:spcPct val="50000"/>
              </a:spcBef>
            </a:pPr>
            <a:endParaRPr lang="zh-CN" altLang="en-US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23" name="Picture 5" descr="f012">
            <a:hlinkClick r:id="" action="ppaction://noaction">
              <a:snd r:embed="rId2" name="chimes.wav"/>
            </a:hlinkClick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13" y="3073400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4" name="Picture 6" descr="f0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13" y="4010660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5" descr="f012">
            <a:hlinkClick r:id="" action="ppaction://noaction">
              <a:snd r:embed="rId2" name="chimes.wav"/>
            </a:hlinkClick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13" y="2136140"/>
            <a:ext cx="52387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/>
          <p:nvPr/>
        </p:nvSpPr>
        <p:spPr>
          <a:xfrm>
            <a:off x="468313" y="2455863"/>
            <a:ext cx="7848600" cy="1630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由样本值去推断总体情况，需要对样本值进行“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加工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”，这就要构造一些样本的函数，它把样本中所含的（某一方面）的信息集中起来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8435" name="Rectangle 3"/>
          <p:cNvSpPr/>
          <p:nvPr/>
        </p:nvSpPr>
        <p:spPr>
          <a:xfrm>
            <a:off x="179388" y="1830388"/>
            <a:ext cx="2824162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统计量定义</a:t>
            </a:r>
          </a:p>
        </p:txBody>
      </p:sp>
      <p:sp>
        <p:nvSpPr>
          <p:cNvPr id="18436" name="Rectangle 4"/>
          <p:cNvSpPr/>
          <p:nvPr/>
        </p:nvSpPr>
        <p:spPr>
          <a:xfrm>
            <a:off x="468313" y="4327525"/>
            <a:ext cx="7991475" cy="1117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这种</a:t>
            </a:r>
            <a:r>
              <a:rPr lang="zh-CN" altLang="en-US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不含任何未知参数的样本的函数称为统计量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它是完全由样本决定的量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Rectangle 5"/>
          <p:cNvSpPr/>
          <p:nvPr/>
        </p:nvSpPr>
        <p:spPr>
          <a:xfrm>
            <a:off x="-909637" y="1032986"/>
            <a:ext cx="4032250" cy="58356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一、统计量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文本框 7171"/>
          <p:cNvSpPr txBox="1"/>
          <p:nvPr/>
        </p:nvSpPr>
        <p:spPr>
          <a:xfrm>
            <a:off x="838200" y="1443038"/>
            <a:ext cx="411480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统计量的定义</a:t>
            </a:r>
            <a:endParaRPr lang="zh-CN" altLang="en-US" sz="3200" b="1" i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78" name="对象 7177"/>
          <p:cNvGraphicFramePr/>
          <p:nvPr/>
        </p:nvGraphicFramePr>
        <p:xfrm>
          <a:off x="949325" y="2098675"/>
          <a:ext cx="7467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3" imgW="7467600" imgH="2057400" progId="Equation.3">
                  <p:embed/>
                </p:oleObj>
              </mc:Choice>
              <mc:Fallback>
                <p:oleObj r:id="rId3" imgW="7467600" imgH="20574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9325" y="2098675"/>
                        <a:ext cx="7467600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对象 7181"/>
          <p:cNvGraphicFramePr/>
          <p:nvPr/>
        </p:nvGraphicFramePr>
        <p:xfrm>
          <a:off x="914400" y="4343400"/>
          <a:ext cx="7480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5" imgW="7480300" imgH="1549400" progId="Equation.3">
                  <p:embed/>
                </p:oleObj>
              </mc:Choice>
              <mc:Fallback>
                <p:oleObj r:id="rId5" imgW="7480300" imgH="15494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343400"/>
                        <a:ext cx="74803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/>
          <p:nvPr/>
        </p:nvSpPr>
        <p:spPr>
          <a:xfrm>
            <a:off x="914400" y="4918075"/>
            <a:ext cx="4267200" cy="838200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483" name="Rectangle 3"/>
          <p:cNvSpPr/>
          <p:nvPr/>
        </p:nvSpPr>
        <p:spPr>
          <a:xfrm>
            <a:off x="914400" y="2667000"/>
            <a:ext cx="6477000" cy="2209800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92175" y="1006475"/>
          <a:ext cx="76327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r:id="rId3" imgW="7632700" imgH="1600200" progId="Equation.3">
                  <p:embed/>
                </p:oleObj>
              </mc:Choice>
              <mc:Fallback>
                <p:oleObj r:id="rId3" imgW="7632700" imgH="1600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175" y="1006475"/>
                        <a:ext cx="763270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963613" y="2819400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r:id="rId5" imgW="1207770" imgH="419735" progId="Equation.3">
                  <p:embed/>
                </p:oleObj>
              </mc:Choice>
              <mc:Fallback>
                <p:oleObj r:id="rId5" imgW="1207770" imgH="41973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3613" y="2819400"/>
                        <a:ext cx="1206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4013200" y="2794000"/>
          <a:ext cx="246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7" imgW="2462530" imgH="482600" progId="Equation.3">
                  <p:embed/>
                </p:oleObj>
              </mc:Choice>
              <mc:Fallback>
                <p:oleObj r:id="rId7" imgW="2462530" imgH="482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13200" y="2794000"/>
                        <a:ext cx="24638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/>
          <p:cNvGraphicFramePr>
            <a:graphicFrameLocks noChangeAspect="1"/>
          </p:cNvGraphicFramePr>
          <p:nvPr/>
        </p:nvGraphicFramePr>
        <p:xfrm>
          <a:off x="914400" y="3352800"/>
          <a:ext cx="325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r:id="rId9" imgW="3251200" imgH="838200" progId="Equation.3">
                  <p:embed/>
                </p:oleObj>
              </mc:Choice>
              <mc:Fallback>
                <p:oleObj r:id="rId9" imgW="3251200" imgH="838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352800"/>
                        <a:ext cx="3251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949325" y="4292600"/>
          <a:ext cx="323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r:id="rId11" imgW="3237230" imgH="431800" progId="Equation.3">
                  <p:embed/>
                </p:oleObj>
              </mc:Choice>
              <mc:Fallback>
                <p:oleObj r:id="rId11" imgW="3237230" imgH="431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9325" y="4292600"/>
                        <a:ext cx="3238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4648200" y="4278313"/>
          <a:ext cx="278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r:id="rId13" imgW="2780030" imgH="431800" progId="Equation.3">
                  <p:embed/>
                </p:oleObj>
              </mc:Choice>
              <mc:Fallback>
                <p:oleObj r:id="rId13" imgW="2780030" imgH="431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48200" y="4278313"/>
                        <a:ext cx="2781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0"/>
          <p:cNvGraphicFramePr>
            <a:graphicFrameLocks noChangeAspect="1"/>
          </p:cNvGraphicFramePr>
          <p:nvPr/>
        </p:nvGraphicFramePr>
        <p:xfrm>
          <a:off x="976313" y="4876800"/>
          <a:ext cx="379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r:id="rId15" imgW="3797300" imgH="838200" progId="Equation.3">
                  <p:embed/>
                </p:oleObj>
              </mc:Choice>
              <mc:Fallback>
                <p:oleObj r:id="rId15" imgW="3797300" imgH="838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6313" y="4876800"/>
                        <a:ext cx="3797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1"/>
          <p:cNvSpPr txBox="1"/>
          <p:nvPr/>
        </p:nvSpPr>
        <p:spPr>
          <a:xfrm>
            <a:off x="7391400" y="34290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20492" name="Text Box 12"/>
          <p:cNvSpPr txBox="1"/>
          <p:nvPr/>
        </p:nvSpPr>
        <p:spPr>
          <a:xfrm>
            <a:off x="5181600" y="50292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</a:t>
            </a:r>
          </a:p>
        </p:txBody>
      </p:sp>
      <p:sp>
        <p:nvSpPr>
          <p:cNvPr id="3" name="Text Box 13"/>
          <p:cNvSpPr txBox="1"/>
          <p:nvPr/>
        </p:nvSpPr>
        <p:spPr>
          <a:xfrm>
            <a:off x="954088" y="971550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 animBg="1"/>
      <p:bldP spid="20491" grpId="0"/>
      <p:bldP spid="204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/>
          <p:nvPr/>
        </p:nvSpPr>
        <p:spPr>
          <a:xfrm>
            <a:off x="914400" y="727075"/>
            <a:ext cx="5486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几个常用统计量的定义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954088" y="1365250"/>
          <a:ext cx="736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r:id="rId3" imgW="7366000" imgH="1016000" progId="Equation.3">
                  <p:embed/>
                </p:oleObj>
              </mc:Choice>
              <mc:Fallback>
                <p:oleObj r:id="rId3" imgW="7366000" imgH="10160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088" y="1365250"/>
                        <a:ext cx="73660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/>
          <p:nvPr/>
        </p:nvSpPr>
        <p:spPr>
          <a:xfrm>
            <a:off x="866775" y="2601913"/>
            <a:ext cx="3400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样本均值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017963" y="2438400"/>
          <a:ext cx="1892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r:id="rId5" imgW="1892935" imgH="940435" progId="Equation.3">
                  <p:embed/>
                </p:oleObj>
              </mc:Choice>
              <mc:Fallback>
                <p:oleObj r:id="rId5" imgW="1892935" imgH="94043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7963" y="2438400"/>
                        <a:ext cx="1892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/>
          <p:nvPr/>
        </p:nvSpPr>
        <p:spPr>
          <a:xfrm>
            <a:off x="858838" y="4454525"/>
            <a:ext cx="4648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样本方差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122613" y="4386263"/>
          <a:ext cx="3390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r:id="rId7" imgW="3390900" imgH="939800" progId="Equation.3">
                  <p:embed/>
                </p:oleObj>
              </mc:Choice>
              <mc:Fallback>
                <p:oleObj r:id="rId7" imgW="3390900" imgH="939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2613" y="4386263"/>
                        <a:ext cx="33909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397250" y="5254625"/>
          <a:ext cx="3543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r:id="rId9" imgW="3543300" imgH="977900" progId="Equation.3">
                  <p:embed/>
                </p:oleObj>
              </mc:Choice>
              <mc:Fallback>
                <p:oleObj r:id="rId9" imgW="3543300" imgH="9779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97250" y="5254625"/>
                        <a:ext cx="3543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336925" y="3433763"/>
          <a:ext cx="1765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r:id="rId11" imgW="1765300" imgH="952500" progId="Equation.3">
                  <p:embed/>
                </p:oleObj>
              </mc:Choice>
              <mc:Fallback>
                <p:oleObj r:id="rId11" imgW="1765300" imgH="9525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6925" y="3433763"/>
                        <a:ext cx="17653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0"/>
          <p:cNvSpPr/>
          <p:nvPr/>
        </p:nvSpPr>
        <p:spPr>
          <a:xfrm>
            <a:off x="1371600" y="362108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其观察值</a:t>
            </a:r>
          </a:p>
        </p:txBody>
      </p:sp>
      <p:sp>
        <p:nvSpPr>
          <p:cNvPr id="56394" name="圆角矩形标注 56393"/>
          <p:cNvSpPr>
            <a:spLocks noChangeArrowheads="1"/>
          </p:cNvSpPr>
          <p:nvPr/>
        </p:nvSpPr>
        <p:spPr bwMode="auto">
          <a:xfrm>
            <a:off x="7065963" y="2381250"/>
            <a:ext cx="1800225" cy="1225550"/>
          </a:xfrm>
          <a:prstGeom prst="wedgeRoundRectCallout">
            <a:avLst>
              <a:gd name="adj1" fmla="val -116491"/>
              <a:gd name="adj2" fmla="val 25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  <a:t>它反映了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  <a:t>总体均值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  <a:t>的信息</a:t>
            </a:r>
          </a:p>
        </p:txBody>
      </p:sp>
      <p:sp>
        <p:nvSpPr>
          <p:cNvPr id="56397" name="圆角矩形标注 56396"/>
          <p:cNvSpPr>
            <a:spLocks noChangeArrowheads="1"/>
          </p:cNvSpPr>
          <p:nvPr/>
        </p:nvSpPr>
        <p:spPr bwMode="auto">
          <a:xfrm>
            <a:off x="420688" y="5478463"/>
            <a:ext cx="2303463" cy="1143000"/>
          </a:xfrm>
          <a:prstGeom prst="wedgeRoundRectCallout">
            <a:avLst>
              <a:gd name="adj1" fmla="val 65231"/>
              <a:gd name="adj2" fmla="val -9527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  <a:t>它反映了总体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  <a:t>方差的信息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10" grpId="0"/>
      <p:bldP spid="21514" grpId="0"/>
      <p:bldP spid="56394" grpId="0" bldLvl="0" animBg="1"/>
      <p:bldP spid="5639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8" name="文本框 94227"/>
          <p:cNvSpPr txBox="1"/>
          <p:nvPr/>
        </p:nvSpPr>
        <p:spPr>
          <a:xfrm>
            <a:off x="322263" y="719138"/>
            <a:ext cx="8353425" cy="1641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数理统计学是一门应用性很强的学科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它是研究怎样以</a:t>
            </a:r>
            <a:r>
              <a:rPr lang="zh-CN" altLang="en-US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有效的方式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收集、 整理和分析</a:t>
            </a:r>
            <a:r>
              <a:rPr lang="zh-CN" altLang="en-US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带有随机性的数据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，以便对所考察的问题作出推断和预测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94229" name="图片 94228" descr="CHART008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6900" y="3573463"/>
            <a:ext cx="1441450" cy="1951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30" name="矩形 94229"/>
          <p:cNvSpPr/>
          <p:nvPr/>
        </p:nvSpPr>
        <p:spPr>
          <a:xfrm>
            <a:off x="323850" y="2708275"/>
            <a:ext cx="6840538" cy="19431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由于大量随机现象必然呈现它规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律性，只要对随机现象进行足够多次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观察，被研究的规律性一定能清楚地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呈现出来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4231" name="矩形 94230"/>
          <p:cNvSpPr/>
          <p:nvPr/>
        </p:nvSpPr>
        <p:spPr>
          <a:xfrm>
            <a:off x="330200" y="4868863"/>
            <a:ext cx="6911975" cy="149225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客观上， 只允许我们对随机现象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进行次数不多的观察试验，我们只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能获得局部观察资料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8" grpId="0"/>
      <p:bldP spid="94230" grpId="0"/>
      <p:bldP spid="942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/>
          <p:nvPr/>
        </p:nvSpPr>
        <p:spPr>
          <a:xfrm>
            <a:off x="1371600" y="9144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其观察值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524000" y="1606550"/>
          <a:ext cx="3136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r:id="rId3" imgW="3136900" imgH="939800" progId="Equation.3">
                  <p:embed/>
                </p:oleObj>
              </mc:Choice>
              <mc:Fallback>
                <p:oleObj r:id="rId3" imgW="3136900" imgH="939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606550"/>
                        <a:ext cx="31369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552950" y="1579563"/>
          <a:ext cx="3365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r:id="rId5" imgW="3365500" imgH="977900" progId="Equation.3">
                  <p:embed/>
                </p:oleObj>
              </mc:Choice>
              <mc:Fallback>
                <p:oleObj r:id="rId5" imgW="3365500" imgH="977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0" y="1579563"/>
                        <a:ext cx="3365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/>
          <p:nvPr/>
        </p:nvSpPr>
        <p:spPr>
          <a:xfrm>
            <a:off x="817563" y="2881313"/>
            <a:ext cx="4648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样本标准差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600200" y="3503613"/>
          <a:ext cx="464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r:id="rId7" imgW="4646295" imgH="989965" progId="Equation.3">
                  <p:embed/>
                </p:oleObj>
              </mc:Choice>
              <mc:Fallback>
                <p:oleObj r:id="rId7" imgW="4646295" imgH="98996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3503613"/>
                        <a:ext cx="4648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/>
          <p:nvPr/>
        </p:nvSpPr>
        <p:spPr>
          <a:xfrm>
            <a:off x="1524000" y="49530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其观察值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460750" y="4757738"/>
          <a:ext cx="3543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r:id="rId9" imgW="3542030" imgH="1002665" progId="Equation.3">
                  <p:embed/>
                </p:oleObj>
              </mc:Choice>
              <mc:Fallback>
                <p:oleObj r:id="rId9" imgW="3542030" imgH="100266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0750" y="4757738"/>
                        <a:ext cx="3543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/>
          <p:cNvSpPr txBox="1"/>
          <p:nvPr/>
        </p:nvSpPr>
        <p:spPr>
          <a:xfrm>
            <a:off x="838200" y="914400"/>
            <a:ext cx="4648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样本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原点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229100" y="668338"/>
          <a:ext cx="3886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r:id="rId3" imgW="3886200" imgH="939800" progId="Equation.3">
                  <p:embed/>
                </p:oleObj>
              </mc:Choice>
              <mc:Fallback>
                <p:oleObj r:id="rId3" imgW="3886200" imgH="9398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100" y="668338"/>
                        <a:ext cx="38862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4"/>
          <p:cNvSpPr/>
          <p:nvPr/>
        </p:nvSpPr>
        <p:spPr>
          <a:xfrm>
            <a:off x="1371600" y="1933575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其观察值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162300" y="1608138"/>
          <a:ext cx="529272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r:id="rId5" imgW="2005965" imgH="444500" progId="Equation.3">
                  <p:embed/>
                </p:oleObj>
              </mc:Choice>
              <mc:Fallback>
                <p:oleObj r:id="rId5" imgW="2005965" imgH="4445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2300" y="1608138"/>
                        <a:ext cx="5292725" cy="1169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/>
          <p:nvPr/>
        </p:nvSpPr>
        <p:spPr>
          <a:xfrm>
            <a:off x="838200" y="2909888"/>
            <a:ext cx="4648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(5)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样本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阶中心矩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243013" y="3492500"/>
          <a:ext cx="495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r:id="rId7" imgW="4953000" imgH="939800" progId="Equation.3">
                  <p:embed/>
                </p:oleObj>
              </mc:Choice>
              <mc:Fallback>
                <p:oleObj r:id="rId7" imgW="4953000" imgH="939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3013" y="3492500"/>
                        <a:ext cx="49530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/>
          <p:nvPr/>
        </p:nvSpPr>
        <p:spPr>
          <a:xfrm>
            <a:off x="1447800" y="48006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其观察值</a:t>
            </a: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3200400" y="4641850"/>
          <a:ext cx="491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r:id="rId9" imgW="4912995" imgH="951865" progId="Equation.3">
                  <p:embed/>
                </p:oleObj>
              </mc:Choice>
              <mc:Fallback>
                <p:oleObj r:id="rId9" imgW="4912995" imgH="95186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0400" y="4641850"/>
                        <a:ext cx="4914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2" name="圆角矩形标注 43111"/>
          <p:cNvSpPr>
            <a:spLocks noChangeArrowheads="1"/>
          </p:cNvSpPr>
          <p:nvPr/>
        </p:nvSpPr>
        <p:spPr bwMode="auto">
          <a:xfrm>
            <a:off x="7067550" y="866775"/>
            <a:ext cx="2376488" cy="1066800"/>
          </a:xfrm>
          <a:prstGeom prst="wedgeRoundRectCallout">
            <a:avLst>
              <a:gd name="adj1" fmla="val -106782"/>
              <a:gd name="adj2" fmla="val 1279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  <a:t>它反映了总体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  <a:t>k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  <a:t>阶矩的信息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  <p:sp>
        <p:nvSpPr>
          <p:cNvPr id="43117" name="圆角矩形标注 43116"/>
          <p:cNvSpPr>
            <a:spLocks noChangeArrowheads="1"/>
          </p:cNvSpPr>
          <p:nvPr/>
        </p:nvSpPr>
        <p:spPr bwMode="auto">
          <a:xfrm>
            <a:off x="6311900" y="3240088"/>
            <a:ext cx="2819400" cy="1066800"/>
          </a:xfrm>
          <a:prstGeom prst="wedgeRoundRectCallout">
            <a:avLst>
              <a:gd name="adj1" fmla="val -91102"/>
              <a:gd name="adj2" fmla="val -163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  <a:t>它反映了总体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  <a:t>k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  <a:t>阶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  <a:t>中心矩的信息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8" grpId="0"/>
      <p:bldP spid="23560" grpId="0"/>
      <p:bldP spid="43112" grpId="0" bldLvl="0" animBg="1"/>
      <p:bldP spid="4311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/>
          <p:cNvSpPr txBox="1"/>
          <p:nvPr/>
        </p:nvSpPr>
        <p:spPr>
          <a:xfrm>
            <a:off x="755650" y="836613"/>
            <a:ext cx="7993063" cy="22256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设总体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（不管服从什么分布，只要均值和方差存在）的均值为     ，方差为      ，                      是来自总体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i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样本，      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分别是样本均值和样本方差，则有</a:t>
            </a:r>
          </a:p>
        </p:txBody>
      </p:sp>
      <p:grpSp>
        <p:nvGrpSpPr>
          <p:cNvPr id="24578" name="Group 3"/>
          <p:cNvGrpSpPr>
            <a:grpSpLocks noChangeAspect="1"/>
          </p:cNvGrpSpPr>
          <p:nvPr/>
        </p:nvGrpSpPr>
        <p:grpSpPr>
          <a:xfrm>
            <a:off x="3717925" y="1484313"/>
            <a:ext cx="4598988" cy="527050"/>
            <a:chOff x="0" y="0"/>
            <a:chExt cx="2897" cy="332"/>
          </a:xfrm>
        </p:grpSpPr>
        <p:graphicFrame>
          <p:nvGraphicFramePr>
            <p:cNvPr id="24579" name="Object 4"/>
            <p:cNvGraphicFramePr>
              <a:graphicFrameLocks noChangeAspect="1"/>
            </p:cNvGraphicFramePr>
            <p:nvPr/>
          </p:nvGraphicFramePr>
          <p:xfrm>
            <a:off x="1587" y="0"/>
            <a:ext cx="131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" r:id="rId3" imgW="902335" imgH="228600" progId="Equation.3">
                    <p:embed/>
                  </p:oleObj>
                </mc:Choice>
                <mc:Fallback>
                  <p:oleObj r:id="rId3" imgW="902335" imgH="2286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87" y="0"/>
                          <a:ext cx="1310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Object 5"/>
            <p:cNvGraphicFramePr>
              <a:graphicFrameLocks noChangeAspect="1"/>
            </p:cNvGraphicFramePr>
            <p:nvPr/>
          </p:nvGraphicFramePr>
          <p:xfrm>
            <a:off x="0" y="45"/>
            <a:ext cx="2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" r:id="rId5" imgW="153035" imgH="165735" progId="Equation.3">
                    <p:embed/>
                  </p:oleObj>
                </mc:Choice>
                <mc:Fallback>
                  <p:oleObj r:id="rId5" imgW="153035" imgH="165735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45"/>
                          <a:ext cx="23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250950" y="3233738"/>
          <a:ext cx="51911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r:id="rId7" imgW="2439670" imgH="457200" progId="Equation.3">
                  <p:embed/>
                </p:oleObj>
              </mc:Choice>
              <mc:Fallback>
                <p:oleObj r:id="rId7" imgW="2439670" imgH="457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0950" y="3233738"/>
                        <a:ext cx="5191125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187450" y="4386263"/>
          <a:ext cx="691356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r:id="rId9" imgW="3275330" imgH="444500" progId="Equation.3">
                  <p:embed/>
                </p:oleObj>
              </mc:Choice>
              <mc:Fallback>
                <p:oleObj r:id="rId9" imgW="3275330" imgH="4445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4386263"/>
                        <a:ext cx="6913563" cy="1036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72102368"/>
              </p:ext>
            </p:extLst>
          </p:nvPr>
        </p:nvGraphicFramePr>
        <p:xfrm>
          <a:off x="5553710" y="1421816"/>
          <a:ext cx="50355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r:id="rId11" imgW="203835" imgH="203835" progId="Equation.3">
                  <p:embed/>
                </p:oleObj>
              </mc:Choice>
              <mc:Fallback>
                <p:oleObj r:id="rId11" imgW="203835" imgH="20383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53710" y="1421816"/>
                        <a:ext cx="503555" cy="5035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49404165"/>
              </p:ext>
            </p:extLst>
          </p:nvPr>
        </p:nvGraphicFramePr>
        <p:xfrm>
          <a:off x="4092575" y="1949450"/>
          <a:ext cx="100520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r:id="rId13" imgW="445135" imgH="228600" progId="Equation.3">
                  <p:embed/>
                </p:oleObj>
              </mc:Choice>
              <mc:Fallback>
                <p:oleObj r:id="rId13" imgW="445135" imgH="2286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2575" y="1949450"/>
                        <a:ext cx="1005205" cy="593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5603875"/>
          <a:ext cx="187198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r:id="rId15" imgW="762635" imgH="228600" progId="Equation.3">
                  <p:embed/>
                </p:oleObj>
              </mc:Choice>
              <mc:Fallback>
                <p:oleObj r:id="rId15" imgW="762635" imgH="2286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5603875"/>
                        <a:ext cx="1871980" cy="561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1"/>
          <p:cNvSpPr txBox="1"/>
          <p:nvPr/>
        </p:nvSpPr>
        <p:spPr>
          <a:xfrm>
            <a:off x="611188" y="503238"/>
            <a:ext cx="2016125" cy="584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lstStyle/>
          <a:p>
            <a:r>
              <a:rPr lang="zh-CN" altLang="en-US" sz="3200" b="1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结论</a:t>
            </a:r>
            <a:endParaRPr lang="en-US" altLang="zh-CN" sz="3200" b="1" i="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971550" y="1268413"/>
          <a:ext cx="6840538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3" imgW="3288030" imgH="431800" progId="Equation.DSMT4">
                  <p:embed/>
                </p:oleObj>
              </mc:Choice>
              <mc:Fallback>
                <p:oleObj r:id="rId3" imgW="3288030" imgH="4318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268413"/>
                        <a:ext cx="6840538" cy="966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827088" y="2565400"/>
          <a:ext cx="504031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5" imgW="2184400" imgH="431800" progId="Equation.DSMT4">
                  <p:embed/>
                </p:oleObj>
              </mc:Choice>
              <mc:Fallback>
                <p:oleObj r:id="rId5" imgW="2184400" imgH="4318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2565400"/>
                        <a:ext cx="5040312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00113" y="3860800"/>
          <a:ext cx="619283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7" imgW="2755900" imgH="419100" progId="Equation.DSMT4">
                  <p:embed/>
                </p:oleObj>
              </mc:Choice>
              <mc:Fallback>
                <p:oleObj r:id="rId7" imgW="2755900" imgH="4191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3860800"/>
                        <a:ext cx="6192837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rgbClr val="FF0000"/>
                </a:solidFill>
              </a:rPr>
              <a:t>二、几种常用的统计分布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971550" y="3141663"/>
          <a:ext cx="7747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r:id="rId3" imgW="7747000" imgH="1625600" progId="Equation.3">
                  <p:embed/>
                </p:oleObj>
              </mc:Choice>
              <mc:Fallback>
                <p:oleObj r:id="rId3" imgW="7747000" imgH="16256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77470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/>
          <p:nvPr/>
        </p:nvSpPr>
        <p:spPr>
          <a:xfrm>
            <a:off x="1403350" y="1700213"/>
            <a:ext cx="5029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统计量的分布称为抽样分布</a:t>
            </a:r>
            <a:r>
              <a:rPr lang="en-US" altLang="zh-CN" sz="2800" b="1" i="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827088" y="2420938"/>
            <a:ext cx="1698625" cy="542925"/>
            <a:chOff x="0" y="0"/>
            <a:chExt cx="1070" cy="342"/>
          </a:xfrm>
        </p:grpSpPr>
        <p:graphicFrame>
          <p:nvGraphicFramePr>
            <p:cNvPr id="31749" name="Object 6"/>
            <p:cNvGraphicFramePr>
              <a:graphicFrameLocks noChangeAspect="1"/>
            </p:cNvGraphicFramePr>
            <p:nvPr/>
          </p:nvGraphicFramePr>
          <p:xfrm>
            <a:off x="276" y="0"/>
            <a:ext cx="79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" r:id="rId5" imgW="1156970" imgH="457835" progId="Equation.3">
                    <p:embed/>
                  </p:oleObj>
                </mc:Choice>
                <mc:Fallback>
                  <p:oleObj r:id="rId5" imgW="1156970" imgH="457835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6" y="0"/>
                          <a:ext cx="794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0" name="Text Box 7"/>
            <p:cNvSpPr txBox="1"/>
            <p:nvPr/>
          </p:nvSpPr>
          <p:spPr>
            <a:xfrm>
              <a:off x="0" y="15"/>
              <a:ext cx="2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1.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9" name="对象 9236"/>
          <p:cNvGraphicFramePr/>
          <p:nvPr/>
        </p:nvGraphicFramePr>
        <p:xfrm>
          <a:off x="876300" y="762000"/>
          <a:ext cx="411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r:id="rId3" imgW="4114800" imgH="469900" progId="Equation.3">
                  <p:embed/>
                </p:oleObj>
              </mc:Choice>
              <mc:Fallback>
                <p:oleObj r:id="rId3" imgW="4114800" imgH="4699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300" y="762000"/>
                        <a:ext cx="4114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对象 9237"/>
          <p:cNvGraphicFramePr/>
          <p:nvPr/>
        </p:nvGraphicFramePr>
        <p:xfrm>
          <a:off x="1524000" y="1231900"/>
          <a:ext cx="51816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r:id="rId5" imgW="5181600" imgH="1993900" progId="Equation.3">
                  <p:embed/>
                </p:oleObj>
              </mc:Choice>
              <mc:Fallback>
                <p:oleObj r:id="rId5" imgW="5181600" imgH="19939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1231900"/>
                        <a:ext cx="5181600" cy="199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文本框 9239"/>
          <p:cNvSpPr txBox="1"/>
          <p:nvPr/>
        </p:nvSpPr>
        <p:spPr>
          <a:xfrm>
            <a:off x="876300" y="3571875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9241" name="对象 9240"/>
          <p:cNvGraphicFramePr/>
          <p:nvPr/>
        </p:nvGraphicFramePr>
        <p:xfrm>
          <a:off x="1954213" y="3435350"/>
          <a:ext cx="520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r:id="rId7" imgW="5207000" imgH="914400" progId="Equation.3">
                  <p:embed/>
                </p:oleObj>
              </mc:Choice>
              <mc:Fallback>
                <p:oleObj r:id="rId7" imgW="5207000" imgH="9144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4213" y="3435350"/>
                        <a:ext cx="5207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对象 9241"/>
          <p:cNvGraphicFramePr/>
          <p:nvPr/>
        </p:nvGraphicFramePr>
        <p:xfrm>
          <a:off x="1066800" y="4495800"/>
          <a:ext cx="344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r:id="rId9" imgW="3440430" imgH="444500" progId="Equation.3">
                  <p:embed/>
                </p:oleObj>
              </mc:Choice>
              <mc:Fallback>
                <p:oleObj r:id="rId9" imgW="3440430" imgH="4445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4495800"/>
                        <a:ext cx="3441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对象 9243"/>
          <p:cNvGraphicFramePr/>
          <p:nvPr/>
        </p:nvGraphicFramePr>
        <p:xfrm>
          <a:off x="4540250" y="4460875"/>
          <a:ext cx="287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r:id="rId11" imgW="2868930" imgH="482600" progId="Equation.3">
                  <p:embed/>
                </p:oleObj>
              </mc:Choice>
              <mc:Fallback>
                <p:oleObj r:id="rId11" imgW="2868930" imgH="482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40250" y="4460875"/>
                        <a:ext cx="28702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对象 9244"/>
          <p:cNvGraphicFramePr/>
          <p:nvPr/>
        </p:nvGraphicFramePr>
        <p:xfrm>
          <a:off x="1104900" y="5105400"/>
          <a:ext cx="482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r:id="rId13" imgW="4826000" imgH="914400" progId="Equation.3">
                  <p:embed/>
                </p:oleObj>
              </mc:Choice>
              <mc:Fallback>
                <p:oleObj r:id="rId13" imgW="4826000" imgH="9144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4900" y="5105400"/>
                        <a:ext cx="4826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1" name="对象 18450"/>
          <p:cNvGraphicFramePr/>
          <p:nvPr/>
        </p:nvGraphicFramePr>
        <p:xfrm>
          <a:off x="885825" y="2952750"/>
          <a:ext cx="494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r:id="rId3" imgW="4940300" imgH="469900" progId="Equation.3">
                  <p:embed/>
                </p:oleObj>
              </mc:Choice>
              <mc:Fallback>
                <p:oleObj r:id="rId3" imgW="4940300" imgH="4699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5825" y="2952750"/>
                        <a:ext cx="4940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" name="对象 18451"/>
          <p:cNvGraphicFramePr/>
          <p:nvPr/>
        </p:nvGraphicFramePr>
        <p:xfrm>
          <a:off x="1025525" y="850900"/>
          <a:ext cx="487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r:id="rId5" imgW="4874895" imgH="444500" progId="Equation.3">
                  <p:embed/>
                </p:oleObj>
              </mc:Choice>
              <mc:Fallback>
                <p:oleObj r:id="rId5" imgW="4874895" imgH="4445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5525" y="850900"/>
                        <a:ext cx="4876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对象 18452"/>
          <p:cNvGraphicFramePr/>
          <p:nvPr/>
        </p:nvGraphicFramePr>
        <p:xfrm>
          <a:off x="952500" y="1447800"/>
          <a:ext cx="525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r:id="rId7" imgW="5255260" imgH="482600" progId="Equation.3">
                  <p:embed/>
                </p:oleObj>
              </mc:Choice>
              <mc:Fallback>
                <p:oleObj r:id="rId7" imgW="5255260" imgH="4826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2500" y="1447800"/>
                        <a:ext cx="52578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对象 18453"/>
          <p:cNvGraphicFramePr/>
          <p:nvPr/>
        </p:nvGraphicFramePr>
        <p:xfrm>
          <a:off x="901700" y="2271713"/>
          <a:ext cx="388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r:id="rId9" imgW="3884295" imgH="431800" progId="Equation.3">
                  <p:embed/>
                </p:oleObj>
              </mc:Choice>
              <mc:Fallback>
                <p:oleObj r:id="rId9" imgW="3884295" imgH="4318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1700" y="2271713"/>
                        <a:ext cx="3886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对象 18454"/>
          <p:cNvGraphicFramePr/>
          <p:nvPr/>
        </p:nvGraphicFramePr>
        <p:xfrm>
          <a:off x="4724400" y="1981200"/>
          <a:ext cx="1752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r:id="rId11" imgW="1752600" imgH="939800" progId="Equation.3">
                  <p:embed/>
                </p:oleObj>
              </mc:Choice>
              <mc:Fallback>
                <p:oleObj r:id="rId11" imgW="1752600" imgH="9398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24400" y="1981200"/>
                        <a:ext cx="1752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对象 18458"/>
          <p:cNvGraphicFramePr/>
          <p:nvPr/>
        </p:nvGraphicFramePr>
        <p:xfrm>
          <a:off x="6488113" y="2016125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r:id="rId13" imgW="1663700" imgH="914400" progId="Equation.3">
                  <p:embed/>
                </p:oleObj>
              </mc:Choice>
              <mc:Fallback>
                <p:oleObj r:id="rId13" imgW="1663700" imgH="9144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88113" y="2016125"/>
                        <a:ext cx="1663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60" name="内容占位符 18459"/>
          <p:cNvPicPr>
            <a:picLocks noGrp="1" noChangeAspect="1"/>
          </p:cNvPicPr>
          <p:nvPr>
            <p:ph idx="4294967295"/>
          </p:nvPr>
        </p:nvPicPr>
        <p:blipFill>
          <a:blip r:embed="rId15"/>
          <a:stretch>
            <a:fillRect/>
          </a:stretch>
        </p:blipFill>
        <p:spPr>
          <a:xfrm>
            <a:off x="1439545" y="3400425"/>
            <a:ext cx="7704455" cy="2700655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7" name="对象 65537"/>
          <p:cNvGraphicFramePr/>
          <p:nvPr/>
        </p:nvGraphicFramePr>
        <p:xfrm>
          <a:off x="914400" y="838200"/>
          <a:ext cx="265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3" imgW="2654300" imgH="469900" progId="Equation.3">
                  <p:embed/>
                </p:oleObj>
              </mc:Choice>
              <mc:Fallback>
                <p:oleObj r:id="rId3" imgW="2654300" imgH="469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838200"/>
                        <a:ext cx="2654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文本框 65538"/>
          <p:cNvSpPr txBox="1"/>
          <p:nvPr/>
        </p:nvSpPr>
        <p:spPr>
          <a:xfrm>
            <a:off x="887413" y="1503363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65540" name="对象 65539"/>
          <p:cNvGraphicFramePr/>
          <p:nvPr/>
        </p:nvGraphicFramePr>
        <p:xfrm>
          <a:off x="914400" y="2209800"/>
          <a:ext cx="777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r:id="rId5" imgW="7772400" imgH="1066800" progId="Equation.3">
                  <p:embed/>
                </p:oleObj>
              </mc:Choice>
              <mc:Fallback>
                <p:oleObj r:id="rId5" imgW="7772400" imgH="10668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209800"/>
                        <a:ext cx="7772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对象 65540"/>
          <p:cNvGraphicFramePr/>
          <p:nvPr/>
        </p:nvGraphicFramePr>
        <p:xfrm>
          <a:off x="2030413" y="1524000"/>
          <a:ext cx="327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r:id="rId7" imgW="3276600" imgH="469900" progId="Equation.3">
                  <p:embed/>
                </p:oleObj>
              </mc:Choice>
              <mc:Fallback>
                <p:oleObj r:id="rId7" imgW="3276600" imgH="4699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0413" y="1524000"/>
                        <a:ext cx="3276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文本框 65541"/>
          <p:cNvSpPr txBox="1"/>
          <p:nvPr/>
        </p:nvSpPr>
        <p:spPr>
          <a:xfrm>
            <a:off x="1143000" y="3519488"/>
            <a:ext cx="7239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此性质可以推广到多个随机变量的情形. )</a:t>
            </a:r>
          </a:p>
        </p:txBody>
      </p:sp>
      <p:graphicFrame>
        <p:nvGraphicFramePr>
          <p:cNvPr id="65543" name="对象 65542"/>
          <p:cNvGraphicFramePr/>
          <p:nvPr/>
        </p:nvGraphicFramePr>
        <p:xfrm>
          <a:off x="915988" y="4241800"/>
          <a:ext cx="7556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r:id="rId9" imgW="7556500" imgH="1549400" progId="Equation.3">
                  <p:embed/>
                </p:oleObj>
              </mc:Choice>
              <mc:Fallback>
                <p:oleObj r:id="rId9" imgW="7556500" imgH="15494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5988" y="4241800"/>
                        <a:ext cx="75565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655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28674"/>
          <p:cNvSpPr txBox="1"/>
          <p:nvPr/>
        </p:nvSpPr>
        <p:spPr>
          <a:xfrm>
            <a:off x="838200" y="885825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28676" name="对象 28675"/>
          <p:cNvGraphicFramePr/>
          <p:nvPr/>
        </p:nvGraphicFramePr>
        <p:xfrm>
          <a:off x="1104900" y="1585913"/>
          <a:ext cx="645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r:id="rId3" imgW="6451600" imgH="469900" progId="Equation.3">
                  <p:embed/>
                </p:oleObj>
              </mc:Choice>
              <mc:Fallback>
                <p:oleObj r:id="rId3" imgW="6451600" imgH="469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4900" y="1585913"/>
                        <a:ext cx="6451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文本框 28676"/>
          <p:cNvSpPr txBox="1"/>
          <p:nvPr/>
        </p:nvSpPr>
        <p:spPr>
          <a:xfrm>
            <a:off x="825500" y="22860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28678" name="对象 28677"/>
          <p:cNvGraphicFramePr/>
          <p:nvPr/>
        </p:nvGraphicFramePr>
        <p:xfrm>
          <a:off x="2057400" y="2374900"/>
          <a:ext cx="270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r:id="rId5" imgW="2703830" imgH="444500" progId="Equation.3">
                  <p:embed/>
                </p:oleObj>
              </mc:Choice>
              <mc:Fallback>
                <p:oleObj r:id="rId5" imgW="2703830" imgH="4445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2374900"/>
                        <a:ext cx="2705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28678"/>
          <p:cNvGraphicFramePr/>
          <p:nvPr/>
        </p:nvGraphicFramePr>
        <p:xfrm>
          <a:off x="4932363" y="2327275"/>
          <a:ext cx="377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r:id="rId7" imgW="3769995" imgH="520700" progId="Equation.3">
                  <p:embed/>
                </p:oleObj>
              </mc:Choice>
              <mc:Fallback>
                <p:oleObj r:id="rId7" imgW="3769995" imgH="5207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2363" y="2327275"/>
                        <a:ext cx="37719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28679"/>
          <p:cNvGraphicFramePr/>
          <p:nvPr/>
        </p:nvGraphicFramePr>
        <p:xfrm>
          <a:off x="890588" y="3016250"/>
          <a:ext cx="426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r:id="rId9" imgW="4267200" imgH="508000" progId="Equation.3">
                  <p:embed/>
                </p:oleObj>
              </mc:Choice>
              <mc:Fallback>
                <p:oleObj r:id="rId9" imgW="4267200" imgH="5080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0588" y="3016250"/>
                        <a:ext cx="4267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8680"/>
          <p:cNvGraphicFramePr/>
          <p:nvPr/>
        </p:nvGraphicFramePr>
        <p:xfrm>
          <a:off x="5029200" y="3173413"/>
          <a:ext cx="158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r:id="rId11" imgW="1587500" imgH="368300" progId="Equation.3">
                  <p:embed/>
                </p:oleObj>
              </mc:Choice>
              <mc:Fallback>
                <p:oleObj r:id="rId11" imgW="1587500" imgH="3683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3173413"/>
                        <a:ext cx="15875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28681"/>
          <p:cNvGraphicFramePr/>
          <p:nvPr/>
        </p:nvGraphicFramePr>
        <p:xfrm>
          <a:off x="6746875" y="3152775"/>
          <a:ext cx="195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r:id="rId13" imgW="1955165" imgH="393700" progId="Equation.3">
                  <p:embed/>
                </p:oleObj>
              </mc:Choice>
              <mc:Fallback>
                <p:oleObj r:id="rId13" imgW="1955165" imgH="3937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46875" y="3152775"/>
                        <a:ext cx="1955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对象 28682"/>
          <p:cNvGraphicFramePr/>
          <p:nvPr/>
        </p:nvGraphicFramePr>
        <p:xfrm>
          <a:off x="903288" y="3835400"/>
          <a:ext cx="342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r:id="rId15" imgW="3429000" imgH="965200" progId="Equation.3">
                  <p:embed/>
                </p:oleObj>
              </mc:Choice>
              <mc:Fallback>
                <p:oleObj r:id="rId15" imgW="3429000" imgH="965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3288" y="3835400"/>
                        <a:ext cx="3429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对象 28683"/>
          <p:cNvGraphicFramePr/>
          <p:nvPr/>
        </p:nvGraphicFramePr>
        <p:xfrm>
          <a:off x="4322763" y="3844925"/>
          <a:ext cx="180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r:id="rId17" imgW="1803400" imgH="939800" progId="Equation.3">
                  <p:embed/>
                </p:oleObj>
              </mc:Choice>
              <mc:Fallback>
                <p:oleObj r:id="rId17" imgW="1803400" imgH="9398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22763" y="3844925"/>
                        <a:ext cx="1803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对象 28684"/>
          <p:cNvGraphicFramePr/>
          <p:nvPr/>
        </p:nvGraphicFramePr>
        <p:xfrm>
          <a:off x="6172200" y="4197350"/>
          <a:ext cx="60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r:id="rId19" imgW="609600" imgH="292100" progId="Equation.3">
                  <p:embed/>
                </p:oleObj>
              </mc:Choice>
              <mc:Fallback>
                <p:oleObj r:id="rId19" imgW="609600" imgH="2921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72200" y="4197350"/>
                        <a:ext cx="6096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对象 28685"/>
          <p:cNvGraphicFramePr/>
          <p:nvPr/>
        </p:nvGraphicFramePr>
        <p:xfrm>
          <a:off x="1412875" y="4953000"/>
          <a:ext cx="292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r:id="rId21" imgW="2921000" imgH="965200" progId="Equation.3">
                  <p:embed/>
                </p:oleObj>
              </mc:Choice>
              <mc:Fallback>
                <p:oleObj r:id="rId21" imgW="2921000" imgH="9652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12875" y="4953000"/>
                        <a:ext cx="2921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对象 28686"/>
          <p:cNvGraphicFramePr/>
          <p:nvPr/>
        </p:nvGraphicFramePr>
        <p:xfrm>
          <a:off x="4329113" y="4962525"/>
          <a:ext cx="180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r:id="rId23" imgW="1803400" imgH="939800" progId="Equation.3">
                  <p:embed/>
                </p:oleObj>
              </mc:Choice>
              <mc:Fallback>
                <p:oleObj r:id="rId23" imgW="1803400" imgH="9398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29113" y="4962525"/>
                        <a:ext cx="1803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对象 28687"/>
          <p:cNvGraphicFramePr/>
          <p:nvPr/>
        </p:nvGraphicFramePr>
        <p:xfrm>
          <a:off x="6167438" y="5273675"/>
          <a:ext cx="787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r:id="rId25" imgW="786765" imgH="317500" progId="Equation.3">
                  <p:embed/>
                </p:oleObj>
              </mc:Choice>
              <mc:Fallback>
                <p:oleObj r:id="rId25" imgW="786765" imgH="3175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67438" y="5273675"/>
                        <a:ext cx="787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对象 28688"/>
          <p:cNvGraphicFramePr/>
          <p:nvPr/>
        </p:nvGraphicFramePr>
        <p:xfrm>
          <a:off x="2082800" y="914400"/>
          <a:ext cx="468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r:id="rId27" imgW="4686300" imgH="469900" progId="Equation.3">
                  <p:embed/>
                </p:oleObj>
              </mc:Choice>
              <mc:Fallback>
                <p:oleObj r:id="rId27" imgW="4686300" imgH="4699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82800" y="914400"/>
                        <a:ext cx="4686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5" name="Object 2"/>
          <p:cNvGraphicFramePr>
            <a:graphicFrameLocks noChangeAspect="1"/>
          </p:cNvGraphicFramePr>
          <p:nvPr/>
        </p:nvGraphicFramePr>
        <p:xfrm>
          <a:off x="963613" y="819150"/>
          <a:ext cx="300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r:id="rId3" imgW="3009900" imgH="469900" progId="Equation.3">
                  <p:embed/>
                </p:oleObj>
              </mc:Choice>
              <mc:Fallback>
                <p:oleObj r:id="rId3" imgW="3009900" imgH="469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613" y="819150"/>
                        <a:ext cx="3009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928688" y="1336675"/>
          <a:ext cx="71247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r:id="rId5" imgW="7124700" imgH="1905000" progId="Equation.3">
                  <p:embed/>
                </p:oleObj>
              </mc:Choice>
              <mc:Fallback>
                <p:oleObj r:id="rId5" imgW="7124700" imgH="19050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88" y="1336675"/>
                        <a:ext cx="7124700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14400" y="3562350"/>
          <a:ext cx="2971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7" imgW="2971800" imgH="1511300" progId="Equation.3">
                  <p:embed/>
                </p:oleObj>
              </mc:Choice>
              <mc:Fallback>
                <p:oleObj r:id="rId7" imgW="2971800" imgH="15113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562350"/>
                        <a:ext cx="2971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9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200" y="3213100"/>
            <a:ext cx="4718050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" name="矩形 7286"/>
          <p:cNvSpPr/>
          <p:nvPr/>
        </p:nvSpPr>
        <p:spPr>
          <a:xfrm>
            <a:off x="466725" y="781050"/>
            <a:ext cx="7920038" cy="1641475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数理统计的任务就是研究有效地收集、整理、分析所获得的</a:t>
            </a:r>
            <a:r>
              <a:rPr lang="zh-CN" altLang="en-US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的资料，对所研究的问题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,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尽可能地作出精确而可靠的结论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288" name="文本框 7287"/>
          <p:cNvSpPr txBox="1"/>
          <p:nvPr/>
        </p:nvSpPr>
        <p:spPr>
          <a:xfrm>
            <a:off x="395288" y="2581275"/>
            <a:ext cx="8064500" cy="2159000"/>
          </a:xfrm>
          <a:prstGeom prst="rect">
            <a:avLst/>
          </a:prstGeom>
          <a:noFill/>
          <a:ln w="1905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在数理统计中，不是对所研究的对象全体 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(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zh-CN" altLang="en-US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总体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进行观察，而是抽取其中的部分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zh-CN" altLang="en-US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进行观察获得数据（</a:t>
            </a:r>
            <a:r>
              <a:rPr lang="zh-CN" altLang="en-US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抽样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），并通过这些数据对总体进行推断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6147" name="对象 7288"/>
          <p:cNvGraphicFramePr/>
          <p:nvPr/>
        </p:nvGraphicFramePr>
        <p:xfrm>
          <a:off x="7154863" y="4508500"/>
          <a:ext cx="123348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386715" imgH="501650" progId="MS_ClipArt_Gallery.2">
                  <p:embed/>
                </p:oleObj>
              </mc:Choice>
              <mc:Fallback>
                <p:oleObj r:id="rId3" imgW="386715" imgH="50165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54863" y="4508500"/>
                        <a:ext cx="1233487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0" name="矩形 7289"/>
          <p:cNvSpPr/>
          <p:nvPr/>
        </p:nvSpPr>
        <p:spPr>
          <a:xfrm>
            <a:off x="466725" y="4840287"/>
            <a:ext cx="6380162" cy="1168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数理统计方法具有“部分推断整体”的</a:t>
            </a:r>
          </a:p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特征 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" grpId="0"/>
      <p:bldP spid="7288" grpId="0"/>
      <p:bldP spid="7290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89" name="对象 41986"/>
          <p:cNvGraphicFramePr/>
          <p:nvPr/>
        </p:nvGraphicFramePr>
        <p:xfrm>
          <a:off x="1697038" y="831850"/>
          <a:ext cx="643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r:id="rId3" imgW="6438900" imgH="469900" progId="Equation.3">
                  <p:embed/>
                </p:oleObj>
              </mc:Choice>
              <mc:Fallback>
                <p:oleObj r:id="rId3" imgW="6438900" imgH="469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7038" y="831850"/>
                        <a:ext cx="6438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对象 41987"/>
          <p:cNvGraphicFramePr/>
          <p:nvPr/>
        </p:nvGraphicFramePr>
        <p:xfrm>
          <a:off x="1568450" y="1481138"/>
          <a:ext cx="5461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r:id="rId5" imgW="5461000" imgH="749300" progId="Equation.3">
                  <p:embed/>
                </p:oleObj>
              </mc:Choice>
              <mc:Fallback>
                <p:oleObj r:id="rId5" imgW="5461000" imgH="7493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8450" y="1481138"/>
                        <a:ext cx="54610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对象 41988"/>
          <p:cNvGraphicFramePr/>
          <p:nvPr/>
        </p:nvGraphicFramePr>
        <p:xfrm>
          <a:off x="909638" y="2395538"/>
          <a:ext cx="509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r:id="rId7" imgW="5090795" imgH="482600" progId="Equation.3">
                  <p:embed/>
                </p:oleObj>
              </mc:Choice>
              <mc:Fallback>
                <p:oleObj r:id="rId7" imgW="5090795" imgH="4826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9638" y="2395538"/>
                        <a:ext cx="50927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对象 41989"/>
          <p:cNvGraphicFramePr/>
          <p:nvPr/>
        </p:nvGraphicFramePr>
        <p:xfrm>
          <a:off x="904875" y="3132138"/>
          <a:ext cx="120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r:id="rId9" imgW="1205865" imgH="482600" progId="Equation.3">
                  <p:embed/>
                </p:oleObj>
              </mc:Choice>
              <mc:Fallback>
                <p:oleObj r:id="rId9" imgW="1205865" imgH="4826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4875" y="3132138"/>
                        <a:ext cx="12065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对象 41990"/>
          <p:cNvGraphicFramePr/>
          <p:nvPr/>
        </p:nvGraphicFramePr>
        <p:xfrm>
          <a:off x="904875" y="3919538"/>
          <a:ext cx="137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r:id="rId11" imgW="1370965" imgH="482600" progId="Equation.3">
                  <p:embed/>
                </p:oleObj>
              </mc:Choice>
              <mc:Fallback>
                <p:oleObj r:id="rId11" imgW="1370965" imgH="4826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4875" y="3919538"/>
                        <a:ext cx="1371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对象 41991"/>
          <p:cNvGraphicFramePr/>
          <p:nvPr/>
        </p:nvGraphicFramePr>
        <p:xfrm>
          <a:off x="966788" y="4652963"/>
          <a:ext cx="116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r:id="rId13" imgW="1167765" imgH="482600" progId="Equation.3">
                  <p:embed/>
                </p:oleObj>
              </mc:Choice>
              <mc:Fallback>
                <p:oleObj r:id="rId13" imgW="1167765" imgH="4826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66788" y="4652963"/>
                        <a:ext cx="11684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对象 41999"/>
          <p:cNvGraphicFramePr/>
          <p:nvPr/>
        </p:nvGraphicFramePr>
        <p:xfrm>
          <a:off x="2266950" y="3208338"/>
          <a:ext cx="1476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r:id="rId15" imgW="571500" imgH="177165" progId="Equation.3">
                  <p:embed/>
                </p:oleObj>
              </mc:Choice>
              <mc:Fallback>
                <p:oleObj r:id="rId15" imgW="571500" imgH="17716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66950" y="3208338"/>
                        <a:ext cx="147637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对象 42000"/>
          <p:cNvGraphicFramePr/>
          <p:nvPr/>
        </p:nvGraphicFramePr>
        <p:xfrm>
          <a:off x="2290763" y="3995738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r:id="rId17" imgW="1219200" imgH="368300" progId="Equation.3">
                  <p:embed/>
                </p:oleObj>
              </mc:Choice>
              <mc:Fallback>
                <p:oleObj r:id="rId17" imgW="1219200" imgH="3683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90763" y="3995738"/>
                        <a:ext cx="1219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对象 42003"/>
          <p:cNvGraphicFramePr/>
          <p:nvPr/>
        </p:nvGraphicFramePr>
        <p:xfrm>
          <a:off x="2200275" y="4757738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r:id="rId19" imgW="1383030" imgH="317500" progId="Equation.3">
                  <p:embed/>
                </p:oleObj>
              </mc:Choice>
              <mc:Fallback>
                <p:oleObj r:id="rId19" imgW="1383030" imgH="3175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00275" y="4757738"/>
                        <a:ext cx="1384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007" name="内容占位符 42006"/>
          <p:cNvPicPr>
            <a:picLocks noGrp="1" noChangeAspect="1"/>
          </p:cNvPicPr>
          <p:nvPr>
            <p:ph idx="4294967295"/>
          </p:nvPr>
        </p:nvPicPr>
        <p:blipFill>
          <a:blip r:embed="rId21"/>
          <a:stretch>
            <a:fillRect/>
          </a:stretch>
        </p:blipFill>
        <p:spPr>
          <a:xfrm>
            <a:off x="5616575" y="2809875"/>
            <a:ext cx="3527425" cy="2665730"/>
          </a:xfrm>
        </p:spPr>
      </p:pic>
      <p:sp>
        <p:nvSpPr>
          <p:cNvPr id="37899" name="矩形 42008"/>
          <p:cNvSpPr/>
          <p:nvPr/>
        </p:nvSpPr>
        <p:spPr>
          <a:xfrm>
            <a:off x="838200" y="800100"/>
            <a:ext cx="7181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6" name="对象 31755"/>
          <p:cNvGraphicFramePr/>
          <p:nvPr/>
        </p:nvGraphicFramePr>
        <p:xfrm>
          <a:off x="920750" y="1511300"/>
          <a:ext cx="7162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r:id="rId3" imgW="7162800" imgH="1384300" progId="Equation.3">
                  <p:embed/>
                </p:oleObj>
              </mc:Choice>
              <mc:Fallback>
                <p:oleObj r:id="rId3" imgW="7162800" imgH="13843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0" y="1511300"/>
                        <a:ext cx="7162800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矩形 31756"/>
          <p:cNvSpPr/>
          <p:nvPr/>
        </p:nvSpPr>
        <p:spPr>
          <a:xfrm>
            <a:off x="817563" y="447516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</a:p>
        </p:txBody>
      </p:sp>
      <p:graphicFrame>
        <p:nvGraphicFramePr>
          <p:cNvPr id="31758" name="对象 31757"/>
          <p:cNvGraphicFramePr/>
          <p:nvPr/>
        </p:nvGraphicFramePr>
        <p:xfrm>
          <a:off x="1900238" y="4308475"/>
          <a:ext cx="398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r:id="rId5" imgW="3987800" imgH="825500" progId="Equation.3">
                  <p:embed/>
                </p:oleObj>
              </mc:Choice>
              <mc:Fallback>
                <p:oleObj r:id="rId5" imgW="3987800" imgH="8255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0238" y="4308475"/>
                        <a:ext cx="39878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对象 31758"/>
          <p:cNvGraphicFramePr/>
          <p:nvPr/>
        </p:nvGraphicFramePr>
        <p:xfrm>
          <a:off x="5881688" y="4545013"/>
          <a:ext cx="1371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r:id="rId7" imgW="1371600" imgH="317500" progId="Equation.3">
                  <p:embed/>
                </p:oleObj>
              </mc:Choice>
              <mc:Fallback>
                <p:oleObj r:id="rId7" imgW="1371600" imgH="3175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1688" y="4545013"/>
                        <a:ext cx="1371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文本框 31759"/>
          <p:cNvSpPr txBox="1"/>
          <p:nvPr/>
        </p:nvSpPr>
        <p:spPr>
          <a:xfrm>
            <a:off x="838200" y="3048000"/>
            <a:ext cx="25971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利用上面公式,</a:t>
            </a:r>
          </a:p>
        </p:txBody>
      </p:sp>
      <p:sp>
        <p:nvSpPr>
          <p:cNvPr id="31763" name="文本框 31762"/>
          <p:cNvSpPr txBox="1"/>
          <p:nvPr/>
        </p:nvSpPr>
        <p:spPr>
          <a:xfrm>
            <a:off x="1905000" y="5348288"/>
            <a:ext cx="3962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而查详表可得</a:t>
            </a:r>
          </a:p>
        </p:txBody>
      </p:sp>
      <p:graphicFrame>
        <p:nvGraphicFramePr>
          <p:cNvPr id="31764" name="对象 31763"/>
          <p:cNvGraphicFramePr/>
          <p:nvPr/>
        </p:nvGraphicFramePr>
        <p:xfrm>
          <a:off x="4318000" y="5327650"/>
          <a:ext cx="279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r:id="rId9" imgW="2792730" imgH="482600" progId="Equation.3">
                  <p:embed/>
                </p:oleObj>
              </mc:Choice>
              <mc:Fallback>
                <p:oleObj r:id="rId9" imgW="2792730" imgH="4826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8000" y="5327650"/>
                        <a:ext cx="2794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对象 31765"/>
          <p:cNvGraphicFramePr/>
          <p:nvPr/>
        </p:nvGraphicFramePr>
        <p:xfrm>
          <a:off x="842963" y="3784600"/>
          <a:ext cx="67357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r:id="rId11" imgW="2882900" imgH="215900" progId="Equation.3">
                  <p:embed/>
                </p:oleObj>
              </mc:Choice>
              <mc:Fallback>
                <p:oleObj r:id="rId11" imgW="2882900" imgH="2159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2963" y="3784600"/>
                        <a:ext cx="6735762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矩形 31766"/>
          <p:cNvSpPr/>
          <p:nvPr/>
        </p:nvSpPr>
        <p:spPr>
          <a:xfrm>
            <a:off x="842963" y="857250"/>
            <a:ext cx="41862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费舍尔(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R.A.Fisher</a:t>
            </a:r>
            <a:r>
              <a:rPr lang="en-US" altLang="zh-CN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证明: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7" grpId="0"/>
      <p:bldP spid="31760" grpId="0"/>
      <p:bldP spid="317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914400" y="1219200"/>
          <a:ext cx="7315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r:id="rId3" imgW="7315200" imgH="1981200" progId="Equation.3">
                  <p:embed/>
                </p:oleObj>
              </mc:Choice>
              <mc:Fallback>
                <p:oleObj r:id="rId3" imgW="7315200" imgH="19812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52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 Box 3"/>
          <p:cNvSpPr txBox="1"/>
          <p:nvPr/>
        </p:nvSpPr>
        <p:spPr>
          <a:xfrm>
            <a:off x="949325" y="3276600"/>
            <a:ext cx="6172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分布又称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学生氏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308100" y="4343400"/>
          <a:ext cx="65532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5" imgW="6553200" imgH="1816100" progId="Equation.3">
                  <p:embed/>
                </p:oleObj>
              </mc:Choice>
              <mc:Fallback>
                <p:oleObj r:id="rId5" imgW="6553200" imgH="18161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8100" y="4343400"/>
                        <a:ext cx="6553200" cy="181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016000" y="3886200"/>
          <a:ext cx="462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7" imgW="4620895" imgH="444500" progId="Equation.3">
                  <p:embed/>
                </p:oleObj>
              </mc:Choice>
              <mc:Fallback>
                <p:oleObj r:id="rId7" imgW="4620895" imgH="4445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6000" y="3886200"/>
                        <a:ext cx="4622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1" name="Group 6"/>
          <p:cNvGrpSpPr/>
          <p:nvPr/>
        </p:nvGrpSpPr>
        <p:grpSpPr>
          <a:xfrm>
            <a:off x="836613" y="736600"/>
            <a:ext cx="1582737" cy="519113"/>
            <a:chOff x="0" y="0"/>
            <a:chExt cx="997" cy="327"/>
          </a:xfrm>
        </p:grpSpPr>
        <p:graphicFrame>
          <p:nvGraphicFramePr>
            <p:cNvPr id="39942" name="Object 7"/>
            <p:cNvGraphicFramePr>
              <a:graphicFrameLocks noChangeAspect="1"/>
            </p:cNvGraphicFramePr>
            <p:nvPr/>
          </p:nvGraphicFramePr>
          <p:xfrm>
            <a:off x="221" y="10"/>
            <a:ext cx="77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6" r:id="rId9" imgW="1092835" imgH="431800" progId="Equation.3">
                    <p:embed/>
                  </p:oleObj>
                </mc:Choice>
                <mc:Fallback>
                  <p:oleObj r:id="rId9" imgW="1092835" imgH="431800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1" y="10"/>
                          <a:ext cx="776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3" name="Text Box 8"/>
            <p:cNvSpPr txBox="1"/>
            <p:nvPr/>
          </p:nvSpPr>
          <p:spPr>
            <a:xfrm>
              <a:off x="0" y="0"/>
              <a:ext cx="2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2.</a:t>
              </a:r>
            </a:p>
          </p:txBody>
        </p:sp>
      </p:grpSp>
      <p:pic>
        <p:nvPicPr>
          <p:cNvPr id="39944" name="Picture 9" descr="Gosset_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1338" y="2632075"/>
            <a:ext cx="1781175" cy="2190750"/>
          </a:xfrm>
          <a:prstGeom prst="rect">
            <a:avLst/>
          </a:prstGeom>
          <a:noFill/>
          <a:ln w="38100" cap="flat" cmpd="dbl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1" name="Object 2"/>
          <p:cNvGraphicFramePr>
            <a:graphicFrameLocks noChangeAspect="1"/>
          </p:cNvGraphicFramePr>
          <p:nvPr/>
        </p:nvGraphicFramePr>
        <p:xfrm>
          <a:off x="927100" y="838200"/>
          <a:ext cx="501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r:id="rId3" imgW="5014595" imgH="444500" progId="Equation.3">
                  <p:embed/>
                </p:oleObj>
              </mc:Choice>
              <mc:Fallback>
                <p:oleObj r:id="rId3" imgW="5014595" imgH="4445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838200"/>
                        <a:ext cx="5016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947738" y="1447800"/>
          <a:ext cx="295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r:id="rId5" imgW="2959100" imgH="965200" progId="Equation.3">
                  <p:embed/>
                </p:oleObj>
              </mc:Choice>
              <mc:Fallback>
                <p:oleObj r:id="rId5" imgW="2959100" imgH="9652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7738" y="1447800"/>
                        <a:ext cx="2959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/>
          <p:nvPr/>
        </p:nvSpPr>
        <p:spPr>
          <a:xfrm>
            <a:off x="830263" y="2466975"/>
            <a:ext cx="3124200" cy="180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充分大时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其图形类似于标准正态变量概率密度的图形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914400" y="4038600"/>
          <a:ext cx="3517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r:id="rId7" imgW="3517900" imgH="977900" progId="Equation.3">
                  <p:embed/>
                </p:oleObj>
              </mc:Choice>
              <mc:Fallback>
                <p:oleObj r:id="rId7" imgW="3517900" imgH="9779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038600"/>
                        <a:ext cx="3517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787400" y="5029200"/>
          <a:ext cx="706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r:id="rId9" imgW="7058025" imgH="444500" progId="Equation.3">
                  <p:embed/>
                </p:oleObj>
              </mc:Choice>
              <mc:Fallback>
                <p:oleObj r:id="rId9" imgW="7058025" imgH="4445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7400" y="5029200"/>
                        <a:ext cx="7061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914400" y="5638800"/>
          <a:ext cx="753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r:id="rId11" imgW="7527925" imgH="431800" progId="Equation.3">
                  <p:embed/>
                </p:oleObj>
              </mc:Choice>
              <mc:Fallback>
                <p:oleObj r:id="rId11" imgW="7527925" imgH="4318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5638800"/>
                        <a:ext cx="7531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4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24300" y="1311275"/>
            <a:ext cx="4679950" cy="273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904875" y="1244600"/>
          <a:ext cx="68072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r:id="rId3" imgW="6807200" imgH="1854200" progId="Equation.3">
                  <p:embed/>
                </p:oleObj>
              </mc:Choice>
              <mc:Fallback>
                <p:oleObj r:id="rId3" imgW="6807200" imgH="18542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875" y="1244600"/>
                        <a:ext cx="6807200" cy="185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900113" y="3282950"/>
          <a:ext cx="2857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r:id="rId5" imgW="2857500" imgH="927100" progId="Equation.3">
                  <p:embed/>
                </p:oleObj>
              </mc:Choice>
              <mc:Fallback>
                <p:oleObj r:id="rId5" imgW="2857500" imgH="9271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282950"/>
                        <a:ext cx="28575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/>
          <p:nvPr/>
        </p:nvSpPr>
        <p:spPr>
          <a:xfrm>
            <a:off x="795338" y="434340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由分布的对称性知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206500" y="4953000"/>
          <a:ext cx="242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r:id="rId7" imgW="2425700" imgH="431800" progId="Equation.3">
                  <p:embed/>
                </p:oleObj>
              </mc:Choice>
              <mc:Fallback>
                <p:oleObj r:id="rId7" imgW="2425700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6500" y="4953000"/>
                        <a:ext cx="2425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746125" y="5562600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r:id="rId9" imgW="3795395" imgH="444500" progId="Equation.3">
                  <p:embed/>
                </p:oleObj>
              </mc:Choice>
              <mc:Fallback>
                <p:oleObj r:id="rId9" imgW="3795395" imgH="4445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6125" y="5562600"/>
                        <a:ext cx="3797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7"/>
          <p:cNvGraphicFramePr>
            <a:graphicFrameLocks noChangeAspect="1"/>
          </p:cNvGraphicFramePr>
          <p:nvPr/>
        </p:nvGraphicFramePr>
        <p:xfrm>
          <a:off x="933450" y="795338"/>
          <a:ext cx="273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r:id="rId11" imgW="2729230" imgH="431800" progId="Equation.3">
                  <p:embed/>
                </p:oleObj>
              </mc:Choice>
              <mc:Fallback>
                <p:oleObj r:id="rId11" imgW="2729230" imgH="4318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3450" y="795338"/>
                        <a:ext cx="2730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8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7538" y="3068638"/>
            <a:ext cx="4176712" cy="3033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09" name="对象 45058"/>
          <p:cNvGraphicFramePr/>
          <p:nvPr/>
        </p:nvGraphicFramePr>
        <p:xfrm>
          <a:off x="1752600" y="863600"/>
          <a:ext cx="579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r:id="rId3" imgW="5788660" imgH="431800" progId="Equation.3">
                  <p:embed/>
                </p:oleObj>
              </mc:Choice>
              <mc:Fallback>
                <p:oleObj r:id="rId3" imgW="5788660" imgH="4318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863600"/>
                        <a:ext cx="5791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" name="对象 45059"/>
          <p:cNvGraphicFramePr/>
          <p:nvPr/>
        </p:nvGraphicFramePr>
        <p:xfrm>
          <a:off x="1828800" y="1524000"/>
          <a:ext cx="4940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r:id="rId5" imgW="4940300" imgH="749300" progId="Equation.3">
                  <p:embed/>
                </p:oleObj>
              </mc:Choice>
              <mc:Fallback>
                <p:oleObj r:id="rId5" imgW="4940300" imgH="7493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49403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45060"/>
          <p:cNvGraphicFramePr/>
          <p:nvPr/>
        </p:nvGraphicFramePr>
        <p:xfrm>
          <a:off x="946150" y="2508250"/>
          <a:ext cx="510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r:id="rId7" imgW="5105400" imgH="457200" progId="Equation.3">
                  <p:embed/>
                </p:oleObj>
              </mc:Choice>
              <mc:Fallback>
                <p:oleObj r:id="rId7" imgW="5105400" imgH="4572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6150" y="2508250"/>
                        <a:ext cx="5105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对象 45061"/>
          <p:cNvGraphicFramePr/>
          <p:nvPr/>
        </p:nvGraphicFramePr>
        <p:xfrm>
          <a:off x="990600" y="3200400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r:id="rId9" imgW="1142365" imgH="482600" progId="Equation.3">
                  <p:embed/>
                </p:oleObj>
              </mc:Choice>
              <mc:Fallback>
                <p:oleObj r:id="rId9" imgW="1142365" imgH="4826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3200400"/>
                        <a:ext cx="1143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对象 45072"/>
          <p:cNvGraphicFramePr/>
          <p:nvPr/>
        </p:nvGraphicFramePr>
        <p:xfrm>
          <a:off x="2166938" y="3305175"/>
          <a:ext cx="1371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r:id="rId11" imgW="1371600" imgH="368300" progId="Equation.3">
                  <p:embed/>
                </p:oleObj>
              </mc:Choice>
              <mc:Fallback>
                <p:oleObj r:id="rId11" imgW="1371600" imgH="3683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66938" y="3305175"/>
                        <a:ext cx="1371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对象 45073"/>
          <p:cNvGraphicFramePr/>
          <p:nvPr/>
        </p:nvGraphicFramePr>
        <p:xfrm>
          <a:off x="990600" y="4165600"/>
          <a:ext cx="124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r:id="rId13" imgW="1243965" imgH="482600" progId="Equation.3">
                  <p:embed/>
                </p:oleObj>
              </mc:Choice>
              <mc:Fallback>
                <p:oleObj r:id="rId13" imgW="1243965" imgH="4826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0600" y="4165600"/>
                        <a:ext cx="1244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对象 45074"/>
          <p:cNvGraphicFramePr/>
          <p:nvPr/>
        </p:nvGraphicFramePr>
        <p:xfrm>
          <a:off x="2292350" y="42926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r:id="rId15" imgW="1383030" imgH="317500" progId="Equation.3">
                  <p:embed/>
                </p:oleObj>
              </mc:Choice>
              <mc:Fallback>
                <p:oleObj r:id="rId15" imgW="1383030" imgH="3175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92350" y="4292600"/>
                        <a:ext cx="1384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78" name="内容占位符 45077"/>
          <p:cNvPicPr>
            <a:picLocks noGrp="1" noChangeAspect="1"/>
          </p:cNvPicPr>
          <p:nvPr>
            <p:ph idx="4294967295"/>
          </p:nvPr>
        </p:nvPicPr>
        <p:blipFill>
          <a:blip r:embed="rId17"/>
          <a:stretch>
            <a:fillRect/>
          </a:stretch>
        </p:blipFill>
        <p:spPr>
          <a:xfrm>
            <a:off x="5610225" y="2924175"/>
            <a:ext cx="3533775" cy="3168650"/>
          </a:xfrm>
        </p:spPr>
      </p:pic>
      <p:sp>
        <p:nvSpPr>
          <p:cNvPr id="43017" name="矩形 45079"/>
          <p:cNvSpPr/>
          <p:nvPr/>
        </p:nvSpPr>
        <p:spPr>
          <a:xfrm>
            <a:off x="857250" y="819150"/>
            <a:ext cx="7181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914400" y="1358900"/>
          <a:ext cx="79883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r:id="rId3" imgW="7988300" imgH="2070100" progId="Equation.3">
                  <p:embed/>
                </p:oleObj>
              </mc:Choice>
              <mc:Fallback>
                <p:oleObj r:id="rId3" imgW="7988300" imgH="20701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58900"/>
                        <a:ext cx="7988300" cy="207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4" name="Group 3"/>
          <p:cNvGrpSpPr/>
          <p:nvPr/>
        </p:nvGrpSpPr>
        <p:grpSpPr>
          <a:xfrm>
            <a:off x="850900" y="719138"/>
            <a:ext cx="1517650" cy="519112"/>
            <a:chOff x="0" y="0"/>
            <a:chExt cx="956" cy="327"/>
          </a:xfrm>
        </p:grpSpPr>
        <p:graphicFrame>
          <p:nvGraphicFramePr>
            <p:cNvPr id="44035" name="Object 4"/>
            <p:cNvGraphicFramePr>
              <a:graphicFrameLocks noChangeAspect="1"/>
            </p:cNvGraphicFramePr>
            <p:nvPr/>
          </p:nvGraphicFramePr>
          <p:xfrm>
            <a:off x="278" y="28"/>
            <a:ext cx="67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2" r:id="rId5" imgW="1003935" imgH="419100" progId="Equation.3">
                    <p:embed/>
                  </p:oleObj>
                </mc:Choice>
                <mc:Fallback>
                  <p:oleObj r:id="rId5" imgW="1003935" imgH="41910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8" y="28"/>
                          <a:ext cx="678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6" name="Text Box 5"/>
            <p:cNvSpPr txBox="1"/>
            <p:nvPr/>
          </p:nvSpPr>
          <p:spPr>
            <a:xfrm>
              <a:off x="0" y="0"/>
              <a:ext cx="2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3.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7" name="Object 2"/>
          <p:cNvGraphicFramePr>
            <a:graphicFrameLocks noChangeAspect="1"/>
          </p:cNvGraphicFramePr>
          <p:nvPr/>
        </p:nvGraphicFramePr>
        <p:xfrm>
          <a:off x="914400" y="927100"/>
          <a:ext cx="461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r:id="rId3" imgW="4608195" imgH="444500" progId="Equation.3">
                  <p:embed/>
                </p:oleObj>
              </mc:Choice>
              <mc:Fallback>
                <p:oleObj r:id="rId3" imgW="4608195" imgH="4445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27100"/>
                        <a:ext cx="4610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844550" y="1989138"/>
          <a:ext cx="69850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r:id="rId5" imgW="6985000" imgH="3009900" progId="Equation.3">
                  <p:embed/>
                </p:oleObj>
              </mc:Choice>
              <mc:Fallback>
                <p:oleObj r:id="rId5" imgW="6985000" imgH="30099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4550" y="1989138"/>
                        <a:ext cx="6985000" cy="300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2"/>
          <p:cNvGraphicFramePr>
            <a:graphicFrameLocks noChangeAspect="1"/>
          </p:cNvGraphicFramePr>
          <p:nvPr/>
        </p:nvGraphicFramePr>
        <p:xfrm>
          <a:off x="935038" y="838200"/>
          <a:ext cx="494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r:id="rId3" imgW="4938395" imgH="444500" progId="Equation.3">
                  <p:embed/>
                </p:oleObj>
              </mc:Choice>
              <mc:Fallback>
                <p:oleObj r:id="rId3" imgW="4938395" imgH="4445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038" y="838200"/>
                        <a:ext cx="4940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3"/>
          <p:cNvSpPr txBox="1"/>
          <p:nvPr/>
        </p:nvSpPr>
        <p:spPr>
          <a:xfrm>
            <a:off x="838200" y="137160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根据定义可知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919163" y="2057400"/>
          <a:ext cx="25146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r:id="rId5" imgW="2514600" imgH="1397000" progId="Equation.3">
                  <p:embed/>
                </p:oleObj>
              </mc:Choice>
              <mc:Fallback>
                <p:oleObj r:id="rId5" imgW="2514600" imgH="13970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9163" y="2057400"/>
                        <a:ext cx="2514600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912813" y="3651250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r:id="rId7" imgW="2894330" imgH="431800" progId="Equation.3">
                  <p:embed/>
                </p:oleObj>
              </mc:Choice>
              <mc:Fallback>
                <p:oleObj r:id="rId7" imgW="2894330" imgH="4318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2813" y="3651250"/>
                        <a:ext cx="2895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996950" y="4140200"/>
          <a:ext cx="71120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r:id="rId9" imgW="7112000" imgH="1854200" progId="Equation.3">
                  <p:embed/>
                </p:oleObj>
              </mc:Choice>
              <mc:Fallback>
                <p:oleObj r:id="rId9" imgW="7112000" imgH="18542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6950" y="4140200"/>
                        <a:ext cx="7112000" cy="185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9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5375" y="1265238"/>
            <a:ext cx="4968875" cy="2808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对象 50177"/>
          <p:cNvGraphicFramePr/>
          <p:nvPr/>
        </p:nvGraphicFramePr>
        <p:xfrm>
          <a:off x="1816100" y="884238"/>
          <a:ext cx="566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r:id="rId3" imgW="5661660" imgH="431800" progId="Equation.3">
                  <p:embed/>
                </p:oleObj>
              </mc:Choice>
              <mc:Fallback>
                <p:oleObj r:id="rId3" imgW="5661660" imgH="4318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6100" y="884238"/>
                        <a:ext cx="566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6" name="对象 50179"/>
          <p:cNvGraphicFramePr/>
          <p:nvPr/>
        </p:nvGraphicFramePr>
        <p:xfrm>
          <a:off x="876300" y="2300288"/>
          <a:ext cx="6057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r:id="rId5" imgW="6055360" imgH="482600" progId="Equation.3">
                  <p:embed/>
                </p:oleObj>
              </mc:Choice>
              <mc:Fallback>
                <p:oleObj r:id="rId5" imgW="6055360" imgH="4826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6300" y="2300288"/>
                        <a:ext cx="60579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对象 50180"/>
          <p:cNvGraphicFramePr/>
          <p:nvPr/>
        </p:nvGraphicFramePr>
        <p:xfrm>
          <a:off x="1177925" y="3240088"/>
          <a:ext cx="11350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r:id="rId7" imgW="647700" imgH="241300" progId="Equation.3">
                  <p:embed/>
                </p:oleObj>
              </mc:Choice>
              <mc:Fallback>
                <p:oleObj r:id="rId7" imgW="647700" imgH="2413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7925" y="3240088"/>
                        <a:ext cx="1135063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对象 50181"/>
          <p:cNvGraphicFramePr/>
          <p:nvPr/>
        </p:nvGraphicFramePr>
        <p:xfrm>
          <a:off x="1189038" y="4089400"/>
          <a:ext cx="11922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r:id="rId9" imgW="749300" imgH="241300" progId="Equation.3">
                  <p:embed/>
                </p:oleObj>
              </mc:Choice>
              <mc:Fallback>
                <p:oleObj r:id="rId9" imgW="749300" imgH="2413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9038" y="4089400"/>
                        <a:ext cx="1192212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矩形 50186"/>
          <p:cNvSpPr/>
          <p:nvPr/>
        </p:nvSpPr>
        <p:spPr>
          <a:xfrm>
            <a:off x="876300" y="508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7110" name="对象 50187"/>
          <p:cNvGraphicFramePr/>
          <p:nvPr/>
        </p:nvGraphicFramePr>
        <p:xfrm>
          <a:off x="1593850" y="1384300"/>
          <a:ext cx="6019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r:id="rId11" imgW="6019800" imgH="749300" progId="Equation.3">
                  <p:embed/>
                </p:oleObj>
              </mc:Choice>
              <mc:Fallback>
                <p:oleObj r:id="rId11" imgW="6019800" imgH="7493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93850" y="1384300"/>
                        <a:ext cx="60198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对象 50190"/>
          <p:cNvGraphicFramePr/>
          <p:nvPr/>
        </p:nvGraphicFramePr>
        <p:xfrm>
          <a:off x="2381250" y="3276600"/>
          <a:ext cx="1028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r:id="rId13" imgW="1028700" imgH="368300" progId="Equation.3">
                  <p:embed/>
                </p:oleObj>
              </mc:Choice>
              <mc:Fallback>
                <p:oleObj r:id="rId13" imgW="1028700" imgH="3683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81250" y="3276600"/>
                        <a:ext cx="10287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对象 50192"/>
          <p:cNvGraphicFramePr/>
          <p:nvPr/>
        </p:nvGraphicFramePr>
        <p:xfrm>
          <a:off x="2624138" y="4110038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r:id="rId15" imgW="1104265" imgH="393700" progId="Equation.3">
                  <p:embed/>
                </p:oleObj>
              </mc:Choice>
              <mc:Fallback>
                <p:oleObj r:id="rId15" imgW="1104265" imgH="3937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24138" y="4110038"/>
                        <a:ext cx="1104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96" name="内容占位符 50195"/>
          <p:cNvPicPr>
            <a:picLocks noGrp="1" noChangeAspect="1"/>
          </p:cNvPicPr>
          <p:nvPr>
            <p:ph idx="4294967295"/>
          </p:nvPr>
        </p:nvPicPr>
        <p:blipFill>
          <a:blip r:embed="rId17"/>
          <a:stretch>
            <a:fillRect/>
          </a:stretch>
        </p:blipFill>
        <p:spPr>
          <a:xfrm>
            <a:off x="5602605" y="2924175"/>
            <a:ext cx="3541395" cy="3178175"/>
          </a:xfrm>
        </p:spPr>
      </p:pic>
      <p:sp>
        <p:nvSpPr>
          <p:cNvPr id="47114" name="矩形 50197"/>
          <p:cNvSpPr/>
          <p:nvPr/>
        </p:nvSpPr>
        <p:spPr>
          <a:xfrm>
            <a:off x="857250" y="819150"/>
            <a:ext cx="7181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2"/>
          <p:cNvSpPr txBox="1"/>
          <p:nvPr/>
        </p:nvSpPr>
        <p:spPr>
          <a:xfrm>
            <a:off x="255588" y="127000"/>
            <a:ext cx="3989387" cy="438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数理统计的研究方法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流程图</a:t>
            </a:r>
          </a:p>
        </p:txBody>
      </p:sp>
      <p:sp>
        <p:nvSpPr>
          <p:cNvPr id="6147" name="Text Box 3"/>
          <p:cNvSpPr txBox="1"/>
          <p:nvPr/>
        </p:nvSpPr>
        <p:spPr>
          <a:xfrm>
            <a:off x="266700" y="4381500"/>
            <a:ext cx="8574088" cy="1438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i="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数理统计的研究内容</a:t>
            </a:r>
            <a:endParaRPr lang="zh-CN" altLang="en-US" sz="2400" b="1" i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数理统计内容丰富，应用广泛．本书介绍了数理统计初步</a:t>
            </a:r>
          </a:p>
          <a:p>
            <a:pPr>
              <a:lnSpc>
                <a:spcPct val="130000"/>
              </a:lnSpc>
            </a:pPr>
            <a:r>
              <a:rPr lang="zh-CN" altLang="en-US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知识：①</a:t>
            </a:r>
            <a:r>
              <a:rPr lang="zh-CN" altLang="en-US" sz="2400" b="1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抽样分布；②</a:t>
            </a:r>
            <a:r>
              <a:rPr lang="zh-CN" altLang="en-US" sz="2400" b="1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参数估计；③</a:t>
            </a:r>
            <a:r>
              <a:rPr lang="zh-CN" altLang="en-US" sz="2400" b="1" i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假设检验</a:t>
            </a:r>
            <a:endParaRPr lang="en-US" altLang="zh-CN" sz="2400" b="1" dirty="0">
              <a:solidFill>
                <a:srgbClr val="0066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300038" y="796925"/>
            <a:ext cx="8477250" cy="34290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6149" name="AutoShape 5"/>
          <p:cNvSpPr/>
          <p:nvPr/>
        </p:nvSpPr>
        <p:spPr>
          <a:xfrm>
            <a:off x="679450" y="1546225"/>
            <a:ext cx="1108075" cy="741363"/>
          </a:xfrm>
          <a:prstGeom prst="flowChartAlternateProcess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algn="ctr" eaLnBrk="0" hangingPunct="0"/>
            <a:r>
              <a:rPr lang="zh-CN" altLang="en-US" sz="20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总体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6150" name="AutoShape 6"/>
          <p:cNvSpPr/>
          <p:nvPr/>
        </p:nvSpPr>
        <p:spPr>
          <a:xfrm>
            <a:off x="3506788" y="1550988"/>
            <a:ext cx="1108075" cy="741362"/>
          </a:xfrm>
          <a:prstGeom prst="flowChartAlternateProcess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algn="ctr" eaLnBrk="0" hangingPunct="0"/>
            <a:r>
              <a:rPr lang="zh-CN" altLang="en-US" sz="20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样本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1" name="AutoShape 7"/>
          <p:cNvSpPr/>
          <p:nvPr/>
        </p:nvSpPr>
        <p:spPr>
          <a:xfrm>
            <a:off x="6213475" y="1549400"/>
            <a:ext cx="1108075" cy="741363"/>
          </a:xfrm>
          <a:prstGeom prst="flowChartAlternateProcess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algn="ctr" eaLnBrk="0" hangingPunct="0"/>
            <a:r>
              <a:rPr lang="zh-CN" altLang="en-US" sz="20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统计量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2" name="AutoShape 8"/>
          <p:cNvSpPr/>
          <p:nvPr/>
        </p:nvSpPr>
        <p:spPr>
          <a:xfrm>
            <a:off x="3354388" y="2778125"/>
            <a:ext cx="1506537" cy="741363"/>
          </a:xfrm>
          <a:prstGeom prst="flowChartAlternateProcess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algn="ctr" eaLnBrk="0" hangingPunct="0"/>
            <a:r>
              <a:rPr lang="zh-CN" altLang="en-US" sz="20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对总体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  <a:p>
            <a:pPr algn="ctr" eaLnBrk="0" hangingPunct="0"/>
            <a:r>
              <a:rPr lang="zh-CN" altLang="en-US" sz="20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作出推断</a:t>
            </a:r>
          </a:p>
        </p:txBody>
      </p:sp>
      <p:cxnSp>
        <p:nvCxnSpPr>
          <p:cNvPr id="6153" name="AutoShape 9"/>
          <p:cNvCxnSpPr>
            <a:stCxn id="6149" idx="3"/>
            <a:endCxn id="6150" idx="1"/>
          </p:cNvCxnSpPr>
          <p:nvPr/>
        </p:nvCxnSpPr>
        <p:spPr>
          <a:xfrm>
            <a:off x="1787525" y="1917700"/>
            <a:ext cx="1719263" cy="47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4" name="AutoShape 10"/>
          <p:cNvCxnSpPr>
            <a:stCxn id="6150" idx="3"/>
            <a:endCxn id="6151" idx="1"/>
          </p:cNvCxnSpPr>
          <p:nvPr/>
        </p:nvCxnSpPr>
        <p:spPr>
          <a:xfrm flipV="1">
            <a:off x="4614863" y="1920875"/>
            <a:ext cx="1598612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5" name="AutoShape 11"/>
          <p:cNvCxnSpPr>
            <a:stCxn id="6151" idx="3"/>
            <a:endCxn id="6152" idx="3"/>
          </p:cNvCxnSpPr>
          <p:nvPr/>
        </p:nvCxnSpPr>
        <p:spPr>
          <a:xfrm flipH="1">
            <a:off x="4860925" y="1920875"/>
            <a:ext cx="2460625" cy="1228725"/>
          </a:xfrm>
          <a:prstGeom prst="bentConnector3">
            <a:avLst>
              <a:gd name="adj1" fmla="val -9292"/>
            </a:avLst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6156" name="AutoShape 12"/>
          <p:cNvSpPr/>
          <p:nvPr/>
        </p:nvSpPr>
        <p:spPr>
          <a:xfrm>
            <a:off x="2228850" y="987425"/>
            <a:ext cx="1227138" cy="484188"/>
          </a:xfrm>
          <a:prstGeom prst="wedgeRoundRectCallout">
            <a:avLst>
              <a:gd name="adj1" fmla="val -73806"/>
              <a:gd name="adj2" fmla="val 108032"/>
              <a:gd name="adj3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0" hangingPunct="0"/>
            <a:r>
              <a:rPr lang="zh-CN" altLang="en-US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采集数据</a:t>
            </a:r>
          </a:p>
        </p:txBody>
      </p:sp>
      <p:sp>
        <p:nvSpPr>
          <p:cNvPr id="6157" name="AutoShape 13"/>
          <p:cNvSpPr/>
          <p:nvPr/>
        </p:nvSpPr>
        <p:spPr>
          <a:xfrm>
            <a:off x="5026025" y="957263"/>
            <a:ext cx="1397000" cy="484187"/>
          </a:xfrm>
          <a:prstGeom prst="wedgeRoundRectCallout">
            <a:avLst>
              <a:gd name="adj1" fmla="val -68069"/>
              <a:gd name="adj2" fmla="val 86065"/>
              <a:gd name="adj3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0" hangingPunct="0"/>
            <a:r>
              <a:rPr lang="zh-CN" altLang="en-US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加工处理</a:t>
            </a:r>
          </a:p>
        </p:txBody>
      </p:sp>
      <p:sp>
        <p:nvSpPr>
          <p:cNvPr id="6158" name="AutoShape 14"/>
          <p:cNvSpPr/>
          <p:nvPr/>
        </p:nvSpPr>
        <p:spPr>
          <a:xfrm>
            <a:off x="5318125" y="3571875"/>
            <a:ext cx="1795463" cy="484188"/>
          </a:xfrm>
          <a:prstGeom prst="wedgeRoundRectCallout">
            <a:avLst>
              <a:gd name="adj1" fmla="val 34792"/>
              <a:gd name="adj2" fmla="val -300819"/>
              <a:gd name="adj3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0" hangingPunct="0"/>
            <a:r>
              <a:rPr lang="zh-CN" altLang="en-US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对统计量分析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148" grpId="0" animBg="1"/>
      <p:bldP spid="6149" grpId="0" animBg="1"/>
      <p:bldP spid="6150" grpId="0" animBg="1"/>
      <p:bldP spid="6151" grpId="0" animBg="1"/>
      <p:bldP spid="6152" grpId="0" animBg="1"/>
      <p:bldP spid="6156" grpId="0" animBg="1"/>
      <p:bldP spid="6157" grpId="0" animBg="1"/>
      <p:bldP spid="61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对象 19486"/>
          <p:cNvGraphicFramePr/>
          <p:nvPr/>
        </p:nvGraphicFramePr>
        <p:xfrm>
          <a:off x="901700" y="838200"/>
          <a:ext cx="610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r:id="rId3" imgW="6106160" imgH="431800" progId="Equation.3">
                  <p:embed/>
                </p:oleObj>
              </mc:Choice>
              <mc:Fallback>
                <p:oleObj r:id="rId3" imgW="6106160" imgH="4318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838200"/>
                        <a:ext cx="6108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0" name="对象 19487"/>
          <p:cNvGraphicFramePr/>
          <p:nvPr/>
        </p:nvGraphicFramePr>
        <p:xfrm>
          <a:off x="2419350" y="1196975"/>
          <a:ext cx="3721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r:id="rId5" imgW="3721100" imgH="927100" progId="Equation.3">
                  <p:embed/>
                </p:oleObj>
              </mc:Choice>
              <mc:Fallback>
                <p:oleObj r:id="rId5" imgW="3721100" imgH="9271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9350" y="1196975"/>
                        <a:ext cx="3721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文本框 19488"/>
          <p:cNvSpPr txBox="1"/>
          <p:nvPr/>
        </p:nvSpPr>
        <p:spPr>
          <a:xfrm>
            <a:off x="852488" y="2017713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19490" name="对象 19489"/>
          <p:cNvGraphicFramePr/>
          <p:nvPr/>
        </p:nvGraphicFramePr>
        <p:xfrm>
          <a:off x="914400" y="2636838"/>
          <a:ext cx="483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r:id="rId7" imgW="4836795" imgH="444500" progId="Equation.3">
                  <p:embed/>
                </p:oleObj>
              </mc:Choice>
              <mc:Fallback>
                <p:oleObj r:id="rId7" imgW="4836795" imgH="4445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636838"/>
                        <a:ext cx="4838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1" name="对象 19490"/>
          <p:cNvGraphicFramePr/>
          <p:nvPr/>
        </p:nvGraphicFramePr>
        <p:xfrm>
          <a:off x="914400" y="3016250"/>
          <a:ext cx="3390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r:id="rId9" imgW="3389630" imgH="1002665" progId="Equation.3">
                  <p:embed/>
                </p:oleObj>
              </mc:Choice>
              <mc:Fallback>
                <p:oleObj r:id="rId9" imgW="3389630" imgH="1002665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016250"/>
                        <a:ext cx="33909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2" name="对象 19491"/>
          <p:cNvGraphicFramePr/>
          <p:nvPr/>
        </p:nvGraphicFramePr>
        <p:xfrm>
          <a:off x="4343400" y="2997200"/>
          <a:ext cx="3873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r:id="rId11" imgW="3871595" imgH="1002665" progId="Equation.3">
                  <p:embed/>
                </p:oleObj>
              </mc:Choice>
              <mc:Fallback>
                <p:oleObj r:id="rId11" imgW="3871595" imgH="1002665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3400" y="2997200"/>
                        <a:ext cx="38735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3" name="对象 19492"/>
          <p:cNvGraphicFramePr/>
          <p:nvPr/>
        </p:nvGraphicFramePr>
        <p:xfrm>
          <a:off x="4340225" y="4076700"/>
          <a:ext cx="4076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r:id="rId13" imgW="4074795" imgH="1002665" progId="Equation.3">
                  <p:embed/>
                </p:oleObj>
              </mc:Choice>
              <mc:Fallback>
                <p:oleObj r:id="rId13" imgW="4074795" imgH="1002665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0225" y="4076700"/>
                        <a:ext cx="40767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5" name="对象 19494"/>
          <p:cNvGraphicFramePr/>
          <p:nvPr/>
        </p:nvGraphicFramePr>
        <p:xfrm>
          <a:off x="2209800" y="2112963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r:id="rId15" imgW="2805430" imgH="431800" progId="Equation.3">
                  <p:embed/>
                </p:oleObj>
              </mc:Choice>
              <mc:Fallback>
                <p:oleObj r:id="rId15" imgW="2805430" imgH="4318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09800" y="2112963"/>
                        <a:ext cx="2806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6" name="对象 19495"/>
          <p:cNvGraphicFramePr/>
          <p:nvPr/>
        </p:nvGraphicFramePr>
        <p:xfrm>
          <a:off x="914400" y="5102225"/>
          <a:ext cx="416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r:id="rId17" imgW="4163695" imgH="989965" progId="Equation.3">
                  <p:embed/>
                </p:oleObj>
              </mc:Choice>
              <mc:Fallback>
                <p:oleObj r:id="rId17" imgW="4163695" imgH="989965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4400" y="5102225"/>
                        <a:ext cx="4165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" name="对象 52226"/>
          <p:cNvGraphicFramePr/>
          <p:nvPr/>
        </p:nvGraphicFramePr>
        <p:xfrm>
          <a:off x="914400" y="941388"/>
          <a:ext cx="288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r:id="rId3" imgW="2882900" imgH="838200" progId="Equation.3">
                  <p:embed/>
                </p:oleObj>
              </mc:Choice>
              <mc:Fallback>
                <p:oleObj r:id="rId3" imgW="2882900" imgH="8382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41388"/>
                        <a:ext cx="2882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对象 52227"/>
          <p:cNvGraphicFramePr/>
          <p:nvPr/>
        </p:nvGraphicFramePr>
        <p:xfrm>
          <a:off x="4019550" y="941388"/>
          <a:ext cx="426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r:id="rId5" imgW="4267200" imgH="914400" progId="Equation.3">
                  <p:embed/>
                </p:oleObj>
              </mc:Choice>
              <mc:Fallback>
                <p:oleObj r:id="rId5" imgW="4267200" imgH="9144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9550" y="941388"/>
                        <a:ext cx="4267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对象 52228"/>
          <p:cNvGraphicFramePr/>
          <p:nvPr/>
        </p:nvGraphicFramePr>
        <p:xfrm>
          <a:off x="895350" y="1855788"/>
          <a:ext cx="508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r:id="rId7" imgW="5080000" imgH="927100" progId="Equation.3">
                  <p:embed/>
                </p:oleObj>
              </mc:Choice>
              <mc:Fallback>
                <p:oleObj r:id="rId7" imgW="5080000" imgH="9271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5350" y="1855788"/>
                        <a:ext cx="5080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对象 52229"/>
          <p:cNvGraphicFramePr/>
          <p:nvPr/>
        </p:nvGraphicFramePr>
        <p:xfrm>
          <a:off x="900113" y="2900363"/>
          <a:ext cx="4051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r:id="rId9" imgW="4051300" imgH="927100" progId="Equation.3">
                  <p:embed/>
                </p:oleObj>
              </mc:Choice>
              <mc:Fallback>
                <p:oleObj r:id="rId9" imgW="4051300" imgH="9271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0113" y="2900363"/>
                        <a:ext cx="4051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对象 52231"/>
          <p:cNvGraphicFramePr/>
          <p:nvPr/>
        </p:nvGraphicFramePr>
        <p:xfrm>
          <a:off x="914400" y="4841875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r:id="rId11" imgW="1930400" imgH="482600" progId="Equation.3">
                  <p:embed/>
                </p:oleObj>
              </mc:Choice>
              <mc:Fallback>
                <p:oleObj r:id="rId11" imgW="1930400" imgH="4826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4841875"/>
                        <a:ext cx="19304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对象 52232"/>
          <p:cNvGraphicFramePr/>
          <p:nvPr/>
        </p:nvGraphicFramePr>
        <p:xfrm>
          <a:off x="2874963" y="4648200"/>
          <a:ext cx="190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r:id="rId13" imgW="1905635" imgH="927735" progId="Equation.3">
                  <p:embed/>
                </p:oleObj>
              </mc:Choice>
              <mc:Fallback>
                <p:oleObj r:id="rId13" imgW="1905635" imgH="927735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74963" y="4648200"/>
                        <a:ext cx="1905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对象 52233"/>
          <p:cNvGraphicFramePr/>
          <p:nvPr/>
        </p:nvGraphicFramePr>
        <p:xfrm>
          <a:off x="4891088" y="4751388"/>
          <a:ext cx="9207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r:id="rId15" imgW="457200" imgH="393700" progId="Equation.3">
                  <p:embed/>
                </p:oleObj>
              </mc:Choice>
              <mc:Fallback>
                <p:oleObj r:id="rId15" imgW="457200" imgH="3937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91088" y="4751388"/>
                        <a:ext cx="92075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对象 52234"/>
          <p:cNvGraphicFramePr/>
          <p:nvPr/>
        </p:nvGraphicFramePr>
        <p:xfrm>
          <a:off x="5811838" y="4930775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r:id="rId17" imgW="1270635" imgH="393700" progId="Equation.3">
                  <p:embed/>
                </p:oleObj>
              </mc:Choice>
              <mc:Fallback>
                <p:oleObj r:id="rId17" imgW="1270635" imgH="3937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11838" y="4930775"/>
                        <a:ext cx="1270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对象 52235"/>
          <p:cNvGraphicFramePr/>
          <p:nvPr/>
        </p:nvGraphicFramePr>
        <p:xfrm>
          <a:off x="914400" y="4089400"/>
          <a:ext cx="685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r:id="rId19" imgW="6852285" imgH="405765" progId="Equation.3">
                  <p:embed/>
                </p:oleObj>
              </mc:Choice>
              <mc:Fallback>
                <p:oleObj r:id="rId19" imgW="6852285" imgH="405765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4400" y="4089400"/>
                        <a:ext cx="6858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2"/>
          <p:cNvSpPr txBox="1"/>
          <p:nvPr/>
        </p:nvSpPr>
        <p:spPr>
          <a:xfrm>
            <a:off x="252413" y="709613"/>
            <a:ext cx="8358187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</a:t>
            </a:r>
            <a:r>
              <a:rPr lang="zh-CN" altLang="en-US" sz="32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正态总体的样本均值与样本方差的分布</a:t>
            </a:r>
          </a:p>
        </p:txBody>
      </p:sp>
      <p:sp>
        <p:nvSpPr>
          <p:cNvPr id="46083" name="Text Box 3"/>
          <p:cNvSpPr txBox="1"/>
          <p:nvPr/>
        </p:nvSpPr>
        <p:spPr>
          <a:xfrm>
            <a:off x="893763" y="16002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定理一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892175" y="2209800"/>
          <a:ext cx="7861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r:id="rId3" imgW="7861300" imgH="1066800" progId="Equation.3">
                  <p:embed/>
                </p:oleObj>
              </mc:Choice>
              <mc:Fallback>
                <p:oleObj r:id="rId3" imgW="7861300" imgH="10668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175" y="2209800"/>
                        <a:ext cx="78613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914400" y="3803650"/>
          <a:ext cx="7594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r:id="rId5" imgW="7594600" imgH="1028700" progId="Equation.3">
                  <p:embed/>
                </p:oleObj>
              </mc:Choice>
              <mc:Fallback>
                <p:oleObj r:id="rId5" imgW="7594600" imgH="10287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803650"/>
                        <a:ext cx="75946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框 66561"/>
          <p:cNvSpPr txBox="1"/>
          <p:nvPr/>
        </p:nvSpPr>
        <p:spPr>
          <a:xfrm>
            <a:off x="893763" y="8382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定理二</a:t>
            </a:r>
          </a:p>
        </p:txBody>
      </p:sp>
      <p:graphicFrame>
        <p:nvGraphicFramePr>
          <p:cNvPr id="66563" name="对象 66562"/>
          <p:cNvGraphicFramePr/>
          <p:nvPr/>
        </p:nvGraphicFramePr>
        <p:xfrm>
          <a:off x="927100" y="1436688"/>
          <a:ext cx="75311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r:id="rId3" imgW="7531100" imgH="2654300" progId="Equation.3">
                  <p:embed/>
                </p:oleObj>
              </mc:Choice>
              <mc:Fallback>
                <p:oleObj r:id="rId3" imgW="7531100" imgH="26543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1436688"/>
                        <a:ext cx="7531100" cy="265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5" name="对象 54274"/>
          <p:cNvGraphicFramePr/>
          <p:nvPr/>
        </p:nvGraphicFramePr>
        <p:xfrm>
          <a:off x="914400" y="817563"/>
          <a:ext cx="75438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r:id="rId3" imgW="7543800" imgH="2019300" progId="Equation.3">
                  <p:embed/>
                </p:oleObj>
              </mc:Choice>
              <mc:Fallback>
                <p:oleObj r:id="rId3" imgW="7543800" imgH="20193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817563"/>
                        <a:ext cx="7543800" cy="201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文本框 54275"/>
          <p:cNvSpPr txBox="1"/>
          <p:nvPr/>
        </p:nvSpPr>
        <p:spPr>
          <a:xfrm>
            <a:off x="831850" y="315753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54277" name="对象 54276"/>
          <p:cNvGraphicFramePr/>
          <p:nvPr/>
        </p:nvGraphicFramePr>
        <p:xfrm>
          <a:off x="1841500" y="3035300"/>
          <a:ext cx="318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r:id="rId5" imgW="3186430" imgH="850265" progId="Equation.3">
                  <p:embed/>
                </p:oleObj>
              </mc:Choice>
              <mc:Fallback>
                <p:oleObj r:id="rId5" imgW="3186430" imgH="850265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1500" y="3035300"/>
                        <a:ext cx="3187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对象 54277"/>
          <p:cNvGraphicFramePr/>
          <p:nvPr/>
        </p:nvGraphicFramePr>
        <p:xfrm>
          <a:off x="5181600" y="2994025"/>
          <a:ext cx="320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r:id="rId7" imgW="3200400" imgH="889000" progId="Equation.3">
                  <p:embed/>
                </p:oleObj>
              </mc:Choice>
              <mc:Fallback>
                <p:oleObj r:id="rId7" imgW="3200400" imgH="8890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1600" y="2994025"/>
                        <a:ext cx="3200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文本框 54278"/>
          <p:cNvSpPr txBox="1"/>
          <p:nvPr/>
        </p:nvSpPr>
        <p:spPr>
          <a:xfrm>
            <a:off x="1905000" y="4102100"/>
            <a:ext cx="5410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且两者独立, 由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分布的定义知</a:t>
            </a:r>
          </a:p>
        </p:txBody>
      </p:sp>
      <p:graphicFrame>
        <p:nvGraphicFramePr>
          <p:cNvPr id="54280" name="对象 54279"/>
          <p:cNvGraphicFramePr/>
          <p:nvPr/>
        </p:nvGraphicFramePr>
        <p:xfrm>
          <a:off x="2101850" y="4940300"/>
          <a:ext cx="2908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r:id="rId9" imgW="2907030" imgH="1002665" progId="Equation.3">
                  <p:embed/>
                </p:oleObj>
              </mc:Choice>
              <mc:Fallback>
                <p:oleObj r:id="rId9" imgW="2907030" imgH="1002665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01850" y="4940300"/>
                        <a:ext cx="2908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对象 54280"/>
          <p:cNvGraphicFramePr/>
          <p:nvPr/>
        </p:nvGraphicFramePr>
        <p:xfrm>
          <a:off x="5029200" y="5245100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r:id="rId11" imgW="1448435" imgH="393700" progId="Equation.3">
                  <p:embed/>
                </p:oleObj>
              </mc:Choice>
              <mc:Fallback>
                <p:oleObj r:id="rId11" imgW="1448435" imgH="3937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5245100"/>
                        <a:ext cx="1447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文本框 54273"/>
          <p:cNvSpPr txBox="1"/>
          <p:nvPr/>
        </p:nvSpPr>
        <p:spPr>
          <a:xfrm>
            <a:off x="836613" y="7620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9" name="对象 55298"/>
          <p:cNvGraphicFramePr/>
          <p:nvPr>
            <p:extLst>
              <p:ext uri="{D42A27DB-BD31-4B8C-83A1-F6EECF244321}">
                <p14:modId xmlns:p14="http://schemas.microsoft.com/office/powerpoint/2010/main" val="7605896"/>
              </p:ext>
            </p:extLst>
          </p:nvPr>
        </p:nvGraphicFramePr>
        <p:xfrm>
          <a:off x="1403781" y="1412860"/>
          <a:ext cx="7200500" cy="432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公式" r:id="rId3" imgW="3670200" imgH="2184120" progId="Equation.3">
                  <p:embed/>
                </p:oleObj>
              </mc:Choice>
              <mc:Fallback>
                <p:oleObj name="公式" r:id="rId3" imgW="3670200" imgH="218412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781" y="1412860"/>
                        <a:ext cx="7200500" cy="432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0" name="文本框 55297"/>
          <p:cNvSpPr txBox="1"/>
          <p:nvPr/>
        </p:nvSpPr>
        <p:spPr>
          <a:xfrm>
            <a:off x="893763" y="7620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定理四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3" name="对象 67585"/>
          <p:cNvGraphicFramePr/>
          <p:nvPr/>
        </p:nvGraphicFramePr>
        <p:xfrm>
          <a:off x="952500" y="869950"/>
          <a:ext cx="4457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r:id="rId3" imgW="4457700" imgH="1562100" progId="Equation.3">
                  <p:embed/>
                </p:oleObj>
              </mc:Choice>
              <mc:Fallback>
                <p:oleObj r:id="rId3" imgW="4457700" imgH="15621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500" y="869950"/>
                        <a:ext cx="44577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" name="对象 67586"/>
          <p:cNvGraphicFramePr/>
          <p:nvPr/>
        </p:nvGraphicFramePr>
        <p:xfrm>
          <a:off x="965200" y="2844800"/>
          <a:ext cx="69723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r:id="rId5" imgW="6972300" imgH="2489200" progId="Equation.3">
                  <p:embed/>
                </p:oleObj>
              </mc:Choice>
              <mc:Fallback>
                <p:oleObj r:id="rId5" imgW="6972300" imgH="24892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5200" y="2844800"/>
                        <a:ext cx="6972300" cy="248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68609"/>
          <p:cNvSpPr txBox="1"/>
          <p:nvPr/>
        </p:nvSpPr>
        <p:spPr>
          <a:xfrm>
            <a:off x="838200" y="8382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sp>
        <p:nvSpPr>
          <p:cNvPr id="68611" name="文本框 68610"/>
          <p:cNvSpPr txBox="1"/>
          <p:nvPr/>
        </p:nvSpPr>
        <p:spPr>
          <a:xfrm>
            <a:off x="1782763" y="846138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(1) 由定理二</a:t>
            </a:r>
          </a:p>
        </p:txBody>
      </p:sp>
      <p:graphicFrame>
        <p:nvGraphicFramePr>
          <p:cNvPr id="68612" name="对象 68611"/>
          <p:cNvGraphicFramePr/>
          <p:nvPr/>
        </p:nvGraphicFramePr>
        <p:xfrm>
          <a:off x="1022350" y="1600200"/>
          <a:ext cx="3416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r:id="rId3" imgW="3416300" imgH="977900" progId="Equation.3">
                  <p:embed/>
                </p:oleObj>
              </mc:Choice>
              <mc:Fallback>
                <p:oleObj r:id="rId3" imgW="3416300" imgH="9779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2350" y="1600200"/>
                        <a:ext cx="3416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对象 68612"/>
          <p:cNvGraphicFramePr/>
          <p:nvPr/>
        </p:nvGraphicFramePr>
        <p:xfrm>
          <a:off x="4756150" y="1600200"/>
          <a:ext cx="346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r:id="rId5" imgW="3467100" imgH="977900" progId="Equation.3">
                  <p:embed/>
                </p:oleObj>
              </mc:Choice>
              <mc:Fallback>
                <p:oleObj r:id="rId5" imgW="3467100" imgH="9779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6150" y="1600200"/>
                        <a:ext cx="3467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对象 68614"/>
          <p:cNvGraphicFramePr/>
          <p:nvPr/>
        </p:nvGraphicFramePr>
        <p:xfrm>
          <a:off x="990600" y="2819400"/>
          <a:ext cx="312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r:id="rId7" imgW="3124200" imgH="469900" progId="Equation.3">
                  <p:embed/>
                </p:oleObj>
              </mc:Choice>
              <mc:Fallback>
                <p:oleObj r:id="rId7" imgW="3124200" imgH="4699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819400"/>
                        <a:ext cx="3124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对象 68615"/>
          <p:cNvGraphicFramePr/>
          <p:nvPr/>
        </p:nvGraphicFramePr>
        <p:xfrm>
          <a:off x="4292600" y="2851150"/>
          <a:ext cx="363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r:id="rId9" imgW="3630930" imgH="393700" progId="Equation.3">
                  <p:embed/>
                </p:oleObj>
              </mc:Choice>
              <mc:Fallback>
                <p:oleObj r:id="rId9" imgW="3630930" imgH="3937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92600" y="2851150"/>
                        <a:ext cx="3632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对象 68616"/>
          <p:cNvGraphicFramePr/>
          <p:nvPr/>
        </p:nvGraphicFramePr>
        <p:xfrm>
          <a:off x="1066800" y="3575050"/>
          <a:ext cx="6134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r:id="rId11" imgW="6134100" imgH="977900" progId="Equation.3">
                  <p:embed/>
                </p:oleObj>
              </mc:Choice>
              <mc:Fallback>
                <p:oleObj r:id="rId11" imgW="6134100" imgH="9779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3575050"/>
                        <a:ext cx="6134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对象 68617"/>
          <p:cNvGraphicFramePr/>
          <p:nvPr/>
        </p:nvGraphicFramePr>
        <p:xfrm>
          <a:off x="1143000" y="4876800"/>
          <a:ext cx="458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r:id="rId13" imgW="4584700" imgH="977900" progId="Equation.3">
                  <p:embed/>
                </p:oleObj>
              </mc:Choice>
              <mc:Fallback>
                <p:oleObj r:id="rId13" imgW="4584700" imgH="9779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4876800"/>
                        <a:ext cx="4584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4" name="对象 56323"/>
          <p:cNvGraphicFramePr/>
          <p:nvPr/>
        </p:nvGraphicFramePr>
        <p:xfrm>
          <a:off x="1739900" y="977900"/>
          <a:ext cx="5168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r:id="rId3" imgW="5168900" imgH="1016000" progId="Equation.3">
                  <p:embed/>
                </p:oleObj>
              </mc:Choice>
              <mc:Fallback>
                <p:oleObj r:id="rId3" imgW="5168900" imgH="10160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9900" y="977900"/>
                        <a:ext cx="51689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对象 56324"/>
          <p:cNvGraphicFramePr/>
          <p:nvPr/>
        </p:nvGraphicFramePr>
        <p:xfrm>
          <a:off x="914400" y="2235200"/>
          <a:ext cx="4267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r:id="rId5" imgW="4267200" imgH="1409700" progId="Equation.3">
                  <p:embed/>
                </p:oleObj>
              </mc:Choice>
              <mc:Fallback>
                <p:oleObj r:id="rId5" imgW="4267200" imgH="14097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235200"/>
                        <a:ext cx="42672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对象 56325"/>
          <p:cNvGraphicFramePr/>
          <p:nvPr/>
        </p:nvGraphicFramePr>
        <p:xfrm>
          <a:off x="5295900" y="2498725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r:id="rId7" imgW="1409065" imgH="393700" progId="Equation.3">
                  <p:embed/>
                </p:oleObj>
              </mc:Choice>
              <mc:Fallback>
                <p:oleObj r:id="rId7" imgW="1409065" imgH="3937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5900" y="2498725"/>
                        <a:ext cx="1409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56326"/>
          <p:cNvSpPr txBox="1"/>
          <p:nvPr/>
        </p:nvSpPr>
        <p:spPr>
          <a:xfrm>
            <a:off x="819150" y="122555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</a:p>
        </p:txBody>
      </p:sp>
      <p:graphicFrame>
        <p:nvGraphicFramePr>
          <p:cNvPr id="56328" name="对象 56327"/>
          <p:cNvGraphicFramePr/>
          <p:nvPr/>
        </p:nvGraphicFramePr>
        <p:xfrm>
          <a:off x="920750" y="3714750"/>
          <a:ext cx="375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r:id="rId9" imgW="3757295" imgH="901065" progId="Equation.3">
                  <p:embed/>
                </p:oleObj>
              </mc:Choice>
              <mc:Fallback>
                <p:oleObj r:id="rId9" imgW="3757295" imgH="901065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0750" y="3714750"/>
                        <a:ext cx="37592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对象 56328"/>
          <p:cNvGraphicFramePr/>
          <p:nvPr/>
        </p:nvGraphicFramePr>
        <p:xfrm>
          <a:off x="5041900" y="3721100"/>
          <a:ext cx="346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r:id="rId11" imgW="3467100" imgH="889000" progId="Equation.3">
                  <p:embed/>
                </p:oleObj>
              </mc:Choice>
              <mc:Fallback>
                <p:oleObj r:id="rId11" imgW="3467100" imgH="8890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41900" y="3721100"/>
                        <a:ext cx="3467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对象 56329"/>
          <p:cNvGraphicFramePr/>
          <p:nvPr/>
        </p:nvGraphicFramePr>
        <p:xfrm>
          <a:off x="914400" y="4864100"/>
          <a:ext cx="683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r:id="rId13" imgW="6832600" imgH="469900" progId="Equation.3">
                  <p:embed/>
                </p:oleObj>
              </mc:Choice>
              <mc:Fallback>
                <p:oleObj r:id="rId13" imgW="6832600" imgH="4699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400" y="4864100"/>
                        <a:ext cx="6832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5" name="对象 57348"/>
          <p:cNvGraphicFramePr/>
          <p:nvPr/>
        </p:nvGraphicFramePr>
        <p:xfrm>
          <a:off x="1277938" y="990600"/>
          <a:ext cx="241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r:id="rId3" imgW="2413000" imgH="889000" progId="Equation.3">
                  <p:embed/>
                </p:oleObj>
              </mc:Choice>
              <mc:Fallback>
                <p:oleObj r:id="rId3" imgW="2413000" imgH="8890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7938" y="990600"/>
                        <a:ext cx="2413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6" name="对象 57349"/>
          <p:cNvGraphicFramePr/>
          <p:nvPr/>
        </p:nvGraphicFramePr>
        <p:xfrm>
          <a:off x="3773488" y="1004888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r:id="rId5" imgW="1524000" imgH="889000" progId="Equation.3">
                  <p:embed/>
                </p:oleObj>
              </mc:Choice>
              <mc:Fallback>
                <p:oleObj r:id="rId5" imgW="1524000" imgH="8890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3488" y="1004888"/>
                        <a:ext cx="1524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对象 57350"/>
          <p:cNvGraphicFramePr/>
          <p:nvPr/>
        </p:nvGraphicFramePr>
        <p:xfrm>
          <a:off x="5314950" y="1233488"/>
          <a:ext cx="257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r:id="rId7" imgW="2578100" imgH="469900" progId="Equation.3">
                  <p:embed/>
                </p:oleObj>
              </mc:Choice>
              <mc:Fallback>
                <p:oleObj r:id="rId7" imgW="2578100" imgH="4699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4950" y="1233488"/>
                        <a:ext cx="2578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对象 57351"/>
          <p:cNvGraphicFramePr/>
          <p:nvPr/>
        </p:nvGraphicFramePr>
        <p:xfrm>
          <a:off x="1187450" y="2209800"/>
          <a:ext cx="642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r:id="rId9" imgW="6423660" imgH="431800" progId="Equation.3">
                  <p:embed/>
                </p:oleObj>
              </mc:Choice>
              <mc:Fallback>
                <p:oleObj r:id="rId9" imgW="6423660" imgH="4318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2209800"/>
                        <a:ext cx="6426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对象 57352"/>
          <p:cNvGraphicFramePr/>
          <p:nvPr/>
        </p:nvGraphicFramePr>
        <p:xfrm>
          <a:off x="1295400" y="2819400"/>
          <a:ext cx="243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r:id="rId11" imgW="2438400" imgH="939800" progId="Equation.3">
                  <p:embed/>
                </p:oleObj>
              </mc:Choice>
              <mc:Fallback>
                <p:oleObj r:id="rId11" imgW="2438400" imgH="9398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5400" y="2819400"/>
                        <a:ext cx="2438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对象 57353"/>
          <p:cNvGraphicFramePr/>
          <p:nvPr/>
        </p:nvGraphicFramePr>
        <p:xfrm>
          <a:off x="1327150" y="4114800"/>
          <a:ext cx="3175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r:id="rId13" imgW="3175000" imgH="1409700" progId="Equation.3">
                  <p:embed/>
                </p:oleObj>
              </mc:Choice>
              <mc:Fallback>
                <p:oleObj r:id="rId13" imgW="3175000" imgH="1409700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27150" y="4114800"/>
                        <a:ext cx="31750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对象 57354"/>
          <p:cNvGraphicFramePr/>
          <p:nvPr/>
        </p:nvGraphicFramePr>
        <p:xfrm>
          <a:off x="4648200" y="4343400"/>
          <a:ext cx="226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r:id="rId15" imgW="2260600" imgH="419100" progId="Equation.3">
                  <p:embed/>
                </p:oleObj>
              </mc:Choice>
              <mc:Fallback>
                <p:oleObj r:id="rId15" imgW="2260600" imgH="4191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48200" y="4343400"/>
                        <a:ext cx="2260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5121"/>
          <p:cNvSpPr>
            <a:spLocks noGrp="1"/>
          </p:cNvSpPr>
          <p:nvPr>
            <p:ph type="title"/>
          </p:nvPr>
        </p:nvSpPr>
        <p:spPr>
          <a:xfrm>
            <a:off x="419100" y="1240155"/>
            <a:ext cx="7772400" cy="1143000"/>
          </a:xfrm>
        </p:spPr>
        <p:txBody>
          <a:bodyPr vert="horz" wrap="square" lIns="90000" tIns="46800" rIns="90000" bIns="46800" anchor="t">
            <a:sp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</a:rPr>
              <a:t>第一节   随机样本</a:t>
            </a:r>
          </a:p>
        </p:txBody>
      </p:sp>
      <p:sp>
        <p:nvSpPr>
          <p:cNvPr id="8194" name="文本框 5123"/>
          <p:cNvSpPr txBox="1"/>
          <p:nvPr/>
        </p:nvSpPr>
        <p:spPr>
          <a:xfrm>
            <a:off x="2438400" y="2759075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一、总体与个体</a:t>
            </a:r>
          </a:p>
        </p:txBody>
      </p:sp>
      <p:sp>
        <p:nvSpPr>
          <p:cNvPr id="8195" name="文本框 5124"/>
          <p:cNvSpPr txBox="1"/>
          <p:nvPr/>
        </p:nvSpPr>
        <p:spPr>
          <a:xfrm>
            <a:off x="2459038" y="3521075"/>
            <a:ext cx="4627562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二、随机样本的定义</a:t>
            </a:r>
          </a:p>
        </p:txBody>
      </p:sp>
      <p:sp>
        <p:nvSpPr>
          <p:cNvPr id="8197" name="动作按钮: 自定义 5127">
            <a:hlinkClick r:id="" action="ppaction://hlinkshowjump?jump=endshow"/>
          </p:cNvPr>
          <p:cNvSpPr/>
          <p:nvPr/>
        </p:nvSpPr>
        <p:spPr>
          <a:xfrm>
            <a:off x="8277225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 i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8198" name="矩形 5128">
            <a:hlinkClick r:id="rId2" action="ppaction://hlinksldjump"/>
          </p:cNvPr>
          <p:cNvSpPr/>
          <p:nvPr/>
        </p:nvSpPr>
        <p:spPr>
          <a:xfrm>
            <a:off x="2481263" y="2835275"/>
            <a:ext cx="2928937" cy="461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 i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8199" name="矩形 5129">
            <a:hlinkClick r:id="rId3" action="ppaction://hlinksldjump"/>
          </p:cNvPr>
          <p:cNvSpPr/>
          <p:nvPr/>
        </p:nvSpPr>
        <p:spPr>
          <a:xfrm>
            <a:off x="2590800" y="3595688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 i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8200" name="矩形 5130">
            <a:hlinkClick r:id="rId3" action="ppaction://hlinksldjump"/>
          </p:cNvPr>
          <p:cNvSpPr/>
          <p:nvPr/>
        </p:nvSpPr>
        <p:spPr>
          <a:xfrm>
            <a:off x="2576513" y="4433888"/>
            <a:ext cx="17526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 i="0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71463" y="260191"/>
          <a:ext cx="8213725" cy="114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r:id="rId3" imgW="3327400" imgH="482600" progId="Equation.3">
                  <p:embed/>
                </p:oleObj>
              </mc:Choice>
              <mc:Fallback>
                <p:oleObj r:id="rId3" imgW="3327400" imgH="4826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63" y="260191"/>
                        <a:ext cx="8213725" cy="1141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04800" y="1285875"/>
          <a:ext cx="54133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r:id="rId5" imgW="2171700" imgH="431800" progId="Equation.3">
                  <p:embed/>
                </p:oleObj>
              </mc:Choice>
              <mc:Fallback>
                <p:oleObj r:id="rId5" imgW="2171700" imgH="4318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285875"/>
                        <a:ext cx="5413375" cy="107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762000" y="2181225"/>
          <a:ext cx="78517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r:id="rId7" imgW="3149600" imgH="469900" progId="Equation.3">
                  <p:embed/>
                </p:oleObj>
              </mc:Choice>
              <mc:Fallback>
                <p:oleObj r:id="rId7" imgW="3149600" imgH="4699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2181225"/>
                        <a:ext cx="7851775" cy="1171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654050" y="3276600"/>
          <a:ext cx="69659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r:id="rId9" imgW="2794000" imgH="457200" progId="Equation.3">
                  <p:embed/>
                </p:oleObj>
              </mc:Choice>
              <mc:Fallback>
                <p:oleObj r:id="rId9" imgW="2794000" imgH="4572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4050" y="3276600"/>
                        <a:ext cx="6965950" cy="113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533400" y="4267200"/>
          <a:ext cx="582612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r:id="rId11" imgW="2336800" imgH="495300" progId="Equation.3">
                  <p:embed/>
                </p:oleObj>
              </mc:Choice>
              <mc:Fallback>
                <p:oleObj r:id="rId11" imgW="2336800" imgH="4953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" y="4267200"/>
                        <a:ext cx="5826125" cy="1235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533400" y="5470525"/>
          <a:ext cx="389572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r:id="rId13" imgW="1562100" imgH="495300" progId="Equation.3">
                  <p:embed/>
                </p:oleObj>
              </mc:Choice>
              <mc:Fallback>
                <p:oleObj r:id="rId13" imgW="1562100" imgH="4953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400" y="5470525"/>
                        <a:ext cx="3895725" cy="1235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4419600" y="5486400"/>
          <a:ext cx="45275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r:id="rId15" imgW="1816100" imgH="444500" progId="Equation.3">
                  <p:embed/>
                </p:oleObj>
              </mc:Choice>
              <mc:Fallback>
                <p:oleObj r:id="rId15" imgW="1816100" imgH="4445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19600" y="5486400"/>
                        <a:ext cx="4527550" cy="110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35170" y="3357880"/>
          <a:ext cx="460883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r:id="rId3" imgW="3454400" imgH="457200" progId="Equation.3">
                  <p:embed/>
                </p:oleObj>
              </mc:Choice>
              <mc:Fallback>
                <p:oleObj r:id="rId3" imgW="3454400" imgH="4572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5170" y="3357880"/>
                        <a:ext cx="4608830" cy="5759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658813" y="1557338"/>
          <a:ext cx="830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r:id="rId5" imgW="8305800" imgH="457200" progId="Equation.3">
                  <p:embed/>
                </p:oleObj>
              </mc:Choice>
              <mc:Fallback>
                <p:oleObj r:id="rId5" imgW="8305800" imgH="4572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813" y="1557338"/>
                        <a:ext cx="8305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/>
          <p:nvPr/>
        </p:nvSpPr>
        <p:spPr>
          <a:xfrm>
            <a:off x="852488" y="1484313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52229" name="Text Box 5"/>
          <p:cNvSpPr txBox="1"/>
          <p:nvPr/>
        </p:nvSpPr>
        <p:spPr>
          <a:xfrm>
            <a:off x="827088" y="40386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52230" name="Text Box 6"/>
          <p:cNvSpPr txBox="1"/>
          <p:nvPr/>
        </p:nvSpPr>
        <p:spPr>
          <a:xfrm>
            <a:off x="1589088" y="4059238"/>
            <a:ext cx="4038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根据正态分布的性质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2355850" y="4749800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r:id="rId7" imgW="3478530" imgH="431800" progId="Equation.3">
                  <p:embed/>
                </p:oleObj>
              </mc:Choice>
              <mc:Fallback>
                <p:oleObj r:id="rId7" imgW="3478530" imgH="4318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5850" y="4749800"/>
                        <a:ext cx="3479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387600" y="5410200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r:id="rId9" imgW="3478530" imgH="431800" progId="Equation.3">
                  <p:embed/>
                </p:oleObj>
              </mc:Choice>
              <mc:Fallback>
                <p:oleObj r:id="rId9" imgW="3478530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87600" y="5410200"/>
                        <a:ext cx="3479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AutoShape 9">
            <a:hlinkClick r:id="" action="ppaction://hlinkshowjump?jump=firstslide"/>
          </p:cNvPr>
          <p:cNvSpPr/>
          <p:nvPr/>
        </p:nvSpPr>
        <p:spPr>
          <a:xfrm>
            <a:off x="8272463" y="6124575"/>
            <a:ext cx="457200" cy="457200"/>
          </a:xfrm>
          <a:prstGeom prst="actionButtonBlank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52234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3429000"/>
          <a:ext cx="291338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r:id="rId11" imgW="2350770" imgH="419100" progId="Equation.3">
                  <p:embed/>
                </p:oleObj>
              </mc:Choice>
              <mc:Fallback>
                <p:oleObj r:id="rId11" imgW="2350770" imgH="4191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3429000"/>
                        <a:ext cx="2913380" cy="527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1116013" y="2708275"/>
          <a:ext cx="657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r:id="rId13" imgW="6576060" imgH="482600" progId="Equation.3">
                  <p:embed/>
                </p:oleObj>
              </mc:Choice>
              <mc:Fallback>
                <p:oleObj r:id="rId13" imgW="6576060" imgH="482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16013" y="2708275"/>
                        <a:ext cx="6578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871538" y="2133600"/>
          <a:ext cx="312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r:id="rId15" imgW="3122930" imgH="444500" progId="Equation.3">
                  <p:embed/>
                </p:oleObj>
              </mc:Choice>
              <mc:Fallback>
                <p:oleObj r:id="rId15" imgW="3122930" imgH="444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1538" y="2133600"/>
                        <a:ext cx="3124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9" grpId="0"/>
      <p:bldP spid="522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7" name="Object 2"/>
          <p:cNvGraphicFramePr>
            <a:graphicFrameLocks noChangeAspect="1"/>
          </p:cNvGraphicFramePr>
          <p:nvPr/>
        </p:nvGraphicFramePr>
        <p:xfrm>
          <a:off x="900113" y="914400"/>
          <a:ext cx="384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r:id="rId3" imgW="3846195" imgH="850265" progId="Equation.3">
                  <p:embed/>
                </p:oleObj>
              </mc:Choice>
              <mc:Fallback>
                <p:oleObj r:id="rId3" imgW="3846195" imgH="8502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914400"/>
                        <a:ext cx="3848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300163" y="1981200"/>
          <a:ext cx="347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r:id="rId5" imgW="3478530" imgH="850265" progId="Equation.3">
                  <p:embed/>
                </p:oleObj>
              </mc:Choice>
              <mc:Fallback>
                <p:oleObj r:id="rId5" imgW="3478530" imgH="8502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0163" y="1981200"/>
                        <a:ext cx="3479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912813" y="3054350"/>
          <a:ext cx="421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r:id="rId7" imgW="4216400" imgH="977900" progId="Equation.3">
                  <p:embed/>
                </p:oleObj>
              </mc:Choice>
              <mc:Fallback>
                <p:oleObj r:id="rId7" imgW="4216400" imgH="977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2813" y="3054350"/>
                        <a:ext cx="4216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270000" y="4267200"/>
          <a:ext cx="386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r:id="rId9" imgW="3858895" imgH="989965" progId="Equation.3">
                  <p:embed/>
                </p:oleObj>
              </mc:Choice>
              <mc:Fallback>
                <p:oleObj r:id="rId9" imgW="3858895" imgH="9899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0000" y="4267200"/>
                        <a:ext cx="3860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AutoShape 6">
            <a:hlinkClick r:id="" action="ppaction://hlinkshowjump?jump=firstslide"/>
          </p:cNvPr>
          <p:cNvSpPr/>
          <p:nvPr/>
        </p:nvSpPr>
        <p:spPr>
          <a:xfrm>
            <a:off x="7718425" y="6124575"/>
            <a:ext cx="457200" cy="457200"/>
          </a:xfrm>
          <a:prstGeom prst="actionButtonBlank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1" name="Object 2"/>
          <p:cNvGraphicFramePr>
            <a:graphicFrameLocks noChangeAspect="1"/>
          </p:cNvGraphicFramePr>
          <p:nvPr/>
        </p:nvGraphicFramePr>
        <p:xfrm>
          <a:off x="971550" y="990600"/>
          <a:ext cx="7581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r:id="rId3" imgW="7578725" imgH="482600" progId="Equation.3">
                  <p:embed/>
                </p:oleObj>
              </mc:Choice>
              <mc:Fallback>
                <p:oleObj r:id="rId3" imgW="7578725" imgH="482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990600"/>
                        <a:ext cx="75819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131888" y="1828800"/>
          <a:ext cx="538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r:id="rId5" imgW="5382260" imgH="989965" progId="Equation.3">
                  <p:embed/>
                </p:oleObj>
              </mc:Choice>
              <mc:Fallback>
                <p:oleObj r:id="rId5" imgW="5382260" imgH="9899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1888" y="1828800"/>
                        <a:ext cx="5384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900113" y="33909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r:id="rId7" imgW="241935" imgH="153035" progId="Equation.3">
                  <p:embed/>
                </p:oleObj>
              </mc:Choice>
              <mc:Fallback>
                <p:oleObj r:id="rId7" imgW="241935" imgH="15303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339090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6877050" y="3398838"/>
          <a:ext cx="241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r:id="rId9" imgW="241300" imgH="114300" progId="Equation.3">
                  <p:embed/>
                </p:oleObj>
              </mc:Choice>
              <mc:Fallback>
                <p:oleObj r:id="rId9" imgW="241300" imgH="114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77050" y="3398838"/>
                        <a:ext cx="241300" cy="11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900113" y="4267200"/>
          <a:ext cx="189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r:id="rId11" imgW="1892935" imgH="838835" progId="Equation.3">
                  <p:embed/>
                </p:oleObj>
              </mc:Choice>
              <mc:Fallback>
                <p:oleObj r:id="rId11" imgW="1892935" imgH="83883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0113" y="4267200"/>
                        <a:ext cx="1892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AutoShape 7">
            <a:hlinkClick r:id="" action="ppaction://hlinkshowjump?jump=firstslide"/>
          </p:cNvPr>
          <p:cNvSpPr/>
          <p:nvPr/>
        </p:nvSpPr>
        <p:spPr>
          <a:xfrm>
            <a:off x="8272463" y="6124575"/>
            <a:ext cx="457200" cy="457200"/>
          </a:xfrm>
          <a:prstGeom prst="actionButtonBlank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1187450" y="3022600"/>
          <a:ext cx="560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r:id="rId13" imgW="5600700" imgH="838200" progId="Equation.3">
                  <p:embed/>
                </p:oleObj>
              </mc:Choice>
              <mc:Fallback>
                <p:oleObj r:id="rId13" imgW="5600700" imgH="838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7450" y="3022600"/>
                        <a:ext cx="5600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7148513" y="3141663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r:id="rId15" imgW="953135" imgH="469900" progId="Equation.3">
                  <p:embed/>
                </p:oleObj>
              </mc:Choice>
              <mc:Fallback>
                <p:oleObj r:id="rId15" imgW="953135" imgH="469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48513" y="3141663"/>
                        <a:ext cx="952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2771775" y="4437063"/>
          <a:ext cx="265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r:id="rId17" imgW="2654300" imgH="457200" progId="Equation.3">
                  <p:embed/>
                </p:oleObj>
              </mc:Choice>
              <mc:Fallback>
                <p:oleObj r:id="rId17" imgW="2654300" imgH="457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71775" y="4437063"/>
                        <a:ext cx="2654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文本框 119811"/>
          <p:cNvSpPr txBox="1"/>
          <p:nvPr/>
        </p:nvSpPr>
        <p:spPr>
          <a:xfrm>
            <a:off x="323850" y="1098550"/>
            <a:ext cx="716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2800" b="1" i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i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graphicFrame>
        <p:nvGraphicFramePr>
          <p:cNvPr id="119813" name="对象 119812"/>
          <p:cNvGraphicFramePr/>
          <p:nvPr>
            <p:extLst>
              <p:ext uri="{D42A27DB-BD31-4B8C-83A1-F6EECF244321}">
                <p14:modId xmlns:p14="http://schemas.microsoft.com/office/powerpoint/2010/main" val="1352348186"/>
              </p:ext>
            </p:extLst>
          </p:nvPr>
        </p:nvGraphicFramePr>
        <p:xfrm>
          <a:off x="542924" y="1171258"/>
          <a:ext cx="8601075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r:id="rId3" imgW="8305800" imgH="1587500" progId="Equation.3">
                  <p:embed/>
                </p:oleObj>
              </mc:Choice>
              <mc:Fallback>
                <p:oleObj r:id="rId3" imgW="8305800" imgH="15875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924" y="1171258"/>
                        <a:ext cx="8601075" cy="158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文本框 119813"/>
          <p:cNvSpPr txBox="1"/>
          <p:nvPr/>
        </p:nvSpPr>
        <p:spPr>
          <a:xfrm>
            <a:off x="652463" y="3187700"/>
            <a:ext cx="5403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2800" b="1" i="0" dirty="0"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119815" name="对象 119814"/>
          <p:cNvGraphicFramePr/>
          <p:nvPr/>
        </p:nvGraphicFramePr>
        <p:xfrm>
          <a:off x="1296988" y="2994025"/>
          <a:ext cx="7378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r:id="rId5" imgW="7375525" imgH="989965" progId="Equation.3">
                  <p:embed/>
                </p:oleObj>
              </mc:Choice>
              <mc:Fallback>
                <p:oleObj r:id="rId5" imgW="7375525" imgH="98996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6988" y="2994025"/>
                        <a:ext cx="73787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对象 119815"/>
          <p:cNvGraphicFramePr/>
          <p:nvPr/>
        </p:nvGraphicFramePr>
        <p:xfrm>
          <a:off x="660400" y="4137025"/>
          <a:ext cx="499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r:id="rId7" imgW="4989195" imgH="444500" progId="Equation.3">
                  <p:embed/>
                </p:oleObj>
              </mc:Choice>
              <mc:Fallback>
                <p:oleObj r:id="rId7" imgW="4989195" imgH="4445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400" y="4137025"/>
                        <a:ext cx="4991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对象 119816"/>
          <p:cNvGraphicFramePr/>
          <p:nvPr/>
        </p:nvGraphicFramePr>
        <p:xfrm>
          <a:off x="3563938" y="4652963"/>
          <a:ext cx="40005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r:id="rId9" imgW="4000500" imgH="1371600" progId="Equation.3">
                  <p:embed/>
                </p:oleObj>
              </mc:Choice>
              <mc:Fallback>
                <p:oleObj r:id="rId9" imgW="4000500" imgH="13716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3938" y="4652963"/>
                        <a:ext cx="40005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对象 119817"/>
          <p:cNvGraphicFramePr/>
          <p:nvPr/>
        </p:nvGraphicFramePr>
        <p:xfrm>
          <a:off x="1155700" y="5149850"/>
          <a:ext cx="228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r:id="rId11" imgW="2284730" imgH="799465" progId="Equation.3">
                  <p:embed/>
                </p:oleObj>
              </mc:Choice>
              <mc:Fallback>
                <p:oleObj r:id="rId11" imgW="2284730" imgH="79946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5700" y="5149850"/>
                        <a:ext cx="22860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6" name="对象 121865"/>
          <p:cNvGraphicFramePr/>
          <p:nvPr/>
        </p:nvGraphicFramePr>
        <p:xfrm>
          <a:off x="776288" y="1586865"/>
          <a:ext cx="78486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r:id="rId3" imgW="7848600" imgH="1384300" progId="Equation.3">
                  <p:embed/>
                </p:oleObj>
              </mc:Choice>
              <mc:Fallback>
                <p:oleObj r:id="rId3" imgW="7848600" imgH="13843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288" y="1586865"/>
                        <a:ext cx="7848600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对象 121866"/>
          <p:cNvGraphicFramePr/>
          <p:nvPr/>
        </p:nvGraphicFramePr>
        <p:xfrm>
          <a:off x="1521460" y="3249930"/>
          <a:ext cx="3038475" cy="61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r:id="rId5" imgW="1181100" imgH="228600" progId="Equation.3">
                  <p:embed/>
                </p:oleObj>
              </mc:Choice>
              <mc:Fallback>
                <p:oleObj r:id="rId5" imgW="1181100" imgH="2286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1460" y="3249930"/>
                        <a:ext cx="3038475" cy="618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楷体_GB2312" pitchFamily="49" charset="-122"/>
                <a:cs typeface="+mj-cs"/>
              </a:rPr>
              <a:t>谢 谢！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7169"/>
          <p:cNvSpPr>
            <a:spLocks noGrp="1"/>
          </p:cNvSpPr>
          <p:nvPr>
            <p:ph type="title"/>
          </p:nvPr>
        </p:nvSpPr>
        <p:spPr/>
        <p:txBody>
          <a:bodyPr vert="horz" wrap="square" lIns="90000" tIns="46800" rIns="90000" bIns="4680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一、总体与个体</a:t>
            </a:r>
          </a:p>
        </p:txBody>
      </p:sp>
      <p:sp>
        <p:nvSpPr>
          <p:cNvPr id="7172" name="文本框 7171"/>
          <p:cNvSpPr txBox="1"/>
          <p:nvPr/>
        </p:nvSpPr>
        <p:spPr>
          <a:xfrm>
            <a:off x="841375" y="1477963"/>
            <a:ext cx="29686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sz="32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总体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3" name="文本框 7172"/>
          <p:cNvSpPr txBox="1"/>
          <p:nvPr/>
        </p:nvSpPr>
        <p:spPr>
          <a:xfrm>
            <a:off x="1371600" y="2057400"/>
            <a:ext cx="6629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试验的全部可能的观察值称为总体</a:t>
            </a: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7174" name="文本框 7173"/>
          <p:cNvSpPr txBox="1"/>
          <p:nvPr/>
        </p:nvSpPr>
        <p:spPr>
          <a:xfrm>
            <a:off x="831850" y="3419475"/>
            <a:ext cx="4806950" cy="2143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在研究2000名学生的年龄时, 这些学生的年龄的全体就构成一个总体, 每个学生的年龄就是个体.    </a:t>
            </a:r>
          </a:p>
        </p:txBody>
      </p:sp>
      <p:sp>
        <p:nvSpPr>
          <p:cNvPr id="7175" name="文本框 7174"/>
          <p:cNvSpPr txBox="1"/>
          <p:nvPr/>
        </p:nvSpPr>
        <p:spPr>
          <a:xfrm>
            <a:off x="841375" y="2743200"/>
            <a:ext cx="2532063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32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个体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6" name="文本框 7175"/>
          <p:cNvSpPr txBox="1"/>
          <p:nvPr/>
        </p:nvSpPr>
        <p:spPr>
          <a:xfrm>
            <a:off x="2540000" y="2765425"/>
            <a:ext cx="568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总体中的每个可能观察值称为个体</a:t>
            </a: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7177" name="矩形 7176"/>
          <p:cNvSpPr/>
          <p:nvPr/>
        </p:nvSpPr>
        <p:spPr>
          <a:xfrm>
            <a:off x="831850" y="3475038"/>
            <a:ext cx="13779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pic>
        <p:nvPicPr>
          <p:cNvPr id="7179" name="图片 7178" descr="BD13738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581400"/>
            <a:ext cx="2151063" cy="1820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174" grpId="0"/>
      <p:bldP spid="7175" grpId="0"/>
      <p:bldP spid="7176" grpId="0"/>
      <p:bldP spid="71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文本框 21507"/>
          <p:cNvSpPr txBox="1"/>
          <p:nvPr/>
        </p:nvSpPr>
        <p:spPr>
          <a:xfrm>
            <a:off x="852488" y="1676400"/>
            <a:ext cx="7605712" cy="2655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某工厂10月份生产的灯泡寿命所组成的总体中, 个体的总数就是10月份生产的灯泡数,  这是一个有限总体; 而该工厂生产的所有灯泡寿命所组成的总体是一个无限总体, 它包括以往生产和今后生产的灯泡寿命.</a:t>
            </a:r>
          </a:p>
        </p:txBody>
      </p:sp>
      <p:sp>
        <p:nvSpPr>
          <p:cNvPr id="10242" name="矩形 21505"/>
          <p:cNvSpPr/>
          <p:nvPr/>
        </p:nvSpPr>
        <p:spPr>
          <a:xfrm>
            <a:off x="855663" y="808038"/>
            <a:ext cx="7848600" cy="676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32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有限总体和无限总体</a:t>
            </a:r>
            <a:endParaRPr lang="zh-CN" altLang="en-US" sz="3200" b="1" i="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矩形 21506"/>
          <p:cNvSpPr/>
          <p:nvPr/>
        </p:nvSpPr>
        <p:spPr>
          <a:xfrm>
            <a:off x="873125" y="1738313"/>
            <a:ext cx="17176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1509" name="文本框 21508"/>
          <p:cNvSpPr txBox="1"/>
          <p:nvPr/>
        </p:nvSpPr>
        <p:spPr>
          <a:xfrm>
            <a:off x="838200" y="4343400"/>
            <a:ext cx="4876800" cy="1630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当有限总体包含的个体的总数很大时, 可近似地将它看成是无限总体.</a:t>
            </a:r>
          </a:p>
        </p:txBody>
      </p:sp>
      <p:pic>
        <p:nvPicPr>
          <p:cNvPr id="21517" name="图片 21516" descr="灯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692650"/>
            <a:ext cx="822325" cy="468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9" name="图片 21518" descr="灯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363" y="4706938"/>
            <a:ext cx="822325" cy="468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1" name="图片 21520" descr="灯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638" y="4713288"/>
            <a:ext cx="822325" cy="468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7" grpId="0"/>
      <p:bldP spid="215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框 22529"/>
          <p:cNvSpPr txBox="1"/>
          <p:nvPr/>
        </p:nvSpPr>
        <p:spPr>
          <a:xfrm>
            <a:off x="263525" y="1096963"/>
            <a:ext cx="27432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zh-CN" altLang="en-US" sz="32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总体分布</a:t>
            </a:r>
          </a:p>
        </p:txBody>
      </p:sp>
      <p:sp>
        <p:nvSpPr>
          <p:cNvPr id="8195" name="Text Box 3"/>
          <p:cNvSpPr txBox="1"/>
          <p:nvPr/>
        </p:nvSpPr>
        <p:spPr>
          <a:xfrm>
            <a:off x="263525" y="1355725"/>
            <a:ext cx="8580438" cy="2246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609600" indent="-609600" eaLnBrk="0" hangingPunct="0"/>
            <a:endParaRPr lang="zh-CN" altLang="en-US" sz="2800" b="1" i="0" dirty="0">
              <a:solidFill>
                <a:srgbClr val="3333FF"/>
              </a:solidFill>
              <a:latin typeface="Times New Roman" panose="02020603050405020304" pitchFamily="18" charset="0"/>
              <a:ea typeface="华文细黑" pitchFamily="2" charset="-122"/>
            </a:endParaRPr>
          </a:p>
          <a:p>
            <a:pPr marL="609600" indent="-609600" eaLnBrk="0" hangingPunct="0"/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    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一般来说，研究的对象的某项数量指标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的取值在</a:t>
            </a:r>
          </a:p>
          <a:p>
            <a:pPr marL="609600" indent="-609600" eaLnBrk="0" hangingPunct="0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客观上有一定的分布，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是一个随机变量，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的分布函</a:t>
            </a:r>
          </a:p>
          <a:p>
            <a:pPr marL="609600" indent="-609600" eaLnBrk="0" hangingPunct="0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数和数字特征分别称为总体的分布函数和数字特征，</a:t>
            </a:r>
          </a:p>
          <a:p>
            <a:pPr marL="609600" indent="-609600" eaLnBrk="0" hangingPunct="0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今后不再区分总体和相应的随机变量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X,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统称总体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8193"/>
          <p:cNvSpPr>
            <a:spLocks noGrp="1"/>
          </p:cNvSpPr>
          <p:nvPr>
            <p:ph type="title"/>
          </p:nvPr>
        </p:nvSpPr>
        <p:spPr/>
        <p:txBody>
          <a:bodyPr vert="horz" wrap="square" lIns="90000" tIns="46800" rIns="90000" bIns="4680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二、简单随机样本</a:t>
            </a:r>
          </a:p>
        </p:txBody>
      </p:sp>
      <p:graphicFrame>
        <p:nvGraphicFramePr>
          <p:cNvPr id="8197" name="对象 8196"/>
          <p:cNvGraphicFramePr/>
          <p:nvPr/>
        </p:nvGraphicFramePr>
        <p:xfrm>
          <a:off x="723900" y="1479550"/>
          <a:ext cx="76962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3" imgW="7696200" imgH="2641600" progId="Equation.3">
                  <p:embed/>
                </p:oleObj>
              </mc:Choice>
              <mc:Fallback>
                <p:oleObj r:id="rId3" imgW="7696200" imgH="2641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" y="1479550"/>
                        <a:ext cx="7696200" cy="264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对象 8199"/>
          <p:cNvGraphicFramePr/>
          <p:nvPr/>
        </p:nvGraphicFramePr>
        <p:xfrm>
          <a:off x="849313" y="4598988"/>
          <a:ext cx="767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5" imgW="7667625" imgH="989965" progId="Equation.3">
                  <p:embed/>
                </p:oleObj>
              </mc:Choice>
              <mc:Fallback>
                <p:oleObj r:id="rId5" imgW="7667625" imgH="9899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9313" y="4598988"/>
                        <a:ext cx="7670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y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演示设计模板">
  <a:themeElements>
    <a:clrScheme name="1_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1_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1_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演示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6C5DC"/>
      </a:accent5>
      <a:accent6>
        <a:srgbClr val="254C74"/>
      </a:accent6>
      <a:hlink>
        <a:srgbClr val="002850"/>
      </a:hlink>
      <a:folHlink>
        <a:srgbClr val="66B2FE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926</Words>
  <Application>Microsoft Office PowerPoint</Application>
  <PresentationFormat>全屏显示(4:3)</PresentationFormat>
  <Paragraphs>134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77" baseType="lpstr">
      <vt:lpstr>MS UI Gothic</vt:lpstr>
      <vt:lpstr>黑体</vt:lpstr>
      <vt:lpstr>华文细黑</vt:lpstr>
      <vt:lpstr>楷体_GB2312</vt:lpstr>
      <vt:lpstr>宋体</vt:lpstr>
      <vt:lpstr>幼圆</vt:lpstr>
      <vt:lpstr>Arial</vt:lpstr>
      <vt:lpstr>Times New Roman</vt:lpstr>
      <vt:lpstr>Wingdings</vt:lpstr>
      <vt:lpstr>演示设计模板</vt:lpstr>
      <vt:lpstr>1_演示设计模板</vt:lpstr>
      <vt:lpstr>jy3</vt:lpstr>
      <vt:lpstr>2_演示设计模板</vt:lpstr>
      <vt:lpstr>3_演示设计模板</vt:lpstr>
      <vt:lpstr>4_演示设计模板</vt:lpstr>
      <vt:lpstr>5_演示设计模板</vt:lpstr>
      <vt:lpstr>6_演示设计模板</vt:lpstr>
      <vt:lpstr>7_演示设计模板</vt:lpstr>
      <vt:lpstr>MS_ClipArt_Gallery.2</vt:lpstr>
      <vt:lpstr>Microsoft 公式 3.0</vt:lpstr>
      <vt:lpstr>Equation.DSMT4</vt:lpstr>
      <vt:lpstr>PowerPoint 演示文稿</vt:lpstr>
      <vt:lpstr>PowerPoint 演示文稿</vt:lpstr>
      <vt:lpstr>PowerPoint 演示文稿</vt:lpstr>
      <vt:lpstr>PowerPoint 演示文稿</vt:lpstr>
      <vt:lpstr>第一节   随机样本</vt:lpstr>
      <vt:lpstr>一、总体与个体</vt:lpstr>
      <vt:lpstr>PowerPoint 演示文稿</vt:lpstr>
      <vt:lpstr>PowerPoint 演示文稿</vt:lpstr>
      <vt:lpstr>二、简单随机样本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二、几种常用的统计分布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谢！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HP</cp:lastModifiedBy>
  <cp:revision>721</cp:revision>
  <dcterms:created xsi:type="dcterms:W3CDTF">2008-05-06T01:42:00Z</dcterms:created>
  <dcterms:modified xsi:type="dcterms:W3CDTF">2021-05-17T05:20:13Z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