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  <p:sldMasterId id="2147483688" r:id="rId4"/>
    <p:sldMasterId id="2147483700" r:id="rId5"/>
  </p:sldMasterIdLst>
  <p:notesMasterIdLst>
    <p:notesMasterId r:id="rId117"/>
  </p:notesMasterIdLst>
  <p:handoutMasterIdLst>
    <p:handoutMasterId r:id="rId118"/>
  </p:handoutMasterIdLst>
  <p:sldIdLst>
    <p:sldId id="861" r:id="rId6"/>
    <p:sldId id="1142" r:id="rId7"/>
    <p:sldId id="1340" r:id="rId8"/>
    <p:sldId id="902" r:id="rId9"/>
    <p:sldId id="899" r:id="rId10"/>
    <p:sldId id="900" r:id="rId11"/>
    <p:sldId id="1453" r:id="rId12"/>
    <p:sldId id="1454" r:id="rId13"/>
    <p:sldId id="1455" r:id="rId14"/>
    <p:sldId id="990" r:id="rId15"/>
    <p:sldId id="995" r:id="rId16"/>
    <p:sldId id="906" r:id="rId17"/>
    <p:sldId id="907" r:id="rId18"/>
    <p:sldId id="908" r:id="rId19"/>
    <p:sldId id="1147" r:id="rId20"/>
    <p:sldId id="993" r:id="rId21"/>
    <p:sldId id="994" r:id="rId22"/>
    <p:sldId id="1039" r:id="rId23"/>
    <p:sldId id="1038" r:id="rId24"/>
    <p:sldId id="1456" r:id="rId25"/>
    <p:sldId id="1457" r:id="rId26"/>
    <p:sldId id="1062" r:id="rId27"/>
    <p:sldId id="918" r:id="rId28"/>
    <p:sldId id="1063" r:id="rId29"/>
    <p:sldId id="1064" r:id="rId30"/>
    <p:sldId id="1066" r:id="rId31"/>
    <p:sldId id="1458" r:id="rId32"/>
    <p:sldId id="1459" r:id="rId33"/>
    <p:sldId id="1346" r:id="rId34"/>
    <p:sldId id="1347" r:id="rId35"/>
    <p:sldId id="1353" r:id="rId36"/>
    <p:sldId id="1348" r:id="rId37"/>
    <p:sldId id="1349" r:id="rId38"/>
    <p:sldId id="996" r:id="rId39"/>
    <p:sldId id="997" r:id="rId40"/>
    <p:sldId id="998" r:id="rId41"/>
    <p:sldId id="999" r:id="rId42"/>
    <p:sldId id="1030" r:id="rId43"/>
    <p:sldId id="1031" r:id="rId44"/>
    <p:sldId id="1032" r:id="rId45"/>
    <p:sldId id="1040" r:id="rId46"/>
    <p:sldId id="1041" r:id="rId47"/>
    <p:sldId id="1042" r:id="rId48"/>
    <p:sldId id="1008" r:id="rId49"/>
    <p:sldId id="1009" r:id="rId50"/>
    <p:sldId id="1010" r:id="rId51"/>
    <p:sldId id="940" r:id="rId52"/>
    <p:sldId id="943" r:id="rId53"/>
    <p:sldId id="1011" r:id="rId54"/>
    <p:sldId id="1148" r:id="rId55"/>
    <p:sldId id="1150" r:id="rId56"/>
    <p:sldId id="1151" r:id="rId57"/>
    <p:sldId id="1566" r:id="rId58"/>
    <p:sldId id="1567" r:id="rId59"/>
    <p:sldId id="1015" r:id="rId60"/>
    <p:sldId id="1568" r:id="rId61"/>
    <p:sldId id="1033" r:id="rId62"/>
    <p:sldId id="1034" r:id="rId63"/>
    <p:sldId id="1035" r:id="rId64"/>
    <p:sldId id="1157" r:id="rId65"/>
    <p:sldId id="949" r:id="rId66"/>
    <p:sldId id="1163" r:id="rId67"/>
    <p:sldId id="951" r:id="rId68"/>
    <p:sldId id="1164" r:id="rId69"/>
    <p:sldId id="1460" r:id="rId70"/>
    <p:sldId id="1259" r:id="rId71"/>
    <p:sldId id="1461" r:id="rId72"/>
    <p:sldId id="1018" r:id="rId73"/>
    <p:sldId id="1019" r:id="rId74"/>
    <p:sldId id="1020" r:id="rId75"/>
    <p:sldId id="1021" r:id="rId76"/>
    <p:sldId id="1022" r:id="rId77"/>
    <p:sldId id="956" r:id="rId78"/>
    <p:sldId id="1023" r:id="rId79"/>
    <p:sldId id="1024" r:id="rId80"/>
    <p:sldId id="958" r:id="rId81"/>
    <p:sldId id="1043" r:id="rId82"/>
    <p:sldId id="1044" r:id="rId83"/>
    <p:sldId id="1171" r:id="rId84"/>
    <p:sldId id="1172" r:id="rId85"/>
    <p:sldId id="1173" r:id="rId86"/>
    <p:sldId id="1045" r:id="rId87"/>
    <p:sldId id="1046" r:id="rId88"/>
    <p:sldId id="1260" r:id="rId89"/>
    <p:sldId id="1261" r:id="rId90"/>
    <p:sldId id="1047" r:id="rId91"/>
    <p:sldId id="1048" r:id="rId92"/>
    <p:sldId id="1262" r:id="rId93"/>
    <p:sldId id="1036" r:id="rId94"/>
    <p:sldId id="1049" r:id="rId95"/>
    <p:sldId id="1050" r:id="rId96"/>
    <p:sldId id="1051" r:id="rId97"/>
    <p:sldId id="1060" r:id="rId98"/>
    <p:sldId id="1061" r:id="rId99"/>
    <p:sldId id="1053" r:id="rId100"/>
    <p:sldId id="1054" r:id="rId101"/>
    <p:sldId id="1058" r:id="rId102"/>
    <p:sldId id="1059" r:id="rId103"/>
    <p:sldId id="1037" r:id="rId104"/>
    <p:sldId id="1027" r:id="rId105"/>
    <p:sldId id="1350" r:id="rId106"/>
    <p:sldId id="1351" r:id="rId107"/>
    <p:sldId id="982" r:id="rId108"/>
    <p:sldId id="983" r:id="rId109"/>
    <p:sldId id="984" r:id="rId110"/>
    <p:sldId id="985" r:id="rId111"/>
    <p:sldId id="986" r:id="rId112"/>
    <p:sldId id="987" r:id="rId113"/>
    <p:sldId id="988" r:id="rId114"/>
    <p:sldId id="989" r:id="rId115"/>
    <p:sldId id="333" r:id="rId1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41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5405">
          <p15:clr>
            <a:srgbClr val="A4A3A4"/>
          </p15:clr>
        </p15:guide>
        <p15:guide id="6" pos="2868">
          <p15:clr>
            <a:srgbClr val="A4A3A4"/>
          </p15:clr>
        </p15:guide>
        <p15:guide id="7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C1C1C"/>
    <a:srgbClr val="150AEC"/>
    <a:srgbClr val="000099"/>
    <a:srgbClr val="080800"/>
    <a:srgbClr val="C02500"/>
    <a:srgbClr val="FF674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192"/>
        <p:guide orient="horz" pos="4102"/>
        <p:guide orient="horz" pos="119"/>
        <p:guide orient="horz" pos="3929"/>
        <p:guide pos="5405"/>
        <p:guide pos="2868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presProps" Target="presProps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6" Type="http://schemas.openxmlformats.org/officeDocument/2006/relationships/image" Target="../media/image73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16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75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18" Type="http://schemas.openxmlformats.org/officeDocument/2006/relationships/image" Target="../media/image20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17" Type="http://schemas.openxmlformats.org/officeDocument/2006/relationships/image" Target="../media/image199.wmf"/><Relationship Id="rId2" Type="http://schemas.openxmlformats.org/officeDocument/2006/relationships/image" Target="../media/image184.wmf"/><Relationship Id="rId16" Type="http://schemas.openxmlformats.org/officeDocument/2006/relationships/image" Target="../media/image198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10" Type="http://schemas.openxmlformats.org/officeDocument/2006/relationships/image" Target="../media/image192.wmf"/><Relationship Id="rId19" Type="http://schemas.openxmlformats.org/officeDocument/2006/relationships/image" Target="../media/image201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194.wmf"/><Relationship Id="rId7" Type="http://schemas.openxmlformats.org/officeDocument/2006/relationships/image" Target="../media/image205.wmf"/><Relationship Id="rId2" Type="http://schemas.openxmlformats.org/officeDocument/2006/relationships/image" Target="../media/image202.wmf"/><Relationship Id="rId1" Type="http://schemas.openxmlformats.org/officeDocument/2006/relationships/image" Target="../media/image195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198.wmf"/><Relationship Id="rId9" Type="http://schemas.openxmlformats.org/officeDocument/2006/relationships/image" Target="../media/image20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20.wmf"/><Relationship Id="rId18" Type="http://schemas.openxmlformats.org/officeDocument/2006/relationships/image" Target="../media/image225.wmf"/><Relationship Id="rId3" Type="http://schemas.openxmlformats.org/officeDocument/2006/relationships/image" Target="../media/image210.wmf"/><Relationship Id="rId21" Type="http://schemas.openxmlformats.org/officeDocument/2006/relationships/image" Target="../media/image228.wmf"/><Relationship Id="rId7" Type="http://schemas.openxmlformats.org/officeDocument/2006/relationships/image" Target="../media/image214.wmf"/><Relationship Id="rId12" Type="http://schemas.openxmlformats.org/officeDocument/2006/relationships/image" Target="../media/image219.wmf"/><Relationship Id="rId17" Type="http://schemas.openxmlformats.org/officeDocument/2006/relationships/image" Target="../media/image224.wmf"/><Relationship Id="rId25" Type="http://schemas.openxmlformats.org/officeDocument/2006/relationships/image" Target="../media/image232.wmf"/><Relationship Id="rId2" Type="http://schemas.openxmlformats.org/officeDocument/2006/relationships/image" Target="../media/image209.wmf"/><Relationship Id="rId16" Type="http://schemas.openxmlformats.org/officeDocument/2006/relationships/image" Target="../media/image223.wmf"/><Relationship Id="rId20" Type="http://schemas.openxmlformats.org/officeDocument/2006/relationships/image" Target="../media/image227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24" Type="http://schemas.openxmlformats.org/officeDocument/2006/relationships/image" Target="../media/image231.wmf"/><Relationship Id="rId5" Type="http://schemas.openxmlformats.org/officeDocument/2006/relationships/image" Target="../media/image212.wmf"/><Relationship Id="rId15" Type="http://schemas.openxmlformats.org/officeDocument/2006/relationships/image" Target="../media/image222.wmf"/><Relationship Id="rId23" Type="http://schemas.openxmlformats.org/officeDocument/2006/relationships/image" Target="../media/image230.wmf"/><Relationship Id="rId10" Type="http://schemas.openxmlformats.org/officeDocument/2006/relationships/image" Target="../media/image217.wmf"/><Relationship Id="rId19" Type="http://schemas.openxmlformats.org/officeDocument/2006/relationships/image" Target="../media/image226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Relationship Id="rId14" Type="http://schemas.openxmlformats.org/officeDocument/2006/relationships/image" Target="../media/image221.wmf"/><Relationship Id="rId22" Type="http://schemas.openxmlformats.org/officeDocument/2006/relationships/image" Target="../media/image22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emf"/><Relationship Id="rId1" Type="http://schemas.openxmlformats.org/officeDocument/2006/relationships/image" Target="../media/image23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4" Type="http://schemas.openxmlformats.org/officeDocument/2006/relationships/image" Target="../media/image23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4" Type="http://schemas.openxmlformats.org/officeDocument/2006/relationships/image" Target="../media/image25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4" Type="http://schemas.openxmlformats.org/officeDocument/2006/relationships/image" Target="../media/image26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69.wmf"/><Relationship Id="rId7" Type="http://schemas.openxmlformats.org/officeDocument/2006/relationships/image" Target="../media/image278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9" Type="http://schemas.openxmlformats.org/officeDocument/2006/relationships/image" Target="../media/image28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37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7" Type="http://schemas.openxmlformats.org/officeDocument/2006/relationships/image" Target="../media/image306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291.wmf"/><Relationship Id="rId5" Type="http://schemas.openxmlformats.org/officeDocument/2006/relationships/image" Target="../media/image6.wmf"/><Relationship Id="rId4" Type="http://schemas.openxmlformats.org/officeDocument/2006/relationships/image" Target="../media/image30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9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2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image" Target="../media/image345.wmf"/><Relationship Id="rId3" Type="http://schemas.openxmlformats.org/officeDocument/2006/relationships/image" Target="../media/image335.wmf"/><Relationship Id="rId7" Type="http://schemas.openxmlformats.org/officeDocument/2006/relationships/image" Target="../media/image339.wmf"/><Relationship Id="rId12" Type="http://schemas.openxmlformats.org/officeDocument/2006/relationships/image" Target="../media/image344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38.wmf"/><Relationship Id="rId11" Type="http://schemas.openxmlformats.org/officeDocument/2006/relationships/image" Target="../media/image343.wmf"/><Relationship Id="rId5" Type="http://schemas.openxmlformats.org/officeDocument/2006/relationships/image" Target="../media/image337.wmf"/><Relationship Id="rId10" Type="http://schemas.openxmlformats.org/officeDocument/2006/relationships/image" Target="../media/image342.wmf"/><Relationship Id="rId4" Type="http://schemas.openxmlformats.org/officeDocument/2006/relationships/image" Target="../media/image336.wmf"/><Relationship Id="rId9" Type="http://schemas.openxmlformats.org/officeDocument/2006/relationships/image" Target="../media/image341.wmf"/><Relationship Id="rId14" Type="http://schemas.openxmlformats.org/officeDocument/2006/relationships/image" Target="../media/image34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48.wmf"/><Relationship Id="rId7" Type="http://schemas.openxmlformats.org/officeDocument/2006/relationships/image" Target="../media/image339.wmf"/><Relationship Id="rId12" Type="http://schemas.openxmlformats.org/officeDocument/2006/relationships/image" Target="../media/image344.wmf"/><Relationship Id="rId2" Type="http://schemas.openxmlformats.org/officeDocument/2006/relationships/image" Target="../media/image345.wmf"/><Relationship Id="rId1" Type="http://schemas.openxmlformats.org/officeDocument/2006/relationships/image" Target="../media/image347.wmf"/><Relationship Id="rId6" Type="http://schemas.openxmlformats.org/officeDocument/2006/relationships/image" Target="../media/image338.wmf"/><Relationship Id="rId11" Type="http://schemas.openxmlformats.org/officeDocument/2006/relationships/image" Target="../media/image343.wmf"/><Relationship Id="rId5" Type="http://schemas.openxmlformats.org/officeDocument/2006/relationships/image" Target="../media/image349.wmf"/><Relationship Id="rId10" Type="http://schemas.openxmlformats.org/officeDocument/2006/relationships/image" Target="../media/image342.wmf"/><Relationship Id="rId4" Type="http://schemas.openxmlformats.org/officeDocument/2006/relationships/image" Target="../media/image6.wmf"/><Relationship Id="rId9" Type="http://schemas.openxmlformats.org/officeDocument/2006/relationships/image" Target="../media/image34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10" Type="http://schemas.openxmlformats.org/officeDocument/2006/relationships/image" Target="../media/image366.wmf"/><Relationship Id="rId4" Type="http://schemas.openxmlformats.org/officeDocument/2006/relationships/image" Target="../media/image360.wmf"/><Relationship Id="rId9" Type="http://schemas.openxmlformats.org/officeDocument/2006/relationships/image" Target="../media/image36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13" Type="http://schemas.openxmlformats.org/officeDocument/2006/relationships/image" Target="../media/image343.wmf"/><Relationship Id="rId3" Type="http://schemas.openxmlformats.org/officeDocument/2006/relationships/image" Target="../media/image372.wmf"/><Relationship Id="rId7" Type="http://schemas.openxmlformats.org/officeDocument/2006/relationships/image" Target="../media/image376.wmf"/><Relationship Id="rId12" Type="http://schemas.openxmlformats.org/officeDocument/2006/relationships/image" Target="../media/image342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75.wmf"/><Relationship Id="rId11" Type="http://schemas.openxmlformats.org/officeDocument/2006/relationships/image" Target="../media/image378.wmf"/><Relationship Id="rId5" Type="http://schemas.openxmlformats.org/officeDocument/2006/relationships/image" Target="../media/image374.wmf"/><Relationship Id="rId10" Type="http://schemas.openxmlformats.org/officeDocument/2006/relationships/image" Target="../media/image339.wmf"/><Relationship Id="rId4" Type="http://schemas.openxmlformats.org/officeDocument/2006/relationships/image" Target="../media/image373.wmf"/><Relationship Id="rId9" Type="http://schemas.openxmlformats.org/officeDocument/2006/relationships/image" Target="../media/image338.wmf"/><Relationship Id="rId14" Type="http://schemas.openxmlformats.org/officeDocument/2006/relationships/image" Target="../media/image379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image" Target="../media/image378.wmf"/><Relationship Id="rId7" Type="http://schemas.openxmlformats.org/officeDocument/2006/relationships/image" Target="../media/image380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79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Relationship Id="rId9" Type="http://schemas.openxmlformats.org/officeDocument/2006/relationships/image" Target="../media/image38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wmf"/><Relationship Id="rId7" Type="http://schemas.openxmlformats.org/officeDocument/2006/relationships/image" Target="../media/image389.wmf"/><Relationship Id="rId2" Type="http://schemas.openxmlformats.org/officeDocument/2006/relationships/image" Target="../media/image384.wmf"/><Relationship Id="rId1" Type="http://schemas.openxmlformats.org/officeDocument/2006/relationships/image" Target="../media/image383.wmf"/><Relationship Id="rId6" Type="http://schemas.openxmlformats.org/officeDocument/2006/relationships/image" Target="../media/image388.wmf"/><Relationship Id="rId5" Type="http://schemas.openxmlformats.org/officeDocument/2006/relationships/image" Target="../media/image387.wmf"/><Relationship Id="rId4" Type="http://schemas.openxmlformats.org/officeDocument/2006/relationships/image" Target="../media/image386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wmf"/><Relationship Id="rId2" Type="http://schemas.openxmlformats.org/officeDocument/2006/relationships/image" Target="../media/image391.wmf"/><Relationship Id="rId1" Type="http://schemas.openxmlformats.org/officeDocument/2006/relationships/image" Target="../media/image390.wmf"/><Relationship Id="rId5" Type="http://schemas.openxmlformats.org/officeDocument/2006/relationships/image" Target="../media/image394.wmf"/><Relationship Id="rId4" Type="http://schemas.openxmlformats.org/officeDocument/2006/relationships/image" Target="../media/image393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image" Target="../media/image403.wmf"/><Relationship Id="rId3" Type="http://schemas.openxmlformats.org/officeDocument/2006/relationships/image" Target="../media/image395.wmf"/><Relationship Id="rId7" Type="http://schemas.openxmlformats.org/officeDocument/2006/relationships/image" Target="../media/image399.wmf"/><Relationship Id="rId12" Type="http://schemas.openxmlformats.org/officeDocument/2006/relationships/image" Target="../media/image402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98.wmf"/><Relationship Id="rId11" Type="http://schemas.openxmlformats.org/officeDocument/2006/relationships/image" Target="../media/image401.wmf"/><Relationship Id="rId5" Type="http://schemas.openxmlformats.org/officeDocument/2006/relationships/image" Target="../media/image397.wmf"/><Relationship Id="rId10" Type="http://schemas.openxmlformats.org/officeDocument/2006/relationships/image" Target="../media/image400.wmf"/><Relationship Id="rId4" Type="http://schemas.openxmlformats.org/officeDocument/2006/relationships/image" Target="../media/image396.wmf"/><Relationship Id="rId9" Type="http://schemas.openxmlformats.org/officeDocument/2006/relationships/image" Target="../media/image339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3" Type="http://schemas.openxmlformats.org/officeDocument/2006/relationships/image" Target="../media/image400.wmf"/><Relationship Id="rId7" Type="http://schemas.openxmlformats.org/officeDocument/2006/relationships/image" Target="../media/image404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403.wmf"/><Relationship Id="rId5" Type="http://schemas.openxmlformats.org/officeDocument/2006/relationships/image" Target="../media/image402.wmf"/><Relationship Id="rId4" Type="http://schemas.openxmlformats.org/officeDocument/2006/relationships/image" Target="../media/image40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3" Type="http://schemas.openxmlformats.org/officeDocument/2006/relationships/image" Target="../media/image408.wmf"/><Relationship Id="rId7" Type="http://schemas.openxmlformats.org/officeDocument/2006/relationships/image" Target="../media/image412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6" Type="http://schemas.openxmlformats.org/officeDocument/2006/relationships/image" Target="../media/image411.wmf"/><Relationship Id="rId5" Type="http://schemas.openxmlformats.org/officeDocument/2006/relationships/image" Target="../media/image410.wmf"/><Relationship Id="rId4" Type="http://schemas.openxmlformats.org/officeDocument/2006/relationships/image" Target="../media/image409.wmf"/><Relationship Id="rId9" Type="http://schemas.openxmlformats.org/officeDocument/2006/relationships/image" Target="../media/image414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20.wmf"/><Relationship Id="rId5" Type="http://schemas.openxmlformats.org/officeDocument/2006/relationships/image" Target="../media/image419.wmf"/><Relationship Id="rId10" Type="http://schemas.openxmlformats.org/officeDocument/2006/relationships/image" Target="../media/image424.wmf"/><Relationship Id="rId4" Type="http://schemas.openxmlformats.org/officeDocument/2006/relationships/image" Target="../media/image418.wmf"/><Relationship Id="rId9" Type="http://schemas.openxmlformats.org/officeDocument/2006/relationships/image" Target="../media/image423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emf"/><Relationship Id="rId7" Type="http://schemas.openxmlformats.org/officeDocument/2006/relationships/image" Target="../media/image431.wmf"/><Relationship Id="rId2" Type="http://schemas.openxmlformats.org/officeDocument/2006/relationships/image" Target="../media/image426.wmf"/><Relationship Id="rId1" Type="http://schemas.openxmlformats.org/officeDocument/2006/relationships/image" Target="../media/image425.wmf"/><Relationship Id="rId6" Type="http://schemas.openxmlformats.org/officeDocument/2006/relationships/image" Target="../media/image430.wmf"/><Relationship Id="rId5" Type="http://schemas.openxmlformats.org/officeDocument/2006/relationships/image" Target="../media/image429.wmf"/><Relationship Id="rId4" Type="http://schemas.openxmlformats.org/officeDocument/2006/relationships/image" Target="../media/image428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image" Target="../media/image338.wmf"/><Relationship Id="rId7" Type="http://schemas.openxmlformats.org/officeDocument/2006/relationships/image" Target="../media/image342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Relationship Id="rId6" Type="http://schemas.openxmlformats.org/officeDocument/2006/relationships/image" Target="../media/image341.wmf"/><Relationship Id="rId5" Type="http://schemas.openxmlformats.org/officeDocument/2006/relationships/image" Target="../media/image340.wmf"/><Relationship Id="rId4" Type="http://schemas.openxmlformats.org/officeDocument/2006/relationships/image" Target="../media/image339.wmf"/><Relationship Id="rId9" Type="http://schemas.openxmlformats.org/officeDocument/2006/relationships/image" Target="../media/image344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wmf"/><Relationship Id="rId2" Type="http://schemas.openxmlformats.org/officeDocument/2006/relationships/image" Target="../media/image430.wmf"/><Relationship Id="rId1" Type="http://schemas.openxmlformats.org/officeDocument/2006/relationships/image" Target="../media/image434.wmf"/><Relationship Id="rId6" Type="http://schemas.openxmlformats.org/officeDocument/2006/relationships/image" Target="../media/image437.wmf"/><Relationship Id="rId5" Type="http://schemas.openxmlformats.org/officeDocument/2006/relationships/image" Target="../media/image436.wmf"/><Relationship Id="rId4" Type="http://schemas.openxmlformats.org/officeDocument/2006/relationships/image" Target="../media/image435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Relationship Id="rId5" Type="http://schemas.openxmlformats.org/officeDocument/2006/relationships/image" Target="../media/image442.wmf"/><Relationship Id="rId4" Type="http://schemas.openxmlformats.org/officeDocument/2006/relationships/image" Target="../media/image441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wmf"/><Relationship Id="rId2" Type="http://schemas.openxmlformats.org/officeDocument/2006/relationships/image" Target="../media/image444.wmf"/><Relationship Id="rId1" Type="http://schemas.openxmlformats.org/officeDocument/2006/relationships/image" Target="../media/image443.wmf"/><Relationship Id="rId4" Type="http://schemas.openxmlformats.org/officeDocument/2006/relationships/image" Target="../media/image446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3" Type="http://schemas.openxmlformats.org/officeDocument/2006/relationships/image" Target="../media/image449.wmf"/><Relationship Id="rId7" Type="http://schemas.openxmlformats.org/officeDocument/2006/relationships/image" Target="../media/image400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339.wmf"/><Relationship Id="rId11" Type="http://schemas.openxmlformats.org/officeDocument/2006/relationships/image" Target="../media/image453.wmf"/><Relationship Id="rId5" Type="http://schemas.openxmlformats.org/officeDocument/2006/relationships/image" Target="../media/image338.wmf"/><Relationship Id="rId10" Type="http://schemas.openxmlformats.org/officeDocument/2006/relationships/image" Target="../media/image452.wmf"/><Relationship Id="rId4" Type="http://schemas.openxmlformats.org/officeDocument/2006/relationships/image" Target="../media/image450.wmf"/><Relationship Id="rId9" Type="http://schemas.openxmlformats.org/officeDocument/2006/relationships/image" Target="../media/image451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wmf"/><Relationship Id="rId2" Type="http://schemas.openxmlformats.org/officeDocument/2006/relationships/image" Target="../media/image455.emf"/><Relationship Id="rId1" Type="http://schemas.openxmlformats.org/officeDocument/2006/relationships/image" Target="../media/image454.emf"/><Relationship Id="rId4" Type="http://schemas.openxmlformats.org/officeDocument/2006/relationships/image" Target="../media/image457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wmf"/><Relationship Id="rId2" Type="http://schemas.openxmlformats.org/officeDocument/2006/relationships/image" Target="../media/image459.wmf"/><Relationship Id="rId1" Type="http://schemas.openxmlformats.org/officeDocument/2006/relationships/image" Target="../media/image458.wmf"/><Relationship Id="rId5" Type="http://schemas.openxmlformats.org/officeDocument/2006/relationships/image" Target="../media/image462.wmf"/><Relationship Id="rId4" Type="http://schemas.openxmlformats.org/officeDocument/2006/relationships/image" Target="../media/image4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Relationship Id="rId4" Type="http://schemas.openxmlformats.org/officeDocument/2006/relationships/image" Target="../media/image466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13" Type="http://schemas.openxmlformats.org/officeDocument/2006/relationships/image" Target="../media/image479.wmf"/><Relationship Id="rId18" Type="http://schemas.openxmlformats.org/officeDocument/2006/relationships/image" Target="../media/image484.wmf"/><Relationship Id="rId26" Type="http://schemas.openxmlformats.org/officeDocument/2006/relationships/image" Target="../media/image492.wmf"/><Relationship Id="rId3" Type="http://schemas.openxmlformats.org/officeDocument/2006/relationships/image" Target="../media/image469.wmf"/><Relationship Id="rId21" Type="http://schemas.openxmlformats.org/officeDocument/2006/relationships/image" Target="../media/image487.wmf"/><Relationship Id="rId7" Type="http://schemas.openxmlformats.org/officeDocument/2006/relationships/image" Target="../media/image473.wmf"/><Relationship Id="rId12" Type="http://schemas.openxmlformats.org/officeDocument/2006/relationships/image" Target="../media/image478.wmf"/><Relationship Id="rId17" Type="http://schemas.openxmlformats.org/officeDocument/2006/relationships/image" Target="../media/image483.wmf"/><Relationship Id="rId25" Type="http://schemas.openxmlformats.org/officeDocument/2006/relationships/image" Target="../media/image491.wmf"/><Relationship Id="rId2" Type="http://schemas.openxmlformats.org/officeDocument/2006/relationships/image" Target="../media/image468.wmf"/><Relationship Id="rId16" Type="http://schemas.openxmlformats.org/officeDocument/2006/relationships/image" Target="../media/image482.wmf"/><Relationship Id="rId20" Type="http://schemas.openxmlformats.org/officeDocument/2006/relationships/image" Target="../media/image486.wmf"/><Relationship Id="rId1" Type="http://schemas.openxmlformats.org/officeDocument/2006/relationships/image" Target="../media/image467.wmf"/><Relationship Id="rId6" Type="http://schemas.openxmlformats.org/officeDocument/2006/relationships/image" Target="../media/image472.wmf"/><Relationship Id="rId11" Type="http://schemas.openxmlformats.org/officeDocument/2006/relationships/image" Target="../media/image477.wmf"/><Relationship Id="rId24" Type="http://schemas.openxmlformats.org/officeDocument/2006/relationships/image" Target="../media/image490.wmf"/><Relationship Id="rId5" Type="http://schemas.openxmlformats.org/officeDocument/2006/relationships/image" Target="../media/image471.wmf"/><Relationship Id="rId15" Type="http://schemas.openxmlformats.org/officeDocument/2006/relationships/image" Target="../media/image481.wmf"/><Relationship Id="rId23" Type="http://schemas.openxmlformats.org/officeDocument/2006/relationships/image" Target="../media/image489.wmf"/><Relationship Id="rId10" Type="http://schemas.openxmlformats.org/officeDocument/2006/relationships/image" Target="../media/image476.wmf"/><Relationship Id="rId19" Type="http://schemas.openxmlformats.org/officeDocument/2006/relationships/image" Target="../media/image485.wmf"/><Relationship Id="rId4" Type="http://schemas.openxmlformats.org/officeDocument/2006/relationships/image" Target="../media/image470.wmf"/><Relationship Id="rId9" Type="http://schemas.openxmlformats.org/officeDocument/2006/relationships/image" Target="../media/image475.wmf"/><Relationship Id="rId14" Type="http://schemas.openxmlformats.org/officeDocument/2006/relationships/image" Target="../media/image480.wmf"/><Relationship Id="rId22" Type="http://schemas.openxmlformats.org/officeDocument/2006/relationships/image" Target="../media/image488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wmf"/><Relationship Id="rId3" Type="http://schemas.openxmlformats.org/officeDocument/2006/relationships/image" Target="../media/image495.wmf"/><Relationship Id="rId7" Type="http://schemas.openxmlformats.org/officeDocument/2006/relationships/image" Target="../media/image499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6" Type="http://schemas.openxmlformats.org/officeDocument/2006/relationships/image" Target="../media/image498.wmf"/><Relationship Id="rId5" Type="http://schemas.openxmlformats.org/officeDocument/2006/relationships/image" Target="../media/image497.wmf"/><Relationship Id="rId4" Type="http://schemas.openxmlformats.org/officeDocument/2006/relationships/image" Target="../media/image496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wmf"/><Relationship Id="rId2" Type="http://schemas.openxmlformats.org/officeDocument/2006/relationships/image" Target="../media/image502.wmf"/><Relationship Id="rId1" Type="http://schemas.openxmlformats.org/officeDocument/2006/relationships/image" Target="../media/image501.wmf"/><Relationship Id="rId5" Type="http://schemas.openxmlformats.org/officeDocument/2006/relationships/image" Target="../media/image505.wmf"/><Relationship Id="rId4" Type="http://schemas.openxmlformats.org/officeDocument/2006/relationships/image" Target="../media/image504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wmf"/><Relationship Id="rId2" Type="http://schemas.openxmlformats.org/officeDocument/2006/relationships/image" Target="../media/image507.wmf"/><Relationship Id="rId1" Type="http://schemas.openxmlformats.org/officeDocument/2006/relationships/image" Target="../media/image506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0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1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2.e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4.wmf"/><Relationship Id="rId2" Type="http://schemas.openxmlformats.org/officeDocument/2006/relationships/image" Target="../media/image513.wmf"/><Relationship Id="rId1" Type="http://schemas.openxmlformats.org/officeDocument/2006/relationships/image" Target="../media/image6.wmf"/><Relationship Id="rId5" Type="http://schemas.openxmlformats.org/officeDocument/2006/relationships/image" Target="../media/image516.wmf"/><Relationship Id="rId4" Type="http://schemas.openxmlformats.org/officeDocument/2006/relationships/image" Target="../media/image515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8.wmf"/><Relationship Id="rId2" Type="http://schemas.openxmlformats.org/officeDocument/2006/relationships/image" Target="../media/image291.wmf"/><Relationship Id="rId1" Type="http://schemas.openxmlformats.org/officeDocument/2006/relationships/image" Target="../media/image517.wmf"/><Relationship Id="rId6" Type="http://schemas.openxmlformats.org/officeDocument/2006/relationships/image" Target="../media/image520.wmf"/><Relationship Id="rId5" Type="http://schemas.openxmlformats.org/officeDocument/2006/relationships/image" Target="../media/image6.wmf"/><Relationship Id="rId4" Type="http://schemas.openxmlformats.org/officeDocument/2006/relationships/image" Target="../media/image51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21" Type="http://schemas.openxmlformats.org/officeDocument/2006/relationships/image" Target="../media/image55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20" Type="http://schemas.openxmlformats.org/officeDocument/2006/relationships/image" Target="../media/image54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23" Type="http://schemas.openxmlformats.org/officeDocument/2006/relationships/image" Target="../media/image57.wmf"/><Relationship Id="rId10" Type="http://schemas.openxmlformats.org/officeDocument/2006/relationships/image" Target="../media/image44.wmf"/><Relationship Id="rId19" Type="http://schemas.openxmlformats.org/officeDocument/2006/relationships/image" Target="../media/image53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Relationship Id="rId22" Type="http://schemas.openxmlformats.org/officeDocument/2006/relationships/image" Target="../media/image56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i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  <a:t>‹#›</a:t>
            </a:fld>
            <a:endParaRPr lang="en-US" altLang="zh-CN" sz="1200" i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831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365125"/>
            <a:ext cx="198596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4275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276475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340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236913"/>
            <a:ext cx="8207375" cy="4079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sz="1800">
                <a:solidFill>
                  <a:srgbClr val="000099"/>
                </a:solidFill>
              </a:defRPr>
            </a:lvl1pPr>
            <a:lvl2pPr marL="457200" lvl="1" indent="0" algn="ctr">
              <a:buNone/>
              <a:defRPr sz="1800">
                <a:solidFill>
                  <a:srgbClr val="000099"/>
                </a:solidFill>
              </a:defRPr>
            </a:lvl2pPr>
            <a:lvl3pPr marL="914400" lvl="2" indent="0" algn="ctr">
              <a:buNone/>
              <a:defRPr sz="1800">
                <a:solidFill>
                  <a:srgbClr val="000099"/>
                </a:solidFill>
              </a:defRPr>
            </a:lvl3pPr>
            <a:lvl4pPr marL="1371600" lvl="3" indent="0" algn="ctr">
              <a:buNone/>
              <a:defRPr sz="1800">
                <a:solidFill>
                  <a:srgbClr val="000099"/>
                </a:solidFill>
              </a:defRPr>
            </a:lvl4pPr>
            <a:lvl5pPr marL="1828800" lvl="4" indent="0" algn="ctr">
              <a:buNone/>
              <a:defRPr sz="1800">
                <a:solidFill>
                  <a:srgbClr val="000099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单击添加署名或公司信息</a:t>
            </a: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404813"/>
            <a:ext cx="2051844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36584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365125"/>
            <a:ext cx="198596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4275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58369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8371" name="动作按钮: 自定义 58370">
            <a:hlinkClick r:id="" action="ppaction://hlinkshowjump?jump=previousslide"/>
          </p:cNvPr>
          <p:cNvSpPr/>
          <p:nvPr/>
        </p:nvSpPr>
        <p:spPr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2" name="动作按钮: 自定义 58371">
            <a:hlinkClick r:id="" action="ppaction://hlinkshowjump?jump=nextslide"/>
          </p:cNvPr>
          <p:cNvSpPr/>
          <p:nvPr/>
        </p:nvSpPr>
        <p:spPr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3" name="动作按钮: 自定义 58372">
            <a:hlinkClick r:id="" action="ppaction://hlinkshowjump?jump=firstslide"/>
          </p:cNvPr>
          <p:cNvSpPr/>
          <p:nvPr/>
        </p:nvSpPr>
        <p:spPr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</a:rPr>
              <a:t>‹#›</a:t>
            </a:fld>
            <a:endParaRPr lang="zh-CN" altLang="en-US" sz="1000" b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0" name="矩形 1029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华文细黑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03" name="动作按钮: 自定义 51202">
            <a:hlinkClick r:id="" action="ppaction://hlinkshowjump?jump=previousslide"/>
          </p:cNvPr>
          <p:cNvSpPr/>
          <p:nvPr/>
        </p:nvSpPr>
        <p:spPr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1204" name="动作按钮: 自定义 51203">
            <a:hlinkClick r:id="" action="ppaction://hlinkshowjump?jump=nextslide"/>
          </p:cNvPr>
          <p:cNvSpPr/>
          <p:nvPr/>
        </p:nvSpPr>
        <p:spPr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1205" name="动作按钮: 自定义 51204">
            <a:hlinkClick r:id="" action="ppaction://hlinkshowjump?jump=firstslide"/>
          </p:cNvPr>
          <p:cNvSpPr/>
          <p:nvPr/>
        </p:nvSpPr>
        <p:spPr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wmf"/><Relationship Id="rId13" Type="http://schemas.openxmlformats.org/officeDocument/2006/relationships/oleObject" Target="../embeddings/oleObject583.bin"/><Relationship Id="rId18" Type="http://schemas.openxmlformats.org/officeDocument/2006/relationships/image" Target="../media/image500.wmf"/><Relationship Id="rId3" Type="http://schemas.openxmlformats.org/officeDocument/2006/relationships/oleObject" Target="../embeddings/oleObject578.bin"/><Relationship Id="rId7" Type="http://schemas.openxmlformats.org/officeDocument/2006/relationships/oleObject" Target="../embeddings/oleObject580.bin"/><Relationship Id="rId12" Type="http://schemas.openxmlformats.org/officeDocument/2006/relationships/image" Target="../media/image497.wmf"/><Relationship Id="rId17" Type="http://schemas.openxmlformats.org/officeDocument/2006/relationships/oleObject" Target="../embeddings/oleObject585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99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494.wmf"/><Relationship Id="rId11" Type="http://schemas.openxmlformats.org/officeDocument/2006/relationships/oleObject" Target="../embeddings/oleObject582.bin"/><Relationship Id="rId5" Type="http://schemas.openxmlformats.org/officeDocument/2006/relationships/oleObject" Target="../embeddings/oleObject579.bin"/><Relationship Id="rId15" Type="http://schemas.openxmlformats.org/officeDocument/2006/relationships/oleObject" Target="../embeddings/oleObject584.bin"/><Relationship Id="rId10" Type="http://schemas.openxmlformats.org/officeDocument/2006/relationships/image" Target="../media/image496.wmf"/><Relationship Id="rId4" Type="http://schemas.openxmlformats.org/officeDocument/2006/relationships/image" Target="../media/image493.wmf"/><Relationship Id="rId9" Type="http://schemas.openxmlformats.org/officeDocument/2006/relationships/oleObject" Target="../embeddings/oleObject581.bin"/><Relationship Id="rId14" Type="http://schemas.openxmlformats.org/officeDocument/2006/relationships/image" Target="../media/image498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3" Type="http://schemas.openxmlformats.org/officeDocument/2006/relationships/oleObject" Target="../embeddings/oleObject586.bin"/><Relationship Id="rId7" Type="http://schemas.openxmlformats.org/officeDocument/2006/relationships/oleObject" Target="../embeddings/oleObject588.bin"/><Relationship Id="rId12" Type="http://schemas.openxmlformats.org/officeDocument/2006/relationships/image" Target="../media/image50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502.wmf"/><Relationship Id="rId11" Type="http://schemas.openxmlformats.org/officeDocument/2006/relationships/oleObject" Target="../embeddings/oleObject590.bin"/><Relationship Id="rId5" Type="http://schemas.openxmlformats.org/officeDocument/2006/relationships/oleObject" Target="../embeddings/oleObject587.bin"/><Relationship Id="rId10" Type="http://schemas.openxmlformats.org/officeDocument/2006/relationships/image" Target="../media/image504.wmf"/><Relationship Id="rId4" Type="http://schemas.openxmlformats.org/officeDocument/2006/relationships/image" Target="../media/image501.wmf"/><Relationship Id="rId9" Type="http://schemas.openxmlformats.org/officeDocument/2006/relationships/oleObject" Target="../embeddings/oleObject589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wmf"/><Relationship Id="rId3" Type="http://schemas.openxmlformats.org/officeDocument/2006/relationships/oleObject" Target="../embeddings/oleObject591.bin"/><Relationship Id="rId7" Type="http://schemas.openxmlformats.org/officeDocument/2006/relationships/oleObject" Target="../embeddings/oleObject59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507.wmf"/><Relationship Id="rId5" Type="http://schemas.openxmlformats.org/officeDocument/2006/relationships/oleObject" Target="../embeddings/oleObject592.bin"/><Relationship Id="rId4" Type="http://schemas.openxmlformats.org/officeDocument/2006/relationships/image" Target="../media/image506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11.xml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3.wav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9.jpeg"/><Relationship Id="rId1" Type="http://schemas.openxmlformats.org/officeDocument/2006/relationships/slideLayout" Target="../slideLayouts/slideLayout1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510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511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512.e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4.wmf"/><Relationship Id="rId13" Type="http://schemas.openxmlformats.org/officeDocument/2006/relationships/image" Target="../media/image516.wmf"/><Relationship Id="rId3" Type="http://schemas.openxmlformats.org/officeDocument/2006/relationships/oleObject" Target="../embeddings/oleObject597.bin"/><Relationship Id="rId7" Type="http://schemas.openxmlformats.org/officeDocument/2006/relationships/oleObject" Target="../embeddings/oleObject599.bin"/><Relationship Id="rId12" Type="http://schemas.openxmlformats.org/officeDocument/2006/relationships/oleObject" Target="../embeddings/oleObject602.bin"/><Relationship Id="rId17" Type="http://schemas.openxmlformats.org/officeDocument/2006/relationships/oleObject" Target="../embeddings/oleObject606.bin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605.bin"/><Relationship Id="rId1" Type="http://schemas.openxmlformats.org/officeDocument/2006/relationships/vmlDrawing" Target="../drawings/vmlDrawing88.vml"/><Relationship Id="rId6" Type="http://schemas.openxmlformats.org/officeDocument/2006/relationships/image" Target="../media/image513.wmf"/><Relationship Id="rId11" Type="http://schemas.openxmlformats.org/officeDocument/2006/relationships/image" Target="../media/image515.wmf"/><Relationship Id="rId5" Type="http://schemas.openxmlformats.org/officeDocument/2006/relationships/oleObject" Target="../embeddings/oleObject598.bin"/><Relationship Id="rId15" Type="http://schemas.openxmlformats.org/officeDocument/2006/relationships/oleObject" Target="../embeddings/oleObject604.bin"/><Relationship Id="rId10" Type="http://schemas.openxmlformats.org/officeDocument/2006/relationships/oleObject" Target="../embeddings/oleObject601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00.bin"/><Relationship Id="rId14" Type="http://schemas.openxmlformats.org/officeDocument/2006/relationships/oleObject" Target="../embeddings/oleObject603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13" Type="http://schemas.openxmlformats.org/officeDocument/2006/relationships/oleObject" Target="../embeddings/oleObject612.bin"/><Relationship Id="rId3" Type="http://schemas.openxmlformats.org/officeDocument/2006/relationships/oleObject" Target="../embeddings/oleObject607.bin"/><Relationship Id="rId7" Type="http://schemas.openxmlformats.org/officeDocument/2006/relationships/oleObject" Target="../embeddings/oleObject609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611.bin"/><Relationship Id="rId5" Type="http://schemas.openxmlformats.org/officeDocument/2006/relationships/oleObject" Target="../embeddings/oleObject608.bin"/><Relationship Id="rId15" Type="http://schemas.openxmlformats.org/officeDocument/2006/relationships/image" Target="../media/image520.wmf"/><Relationship Id="rId10" Type="http://schemas.openxmlformats.org/officeDocument/2006/relationships/image" Target="../media/image519.wmf"/><Relationship Id="rId4" Type="http://schemas.openxmlformats.org/officeDocument/2006/relationships/image" Target="../media/image517.wmf"/><Relationship Id="rId9" Type="http://schemas.openxmlformats.org/officeDocument/2006/relationships/oleObject" Target="../embeddings/oleObject610.bin"/><Relationship Id="rId14" Type="http://schemas.openxmlformats.org/officeDocument/2006/relationships/oleObject" Target="../embeddings/oleObject6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521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oleObject" Target="../embeddings/oleObject50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50.wmf"/><Relationship Id="rId42" Type="http://schemas.openxmlformats.org/officeDocument/2006/relationships/image" Target="../media/image54.wmf"/><Relationship Id="rId47" Type="http://schemas.openxmlformats.org/officeDocument/2006/relationships/oleObject" Target="../embeddings/oleObject54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1.w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37" Type="http://schemas.openxmlformats.org/officeDocument/2006/relationships/oleObject" Target="../embeddings/oleObject49.bin"/><Relationship Id="rId40" Type="http://schemas.openxmlformats.org/officeDocument/2006/relationships/image" Target="../media/image53.wmf"/><Relationship Id="rId45" Type="http://schemas.openxmlformats.org/officeDocument/2006/relationships/oleObject" Target="../embeddings/oleObject53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7.wmf"/><Relationship Id="rId36" Type="http://schemas.openxmlformats.org/officeDocument/2006/relationships/image" Target="../media/image51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4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48.bin"/><Relationship Id="rId43" Type="http://schemas.openxmlformats.org/officeDocument/2006/relationships/oleObject" Target="../embeddings/oleObject52.bin"/><Relationship Id="rId48" Type="http://schemas.openxmlformats.org/officeDocument/2006/relationships/image" Target="../media/image57.wmf"/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38" Type="http://schemas.openxmlformats.org/officeDocument/2006/relationships/image" Target="../media/image52.wmf"/><Relationship Id="rId46" Type="http://schemas.openxmlformats.org/officeDocument/2006/relationships/image" Target="../media/image56.wmf"/><Relationship Id="rId20" Type="http://schemas.openxmlformats.org/officeDocument/2006/relationships/image" Target="../media/image43.wmf"/><Relationship Id="rId41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73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8.wmf"/><Relationship Id="rId32" Type="http://schemas.openxmlformats.org/officeDocument/2006/relationships/image" Target="../media/image72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0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1.wmf"/><Relationship Id="rId8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4.jpeg"/><Relationship Id="rId4" Type="http://schemas.openxmlformats.org/officeDocument/2006/relationships/image" Target="../media/image10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3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6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4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5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81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80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8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1.w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0.wmf"/><Relationship Id="rId26" Type="http://schemas.openxmlformats.org/officeDocument/2006/relationships/image" Target="../media/image194.wmf"/><Relationship Id="rId39" Type="http://schemas.openxmlformats.org/officeDocument/2006/relationships/oleObject" Target="../embeddings/oleObject201.bin"/><Relationship Id="rId21" Type="http://schemas.openxmlformats.org/officeDocument/2006/relationships/oleObject" Target="../embeddings/oleObject192.bin"/><Relationship Id="rId34" Type="http://schemas.openxmlformats.org/officeDocument/2006/relationships/image" Target="../media/image198.wmf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33" Type="http://schemas.openxmlformats.org/officeDocument/2006/relationships/oleObject" Target="../embeddings/oleObject198.bin"/><Relationship Id="rId38" Type="http://schemas.openxmlformats.org/officeDocument/2006/relationships/image" Target="../media/image200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3.wmf"/><Relationship Id="rId32" Type="http://schemas.openxmlformats.org/officeDocument/2006/relationships/image" Target="../media/image197.wmf"/><Relationship Id="rId37" Type="http://schemas.openxmlformats.org/officeDocument/2006/relationships/oleObject" Target="../embeddings/oleObject200.bin"/><Relationship Id="rId40" Type="http://schemas.openxmlformats.org/officeDocument/2006/relationships/image" Target="../media/image201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195.wmf"/><Relationship Id="rId36" Type="http://schemas.openxmlformats.org/officeDocument/2006/relationships/image" Target="../media/image199.wmf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91.bin"/><Relationship Id="rId31" Type="http://schemas.openxmlformats.org/officeDocument/2006/relationships/oleObject" Target="../embeddings/oleObject197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196.wmf"/><Relationship Id="rId35" Type="http://schemas.openxmlformats.org/officeDocument/2006/relationships/oleObject" Target="../embeddings/oleObject199.bin"/><Relationship Id="rId8" Type="http://schemas.openxmlformats.org/officeDocument/2006/relationships/image" Target="../media/image185.wmf"/><Relationship Id="rId3" Type="http://schemas.openxmlformats.org/officeDocument/2006/relationships/oleObject" Target="../embeddings/oleObject18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7.bin"/><Relationship Id="rId18" Type="http://schemas.openxmlformats.org/officeDocument/2006/relationships/oleObject" Target="../embeddings/oleObject210.bin"/><Relationship Id="rId26" Type="http://schemas.openxmlformats.org/officeDocument/2006/relationships/oleObject" Target="../embeddings/oleObject216.bin"/><Relationship Id="rId3" Type="http://schemas.openxmlformats.org/officeDocument/2006/relationships/oleObject" Target="../embeddings/oleObject202.bin"/><Relationship Id="rId21" Type="http://schemas.openxmlformats.org/officeDocument/2006/relationships/image" Target="../media/image207.w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5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05.wmf"/><Relationship Id="rId20" Type="http://schemas.openxmlformats.org/officeDocument/2006/relationships/oleObject" Target="../embeddings/oleObject211.bin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06.bin"/><Relationship Id="rId24" Type="http://schemas.openxmlformats.org/officeDocument/2006/relationships/oleObject" Target="../embeddings/oleObject214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3.bin"/><Relationship Id="rId28" Type="http://schemas.openxmlformats.org/officeDocument/2006/relationships/oleObject" Target="../embeddings/oleObject218.bin"/><Relationship Id="rId10" Type="http://schemas.openxmlformats.org/officeDocument/2006/relationships/image" Target="../media/image198.wmf"/><Relationship Id="rId19" Type="http://schemas.openxmlformats.org/officeDocument/2006/relationships/image" Target="../media/image206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4.wmf"/><Relationship Id="rId22" Type="http://schemas.openxmlformats.org/officeDocument/2006/relationships/oleObject" Target="../embeddings/oleObject212.bin"/><Relationship Id="rId27" Type="http://schemas.openxmlformats.org/officeDocument/2006/relationships/oleObject" Target="../embeddings/oleObject217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5.wmf"/><Relationship Id="rId26" Type="http://schemas.openxmlformats.org/officeDocument/2006/relationships/image" Target="../media/image219.wmf"/><Relationship Id="rId39" Type="http://schemas.openxmlformats.org/officeDocument/2006/relationships/oleObject" Target="../embeddings/oleObject238.bin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223.wmf"/><Relationship Id="rId42" Type="http://schemas.openxmlformats.org/officeDocument/2006/relationships/image" Target="../media/image227.wmf"/><Relationship Id="rId47" Type="http://schemas.openxmlformats.org/officeDocument/2006/relationships/oleObject" Target="../embeddings/oleObject242.bin"/><Relationship Id="rId50" Type="http://schemas.openxmlformats.org/officeDocument/2006/relationships/image" Target="../media/image231.wmf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14.wmf"/><Relationship Id="rId29" Type="http://schemas.openxmlformats.org/officeDocument/2006/relationships/oleObject" Target="../embeddings/oleObject233.bin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18.wmf"/><Relationship Id="rId32" Type="http://schemas.openxmlformats.org/officeDocument/2006/relationships/image" Target="../media/image222.wmf"/><Relationship Id="rId37" Type="http://schemas.openxmlformats.org/officeDocument/2006/relationships/oleObject" Target="../embeddings/oleObject237.bin"/><Relationship Id="rId40" Type="http://schemas.openxmlformats.org/officeDocument/2006/relationships/image" Target="../media/image226.wmf"/><Relationship Id="rId45" Type="http://schemas.openxmlformats.org/officeDocument/2006/relationships/oleObject" Target="../embeddings/oleObject241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20.wmf"/><Relationship Id="rId36" Type="http://schemas.openxmlformats.org/officeDocument/2006/relationships/image" Target="../media/image224.wmf"/><Relationship Id="rId49" Type="http://schemas.openxmlformats.org/officeDocument/2006/relationships/oleObject" Target="../embeddings/oleObject243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4.bin"/><Relationship Id="rId44" Type="http://schemas.openxmlformats.org/officeDocument/2006/relationships/image" Target="../media/image228.wmf"/><Relationship Id="rId52" Type="http://schemas.openxmlformats.org/officeDocument/2006/relationships/image" Target="../media/image232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221.wmf"/><Relationship Id="rId35" Type="http://schemas.openxmlformats.org/officeDocument/2006/relationships/oleObject" Target="../embeddings/oleObject236.bin"/><Relationship Id="rId43" Type="http://schemas.openxmlformats.org/officeDocument/2006/relationships/oleObject" Target="../embeddings/oleObject240.bin"/><Relationship Id="rId48" Type="http://schemas.openxmlformats.org/officeDocument/2006/relationships/image" Target="../media/image230.wmf"/><Relationship Id="rId8" Type="http://schemas.openxmlformats.org/officeDocument/2006/relationships/image" Target="../media/image210.wmf"/><Relationship Id="rId51" Type="http://schemas.openxmlformats.org/officeDocument/2006/relationships/oleObject" Target="../embeddings/oleObject244.bin"/><Relationship Id="rId3" Type="http://schemas.openxmlformats.org/officeDocument/2006/relationships/oleObject" Target="../embeddings/oleObject220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oleObject" Target="../embeddings/oleObject235.bin"/><Relationship Id="rId38" Type="http://schemas.openxmlformats.org/officeDocument/2006/relationships/image" Target="../media/image225.wmf"/><Relationship Id="rId46" Type="http://schemas.openxmlformats.org/officeDocument/2006/relationships/image" Target="../media/image229.wmf"/><Relationship Id="rId20" Type="http://schemas.openxmlformats.org/officeDocument/2006/relationships/image" Target="../media/image216.wmf"/><Relationship Id="rId41" Type="http://schemas.openxmlformats.org/officeDocument/2006/relationships/oleObject" Target="../embeddings/oleObject239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4.e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3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11.xml"/><Relationship Id="rId1" Type="http://schemas.openxmlformats.org/officeDocument/2006/relationships/slideLayout" Target="../slideLayouts/slideLayout18.xml"/><Relationship Id="rId4" Type="http://schemas.openxmlformats.org/officeDocument/2006/relationships/audio" Target="../media/audio3.wav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file:///C:\Documents%20and%20Settings\Administrator\Local%20Settings\Administrator\Local%20Settings\Temp\&#27010;&#29575;&#35770;&#19982;&#25968;&#29702;&#32479;&#35745;\&#27010;&#29575;&#31532;&#19971;&#31456;\&#27010;&#29575;&#31532;&#19971;&#31456;\&#27010;&#29575;7-1.ppt" TargetMode="Externa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5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3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24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4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6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55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6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5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65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55.xml"/><Relationship Id="rId16" Type="http://schemas.openxmlformats.org/officeDocument/2006/relationships/image" Target="../media/image264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61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8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74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7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7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78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75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7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11.xml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3.wav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oleObject" Target="../embeddings/oleObject304.bin"/><Relationship Id="rId18" Type="http://schemas.openxmlformats.org/officeDocument/2006/relationships/oleObject" Target="../embeddings/oleObject308.bin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84.w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2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85.wmf"/><Relationship Id="rId20" Type="http://schemas.openxmlformats.org/officeDocument/2006/relationships/image" Target="../media/image286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81.w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288.w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1.bin"/><Relationship Id="rId10" Type="http://schemas.openxmlformats.org/officeDocument/2006/relationships/image" Target="../media/image283.w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5.bin"/><Relationship Id="rId22" Type="http://schemas.openxmlformats.org/officeDocument/2006/relationships/image" Target="../media/image287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8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11.xml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3.wav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293.wmf"/><Relationship Id="rId18" Type="http://schemas.openxmlformats.org/officeDocument/2006/relationships/oleObject" Target="../embeddings/oleObject322.bin"/><Relationship Id="rId3" Type="http://schemas.openxmlformats.org/officeDocument/2006/relationships/oleObject" Target="../embeddings/oleObject314.bin"/><Relationship Id="rId21" Type="http://schemas.openxmlformats.org/officeDocument/2006/relationships/image" Target="../media/image297.wmf"/><Relationship Id="rId7" Type="http://schemas.openxmlformats.org/officeDocument/2006/relationships/oleObject" Target="../embeddings/oleObject316.bin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295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90.wmf"/><Relationship Id="rId11" Type="http://schemas.openxmlformats.org/officeDocument/2006/relationships/image" Target="../media/image292.wmf"/><Relationship Id="rId5" Type="http://schemas.openxmlformats.org/officeDocument/2006/relationships/oleObject" Target="../embeddings/oleObject315.bin"/><Relationship Id="rId15" Type="http://schemas.openxmlformats.org/officeDocument/2006/relationships/image" Target="../media/image294.wmf"/><Relationship Id="rId23" Type="http://schemas.openxmlformats.org/officeDocument/2006/relationships/image" Target="../media/image298.wmf"/><Relationship Id="rId10" Type="http://schemas.openxmlformats.org/officeDocument/2006/relationships/oleObject" Target="../embeddings/oleObject318.bin"/><Relationship Id="rId19" Type="http://schemas.openxmlformats.org/officeDocument/2006/relationships/image" Target="../media/image296.wmf"/><Relationship Id="rId4" Type="http://schemas.openxmlformats.org/officeDocument/2006/relationships/image" Target="../media/image237.wmf"/><Relationship Id="rId9" Type="http://schemas.openxmlformats.org/officeDocument/2006/relationships/image" Target="../media/image291.wmf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29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0.bin"/><Relationship Id="rId13" Type="http://schemas.openxmlformats.org/officeDocument/2006/relationships/image" Target="../media/image6.wmf"/><Relationship Id="rId3" Type="http://schemas.openxmlformats.org/officeDocument/2006/relationships/audio" Target="../media/audio3.wav"/><Relationship Id="rId7" Type="http://schemas.openxmlformats.org/officeDocument/2006/relationships/image" Target="../media/image303.wmf"/><Relationship Id="rId12" Type="http://schemas.openxmlformats.org/officeDocument/2006/relationships/oleObject" Target="../embeddings/oleObject332.bin"/><Relationship Id="rId17" Type="http://schemas.openxmlformats.org/officeDocument/2006/relationships/image" Target="../media/image306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334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29.bin"/><Relationship Id="rId11" Type="http://schemas.openxmlformats.org/officeDocument/2006/relationships/image" Target="../media/image305.wmf"/><Relationship Id="rId5" Type="http://schemas.openxmlformats.org/officeDocument/2006/relationships/image" Target="../media/image302.wmf"/><Relationship Id="rId15" Type="http://schemas.openxmlformats.org/officeDocument/2006/relationships/image" Target="../media/image291.wmf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8.bin"/><Relationship Id="rId9" Type="http://schemas.openxmlformats.org/officeDocument/2006/relationships/image" Target="../media/image304.wmf"/><Relationship Id="rId14" Type="http://schemas.openxmlformats.org/officeDocument/2006/relationships/oleObject" Target="../embeddings/oleObject33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07.wmf"/><Relationship Id="rId9" Type="http://schemas.openxmlformats.org/officeDocument/2006/relationships/image" Target="../media/image31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oleObject" Target="../embeddings/oleObject346.bin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18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20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10" Type="http://schemas.openxmlformats.org/officeDocument/2006/relationships/image" Target="../media/image317.wmf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19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2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0" Type="http://schemas.openxmlformats.org/officeDocument/2006/relationships/image" Target="../media/image324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51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2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32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58.bin"/><Relationship Id="rId4" Type="http://schemas.openxmlformats.org/officeDocument/2006/relationships/image" Target="../media/image330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33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11.xml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3.wav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40.wmf"/><Relationship Id="rId26" Type="http://schemas.openxmlformats.org/officeDocument/2006/relationships/oleObject" Target="../embeddings/oleObject372.bin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1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39.wmf"/><Relationship Id="rId20" Type="http://schemas.openxmlformats.org/officeDocument/2006/relationships/image" Target="../media/image341.wmf"/><Relationship Id="rId29" Type="http://schemas.openxmlformats.org/officeDocument/2006/relationships/image" Target="../media/image345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43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28" Type="http://schemas.openxmlformats.org/officeDocument/2006/relationships/oleObject" Target="../embeddings/oleObject373.bin"/><Relationship Id="rId10" Type="http://schemas.openxmlformats.org/officeDocument/2006/relationships/image" Target="../media/image336.wmf"/><Relationship Id="rId19" Type="http://schemas.openxmlformats.org/officeDocument/2006/relationships/oleObject" Target="../embeddings/oleObject368.bin"/><Relationship Id="rId31" Type="http://schemas.openxmlformats.org/officeDocument/2006/relationships/image" Target="../media/image346.wmf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38.wmf"/><Relationship Id="rId22" Type="http://schemas.openxmlformats.org/officeDocument/2006/relationships/image" Target="../media/image342.wmf"/><Relationship Id="rId27" Type="http://schemas.openxmlformats.org/officeDocument/2006/relationships/image" Target="../media/image344.wmf"/><Relationship Id="rId30" Type="http://schemas.openxmlformats.org/officeDocument/2006/relationships/oleObject" Target="../embeddings/oleObject37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40.wmf"/><Relationship Id="rId26" Type="http://schemas.openxmlformats.org/officeDocument/2006/relationships/oleObject" Target="../embeddings/oleObject387.bin"/><Relationship Id="rId3" Type="http://schemas.openxmlformats.org/officeDocument/2006/relationships/oleObject" Target="../embeddings/oleObject375.bin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49.wmf"/><Relationship Id="rId17" Type="http://schemas.openxmlformats.org/officeDocument/2006/relationships/oleObject" Target="../embeddings/oleObject382.bin"/><Relationship Id="rId25" Type="http://schemas.openxmlformats.org/officeDocument/2006/relationships/oleObject" Target="../embeddings/oleObject386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39.wmf"/><Relationship Id="rId20" Type="http://schemas.openxmlformats.org/officeDocument/2006/relationships/image" Target="../media/image341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343.wmf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23" Type="http://schemas.openxmlformats.org/officeDocument/2006/relationships/oleObject" Target="../embeddings/oleObject385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38.wmf"/><Relationship Id="rId22" Type="http://schemas.openxmlformats.org/officeDocument/2006/relationships/image" Target="../media/image342.wmf"/><Relationship Id="rId27" Type="http://schemas.openxmlformats.org/officeDocument/2006/relationships/image" Target="../media/image344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93.bin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5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6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5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364.wmf"/><Relationship Id="rId3" Type="http://schemas.openxmlformats.org/officeDocument/2006/relationships/oleObject" Target="../embeddings/oleObject395.bin"/><Relationship Id="rId21" Type="http://schemas.openxmlformats.org/officeDocument/2006/relationships/oleObject" Target="../embeddings/oleObject404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61.wmf"/><Relationship Id="rId17" Type="http://schemas.openxmlformats.org/officeDocument/2006/relationships/oleObject" Target="../embeddings/oleObject402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63.wmf"/><Relationship Id="rId20" Type="http://schemas.openxmlformats.org/officeDocument/2006/relationships/image" Target="../media/image365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360.wmf"/><Relationship Id="rId19" Type="http://schemas.openxmlformats.org/officeDocument/2006/relationships/oleObject" Target="../embeddings/oleObject403.bin"/><Relationship Id="rId4" Type="http://schemas.openxmlformats.org/officeDocument/2006/relationships/image" Target="../media/image357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62.wmf"/><Relationship Id="rId22" Type="http://schemas.openxmlformats.org/officeDocument/2006/relationships/image" Target="../media/image366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3" Type="http://schemas.openxmlformats.org/officeDocument/2006/relationships/oleObject" Target="../embeddings/oleObject405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37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68.wmf"/><Relationship Id="rId11" Type="http://schemas.openxmlformats.org/officeDocument/2006/relationships/oleObject" Target="../embeddings/oleObject409.bin"/><Relationship Id="rId5" Type="http://schemas.openxmlformats.org/officeDocument/2006/relationships/oleObject" Target="../embeddings/oleObject406.bin"/><Relationship Id="rId10" Type="http://schemas.openxmlformats.org/officeDocument/2006/relationships/image" Target="../media/image370.wmf"/><Relationship Id="rId4" Type="http://schemas.openxmlformats.org/officeDocument/2006/relationships/image" Target="../media/image367.wmf"/><Relationship Id="rId9" Type="http://schemas.openxmlformats.org/officeDocument/2006/relationships/oleObject" Target="../embeddings/oleObject408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oleObject" Target="../embeddings/oleObject415.bin"/><Relationship Id="rId18" Type="http://schemas.openxmlformats.org/officeDocument/2006/relationships/image" Target="../media/image377.wmf"/><Relationship Id="rId26" Type="http://schemas.openxmlformats.org/officeDocument/2006/relationships/image" Target="../media/image342.wmf"/><Relationship Id="rId3" Type="http://schemas.openxmlformats.org/officeDocument/2006/relationships/oleObject" Target="../embeddings/oleObject410.bin"/><Relationship Id="rId21" Type="http://schemas.openxmlformats.org/officeDocument/2006/relationships/oleObject" Target="../embeddings/oleObject419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374.wmf"/><Relationship Id="rId17" Type="http://schemas.openxmlformats.org/officeDocument/2006/relationships/oleObject" Target="../embeddings/oleObject417.bin"/><Relationship Id="rId25" Type="http://schemas.openxmlformats.org/officeDocument/2006/relationships/oleObject" Target="../embeddings/oleObject421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76.wmf"/><Relationship Id="rId20" Type="http://schemas.openxmlformats.org/officeDocument/2006/relationships/image" Target="../media/image338.wmf"/><Relationship Id="rId29" Type="http://schemas.openxmlformats.org/officeDocument/2006/relationships/oleObject" Target="../embeddings/oleObject423.bin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414.bin"/><Relationship Id="rId24" Type="http://schemas.openxmlformats.org/officeDocument/2006/relationships/image" Target="../media/image378.wmf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23" Type="http://schemas.openxmlformats.org/officeDocument/2006/relationships/oleObject" Target="../embeddings/oleObject420.bin"/><Relationship Id="rId28" Type="http://schemas.openxmlformats.org/officeDocument/2006/relationships/image" Target="../media/image343.wmf"/><Relationship Id="rId10" Type="http://schemas.openxmlformats.org/officeDocument/2006/relationships/image" Target="../media/image373.wmf"/><Relationship Id="rId19" Type="http://schemas.openxmlformats.org/officeDocument/2006/relationships/oleObject" Target="../embeddings/oleObject418.bin"/><Relationship Id="rId31" Type="http://schemas.openxmlformats.org/officeDocument/2006/relationships/image" Target="../media/image379.wmf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375.wmf"/><Relationship Id="rId22" Type="http://schemas.openxmlformats.org/officeDocument/2006/relationships/image" Target="../media/image339.wmf"/><Relationship Id="rId27" Type="http://schemas.openxmlformats.org/officeDocument/2006/relationships/oleObject" Target="../embeddings/oleObject422.bin"/><Relationship Id="rId30" Type="http://schemas.openxmlformats.org/officeDocument/2006/relationships/oleObject" Target="../embeddings/oleObject424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13" Type="http://schemas.openxmlformats.org/officeDocument/2006/relationships/oleObject" Target="../embeddings/oleObject430.bin"/><Relationship Id="rId18" Type="http://schemas.openxmlformats.org/officeDocument/2006/relationships/oleObject" Target="../embeddings/oleObject433.bin"/><Relationship Id="rId3" Type="http://schemas.openxmlformats.org/officeDocument/2006/relationships/oleObject" Target="../embeddings/oleObject425.bin"/><Relationship Id="rId21" Type="http://schemas.openxmlformats.org/officeDocument/2006/relationships/image" Target="../media/image382.wmf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343.wmf"/><Relationship Id="rId17" Type="http://schemas.openxmlformats.org/officeDocument/2006/relationships/image" Target="../media/image380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432.bin"/><Relationship Id="rId20" Type="http://schemas.openxmlformats.org/officeDocument/2006/relationships/oleObject" Target="../embeddings/oleObject434.bin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429.bin"/><Relationship Id="rId5" Type="http://schemas.openxmlformats.org/officeDocument/2006/relationships/oleObject" Target="../embeddings/oleObject426.bin"/><Relationship Id="rId15" Type="http://schemas.openxmlformats.org/officeDocument/2006/relationships/image" Target="../media/image379.wmf"/><Relationship Id="rId10" Type="http://schemas.openxmlformats.org/officeDocument/2006/relationships/image" Target="../media/image342.wmf"/><Relationship Id="rId19" Type="http://schemas.openxmlformats.org/officeDocument/2006/relationships/image" Target="../media/image381.wmf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428.bin"/><Relationship Id="rId14" Type="http://schemas.openxmlformats.org/officeDocument/2006/relationships/oleObject" Target="../embeddings/oleObject43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13" Type="http://schemas.openxmlformats.org/officeDocument/2006/relationships/oleObject" Target="../embeddings/oleObject440.bin"/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38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8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84.wmf"/><Relationship Id="rId11" Type="http://schemas.openxmlformats.org/officeDocument/2006/relationships/oleObject" Target="../embeddings/oleObject439.bin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10" Type="http://schemas.openxmlformats.org/officeDocument/2006/relationships/image" Target="../media/image386.wmf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388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3" Type="http://schemas.openxmlformats.org/officeDocument/2006/relationships/oleObject" Target="../embeddings/oleObject442.bin"/><Relationship Id="rId7" Type="http://schemas.openxmlformats.org/officeDocument/2006/relationships/oleObject" Target="../embeddings/oleObject444.bin"/><Relationship Id="rId12" Type="http://schemas.openxmlformats.org/officeDocument/2006/relationships/image" Target="../media/image39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91.wmf"/><Relationship Id="rId11" Type="http://schemas.openxmlformats.org/officeDocument/2006/relationships/oleObject" Target="../embeddings/oleObject446.bin"/><Relationship Id="rId5" Type="http://schemas.openxmlformats.org/officeDocument/2006/relationships/oleObject" Target="../embeddings/oleObject443.bin"/><Relationship Id="rId10" Type="http://schemas.openxmlformats.org/officeDocument/2006/relationships/image" Target="../media/image393.wmf"/><Relationship Id="rId4" Type="http://schemas.openxmlformats.org/officeDocument/2006/relationships/image" Target="../media/image390.wmf"/><Relationship Id="rId9" Type="http://schemas.openxmlformats.org/officeDocument/2006/relationships/oleObject" Target="../embeddings/oleObject445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338.wmf"/><Relationship Id="rId26" Type="http://schemas.openxmlformats.org/officeDocument/2006/relationships/image" Target="../media/image402.wmf"/><Relationship Id="rId3" Type="http://schemas.openxmlformats.org/officeDocument/2006/relationships/oleObject" Target="../embeddings/oleObject447.bin"/><Relationship Id="rId21" Type="http://schemas.openxmlformats.org/officeDocument/2006/relationships/oleObject" Target="../embeddings/oleObject456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397.wmf"/><Relationship Id="rId17" Type="http://schemas.openxmlformats.org/officeDocument/2006/relationships/oleObject" Target="../embeddings/oleObject454.bin"/><Relationship Id="rId25" Type="http://schemas.openxmlformats.org/officeDocument/2006/relationships/oleObject" Target="../embeddings/oleObject458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99.wmf"/><Relationship Id="rId20" Type="http://schemas.openxmlformats.org/officeDocument/2006/relationships/image" Target="../media/image339.wmf"/><Relationship Id="rId29" Type="http://schemas.openxmlformats.org/officeDocument/2006/relationships/oleObject" Target="../embeddings/oleObject460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451.bin"/><Relationship Id="rId24" Type="http://schemas.openxmlformats.org/officeDocument/2006/relationships/image" Target="../media/image401.wmf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23" Type="http://schemas.openxmlformats.org/officeDocument/2006/relationships/oleObject" Target="../embeddings/oleObject457.bin"/><Relationship Id="rId28" Type="http://schemas.openxmlformats.org/officeDocument/2006/relationships/image" Target="../media/image403.wmf"/><Relationship Id="rId10" Type="http://schemas.openxmlformats.org/officeDocument/2006/relationships/image" Target="../media/image396.w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398.wmf"/><Relationship Id="rId22" Type="http://schemas.openxmlformats.org/officeDocument/2006/relationships/image" Target="../media/image400.wmf"/><Relationship Id="rId27" Type="http://schemas.openxmlformats.org/officeDocument/2006/relationships/oleObject" Target="../embeddings/oleObject459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13" Type="http://schemas.openxmlformats.org/officeDocument/2006/relationships/oleObject" Target="../embeddings/oleObject466.bin"/><Relationship Id="rId18" Type="http://schemas.openxmlformats.org/officeDocument/2006/relationships/oleObject" Target="../embeddings/oleObject469.bin"/><Relationship Id="rId3" Type="http://schemas.openxmlformats.org/officeDocument/2006/relationships/oleObject" Target="../embeddings/oleObject461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402.wmf"/><Relationship Id="rId17" Type="http://schemas.openxmlformats.org/officeDocument/2006/relationships/image" Target="../media/image404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468.bin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10" Type="http://schemas.openxmlformats.org/officeDocument/2006/relationships/image" Target="../media/image401.wmf"/><Relationship Id="rId19" Type="http://schemas.openxmlformats.org/officeDocument/2006/relationships/image" Target="../media/image405.wmf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40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oleObject" Target="../embeddings/oleObject475.bin"/><Relationship Id="rId18" Type="http://schemas.openxmlformats.org/officeDocument/2006/relationships/image" Target="../media/image413.wmf"/><Relationship Id="rId3" Type="http://schemas.openxmlformats.org/officeDocument/2006/relationships/oleObject" Target="../embeddings/oleObject470.bin"/><Relationship Id="rId7" Type="http://schemas.openxmlformats.org/officeDocument/2006/relationships/oleObject" Target="../embeddings/oleObject472.bin"/><Relationship Id="rId12" Type="http://schemas.openxmlformats.org/officeDocument/2006/relationships/image" Target="../media/image410.wmf"/><Relationship Id="rId17" Type="http://schemas.openxmlformats.org/officeDocument/2006/relationships/oleObject" Target="../embeddings/oleObject477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12.wmf"/><Relationship Id="rId20" Type="http://schemas.openxmlformats.org/officeDocument/2006/relationships/image" Target="../media/image414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07.wmf"/><Relationship Id="rId11" Type="http://schemas.openxmlformats.org/officeDocument/2006/relationships/oleObject" Target="../embeddings/oleObject474.bin"/><Relationship Id="rId5" Type="http://schemas.openxmlformats.org/officeDocument/2006/relationships/oleObject" Target="../embeddings/oleObject471.bin"/><Relationship Id="rId15" Type="http://schemas.openxmlformats.org/officeDocument/2006/relationships/oleObject" Target="../embeddings/oleObject476.bin"/><Relationship Id="rId10" Type="http://schemas.openxmlformats.org/officeDocument/2006/relationships/image" Target="../media/image409.wmf"/><Relationship Id="rId19" Type="http://schemas.openxmlformats.org/officeDocument/2006/relationships/oleObject" Target="../embeddings/oleObject478.bin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73.bin"/><Relationship Id="rId14" Type="http://schemas.openxmlformats.org/officeDocument/2006/relationships/image" Target="../media/image411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84.bin"/><Relationship Id="rId18" Type="http://schemas.openxmlformats.org/officeDocument/2006/relationships/image" Target="../media/image422.wmf"/><Relationship Id="rId3" Type="http://schemas.openxmlformats.org/officeDocument/2006/relationships/oleObject" Target="../embeddings/oleObject479.bin"/><Relationship Id="rId21" Type="http://schemas.openxmlformats.org/officeDocument/2006/relationships/oleObject" Target="../embeddings/oleObject488.bin"/><Relationship Id="rId7" Type="http://schemas.openxmlformats.org/officeDocument/2006/relationships/oleObject" Target="../embeddings/oleObject481.bin"/><Relationship Id="rId12" Type="http://schemas.openxmlformats.org/officeDocument/2006/relationships/image" Target="../media/image419.wmf"/><Relationship Id="rId17" Type="http://schemas.openxmlformats.org/officeDocument/2006/relationships/oleObject" Target="../embeddings/oleObject486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21.wmf"/><Relationship Id="rId20" Type="http://schemas.openxmlformats.org/officeDocument/2006/relationships/image" Target="../media/image423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83.bin"/><Relationship Id="rId5" Type="http://schemas.openxmlformats.org/officeDocument/2006/relationships/oleObject" Target="../embeddings/oleObject480.bin"/><Relationship Id="rId15" Type="http://schemas.openxmlformats.org/officeDocument/2006/relationships/oleObject" Target="../embeddings/oleObject485.bin"/><Relationship Id="rId10" Type="http://schemas.openxmlformats.org/officeDocument/2006/relationships/image" Target="../media/image418.wmf"/><Relationship Id="rId19" Type="http://schemas.openxmlformats.org/officeDocument/2006/relationships/oleObject" Target="../embeddings/oleObject487.bin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82.bin"/><Relationship Id="rId14" Type="http://schemas.openxmlformats.org/officeDocument/2006/relationships/image" Target="../media/image420.wmf"/><Relationship Id="rId22" Type="http://schemas.openxmlformats.org/officeDocument/2006/relationships/image" Target="../media/image4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8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emf"/><Relationship Id="rId13" Type="http://schemas.openxmlformats.org/officeDocument/2006/relationships/oleObject" Target="../embeddings/oleObject494.bin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12" Type="http://schemas.openxmlformats.org/officeDocument/2006/relationships/image" Target="../media/image429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31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26.wmf"/><Relationship Id="rId11" Type="http://schemas.openxmlformats.org/officeDocument/2006/relationships/oleObject" Target="../embeddings/oleObject493.bin"/><Relationship Id="rId5" Type="http://schemas.openxmlformats.org/officeDocument/2006/relationships/oleObject" Target="../embeddings/oleObject490.bin"/><Relationship Id="rId15" Type="http://schemas.openxmlformats.org/officeDocument/2006/relationships/oleObject" Target="../embeddings/oleObject495.bin"/><Relationship Id="rId10" Type="http://schemas.openxmlformats.org/officeDocument/2006/relationships/image" Target="../media/image428.wmf"/><Relationship Id="rId4" Type="http://schemas.openxmlformats.org/officeDocument/2006/relationships/image" Target="../media/image425.wmf"/><Relationship Id="rId9" Type="http://schemas.openxmlformats.org/officeDocument/2006/relationships/oleObject" Target="../embeddings/oleObject492.bin"/><Relationship Id="rId14" Type="http://schemas.openxmlformats.org/officeDocument/2006/relationships/image" Target="../media/image430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oleObject" Target="../embeddings/oleObject501.bin"/><Relationship Id="rId18" Type="http://schemas.openxmlformats.org/officeDocument/2006/relationships/image" Target="../media/image343.wmf"/><Relationship Id="rId3" Type="http://schemas.openxmlformats.org/officeDocument/2006/relationships/oleObject" Target="../embeddings/oleObject496.bin"/><Relationship Id="rId21" Type="http://schemas.openxmlformats.org/officeDocument/2006/relationships/image" Target="../media/image344.wmf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503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42.wmf"/><Relationship Id="rId20" Type="http://schemas.openxmlformats.org/officeDocument/2006/relationships/oleObject" Target="../embeddings/oleObject505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33.w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10" Type="http://schemas.openxmlformats.org/officeDocument/2006/relationships/image" Target="../media/image339.wmf"/><Relationship Id="rId19" Type="http://schemas.openxmlformats.org/officeDocument/2006/relationships/oleObject" Target="../embeddings/oleObject504.bin"/><Relationship Id="rId4" Type="http://schemas.openxmlformats.org/officeDocument/2006/relationships/image" Target="../media/image432.w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341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oleObject" Target="../embeddings/oleObject511.bin"/><Relationship Id="rId3" Type="http://schemas.openxmlformats.org/officeDocument/2006/relationships/oleObject" Target="../embeddings/oleObject506.bin"/><Relationship Id="rId7" Type="http://schemas.openxmlformats.org/officeDocument/2006/relationships/oleObject" Target="../embeddings/oleObject508.bin"/><Relationship Id="rId12" Type="http://schemas.openxmlformats.org/officeDocument/2006/relationships/image" Target="../media/image436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30.wmf"/><Relationship Id="rId11" Type="http://schemas.openxmlformats.org/officeDocument/2006/relationships/oleObject" Target="../embeddings/oleObject510.bin"/><Relationship Id="rId5" Type="http://schemas.openxmlformats.org/officeDocument/2006/relationships/oleObject" Target="../embeddings/oleObject507.bin"/><Relationship Id="rId10" Type="http://schemas.openxmlformats.org/officeDocument/2006/relationships/image" Target="../media/image435.wmf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509.bin"/><Relationship Id="rId14" Type="http://schemas.openxmlformats.org/officeDocument/2006/relationships/image" Target="../media/image437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3" Type="http://schemas.openxmlformats.org/officeDocument/2006/relationships/oleObject" Target="../embeddings/oleObject512.bin"/><Relationship Id="rId7" Type="http://schemas.openxmlformats.org/officeDocument/2006/relationships/oleObject" Target="../embeddings/oleObject514.bin"/><Relationship Id="rId12" Type="http://schemas.openxmlformats.org/officeDocument/2006/relationships/image" Target="../media/image44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39.wmf"/><Relationship Id="rId11" Type="http://schemas.openxmlformats.org/officeDocument/2006/relationships/oleObject" Target="../embeddings/oleObject516.bin"/><Relationship Id="rId5" Type="http://schemas.openxmlformats.org/officeDocument/2006/relationships/oleObject" Target="../embeddings/oleObject513.bin"/><Relationship Id="rId10" Type="http://schemas.openxmlformats.org/officeDocument/2006/relationships/image" Target="../media/image441.wmf"/><Relationship Id="rId4" Type="http://schemas.openxmlformats.org/officeDocument/2006/relationships/image" Target="../media/image438.wmf"/><Relationship Id="rId9" Type="http://schemas.openxmlformats.org/officeDocument/2006/relationships/oleObject" Target="../embeddings/oleObject515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wmf"/><Relationship Id="rId3" Type="http://schemas.openxmlformats.org/officeDocument/2006/relationships/oleObject" Target="../embeddings/oleObject517.bin"/><Relationship Id="rId7" Type="http://schemas.openxmlformats.org/officeDocument/2006/relationships/oleObject" Target="../embeddings/oleObject51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44.wmf"/><Relationship Id="rId5" Type="http://schemas.openxmlformats.org/officeDocument/2006/relationships/oleObject" Target="../embeddings/oleObject518.bin"/><Relationship Id="rId10" Type="http://schemas.openxmlformats.org/officeDocument/2006/relationships/image" Target="../media/image446.wmf"/><Relationship Id="rId4" Type="http://schemas.openxmlformats.org/officeDocument/2006/relationships/image" Target="../media/image443.wmf"/><Relationship Id="rId9" Type="http://schemas.openxmlformats.org/officeDocument/2006/relationships/oleObject" Target="../embeddings/oleObject520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oleObject" Target="../embeddings/oleObject526.bin"/><Relationship Id="rId18" Type="http://schemas.openxmlformats.org/officeDocument/2006/relationships/image" Target="../media/image401.wmf"/><Relationship Id="rId26" Type="http://schemas.openxmlformats.org/officeDocument/2006/relationships/image" Target="../media/image453.wmf"/><Relationship Id="rId3" Type="http://schemas.openxmlformats.org/officeDocument/2006/relationships/oleObject" Target="../embeddings/oleObject521.bin"/><Relationship Id="rId21" Type="http://schemas.openxmlformats.org/officeDocument/2006/relationships/oleObject" Target="../embeddings/oleObject530.bin"/><Relationship Id="rId7" Type="http://schemas.openxmlformats.org/officeDocument/2006/relationships/oleObject" Target="../embeddings/oleObject523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528.bin"/><Relationship Id="rId25" Type="http://schemas.openxmlformats.org/officeDocument/2006/relationships/oleObject" Target="../embeddings/oleObject533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00.wmf"/><Relationship Id="rId20" Type="http://schemas.openxmlformats.org/officeDocument/2006/relationships/image" Target="../media/image451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48.wmf"/><Relationship Id="rId11" Type="http://schemas.openxmlformats.org/officeDocument/2006/relationships/oleObject" Target="../embeddings/oleObject525.bin"/><Relationship Id="rId24" Type="http://schemas.openxmlformats.org/officeDocument/2006/relationships/image" Target="../media/image452.wmf"/><Relationship Id="rId5" Type="http://schemas.openxmlformats.org/officeDocument/2006/relationships/oleObject" Target="../embeddings/oleObject522.bin"/><Relationship Id="rId15" Type="http://schemas.openxmlformats.org/officeDocument/2006/relationships/oleObject" Target="../embeddings/oleObject527.bin"/><Relationship Id="rId23" Type="http://schemas.openxmlformats.org/officeDocument/2006/relationships/oleObject" Target="../embeddings/oleObject532.bin"/><Relationship Id="rId10" Type="http://schemas.openxmlformats.org/officeDocument/2006/relationships/image" Target="../media/image450.wmf"/><Relationship Id="rId19" Type="http://schemas.openxmlformats.org/officeDocument/2006/relationships/oleObject" Target="../embeddings/oleObject529.bin"/><Relationship Id="rId4" Type="http://schemas.openxmlformats.org/officeDocument/2006/relationships/image" Target="../media/image447.wmf"/><Relationship Id="rId9" Type="http://schemas.openxmlformats.org/officeDocument/2006/relationships/oleObject" Target="../embeddings/oleObject524.bin"/><Relationship Id="rId14" Type="http://schemas.openxmlformats.org/officeDocument/2006/relationships/image" Target="../media/image339.wmf"/><Relationship Id="rId22" Type="http://schemas.openxmlformats.org/officeDocument/2006/relationships/oleObject" Target="../embeddings/oleObject531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wmf"/><Relationship Id="rId3" Type="http://schemas.openxmlformats.org/officeDocument/2006/relationships/oleObject" Target="../embeddings/oleObject534.bin"/><Relationship Id="rId7" Type="http://schemas.openxmlformats.org/officeDocument/2006/relationships/oleObject" Target="../embeddings/oleObject53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55.emf"/><Relationship Id="rId5" Type="http://schemas.openxmlformats.org/officeDocument/2006/relationships/oleObject" Target="../embeddings/oleObject535.bin"/><Relationship Id="rId10" Type="http://schemas.openxmlformats.org/officeDocument/2006/relationships/image" Target="../media/image457.wmf"/><Relationship Id="rId4" Type="http://schemas.openxmlformats.org/officeDocument/2006/relationships/image" Target="../media/image454.emf"/><Relationship Id="rId9" Type="http://schemas.openxmlformats.org/officeDocument/2006/relationships/oleObject" Target="../embeddings/oleObject53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wmf"/><Relationship Id="rId3" Type="http://schemas.openxmlformats.org/officeDocument/2006/relationships/oleObject" Target="../embeddings/oleObject538.bin"/><Relationship Id="rId7" Type="http://schemas.openxmlformats.org/officeDocument/2006/relationships/oleObject" Target="../embeddings/oleObject540.bin"/><Relationship Id="rId12" Type="http://schemas.openxmlformats.org/officeDocument/2006/relationships/image" Target="../media/image46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59.wmf"/><Relationship Id="rId11" Type="http://schemas.openxmlformats.org/officeDocument/2006/relationships/oleObject" Target="../embeddings/oleObject542.bin"/><Relationship Id="rId5" Type="http://schemas.openxmlformats.org/officeDocument/2006/relationships/oleObject" Target="../embeddings/oleObject539.bin"/><Relationship Id="rId10" Type="http://schemas.openxmlformats.org/officeDocument/2006/relationships/image" Target="../media/image461.wmf"/><Relationship Id="rId4" Type="http://schemas.openxmlformats.org/officeDocument/2006/relationships/image" Target="../media/image458.wmf"/><Relationship Id="rId9" Type="http://schemas.openxmlformats.org/officeDocument/2006/relationships/oleObject" Target="../embeddings/oleObject541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3" Type="http://schemas.openxmlformats.org/officeDocument/2006/relationships/oleObject" Target="../embeddings/oleObject543.bin"/><Relationship Id="rId7" Type="http://schemas.openxmlformats.org/officeDocument/2006/relationships/oleObject" Target="../embeddings/oleObject54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464.wmf"/><Relationship Id="rId5" Type="http://schemas.openxmlformats.org/officeDocument/2006/relationships/oleObject" Target="../embeddings/oleObject544.bin"/><Relationship Id="rId10" Type="http://schemas.openxmlformats.org/officeDocument/2006/relationships/image" Target="../media/image466.wmf"/><Relationship Id="rId4" Type="http://schemas.openxmlformats.org/officeDocument/2006/relationships/image" Target="../media/image463.wmf"/><Relationship Id="rId9" Type="http://schemas.openxmlformats.org/officeDocument/2006/relationships/oleObject" Target="../embeddings/oleObject546.bin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1.wmf"/><Relationship Id="rId18" Type="http://schemas.openxmlformats.org/officeDocument/2006/relationships/oleObject" Target="../embeddings/oleObject554.bin"/><Relationship Id="rId26" Type="http://schemas.openxmlformats.org/officeDocument/2006/relationships/oleObject" Target="../embeddings/oleObject558.bin"/><Relationship Id="rId39" Type="http://schemas.openxmlformats.org/officeDocument/2006/relationships/image" Target="../media/image484.wmf"/><Relationship Id="rId21" Type="http://schemas.openxmlformats.org/officeDocument/2006/relationships/image" Target="../media/image475.wmf"/><Relationship Id="rId34" Type="http://schemas.openxmlformats.org/officeDocument/2006/relationships/oleObject" Target="../embeddings/oleObject562.bin"/><Relationship Id="rId42" Type="http://schemas.openxmlformats.org/officeDocument/2006/relationships/oleObject" Target="../embeddings/oleObject566.bin"/><Relationship Id="rId47" Type="http://schemas.openxmlformats.org/officeDocument/2006/relationships/image" Target="../media/image488.wmf"/><Relationship Id="rId50" Type="http://schemas.openxmlformats.org/officeDocument/2006/relationships/oleObject" Target="../embeddings/oleObject570.bin"/><Relationship Id="rId55" Type="http://schemas.openxmlformats.org/officeDocument/2006/relationships/oleObject" Target="../embeddings/oleObject573.bin"/><Relationship Id="rId7" Type="http://schemas.openxmlformats.org/officeDocument/2006/relationships/image" Target="../media/image468.wmf"/><Relationship Id="rId2" Type="http://schemas.openxmlformats.org/officeDocument/2006/relationships/tags" Target="../tags/tag1.xml"/><Relationship Id="rId16" Type="http://schemas.openxmlformats.org/officeDocument/2006/relationships/oleObject" Target="../embeddings/oleObject553.bin"/><Relationship Id="rId29" Type="http://schemas.openxmlformats.org/officeDocument/2006/relationships/image" Target="../media/image479.wmf"/><Relationship Id="rId11" Type="http://schemas.openxmlformats.org/officeDocument/2006/relationships/image" Target="../media/image470.wmf"/><Relationship Id="rId24" Type="http://schemas.openxmlformats.org/officeDocument/2006/relationships/oleObject" Target="../embeddings/oleObject557.bin"/><Relationship Id="rId32" Type="http://schemas.openxmlformats.org/officeDocument/2006/relationships/oleObject" Target="../embeddings/oleObject561.bin"/><Relationship Id="rId37" Type="http://schemas.openxmlformats.org/officeDocument/2006/relationships/image" Target="../media/image483.wmf"/><Relationship Id="rId40" Type="http://schemas.openxmlformats.org/officeDocument/2006/relationships/oleObject" Target="../embeddings/oleObject565.bin"/><Relationship Id="rId45" Type="http://schemas.openxmlformats.org/officeDocument/2006/relationships/image" Target="../media/image487.wmf"/><Relationship Id="rId53" Type="http://schemas.openxmlformats.org/officeDocument/2006/relationships/image" Target="../media/image491.wmf"/><Relationship Id="rId58" Type="http://schemas.openxmlformats.org/officeDocument/2006/relationships/oleObject" Target="../embeddings/oleObject576.bin"/><Relationship Id="rId5" Type="http://schemas.openxmlformats.org/officeDocument/2006/relationships/image" Target="../media/image467.wmf"/><Relationship Id="rId19" Type="http://schemas.openxmlformats.org/officeDocument/2006/relationships/image" Target="../media/image474.wmf"/><Relationship Id="rId4" Type="http://schemas.openxmlformats.org/officeDocument/2006/relationships/oleObject" Target="../embeddings/oleObject547.bin"/><Relationship Id="rId9" Type="http://schemas.openxmlformats.org/officeDocument/2006/relationships/image" Target="../media/image469.wmf"/><Relationship Id="rId14" Type="http://schemas.openxmlformats.org/officeDocument/2006/relationships/oleObject" Target="../embeddings/oleObject552.bin"/><Relationship Id="rId22" Type="http://schemas.openxmlformats.org/officeDocument/2006/relationships/oleObject" Target="../embeddings/oleObject556.bin"/><Relationship Id="rId27" Type="http://schemas.openxmlformats.org/officeDocument/2006/relationships/image" Target="../media/image478.wmf"/><Relationship Id="rId30" Type="http://schemas.openxmlformats.org/officeDocument/2006/relationships/oleObject" Target="../embeddings/oleObject560.bin"/><Relationship Id="rId35" Type="http://schemas.openxmlformats.org/officeDocument/2006/relationships/image" Target="../media/image482.wmf"/><Relationship Id="rId43" Type="http://schemas.openxmlformats.org/officeDocument/2006/relationships/image" Target="../media/image486.wmf"/><Relationship Id="rId48" Type="http://schemas.openxmlformats.org/officeDocument/2006/relationships/oleObject" Target="../embeddings/oleObject569.bin"/><Relationship Id="rId56" Type="http://schemas.openxmlformats.org/officeDocument/2006/relationships/oleObject" Target="../embeddings/oleObject574.bin"/><Relationship Id="rId8" Type="http://schemas.openxmlformats.org/officeDocument/2006/relationships/oleObject" Target="../embeddings/oleObject549.bin"/><Relationship Id="rId51" Type="http://schemas.openxmlformats.org/officeDocument/2006/relationships/image" Target="../media/image490.wmf"/><Relationship Id="rId3" Type="http://schemas.openxmlformats.org/officeDocument/2006/relationships/slideLayout" Target="../slideLayouts/slideLayout25.xml"/><Relationship Id="rId12" Type="http://schemas.openxmlformats.org/officeDocument/2006/relationships/oleObject" Target="../embeddings/oleObject551.bin"/><Relationship Id="rId17" Type="http://schemas.openxmlformats.org/officeDocument/2006/relationships/image" Target="../media/image473.wmf"/><Relationship Id="rId25" Type="http://schemas.openxmlformats.org/officeDocument/2006/relationships/image" Target="../media/image477.wmf"/><Relationship Id="rId33" Type="http://schemas.openxmlformats.org/officeDocument/2006/relationships/image" Target="../media/image481.wmf"/><Relationship Id="rId38" Type="http://schemas.openxmlformats.org/officeDocument/2006/relationships/oleObject" Target="../embeddings/oleObject564.bin"/><Relationship Id="rId46" Type="http://schemas.openxmlformats.org/officeDocument/2006/relationships/oleObject" Target="../embeddings/oleObject568.bin"/><Relationship Id="rId59" Type="http://schemas.openxmlformats.org/officeDocument/2006/relationships/oleObject" Target="../embeddings/oleObject577.bin"/><Relationship Id="rId20" Type="http://schemas.openxmlformats.org/officeDocument/2006/relationships/oleObject" Target="../embeddings/oleObject555.bin"/><Relationship Id="rId41" Type="http://schemas.openxmlformats.org/officeDocument/2006/relationships/image" Target="../media/image485.wmf"/><Relationship Id="rId54" Type="http://schemas.openxmlformats.org/officeDocument/2006/relationships/oleObject" Target="../embeddings/oleObject572.bin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548.bin"/><Relationship Id="rId15" Type="http://schemas.openxmlformats.org/officeDocument/2006/relationships/image" Target="../media/image472.wmf"/><Relationship Id="rId23" Type="http://schemas.openxmlformats.org/officeDocument/2006/relationships/image" Target="../media/image476.wmf"/><Relationship Id="rId28" Type="http://schemas.openxmlformats.org/officeDocument/2006/relationships/oleObject" Target="../embeddings/oleObject559.bin"/><Relationship Id="rId36" Type="http://schemas.openxmlformats.org/officeDocument/2006/relationships/oleObject" Target="../embeddings/oleObject563.bin"/><Relationship Id="rId49" Type="http://schemas.openxmlformats.org/officeDocument/2006/relationships/image" Target="../media/image489.wmf"/><Relationship Id="rId57" Type="http://schemas.openxmlformats.org/officeDocument/2006/relationships/oleObject" Target="../embeddings/oleObject575.bin"/><Relationship Id="rId10" Type="http://schemas.openxmlformats.org/officeDocument/2006/relationships/oleObject" Target="../embeddings/oleObject550.bin"/><Relationship Id="rId31" Type="http://schemas.openxmlformats.org/officeDocument/2006/relationships/image" Target="../media/image480.wmf"/><Relationship Id="rId44" Type="http://schemas.openxmlformats.org/officeDocument/2006/relationships/oleObject" Target="../embeddings/oleObject567.bin"/><Relationship Id="rId52" Type="http://schemas.openxmlformats.org/officeDocument/2006/relationships/oleObject" Target="../embeddings/oleObject571.bin"/><Relationship Id="rId60" Type="http://schemas.openxmlformats.org/officeDocument/2006/relationships/image" Target="../media/image49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ED01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第七章  参数估计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2"/>
          <p:cNvSpPr txBox="1"/>
          <p:nvPr/>
        </p:nvSpPr>
        <p:spPr>
          <a:xfrm>
            <a:off x="892175" y="1520825"/>
            <a:ext cx="55959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设总体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的分布函数形式已知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, </a:t>
            </a:r>
          </a:p>
        </p:txBody>
      </p:sp>
      <p:sp>
        <p:nvSpPr>
          <p:cNvPr id="9227" name="Rectangle 11"/>
          <p:cNvSpPr/>
          <p:nvPr/>
        </p:nvSpPr>
        <p:spPr>
          <a:xfrm>
            <a:off x="6345238" y="148431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但它的一个或</a:t>
            </a:r>
          </a:p>
        </p:txBody>
      </p:sp>
      <p:sp>
        <p:nvSpPr>
          <p:cNvPr id="9228" name="Rectangle 12"/>
          <p:cNvSpPr/>
          <p:nvPr/>
        </p:nvSpPr>
        <p:spPr>
          <a:xfrm>
            <a:off x="885825" y="2679700"/>
            <a:ext cx="6683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总体未知参数的值的问题称为</a:t>
            </a:r>
            <a:r>
              <a:rPr lang="zh-CN" altLang="en-US" sz="2800" b="1" i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点估计问题</a:t>
            </a:r>
            <a:r>
              <a:rPr lang="en-US" altLang="zh-CN" sz="2800" b="1" i="0" dirty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9229" name="Rectangle 13"/>
          <p:cNvSpPr/>
          <p:nvPr/>
        </p:nvSpPr>
        <p:spPr>
          <a:xfrm>
            <a:off x="871538" y="2084388"/>
            <a:ext cx="2771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多个参数为未知</a:t>
            </a:r>
            <a:r>
              <a:rPr lang="en-US" altLang="zh-CN" sz="2800" b="1" i="0" dirty="0">
                <a:latin typeface="Arial" panose="020B0604020202020204" pitchFamily="34" charset="0"/>
                <a:ea typeface="楷体_GB2312" pitchFamily="49" charset="-122"/>
              </a:rPr>
              <a:t>,</a:t>
            </a:r>
          </a:p>
        </p:txBody>
      </p:sp>
      <p:sp>
        <p:nvSpPr>
          <p:cNvPr id="9230" name="Rectangle 14"/>
          <p:cNvSpPr/>
          <p:nvPr/>
        </p:nvSpPr>
        <p:spPr>
          <a:xfrm>
            <a:off x="3536950" y="2122488"/>
            <a:ext cx="50434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借助于总体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的一个样本来估计</a:t>
            </a:r>
          </a:p>
        </p:txBody>
      </p:sp>
      <p:sp>
        <p:nvSpPr>
          <p:cNvPr id="2" name="Text Box 2"/>
          <p:cNvSpPr txBox="1"/>
          <p:nvPr/>
        </p:nvSpPr>
        <p:spPr>
          <a:xfrm>
            <a:off x="376238" y="941388"/>
            <a:ext cx="36004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FA161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/>
      <p:bldP spid="9227" grpId="0"/>
      <p:bldP spid="9228" grpId="0"/>
      <p:bldP spid="9229" grpId="0"/>
      <p:bldP spid="9230" grpId="0"/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981075" y="1544638"/>
          <a:ext cx="513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9" r:id="rId3" imgW="5128260" imgH="444500" progId="Equation.3">
                  <p:embed/>
                </p:oleObj>
              </mc:Choice>
              <mc:Fallback>
                <p:oleObj r:id="rId3" imgW="5128260" imgH="444500" progId="Equation.3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075" y="1544638"/>
                        <a:ext cx="5130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1087438" y="2595563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0" r:id="rId5" imgW="381000" imgH="965200" progId="Equation.3">
                  <p:embed/>
                </p:oleObj>
              </mc:Choice>
              <mc:Fallback>
                <p:oleObj r:id="rId5" imgW="381000" imgH="965200" progId="Equation.3">
                  <p:embed/>
                  <p:pic>
                    <p:nvPicPr>
                      <p:cNvPr id="0" name="图片 36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438" y="2595563"/>
                        <a:ext cx="381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489075" y="2346325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1" r:id="rId7" imgW="1943735" imgH="469900" progId="Equation.3">
                  <p:embed/>
                </p:oleObj>
              </mc:Choice>
              <mc:Fallback>
                <p:oleObj r:id="rId7" imgW="1943735" imgH="469900" progId="Equation.3">
                  <p:embed/>
                  <p:pic>
                    <p:nvPicPr>
                      <p:cNvPr id="0" name="图片 36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9075" y="2346325"/>
                        <a:ext cx="1943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3521075" y="2117725"/>
          <a:ext cx="218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r:id="rId9" imgW="2184400" imgH="914400" progId="Equation.3">
                  <p:embed/>
                </p:oleObj>
              </mc:Choice>
              <mc:Fallback>
                <p:oleObj r:id="rId9" imgW="2184400" imgH="914400" progId="Equation.3">
                  <p:embed/>
                  <p:pic>
                    <p:nvPicPr>
                      <p:cNvPr id="0" name="图片 36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1075" y="2117725"/>
                        <a:ext cx="2184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508125" y="3273425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r:id="rId11" imgW="1943735" imgH="469900" progId="Equation.3">
                  <p:embed/>
                </p:oleObj>
              </mc:Choice>
              <mc:Fallback>
                <p:oleObj r:id="rId11" imgW="1943735" imgH="469900" progId="Equation.3">
                  <p:embed/>
                  <p:pic>
                    <p:nvPicPr>
                      <p:cNvPr id="0" name="图片 36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8125" y="3273425"/>
                        <a:ext cx="1943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3535363" y="3067050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4" r:id="rId13" imgW="3060700" imgH="914400" progId="Equation.3">
                  <p:embed/>
                </p:oleObj>
              </mc:Choice>
              <mc:Fallback>
                <p:oleObj r:id="rId13" imgW="3060700" imgH="914400" progId="Equation.3">
                  <p:embed/>
                  <p:pic>
                    <p:nvPicPr>
                      <p:cNvPr id="0" name="图片 36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35363" y="3067050"/>
                        <a:ext cx="3060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898525" y="4156075"/>
          <a:ext cx="530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5" r:id="rId15" imgW="5308600" imgH="469900" progId="Equation.3">
                  <p:embed/>
                </p:oleObj>
              </mc:Choice>
              <mc:Fallback>
                <p:oleObj r:id="rId15" imgW="5308600" imgH="469900" progId="Equation.3">
                  <p:embed/>
                  <p:pic>
                    <p:nvPicPr>
                      <p:cNvPr id="0" name="图片 36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8525" y="4156075"/>
                        <a:ext cx="5308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1879600" y="4860925"/>
          <a:ext cx="443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6" r:id="rId17" imgW="4432300" imgH="1016000" progId="Equation.3">
                  <p:embed/>
                </p:oleObj>
              </mc:Choice>
              <mc:Fallback>
                <p:oleObj r:id="rId17" imgW="4432300" imgH="1016000" progId="Equation.3">
                  <p:embed/>
                  <p:pic>
                    <p:nvPicPr>
                      <p:cNvPr id="0" name="图片 36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79600" y="4860925"/>
                        <a:ext cx="4432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Rectangle 10"/>
          <p:cNvSpPr/>
          <p:nvPr/>
        </p:nvSpPr>
        <p:spPr>
          <a:xfrm>
            <a:off x="868363" y="692150"/>
            <a:ext cx="2409825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3600" b="1" i="0" dirty="0">
                <a:solidFill>
                  <a:srgbClr val="ED0107"/>
                </a:solidFill>
                <a:latin typeface="Times New Roman" panose="02020603050405020304" pitchFamily="18" charset="0"/>
                <a:ea typeface="楷体_GB2312" pitchFamily="49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69" name="对象 96257"/>
          <p:cNvGraphicFramePr/>
          <p:nvPr/>
        </p:nvGraphicFramePr>
        <p:xfrm>
          <a:off x="952500" y="838200"/>
          <a:ext cx="598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r:id="rId3" imgW="5979160" imgH="431800" progId="Equation.3">
                  <p:embed/>
                </p:oleObj>
              </mc:Choice>
              <mc:Fallback>
                <p:oleObj r:id="rId3" imgW="597916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0" y="838200"/>
                        <a:ext cx="5981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对象 96259"/>
          <p:cNvGraphicFramePr/>
          <p:nvPr/>
        </p:nvGraphicFramePr>
        <p:xfrm>
          <a:off x="1019175" y="159385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r:id="rId5" imgW="3149600" imgH="508000" progId="Equation.3">
                  <p:embed/>
                </p:oleObj>
              </mc:Choice>
              <mc:Fallback>
                <p:oleObj r:id="rId5" imgW="3149600" imgH="508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1593850"/>
                        <a:ext cx="3149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对象 96260"/>
          <p:cNvGraphicFramePr/>
          <p:nvPr/>
        </p:nvGraphicFramePr>
        <p:xfrm>
          <a:off x="4171950" y="1419225"/>
          <a:ext cx="3898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r:id="rId7" imgW="3898900" imgH="1117600" progId="Equation.3">
                  <p:embed/>
                </p:oleObj>
              </mc:Choice>
              <mc:Fallback>
                <p:oleObj r:id="rId7" imgW="3898900" imgH="1117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1950" y="1419225"/>
                        <a:ext cx="38989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对象 96263"/>
          <p:cNvGraphicFramePr/>
          <p:nvPr/>
        </p:nvGraphicFramePr>
        <p:xfrm>
          <a:off x="1019175" y="3078163"/>
          <a:ext cx="457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r:id="rId9" imgW="4572000" imgH="508000" progId="Equation.3">
                  <p:embed/>
                </p:oleObj>
              </mc:Choice>
              <mc:Fallback>
                <p:oleObj r:id="rId9" imgW="4572000" imgH="508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9175" y="3078163"/>
                        <a:ext cx="4572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对象 96264"/>
          <p:cNvGraphicFramePr/>
          <p:nvPr/>
        </p:nvGraphicFramePr>
        <p:xfrm>
          <a:off x="1746250" y="3967163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r:id="rId11" imgW="5651500" imgH="1016000" progId="Equation.3">
                  <p:embed/>
                </p:oleObj>
              </mc:Choice>
              <mc:Fallback>
                <p:oleObj r:id="rId11" imgW="5651500" imgH="1016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6250" y="3967163"/>
                        <a:ext cx="5651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3" name="对象 97281"/>
          <p:cNvGraphicFramePr/>
          <p:nvPr/>
        </p:nvGraphicFramePr>
        <p:xfrm>
          <a:off x="914400" y="762000"/>
          <a:ext cx="546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r:id="rId3" imgW="5461000" imgH="1028700" progId="Equation.3">
                  <p:embed/>
                </p:oleObj>
              </mc:Choice>
              <mc:Fallback>
                <p:oleObj r:id="rId3" imgW="5461000" imgH="1028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5461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对象 97282"/>
          <p:cNvGraphicFramePr/>
          <p:nvPr/>
        </p:nvGraphicFramePr>
        <p:xfrm>
          <a:off x="977900" y="1946275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r:id="rId5" imgW="3973195" imgH="431800" progId="Equation.3">
                  <p:embed/>
                </p:oleObj>
              </mc:Choice>
              <mc:Fallback>
                <p:oleObj r:id="rId5" imgW="397319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" y="1946275"/>
                        <a:ext cx="3975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对象 97283"/>
          <p:cNvGraphicFramePr/>
          <p:nvPr/>
        </p:nvGraphicFramePr>
        <p:xfrm>
          <a:off x="1028700" y="2667000"/>
          <a:ext cx="758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r:id="rId7" imgW="7581900" imgH="1066800" progId="Equation.3">
                  <p:embed/>
                </p:oleObj>
              </mc:Choice>
              <mc:Fallback>
                <p:oleObj r:id="rId7" imgW="7581900" imgH="1066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8700" y="2667000"/>
                        <a:ext cx="75819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2"/>
          <p:cNvSpPr txBox="1"/>
          <p:nvPr/>
        </p:nvSpPr>
        <p:spPr>
          <a:xfrm>
            <a:off x="2411413" y="2133600"/>
            <a:ext cx="6478587" cy="32623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latin typeface="Arial" panose="020B0604020202020204" pitchFamily="34" charset="0"/>
                <a:ea typeface="宋体" panose="02010600030101010101" pitchFamily="2" charset="-122"/>
              </a:rPr>
              <a:t>单侧置信区间定义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latin typeface="Arial" panose="020B0604020202020204" pitchFamily="34" charset="0"/>
                <a:ea typeface="宋体" panose="02010600030101010101" pitchFamily="2" charset="-122"/>
              </a:rPr>
              <a:t>正态总体 的单侧置信区间</a:t>
            </a:r>
          </a:p>
        </p:txBody>
      </p:sp>
      <p:pic>
        <p:nvPicPr>
          <p:cNvPr id="111618" name="Picture 3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227965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619" name="Picture 4" descr="f012">
            <a:hlinkClick r:id="rId2" action="ppaction://hlinksldjump">
              <a:snd r:embed="rId4" name="chimes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63" y="29972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5"/>
          <p:cNvSpPr/>
          <p:nvPr/>
        </p:nvSpPr>
        <p:spPr>
          <a:xfrm>
            <a:off x="1908175" y="735013"/>
            <a:ext cx="61214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3600" b="1" i="0" dirty="0">
                <a:solidFill>
                  <a:srgbClr val="ED0107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第七节   单侧置信区间</a:t>
            </a: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/>
          <p:nvPr/>
        </p:nvSpPr>
        <p:spPr>
          <a:xfrm>
            <a:off x="684213" y="1268413"/>
            <a:ext cx="7956550" cy="16303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Arial" panose="020B0604020202020204" pitchFamily="34" charset="0"/>
                <a:ea typeface="宋体" panose="02010600030101010101" pitchFamily="2" charset="-122"/>
              </a:rPr>
              <a:t>       前面讨论的是双侧置信区间，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但对于有些实际问题</a:t>
            </a:r>
            <a:r>
              <a:rPr lang="zh-CN" altLang="en-US" sz="2800" b="1" i="0" dirty="0">
                <a:latin typeface="Arial" panose="020B0604020202020204" pitchFamily="34" charset="0"/>
                <a:ea typeface="宋体" panose="02010600030101010101" pitchFamily="2" charset="-122"/>
              </a:rPr>
              <a:t>有时只关心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zh-CN" altLang="en-US" sz="2800" b="1" i="0" dirty="0">
                <a:latin typeface="Arial" panose="020B0604020202020204" pitchFamily="34" charset="0"/>
                <a:ea typeface="宋体" panose="02010600030101010101" pitchFamily="2" charset="-122"/>
              </a:rPr>
              <a:t>的上限或下限，由此引入单侧置信区间。</a:t>
            </a:r>
          </a:p>
        </p:txBody>
      </p:sp>
      <p:sp>
        <p:nvSpPr>
          <p:cNvPr id="98307" name="Text Box 3"/>
          <p:cNvSpPr txBox="1"/>
          <p:nvPr/>
        </p:nvSpPr>
        <p:spPr>
          <a:xfrm>
            <a:off x="539750" y="2959100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例如对于设备、元件的使用寿命来说，平均寿命过长没什么问题，过短就有问题了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98308" name="Picture 4" descr="零件寿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4508500"/>
            <a:ext cx="2311400" cy="165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309" name="Rectangle 5"/>
          <p:cNvSpPr/>
          <p:nvPr/>
        </p:nvSpPr>
        <p:spPr>
          <a:xfrm>
            <a:off x="3232150" y="4565650"/>
            <a:ext cx="5588000" cy="16303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这时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可将置信上限取为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+∞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，而只着眼于置信下限 ，这样求得的置信区间叫</a:t>
            </a:r>
            <a:r>
              <a:rPr lang="zh-CN" altLang="en-US" sz="2800" b="1" i="0" dirty="0">
                <a:solidFill>
                  <a:srgbClr val="ED01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单侧置信区间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/>
      <p:bldP spid="9830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36795" y="976630"/>
          <a:ext cx="6573179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r:id="rId3" imgW="9200515" imgH="6344285" progId="Word.Document.8">
                  <p:embed/>
                </p:oleObj>
              </mc:Choice>
              <mc:Fallback>
                <p:oleObj r:id="rId3" imgW="9200515" imgH="634428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795" y="976630"/>
                        <a:ext cx="6573179" cy="45262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8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8470" y="375920"/>
          <a:ext cx="7180580" cy="745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r:id="rId3" imgW="10333355" imgH="10734040" progId="Word.Document.8">
                  <p:embed/>
                </p:oleObj>
              </mc:Choice>
              <mc:Fallback>
                <p:oleObj r:id="rId3" imgW="10333355" imgH="1073404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" y="375920"/>
                        <a:ext cx="7180580" cy="74599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43638" y="1600200"/>
          <a:ext cx="7256724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r:id="rId3" imgW="10148570" imgH="6332855" progId="Word.Document.8">
                  <p:embed/>
                </p:oleObj>
              </mc:Choice>
              <mc:Fallback>
                <p:oleObj r:id="rId3" imgW="10148570" imgH="6332855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638" y="1600200"/>
                        <a:ext cx="7256724" cy="45262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/>
          <p:nvPr/>
        </p:nvSpPr>
        <p:spPr>
          <a:xfrm>
            <a:off x="539750" y="2598738"/>
            <a:ext cx="7696200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设灯泡寿命服从正态分布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求灯泡寿命均值    的置信水平为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0.95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的单侧置信下限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16738" name="Rectangle 3"/>
          <p:cNvSpPr/>
          <p:nvPr/>
        </p:nvSpPr>
        <p:spPr>
          <a:xfrm>
            <a:off x="609600" y="727075"/>
            <a:ext cx="7620000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从一批灯泡中随机抽取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只作寿命试验，测得寿命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（单位：小时）如下：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4"/>
          <p:cNvSpPr/>
          <p:nvPr/>
        </p:nvSpPr>
        <p:spPr>
          <a:xfrm>
            <a:off x="2247900" y="2079625"/>
            <a:ext cx="5168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1050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1120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1250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1280</a:t>
            </a:r>
          </a:p>
        </p:txBody>
      </p:sp>
      <p:graphicFrame>
        <p:nvGraphicFramePr>
          <p:cNvPr id="116740" name="Object 5"/>
          <p:cNvGraphicFramePr>
            <a:graphicFrameLocks noChangeAspect="1"/>
          </p:cNvGraphicFramePr>
          <p:nvPr/>
        </p:nvGraphicFramePr>
        <p:xfrm>
          <a:off x="7308850" y="2738438"/>
          <a:ext cx="4302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1" r:id="rId3" imgW="153035" imgH="165735" progId="Equation.3">
                  <p:embed/>
                </p:oleObj>
              </mc:Choice>
              <mc:Fallback>
                <p:oleObj r:id="rId3" imgW="153035" imgH="1657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8850" y="2738438"/>
                        <a:ext cx="4302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2771775" y="4797425"/>
          <a:ext cx="28321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2" r:id="rId5" imgW="1054100" imgH="444500" progId="Equation.3">
                  <p:embed/>
                </p:oleObj>
              </mc:Choice>
              <mc:Fallback>
                <p:oleObj r:id="rId5" imgW="1054100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4797425"/>
                        <a:ext cx="2832100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7" name="Group 7"/>
          <p:cNvGrpSpPr/>
          <p:nvPr/>
        </p:nvGrpSpPr>
        <p:grpSpPr>
          <a:xfrm>
            <a:off x="684213" y="5883593"/>
            <a:ext cx="2232025" cy="520700"/>
            <a:chOff x="0" y="0"/>
            <a:chExt cx="1406" cy="328"/>
          </a:xfrm>
        </p:grpSpPr>
        <p:sp>
          <p:nvSpPr>
            <p:cNvPr id="116743" name="Rectangle 8"/>
            <p:cNvSpPr/>
            <p:nvPr/>
          </p:nvSpPr>
          <p:spPr>
            <a:xfrm>
              <a:off x="0" y="1"/>
              <a:ext cx="1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方差      未知</a:t>
              </a:r>
            </a:p>
          </p:txBody>
        </p:sp>
        <p:graphicFrame>
          <p:nvGraphicFramePr>
            <p:cNvPr id="116744" name="Object 9"/>
            <p:cNvGraphicFramePr>
              <a:graphicFrameLocks noChangeAspect="1"/>
            </p:cNvGraphicFramePr>
            <p:nvPr/>
          </p:nvGraphicFramePr>
          <p:xfrm>
            <a:off x="546" y="0"/>
            <a:ext cx="36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3" r:id="rId7" imgW="203200" imgH="203200" progId="Equation.3">
                    <p:embed/>
                  </p:oleObj>
                </mc:Choice>
                <mc:Fallback>
                  <p:oleObj r:id="rId7" imgW="203200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6" y="0"/>
                          <a:ext cx="361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10" name="Group 10"/>
          <p:cNvGrpSpPr/>
          <p:nvPr/>
        </p:nvGrpSpPr>
        <p:grpSpPr>
          <a:xfrm>
            <a:off x="1258888" y="4016375"/>
            <a:ext cx="6408737" cy="558800"/>
            <a:chOff x="0" y="0"/>
            <a:chExt cx="4037" cy="352"/>
          </a:xfrm>
        </p:grpSpPr>
        <p:sp>
          <p:nvSpPr>
            <p:cNvPr id="116746" name="Rectangle 11"/>
            <p:cNvSpPr/>
            <p:nvPr/>
          </p:nvSpPr>
          <p:spPr>
            <a:xfrm>
              <a:off x="0" y="0"/>
              <a:ext cx="40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       的点估计取为样本均值       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</a:p>
          </p:txBody>
        </p:sp>
        <p:graphicFrame>
          <p:nvGraphicFramePr>
            <p:cNvPr id="116747" name="Object 12"/>
            <p:cNvGraphicFramePr>
              <a:graphicFrameLocks noChangeAspect="1"/>
            </p:cNvGraphicFramePr>
            <p:nvPr/>
          </p:nvGraphicFramePr>
          <p:xfrm>
            <a:off x="410" y="62"/>
            <a:ext cx="2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4" r:id="rId9" imgW="153035" imgH="165735" progId="Equation.3">
                    <p:embed/>
                  </p:oleObj>
                </mc:Choice>
                <mc:Fallback>
                  <p:oleObj r:id="rId9" imgW="153035" imgH="16573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0" y="62"/>
                          <a:ext cx="271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8" name="Object 13"/>
            <p:cNvGraphicFramePr>
              <a:graphicFrameLocks noChangeAspect="1"/>
            </p:cNvGraphicFramePr>
            <p:nvPr/>
          </p:nvGraphicFramePr>
          <p:xfrm>
            <a:off x="2994" y="34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5" r:id="rId10" imgW="177800" imgH="190500" progId="Equation.3">
                    <p:embed/>
                  </p:oleObj>
                </mc:Choice>
                <mc:Fallback>
                  <p:oleObj r:id="rId10" imgW="177800" imgH="190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94" y="34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9" name="Object 14"/>
            <p:cNvGraphicFramePr>
              <a:graphicFrameLocks noChangeAspect="1"/>
            </p:cNvGraphicFramePr>
            <p:nvPr/>
          </p:nvGraphicFramePr>
          <p:xfrm>
            <a:off x="1960" y="57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6" r:id="rId12" imgW="114300" imgH="215900" progId="Equation.3">
                    <p:embed/>
                  </p:oleObj>
                </mc:Choice>
                <mc:Fallback>
                  <p:oleObj r:id="rId12" imgW="114300" imgH="2159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60" y="57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0" name="Object 15"/>
            <p:cNvGraphicFramePr>
              <a:graphicFrameLocks noChangeAspect="1"/>
            </p:cNvGraphicFramePr>
            <p:nvPr/>
          </p:nvGraphicFramePr>
          <p:xfrm>
            <a:off x="1960" y="57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7" r:id="rId14" imgW="114300" imgH="215900" progId="Equation.3">
                    <p:embed/>
                  </p:oleObj>
                </mc:Choice>
                <mc:Fallback>
                  <p:oleObj r:id="rId14" imgW="114300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60" y="57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1" name="Object 16"/>
            <p:cNvGraphicFramePr>
              <a:graphicFrameLocks noChangeAspect="1"/>
            </p:cNvGraphicFramePr>
            <p:nvPr/>
          </p:nvGraphicFramePr>
          <p:xfrm>
            <a:off x="1960" y="57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8" r:id="rId15" imgW="114300" imgH="215900" progId="Equation.3">
                    <p:embed/>
                  </p:oleObj>
                </mc:Choice>
                <mc:Fallback>
                  <p:oleObj r:id="rId15" imgW="114300" imgH="215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60" y="57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2" name="Object 17"/>
            <p:cNvGraphicFramePr>
              <a:graphicFrameLocks noChangeAspect="1"/>
            </p:cNvGraphicFramePr>
            <p:nvPr/>
          </p:nvGraphicFramePr>
          <p:xfrm>
            <a:off x="1960" y="57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9" r:id="rId16" imgW="114300" imgH="215900" progId="Equation.3">
                    <p:embed/>
                  </p:oleObj>
                </mc:Choice>
                <mc:Fallback>
                  <p:oleObj r:id="rId16" imgW="114300" imgH="2159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60" y="57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3" name="Object 18"/>
            <p:cNvGraphicFramePr>
              <a:graphicFrameLocks noChangeAspect="1"/>
            </p:cNvGraphicFramePr>
            <p:nvPr/>
          </p:nvGraphicFramePr>
          <p:xfrm>
            <a:off x="1960" y="57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0" r:id="rId17" imgW="114300" imgH="215900" progId="Equation.3">
                    <p:embed/>
                  </p:oleObj>
                </mc:Choice>
                <mc:Fallback>
                  <p:oleObj r:id="rId17" imgW="114300" imgH="215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60" y="57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/>
          <p:nvPr/>
        </p:nvSpPr>
        <p:spPr>
          <a:xfrm>
            <a:off x="533400" y="10160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对给定的置信水平</a:t>
            </a:r>
            <a:r>
              <a:rPr lang="zh-CN" altLang="en-US" sz="2800" b="1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，确定分位点</a:t>
            </a:r>
          </a:p>
        </p:txBody>
      </p:sp>
      <p:graphicFrame>
        <p:nvGraphicFramePr>
          <p:cNvPr id="117762" name="Object 3"/>
          <p:cNvGraphicFramePr>
            <a:graphicFrameLocks noChangeAspect="1"/>
          </p:cNvGraphicFramePr>
          <p:nvPr/>
        </p:nvGraphicFramePr>
        <p:xfrm>
          <a:off x="6443663" y="1017588"/>
          <a:ext cx="1344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8" r:id="rId3" imgW="546100" imgH="228600" progId="Equation.3">
                  <p:embed/>
                </p:oleObj>
              </mc:Choice>
              <mc:Fallback>
                <p:oleObj r:id="rId3" imgW="5461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3663" y="1017588"/>
                        <a:ext cx="134461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4"/>
          <p:cNvGraphicFramePr>
            <a:graphicFrameLocks noChangeAspect="1"/>
          </p:cNvGraphicFramePr>
          <p:nvPr/>
        </p:nvGraphicFramePr>
        <p:xfrm>
          <a:off x="3492500" y="1063625"/>
          <a:ext cx="854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9" r:id="rId5" imgW="342900" imgH="177800" progId="Equation.3">
                  <p:embed/>
                </p:oleObj>
              </mc:Choice>
              <mc:Fallback>
                <p:oleObj r:id="rId5" imgW="342900" imgH="177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1063625"/>
                        <a:ext cx="85407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619250" y="1728788"/>
          <a:ext cx="48101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0" r:id="rId7" imgW="1790700" imgH="444500" progId="Equation.3">
                  <p:embed/>
                </p:oleObj>
              </mc:Choice>
              <mc:Fallback>
                <p:oleObj r:id="rId7" imgW="1790700" imgH="444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1728788"/>
                        <a:ext cx="4810125" cy="1189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6"/>
          <p:cNvSpPr/>
          <p:nvPr/>
        </p:nvSpPr>
        <p:spPr>
          <a:xfrm>
            <a:off x="539750" y="19113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</a:p>
        </p:txBody>
      </p:sp>
      <p:sp>
        <p:nvSpPr>
          <p:cNvPr id="103431" name="Rectangle 7"/>
          <p:cNvSpPr/>
          <p:nvPr/>
        </p:nvSpPr>
        <p:spPr>
          <a:xfrm>
            <a:off x="574675" y="31607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684338" y="2933700"/>
          <a:ext cx="53895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1" r:id="rId9" imgW="2007235" imgH="419100" progId="Equation.3">
                  <p:embed/>
                </p:oleObj>
              </mc:Choice>
              <mc:Fallback>
                <p:oleObj r:id="rId9" imgW="2007235" imgH="419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4338" y="2933700"/>
                        <a:ext cx="5389562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3" name="Group 9"/>
          <p:cNvGrpSpPr/>
          <p:nvPr/>
        </p:nvGrpSpPr>
        <p:grpSpPr>
          <a:xfrm>
            <a:off x="468313" y="4294188"/>
            <a:ext cx="7696200" cy="1117600"/>
            <a:chOff x="0" y="0"/>
            <a:chExt cx="4848" cy="704"/>
          </a:xfrm>
        </p:grpSpPr>
        <p:sp>
          <p:nvSpPr>
            <p:cNvPr id="117769" name="Rectangle 10"/>
            <p:cNvSpPr/>
            <p:nvPr/>
          </p:nvSpPr>
          <p:spPr>
            <a:xfrm>
              <a:off x="0" y="0"/>
              <a:ext cx="4848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于是得到     的置信水平为          的单侧置信区间为</a:t>
              </a:r>
              <a:r>
                <a:rPr lang="zh-CN" altLang="en-US" sz="2800" b="1" i="0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</a:p>
          </p:txBody>
        </p:sp>
        <p:graphicFrame>
          <p:nvGraphicFramePr>
            <p:cNvPr id="117770" name="Object 11"/>
            <p:cNvGraphicFramePr>
              <a:graphicFrameLocks noChangeAspect="1"/>
            </p:cNvGraphicFramePr>
            <p:nvPr/>
          </p:nvGraphicFramePr>
          <p:xfrm>
            <a:off x="952" y="96"/>
            <a:ext cx="2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2" r:id="rId11" imgW="153035" imgH="165735" progId="Equation.3">
                    <p:embed/>
                  </p:oleObj>
                </mc:Choice>
                <mc:Fallback>
                  <p:oleObj r:id="rId11" imgW="153035" imgH="16573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2" y="96"/>
                          <a:ext cx="271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1" name="Object 12"/>
            <p:cNvGraphicFramePr>
              <a:graphicFrameLocks noChangeAspect="1"/>
            </p:cNvGraphicFramePr>
            <p:nvPr/>
          </p:nvGraphicFramePr>
          <p:xfrm>
            <a:off x="2540" y="56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3" r:id="rId13" imgW="342900" imgH="177800" progId="Equation.3">
                    <p:embed/>
                  </p:oleObj>
                </mc:Choice>
                <mc:Fallback>
                  <p:oleObj r:id="rId13" imgW="342900" imgH="1778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40" y="56"/>
                          <a:ext cx="61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2484438" y="5157788"/>
          <a:ext cx="44354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r:id="rId14" imgW="1651635" imgH="482600" progId="Equation.3">
                  <p:embed/>
                </p:oleObj>
              </mc:Choice>
              <mc:Fallback>
                <p:oleObj r:id="rId14" imgW="1651635" imgH="482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4438" y="5157788"/>
                        <a:ext cx="4435475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/>
      <p:bldP spid="1034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2"/>
          <p:cNvSpPr txBox="1"/>
          <p:nvPr/>
        </p:nvSpPr>
        <p:spPr>
          <a:xfrm>
            <a:off x="250825" y="836613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点估计问题的一般提法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39750" y="1412875"/>
          <a:ext cx="7124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r:id="rId3" imgW="7124700" imgH="1562100" progId="Equation.3">
                  <p:embed/>
                </p:oleObj>
              </mc:Choice>
              <mc:Fallback>
                <p:oleObj r:id="rId3" imgW="7124700" imgH="1562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7124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611188" y="3141663"/>
          <a:ext cx="7594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r:id="rId5" imgW="7594600" imgH="1587500" progId="Equation.3">
                  <p:embed/>
                </p:oleObj>
              </mc:Choice>
              <mc:Fallback>
                <p:oleObj r:id="rId5" imgW="7594600" imgH="1587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3141663"/>
                        <a:ext cx="759460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35113" y="4841875"/>
          <a:ext cx="500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7" imgW="5001895" imgH="482600" progId="Equation.3">
                  <p:embed/>
                </p:oleObj>
              </mc:Choice>
              <mc:Fallback>
                <p:oleObj r:id="rId7" imgW="5001895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5113" y="4841875"/>
                        <a:ext cx="5003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558925" y="5480050"/>
          <a:ext cx="474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9" imgW="4747895" imgH="482600" progId="Equation.3">
                  <p:embed/>
                </p:oleObj>
              </mc:Choice>
              <mc:Fallback>
                <p:oleObj r:id="rId9" imgW="4747895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8925" y="5480050"/>
                        <a:ext cx="4749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361113" y="4953000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11" imgW="1955800" imgH="977900" progId="Equation.3">
                  <p:embed/>
                </p:oleObj>
              </mc:Choice>
              <mc:Fallback>
                <p:oleObj r:id="rId11" imgW="1955800" imgH="977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61113" y="4953000"/>
                        <a:ext cx="1955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89061"/>
          <a:ext cx="8229600" cy="414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r:id="rId3" imgW="7501890" imgH="3790950" progId="Word.Document.8">
                  <p:embed/>
                </p:oleObj>
              </mc:Choice>
              <mc:Fallback>
                <p:oleObj r:id="rId3" imgW="7501890" imgH="379095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789061"/>
                        <a:ext cx="8229600" cy="414855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Rectangle 3"/>
          <p:cNvSpPr/>
          <p:nvPr/>
        </p:nvSpPr>
        <p:spPr>
          <a:xfrm>
            <a:off x="1116013" y="1052513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将样本值代入得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_GB2312" pitchFamily="49" charset="-122"/>
                <a:cs typeface="+mj-cs"/>
              </a:rPr>
              <a:t>谢 谢！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82700" y="325438"/>
          <a:ext cx="74803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r:id="rId3" imgW="2868930" imgH="482600" progId="Equation.3">
                  <p:embed/>
                </p:oleObj>
              </mc:Choice>
              <mc:Fallback>
                <p:oleObj r:id="rId3" imgW="2868930" imgH="482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2700" y="325438"/>
                        <a:ext cx="7480300" cy="1198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219200" y="1674813"/>
          <a:ext cx="76120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5" imgW="2917190" imgH="215900" progId="Equation.3">
                  <p:embed/>
                </p:oleObj>
              </mc:Choice>
              <mc:Fallback>
                <p:oleObj r:id="rId5" imgW="291719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1674813"/>
                        <a:ext cx="7612063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/>
          <p:nvPr/>
        </p:nvSpPr>
        <p:spPr>
          <a:xfrm>
            <a:off x="152400" y="228600"/>
            <a:ext cx="14128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注意：</a:t>
            </a:r>
            <a:endParaRPr lang="zh-CN" altLang="en-US" sz="3600" b="1" i="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219200" y="2362200"/>
          <a:ext cx="7467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r:id="rId7" imgW="2997200" imgH="927100" progId="Equation.3">
                  <p:embed/>
                </p:oleObj>
              </mc:Choice>
              <mc:Fallback>
                <p:oleObj r:id="rId7" imgW="2997200" imgH="927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362200"/>
                        <a:ext cx="7467600" cy="229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827088" y="5013325"/>
          <a:ext cx="8027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r:id="rId9" imgW="7527925" imgH="1040765" progId="Equation.3">
                  <p:embed/>
                </p:oleObj>
              </mc:Choice>
              <mc:Fallback>
                <p:oleObj r:id="rId9" imgW="7527925" imgH="10407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5013325"/>
                        <a:ext cx="80279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177647" y="1600200"/>
          <a:ext cx="678870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4" imgW="7236460" imgH="4831715" progId="Word.Document.8">
                  <p:embed/>
                </p:oleObj>
              </mc:Choice>
              <mc:Fallback>
                <p:oleObj r:id="rId4" imgW="7236460" imgH="4831715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7647" y="1600200"/>
                        <a:ext cx="6788705" cy="45262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>
            <a:spLocks noGrp="1"/>
          </p:cNvSpPr>
          <p:nvPr>
            <p:ph type="title"/>
          </p:nvPr>
        </p:nvSpPr>
        <p:spPr>
          <a:xfrm>
            <a:off x="395605" y="10541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20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  <a:t>.  </a:t>
            </a:r>
            <a:r>
              <a:rPr lang="zh-CN" altLang="en-US" sz="320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  <a:t>矩估计法</a:t>
            </a:r>
          </a:p>
        </p:txBody>
      </p:sp>
      <p:sp>
        <p:nvSpPr>
          <p:cNvPr id="13316" name="Rectangle 4"/>
          <p:cNvSpPr/>
          <p:nvPr/>
        </p:nvSpPr>
        <p:spPr>
          <a:xfrm>
            <a:off x="395288" y="908050"/>
            <a:ext cx="836771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矩估计法是英国统计学家</a:t>
            </a:r>
            <a:r>
              <a:rPr lang="en-US" altLang="zh-CN" sz="2800" b="1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皮尔逊最早提出来的 </a:t>
            </a:r>
            <a:r>
              <a:rPr lang="en-US" altLang="zh-CN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13317" name="Picture 5" descr="Pers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025" y="1484313"/>
            <a:ext cx="1223963" cy="1465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70205" y="1114585"/>
          <a:ext cx="8229600" cy="353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3" imgW="7851775" imgH="3372485" progId="Word.Document.8">
                  <p:embed/>
                </p:oleObj>
              </mc:Choice>
              <mc:Fallback>
                <p:oleObj r:id="rId3" imgW="7851775" imgH="3372485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205" y="1114585"/>
                        <a:ext cx="8229600" cy="353536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对象 20496"/>
          <p:cNvGraphicFramePr/>
          <p:nvPr/>
        </p:nvGraphicFramePr>
        <p:xfrm>
          <a:off x="914400" y="955675"/>
          <a:ext cx="7620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r:id="rId3" imgW="7620000" imgH="1549400" progId="Equation.3">
                  <p:embed/>
                </p:oleObj>
              </mc:Choice>
              <mc:Fallback>
                <p:oleObj r:id="rId3" imgW="7620000" imgH="1549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55675"/>
                        <a:ext cx="76200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文本框 20497"/>
          <p:cNvSpPr txBox="1"/>
          <p:nvPr/>
        </p:nvSpPr>
        <p:spPr>
          <a:xfrm>
            <a:off x="873125" y="27813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20499" name="对象 20498"/>
          <p:cNvGraphicFramePr/>
          <p:nvPr/>
        </p:nvGraphicFramePr>
        <p:xfrm>
          <a:off x="1860550" y="2879725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r:id="rId5" imgW="2411730" imgH="431800" progId="Equation.3">
                  <p:embed/>
                </p:oleObj>
              </mc:Choice>
              <mc:Fallback>
                <p:oleObj r:id="rId5" imgW="241173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550" y="2879725"/>
                        <a:ext cx="2413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对象 20499"/>
          <p:cNvGraphicFramePr/>
          <p:nvPr/>
        </p:nvGraphicFramePr>
        <p:xfrm>
          <a:off x="4279900" y="2657475"/>
          <a:ext cx="67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r:id="rId7" imgW="673100" imgH="837565" progId="Equation.3">
                  <p:embed/>
                </p:oleObj>
              </mc:Choice>
              <mc:Fallback>
                <p:oleObj r:id="rId7" imgW="673100" imgH="8375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9900" y="2657475"/>
                        <a:ext cx="673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文本框 20500"/>
          <p:cNvSpPr txBox="1"/>
          <p:nvPr/>
        </p:nvSpPr>
        <p:spPr>
          <a:xfrm>
            <a:off x="827088" y="380047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根据矩估计法,</a:t>
            </a:r>
          </a:p>
        </p:txBody>
      </p:sp>
      <p:graphicFrame>
        <p:nvGraphicFramePr>
          <p:cNvPr id="20502" name="对象 20501"/>
          <p:cNvGraphicFramePr/>
          <p:nvPr/>
        </p:nvGraphicFramePr>
        <p:xfrm>
          <a:off x="3327400" y="3627438"/>
          <a:ext cx="2692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r:id="rId9" imgW="2692400" imgH="876300" progId="Equation.3">
                  <p:embed/>
                </p:oleObj>
              </mc:Choice>
              <mc:Fallback>
                <p:oleObj r:id="rId9" imgW="2692400" imgH="876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7400" y="3627438"/>
                        <a:ext cx="2692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对象 20502"/>
          <p:cNvGraphicFramePr/>
          <p:nvPr/>
        </p:nvGraphicFramePr>
        <p:xfrm>
          <a:off x="914400" y="4787900"/>
          <a:ext cx="548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11" imgW="5486400" imgH="469900" progId="Equation.3">
                  <p:embed/>
                </p:oleObj>
              </mc:Choice>
              <mc:Fallback>
                <p:oleObj r:id="rId11" imgW="5486400" imgH="469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787900"/>
                        <a:ext cx="5486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文本框 20495"/>
          <p:cNvSpPr txBox="1"/>
          <p:nvPr/>
        </p:nvSpPr>
        <p:spPr>
          <a:xfrm>
            <a:off x="831850" y="890588"/>
            <a:ext cx="12954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/>
      <p:bldP spid="205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/>
          <p:nvPr/>
        </p:nvSpPr>
        <p:spPr>
          <a:xfrm>
            <a:off x="900113" y="749300"/>
            <a:ext cx="12954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917700" y="801688"/>
          <a:ext cx="530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r:id="rId3" imgW="5306060" imgH="444500" progId="Equation.3">
                  <p:embed/>
                </p:oleObj>
              </mc:Choice>
              <mc:Fallback>
                <p:oleObj r:id="rId3" imgW="5306060" imgH="444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0" y="801688"/>
                        <a:ext cx="5308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299325" y="792163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r:id="rId5" imgW="1016000" imgH="444500" progId="Equation.3">
                  <p:embed/>
                </p:oleObj>
              </mc:Choice>
              <mc:Fallback>
                <p:oleObj r:id="rId5" imgW="1016000" imgH="444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9325" y="792163"/>
                        <a:ext cx="101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52500" y="1412875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r:id="rId7" imgW="1028700" imgH="444500" progId="Equation.3">
                  <p:embed/>
                </p:oleObj>
              </mc:Choice>
              <mc:Fallback>
                <p:oleObj r:id="rId7" imgW="1028700" imgH="444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00" y="1412875"/>
                        <a:ext cx="102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981200" y="1412875"/>
          <a:ext cx="590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r:id="rId9" imgW="5905500" imgH="457200" progId="Equation.3">
                  <p:embed/>
                </p:oleObj>
              </mc:Choice>
              <mc:Fallback>
                <p:oleObj r:id="rId9" imgW="5905500" imgH="457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1412875"/>
                        <a:ext cx="5905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7934325" y="1412875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r:id="rId11" imgW="660400" imgH="419100" progId="Equation.3">
                  <p:embed/>
                </p:oleObj>
              </mc:Choice>
              <mc:Fallback>
                <p:oleObj r:id="rId11" imgW="660400" imgH="4191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34325" y="1412875"/>
                        <a:ext cx="66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39800" y="20574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r:id="rId13" imgW="1803400" imgH="431800" progId="Equation.3">
                  <p:embed/>
                </p:oleObj>
              </mc:Choice>
              <mc:Fallback>
                <p:oleObj r:id="rId13" imgW="1803400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9800" y="2057400"/>
                        <a:ext cx="1803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/>
          <p:nvPr/>
        </p:nvSpPr>
        <p:spPr>
          <a:xfrm>
            <a:off x="847725" y="2778125"/>
            <a:ext cx="7461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057400" y="2832100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r:id="rId15" imgW="355600" imgH="419100" progId="Equation.3">
                  <p:embed/>
                </p:oleObj>
              </mc:Choice>
              <mc:Fallback>
                <p:oleObj r:id="rId15" imgW="355600" imgH="419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7400" y="2832100"/>
                        <a:ext cx="355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686175" y="30130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r:id="rId17" imgW="241300" imgH="152400" progId="Equation.3">
                  <p:embed/>
                </p:oleObj>
              </mc:Choice>
              <mc:Fallback>
                <p:oleObj r:id="rId17" imgW="241300" imgH="1524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86175" y="30130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914400" y="389255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r:id="rId19" imgW="381000" imgH="419100" progId="Equation.3">
                  <p:embed/>
                </p:oleObj>
              </mc:Choice>
              <mc:Fallback>
                <p:oleObj r:id="rId19" imgW="381000" imgH="419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400" y="3892550"/>
                        <a:ext cx="381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5715000" y="3627438"/>
          <a:ext cx="2857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r:id="rId21" imgW="2857500" imgH="889000" progId="Equation.3">
                  <p:embed/>
                </p:oleObj>
              </mc:Choice>
              <mc:Fallback>
                <p:oleObj r:id="rId21" imgW="2857500" imgH="889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15000" y="3627438"/>
                        <a:ext cx="2857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2909888" y="3892550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r:id="rId23" imgW="2439670" imgH="469900" progId="Equation.3">
                  <p:embed/>
                </p:oleObj>
              </mc:Choice>
              <mc:Fallback>
                <p:oleObj r:id="rId23" imgW="243967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09888" y="3892550"/>
                        <a:ext cx="2438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446338" y="29924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r:id="rId25" imgW="241300" imgH="152400" progId="Equation.3">
                  <p:embed/>
                </p:oleObj>
              </mc:Choice>
              <mc:Fallback>
                <p:oleObj r:id="rId25" imgW="241300" imgH="1524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46338" y="299243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2751138" y="2936875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r:id="rId27" imgW="889000" imgH="393700" progId="Equation.3">
                  <p:embed/>
                </p:oleObj>
              </mc:Choice>
              <mc:Fallback>
                <p:oleObj r:id="rId27" imgW="889000" imgH="393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51138" y="2936875"/>
                        <a:ext cx="889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970338" y="2632075"/>
          <a:ext cx="90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r:id="rId29" imgW="901700" imgH="838200" progId="Equation.3">
                  <p:embed/>
                </p:oleObj>
              </mc:Choice>
              <mc:Fallback>
                <p:oleObj r:id="rId29" imgW="901700" imgH="838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70338" y="2632075"/>
                        <a:ext cx="90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1371600" y="40449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r:id="rId31" imgW="241300" imgH="152400" progId="Equation.3">
                  <p:embed/>
                </p:oleObj>
              </mc:Choice>
              <mc:Fallback>
                <p:oleObj r:id="rId31" imgW="241300" imgH="1524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71600" y="404495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1600200" y="3892550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r:id="rId33" imgW="1054735" imgH="469900" progId="Equation.3">
                  <p:embed/>
                </p:oleObj>
              </mc:Choice>
              <mc:Fallback>
                <p:oleObj r:id="rId33" imgW="1054735" imgH="469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00200" y="3892550"/>
                        <a:ext cx="1054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667000" y="40449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r:id="rId35" imgW="241300" imgH="152400" progId="Equation.3">
                  <p:embed/>
                </p:oleObj>
              </mc:Choice>
              <mc:Fallback>
                <p:oleObj r:id="rId35" imgW="241300" imgH="1524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667000" y="404495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5410200" y="40449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r:id="rId37" imgW="241300" imgH="152400" progId="Equation.3">
                  <p:embed/>
                </p:oleObj>
              </mc:Choice>
              <mc:Fallback>
                <p:oleObj r:id="rId37" imgW="241300" imgH="152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0200" y="404495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2057400" y="4722813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r:id="rId39" imgW="788035" imgH="838835" progId="Equation.3">
                  <p:embed/>
                </p:oleObj>
              </mc:Choice>
              <mc:Fallback>
                <p:oleObj r:id="rId39" imgW="788035" imgH="83883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057400" y="4722813"/>
                        <a:ext cx="78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2895600" y="5065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r:id="rId41" imgW="241300" imgH="152400" progId="Equation.3">
                  <p:embed/>
                </p:oleObj>
              </mc:Choice>
              <mc:Fallback>
                <p:oleObj r:id="rId41" imgW="241300" imgH="1524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95600" y="506571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3124200" y="4932363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r:id="rId43" imgW="381000" imgH="419100" progId="Equation.3">
                  <p:embed/>
                </p:oleObj>
              </mc:Choice>
              <mc:Fallback>
                <p:oleObj r:id="rId43" imgW="381000" imgH="419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124200" y="4932363"/>
                        <a:ext cx="381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3505200" y="50625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r:id="rId45" imgW="241300" imgH="152400" progId="Equation.3">
                  <p:embed/>
                </p:oleObj>
              </mc:Choice>
              <mc:Fallback>
                <p:oleObj r:id="rId45" imgW="241300" imgH="1524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05200" y="506253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3797300" y="4645025"/>
          <a:ext cx="123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r:id="rId47" imgW="1231900" imgH="952500" progId="Equation.3">
                  <p:embed/>
                </p:oleObj>
              </mc:Choice>
              <mc:Fallback>
                <p:oleObj r:id="rId47" imgW="1231900" imgH="952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797300" y="4645025"/>
                        <a:ext cx="1231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27"/>
          <p:cNvSpPr txBox="1"/>
          <p:nvPr/>
        </p:nvSpPr>
        <p:spPr>
          <a:xfrm>
            <a:off x="838200" y="48625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4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2043113" y="703263"/>
          <a:ext cx="273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r:id="rId3" imgW="2730500" imgH="889000" progId="Equation.3">
                  <p:embed/>
                </p:oleObj>
              </mc:Choice>
              <mc:Fallback>
                <p:oleObj r:id="rId3" imgW="2730500" imgH="889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3113" y="703263"/>
                        <a:ext cx="2730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5562600" y="10937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r:id="rId5" imgW="241300" imgH="152400" progId="Equation.3">
                  <p:embed/>
                </p:oleObj>
              </mc:Choice>
              <mc:Fallback>
                <p:oleObj r:id="rId5" imgW="241300" imgH="152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10937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4800600" y="10937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r:id="rId7" imgW="241300" imgH="152400" progId="Equation.3">
                  <p:embed/>
                </p:oleObj>
              </mc:Choice>
              <mc:Fallback>
                <p:oleObj r:id="rId7" imgW="241300" imgH="152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600" y="10937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5105400" y="979488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r:id="rId9" imgW="406400" imgH="419100" progId="Equation.3">
                  <p:embed/>
                </p:oleObj>
              </mc:Choice>
              <mc:Fallback>
                <p:oleObj r:id="rId9" imgW="406400" imgH="419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979488"/>
                        <a:ext cx="406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5867400" y="692150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r:id="rId11" imgW="1371600" imgH="952500" progId="Equation.3">
                  <p:embed/>
                </p:oleObj>
              </mc:Choice>
              <mc:Fallback>
                <p:oleObj r:id="rId11" imgW="1371600" imgH="952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7400" y="692150"/>
                        <a:ext cx="1371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828800" y="1916113"/>
          <a:ext cx="3771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r:id="rId13" imgW="3769995" imgH="1129665" progId="Equation.3">
                  <p:embed/>
                </p:oleObj>
              </mc:Choice>
              <mc:Fallback>
                <p:oleObj r:id="rId13" imgW="3769995" imgH="112966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8800" y="1916113"/>
                        <a:ext cx="37719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/>
          <p:nvPr/>
        </p:nvSpPr>
        <p:spPr>
          <a:xfrm>
            <a:off x="892175" y="3221038"/>
            <a:ext cx="723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解方程组得到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 , b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的矩估计量分别为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990600" y="4144963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r:id="rId15" imgW="228600" imgH="317500" progId="Equation.3">
                  <p:embed/>
                </p:oleObj>
              </mc:Choice>
              <mc:Fallback>
                <p:oleObj r:id="rId15" imgW="228600" imgH="317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4144963"/>
                        <a:ext cx="22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267200" y="42433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r:id="rId17" imgW="241300" imgH="152400" progId="Equation.3">
                  <p:embed/>
                </p:oleObj>
              </mc:Choice>
              <mc:Fallback>
                <p:oleObj r:id="rId17" imgW="241300" imgH="152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2433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990600" y="5268913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r:id="rId19" imgW="215900" imgH="393700" progId="Equation.3">
                  <p:embed/>
                </p:oleObj>
              </mc:Choice>
              <mc:Fallback>
                <p:oleObj r:id="rId19" imgW="215900" imgH="393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600" y="5268913"/>
                        <a:ext cx="215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4330700" y="54213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r:id="rId21" imgW="241300" imgH="152400" progId="Equation.3">
                  <p:embed/>
                </p:oleObj>
              </mc:Choice>
              <mc:Fallback>
                <p:oleObj r:id="rId21" imgW="241300" imgH="152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30700" y="542131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/>
          <p:nvPr/>
        </p:nvSpPr>
        <p:spPr>
          <a:xfrm>
            <a:off x="914400" y="21367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219200" y="42592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r:id="rId23" imgW="241300" imgH="152400" progId="Equation.3">
                  <p:embed/>
                </p:oleObj>
              </mc:Choice>
              <mc:Fallback>
                <p:oleObj r:id="rId23" imgW="241300" imgH="152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19200" y="425926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501775" y="3992563"/>
          <a:ext cx="2730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r:id="rId25" imgW="2729230" imgH="546100" progId="Equation.3">
                  <p:embed/>
                </p:oleObj>
              </mc:Choice>
              <mc:Fallback>
                <p:oleObj r:id="rId25" imgW="2729230" imgH="546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01775" y="3992563"/>
                        <a:ext cx="27305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4572000" y="3830638"/>
          <a:ext cx="325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r:id="rId27" imgW="3249930" imgH="1002665" progId="Equation.3">
                  <p:embed/>
                </p:oleObj>
              </mc:Choice>
              <mc:Fallback>
                <p:oleObj r:id="rId27" imgW="3249930" imgH="10026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72000" y="3830638"/>
                        <a:ext cx="3251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1219200" y="54213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r:id="rId29" imgW="241300" imgH="152400" progId="Equation.3">
                  <p:embed/>
                </p:oleObj>
              </mc:Choice>
              <mc:Fallback>
                <p:oleObj r:id="rId29" imgW="241300" imgH="152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19200" y="542131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1524000" y="5192713"/>
          <a:ext cx="274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r:id="rId31" imgW="2741930" imgH="546100" progId="Equation.3">
                  <p:embed/>
                </p:oleObj>
              </mc:Choice>
              <mc:Fallback>
                <p:oleObj r:id="rId31" imgW="2741930" imgH="5461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24000" y="5192713"/>
                        <a:ext cx="27432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4648200" y="4964113"/>
          <a:ext cx="325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r:id="rId33" imgW="3249930" imgH="1002665" progId="Equation.3">
                  <p:embed/>
                </p:oleObj>
              </mc:Choice>
              <mc:Fallback>
                <p:oleObj r:id="rId33" imgW="3249930" imgH="100266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48200" y="4964113"/>
                        <a:ext cx="3251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466725" y="1917700"/>
          <a:ext cx="7823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r:id="rId3" imgW="3715385" imgH="481330" progId="Word.Document.8">
                  <p:embed/>
                </p:oleObj>
              </mc:Choice>
              <mc:Fallback>
                <p:oleObj r:id="rId3" imgW="3715385" imgH="481330" progId="Word.Document.8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1917700"/>
                        <a:ext cx="78232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Text Box 3"/>
          <p:cNvSpPr txBox="1"/>
          <p:nvPr/>
        </p:nvSpPr>
        <p:spPr>
          <a:xfrm>
            <a:off x="533400" y="254000"/>
            <a:ext cx="9906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 smtClean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 smtClean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en-US" altLang="zh-CN" sz="2800" b="1" i="0" dirty="0">
              <a:solidFill>
                <a:srgbClr val="150AE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6500" name="Text Box 4"/>
          <p:cNvSpPr txBox="1"/>
          <p:nvPr/>
        </p:nvSpPr>
        <p:spPr>
          <a:xfrm>
            <a:off x="457200" y="3048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lang="en-US" altLang="zh-CN" sz="2800" b="1" i="0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828800" y="762000"/>
          <a:ext cx="4800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r:id="rId5" imgW="1892300" imgH="482600" progId="Equation.3">
                  <p:embed/>
                </p:oleObj>
              </mc:Choice>
              <mc:Fallback>
                <p:oleObj r:id="rId5" imgW="1892300" imgH="482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762000"/>
                        <a:ext cx="4800600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/>
          <p:cNvSpPr txBox="1"/>
          <p:nvPr/>
        </p:nvSpPr>
        <p:spPr>
          <a:xfrm>
            <a:off x="1371600" y="265113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设总体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的概率密度为</a:t>
            </a:r>
          </a:p>
        </p:txBody>
      </p:sp>
      <p:sp>
        <p:nvSpPr>
          <p:cNvPr id="106503" name="Text Box 7"/>
          <p:cNvSpPr txBox="1"/>
          <p:nvPr/>
        </p:nvSpPr>
        <p:spPr>
          <a:xfrm>
            <a:off x="1116013" y="306863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的数学期望为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838200" y="3581400"/>
          <a:ext cx="3505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r:id="rId7" imgW="1346835" imgH="342900" progId="Equation.3">
                  <p:embed/>
                </p:oleObj>
              </mc:Choice>
              <mc:Fallback>
                <p:oleObj r:id="rId7" imgW="1346835" imgH="342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35052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685800" y="4495800"/>
          <a:ext cx="35052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r:id="rId9" imgW="1117600" imgH="406400" progId="Equation.3">
                  <p:embed/>
                </p:oleObj>
              </mc:Choice>
              <mc:Fallback>
                <p:oleObj r:id="rId9" imgW="1117600" imgH="406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4495800"/>
                        <a:ext cx="3505200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4267200" y="3581400"/>
          <a:ext cx="30686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r:id="rId11" imgW="1181735" imgH="342900" progId="Equation.3">
                  <p:embed/>
                </p:oleObj>
              </mc:Choice>
              <mc:Fallback>
                <p:oleObj r:id="rId11" imgW="1181735" imgH="342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3581400"/>
                        <a:ext cx="3068638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7162800" y="3429000"/>
          <a:ext cx="1600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r:id="rId13" imgW="571500" imgH="406400" progId="Equation.3">
                  <p:embed/>
                </p:oleObj>
              </mc:Choice>
              <mc:Fallback>
                <p:oleObj r:id="rId13" imgW="571500" imgH="4064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62800" y="3429000"/>
                        <a:ext cx="160020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8" name="Group 12"/>
          <p:cNvGrpSpPr/>
          <p:nvPr/>
        </p:nvGrpSpPr>
        <p:grpSpPr>
          <a:xfrm>
            <a:off x="609600" y="5638800"/>
            <a:ext cx="3124200" cy="522288"/>
            <a:chOff x="0" y="0"/>
            <a:chExt cx="1968" cy="329"/>
          </a:xfrm>
        </p:grpSpPr>
        <p:sp>
          <p:nvSpPr>
            <p:cNvPr id="23564" name="Text Box 13"/>
            <p:cNvSpPr txBox="1"/>
            <p:nvPr/>
          </p:nvSpPr>
          <p:spPr>
            <a:xfrm>
              <a:off x="0" y="0"/>
              <a:ext cx="19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得  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的矩估计量为</a:t>
              </a:r>
            </a:p>
          </p:txBody>
        </p:sp>
        <p:graphicFrame>
          <p:nvGraphicFramePr>
            <p:cNvPr id="23565" name="Object 14"/>
            <p:cNvGraphicFramePr>
              <a:graphicFrameLocks noChangeAspect="1"/>
            </p:cNvGraphicFramePr>
            <p:nvPr/>
          </p:nvGraphicFramePr>
          <p:xfrm>
            <a:off x="288" y="24"/>
            <a:ext cx="28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r:id="rId15" imgW="139700" imgH="178435" progId="Equation.3">
                    <p:embed/>
                  </p:oleObj>
                </mc:Choice>
                <mc:Fallback>
                  <p:oleObj r:id="rId15" imgW="139700" imgH="178435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8" y="24"/>
                          <a:ext cx="28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3717925" y="5334000"/>
          <a:ext cx="2317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r:id="rId17" imgW="800735" imgH="419100" progId="Equation.3">
                  <p:embed/>
                </p:oleObj>
              </mc:Choice>
              <mc:Fallback>
                <p:oleObj r:id="rId17" imgW="800735" imgH="419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17925" y="5334000"/>
                        <a:ext cx="23177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  <p:bldP spid="106502" grpId="0"/>
      <p:bldP spid="1065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01253" y="2331720"/>
          <a:ext cx="782785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3" imgW="7028815" imgH="4065905" progId="Word.Document.8">
                  <p:embed/>
                </p:oleObj>
              </mc:Choice>
              <mc:Fallback>
                <p:oleObj r:id="rId3" imgW="7028815" imgH="4065905" progId="Word.Document.8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253" y="2331720"/>
                        <a:ext cx="7827855" cy="45262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10023512"/>
              </p:ext>
            </p:extLst>
          </p:nvPr>
        </p:nvGraphicFramePr>
        <p:xfrm>
          <a:off x="299085" y="883051"/>
          <a:ext cx="8229600" cy="140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Document" r:id="rId5" imgW="7032133" imgH="1200209" progId="Word.Document.8">
                  <p:embed/>
                </p:oleObj>
              </mc:Choice>
              <mc:Fallback>
                <p:oleObj name="Document" r:id="rId5" imgW="7032133" imgH="1200209" progId="Word.Document.8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085" y="883051"/>
                        <a:ext cx="8229600" cy="140381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5122"/>
          <p:cNvSpPr/>
          <p:nvPr/>
        </p:nvSpPr>
        <p:spPr>
          <a:xfrm>
            <a:off x="539750" y="1984375"/>
            <a:ext cx="7524750" cy="30448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fontAlgn="base" hangingPunct="1">
              <a:lnSpc>
                <a:spcPct val="120000"/>
              </a:lnSpc>
            </a:pPr>
            <a:r>
              <a:rPr lang="en-US" altLang="zh-CN" sz="3200" b="1" i="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3200" b="1" i="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上一章，我们介绍了总体、样本、简单随机样本、统计量和抽样分布的概念，介绍了统计中常用的三大分布，给出了几个重要的抽样分布定理 </a:t>
            </a:r>
            <a:r>
              <a:rPr lang="en-US" altLang="zh-CN" sz="3200" b="1" i="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 </a:t>
            </a:r>
            <a:r>
              <a:rPr lang="zh-CN" altLang="en-US" sz="3200" b="1" i="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它们是进一步学习统计推断的基础 </a:t>
            </a:r>
            <a:r>
              <a:rPr lang="en-US" altLang="zh-CN" sz="3200" b="1" i="0" strike="noStrike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对象 28674"/>
          <p:cNvGraphicFramePr/>
          <p:nvPr/>
        </p:nvGraphicFramePr>
        <p:xfrm>
          <a:off x="922338" y="782638"/>
          <a:ext cx="7785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r:id="rId3" imgW="7785100" imgH="1651000" progId="Equation.3">
                  <p:embed/>
                </p:oleObj>
              </mc:Choice>
              <mc:Fallback>
                <p:oleObj r:id="rId3" imgW="7785100" imgH="16510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782638"/>
                        <a:ext cx="778510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文本框 28675"/>
          <p:cNvSpPr txBox="1"/>
          <p:nvPr/>
        </p:nvSpPr>
        <p:spPr>
          <a:xfrm>
            <a:off x="873125" y="244792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28677" name="对象 28676"/>
          <p:cNvGraphicFramePr/>
          <p:nvPr/>
        </p:nvGraphicFramePr>
        <p:xfrm>
          <a:off x="1997075" y="2524125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r:id="rId5" imgW="1600200" imgH="419100" progId="Equation.3">
                  <p:embed/>
                </p:oleObj>
              </mc:Choice>
              <mc:Fallback>
                <p:oleObj r:id="rId5" imgW="1600200" imgH="4191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7075" y="2524125"/>
                        <a:ext cx="1600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/>
          <p:nvPr/>
        </p:nvGraphicFramePr>
        <p:xfrm>
          <a:off x="3652838" y="2624138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r:id="rId7" imgW="659765" imgH="304800" progId="Equation.3">
                  <p:embed/>
                </p:oleObj>
              </mc:Choice>
              <mc:Fallback>
                <p:oleObj r:id="rId7" imgW="659765" imgH="3048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2838" y="2624138"/>
                        <a:ext cx="660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/>
          <p:nvPr/>
        </p:nvGraphicFramePr>
        <p:xfrm>
          <a:off x="2005013" y="2986088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r:id="rId9" imgW="1778000" imgH="469900" progId="Equation.3">
                  <p:embed/>
                </p:oleObj>
              </mc:Choice>
              <mc:Fallback>
                <p:oleObj r:id="rId9" imgW="1778000" imgH="469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5013" y="2986088"/>
                        <a:ext cx="177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/>
          <p:nvPr/>
        </p:nvGraphicFramePr>
        <p:xfrm>
          <a:off x="6453188" y="2979738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r:id="rId11" imgW="1549400" imgH="469900" progId="Equation.3">
                  <p:embed/>
                </p:oleObj>
              </mc:Choice>
              <mc:Fallback>
                <p:oleObj r:id="rId11" imgW="1549400" imgH="469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53188" y="2979738"/>
                        <a:ext cx="1549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/>
          <p:nvPr/>
        </p:nvGraphicFramePr>
        <p:xfrm>
          <a:off x="3810000" y="2997200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r:id="rId13" imgW="2667000" imgH="469900" progId="Equation.3">
                  <p:embed/>
                </p:oleObj>
              </mc:Choice>
              <mc:Fallback>
                <p:oleObj r:id="rId13" imgW="2667000" imgH="469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0" y="2997200"/>
                        <a:ext cx="2667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8681"/>
          <p:cNvGraphicFramePr/>
          <p:nvPr/>
        </p:nvGraphicFramePr>
        <p:xfrm>
          <a:off x="1873250" y="3524250"/>
          <a:ext cx="2641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r:id="rId15" imgW="2641600" imgH="1054100" progId="Equation.3">
                  <p:embed/>
                </p:oleObj>
              </mc:Choice>
              <mc:Fallback>
                <p:oleObj r:id="rId15" imgW="2641600" imgH="10541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3250" y="3524250"/>
                        <a:ext cx="26416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文本框 28684"/>
          <p:cNvSpPr txBox="1"/>
          <p:nvPr/>
        </p:nvSpPr>
        <p:spPr>
          <a:xfrm>
            <a:off x="914400" y="45481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解方程组得到矩估计量分别为</a:t>
            </a:r>
          </a:p>
        </p:txBody>
      </p:sp>
      <p:graphicFrame>
        <p:nvGraphicFramePr>
          <p:cNvPr id="28686" name="对象 28685"/>
          <p:cNvGraphicFramePr/>
          <p:nvPr/>
        </p:nvGraphicFramePr>
        <p:xfrm>
          <a:off x="5918200" y="4624388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r:id="rId17" imgW="1778000" imgH="419100" progId="Equation.3">
                  <p:embed/>
                </p:oleObj>
              </mc:Choice>
              <mc:Fallback>
                <p:oleObj r:id="rId17" imgW="1778000" imgH="4191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18200" y="4624388"/>
                        <a:ext cx="1778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对象 28686"/>
          <p:cNvGraphicFramePr/>
          <p:nvPr/>
        </p:nvGraphicFramePr>
        <p:xfrm>
          <a:off x="1092200" y="5349875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r:id="rId19" imgW="1968500" imgH="508000" progId="Equation.3">
                  <p:embed/>
                </p:oleObj>
              </mc:Choice>
              <mc:Fallback>
                <p:oleObj r:id="rId19" imgW="1968500" imgH="5080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92200" y="5349875"/>
                        <a:ext cx="1968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对象 28689"/>
          <p:cNvGraphicFramePr/>
          <p:nvPr/>
        </p:nvGraphicFramePr>
        <p:xfrm>
          <a:off x="3070225" y="5207000"/>
          <a:ext cx="232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r:id="rId21" imgW="2324100" imgH="939800" progId="Equation.3">
                  <p:embed/>
                </p:oleObj>
              </mc:Choice>
              <mc:Fallback>
                <p:oleObj r:id="rId21" imgW="2324100" imgH="939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70225" y="5207000"/>
                        <a:ext cx="2324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对象 28690"/>
          <p:cNvGraphicFramePr/>
          <p:nvPr/>
        </p:nvGraphicFramePr>
        <p:xfrm>
          <a:off x="5392738" y="5180013"/>
          <a:ext cx="252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r:id="rId23" imgW="2527300" imgH="939800" progId="Equation.3">
                  <p:embed/>
                </p:oleObj>
              </mc:Choice>
              <mc:Fallback>
                <p:oleObj r:id="rId23" imgW="2527300" imgH="9398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92738" y="5180013"/>
                        <a:ext cx="2527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文本框 28673"/>
          <p:cNvSpPr txBox="1"/>
          <p:nvPr/>
        </p:nvSpPr>
        <p:spPr>
          <a:xfrm>
            <a:off x="831850" y="76200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 smtClean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 smtClean="0">
                <a:solidFill>
                  <a:srgbClr val="150AE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endParaRPr lang="en-US" altLang="zh-CN" sz="2800" b="1" i="0" dirty="0">
              <a:solidFill>
                <a:srgbClr val="150AE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29697"/>
          <p:cNvSpPr txBox="1"/>
          <p:nvPr/>
        </p:nvSpPr>
        <p:spPr>
          <a:xfrm>
            <a:off x="852488" y="6858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上例表明:</a:t>
            </a:r>
          </a:p>
        </p:txBody>
      </p:sp>
      <p:sp>
        <p:nvSpPr>
          <p:cNvPr id="29699" name="文本框 29698"/>
          <p:cNvSpPr txBox="1"/>
          <p:nvPr/>
        </p:nvSpPr>
        <p:spPr>
          <a:xfrm>
            <a:off x="914400" y="1101725"/>
            <a:ext cx="7696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总体均值与方差的矩估计量的表达式不因不同的总体分布而异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29700" name="对象 29699"/>
          <p:cNvGraphicFramePr/>
          <p:nvPr/>
        </p:nvGraphicFramePr>
        <p:xfrm>
          <a:off x="612775" y="2065338"/>
          <a:ext cx="848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r:id="rId3" imgW="8483600" imgH="469900" progId="Equation.3">
                  <p:embed/>
                </p:oleObj>
              </mc:Choice>
              <mc:Fallback>
                <p:oleObj r:id="rId3" imgW="8483600" imgH="469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775" y="2065338"/>
                        <a:ext cx="8483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9700"/>
          <p:cNvGraphicFramePr/>
          <p:nvPr/>
        </p:nvGraphicFramePr>
        <p:xfrm>
          <a:off x="1866900" y="273685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r:id="rId5" imgW="1054100" imgH="419100" progId="Equation.3">
                  <p:embed/>
                </p:oleObj>
              </mc:Choice>
              <mc:Fallback>
                <p:oleObj r:id="rId5" imgW="1054100" imgH="4191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6850"/>
                        <a:ext cx="1054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/>
          <p:nvPr/>
        </p:nvGraphicFramePr>
        <p:xfrm>
          <a:off x="3659188" y="272415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r:id="rId7" imgW="419100" imgH="393700" progId="Equation.3">
                  <p:embed/>
                </p:oleObj>
              </mc:Choice>
              <mc:Fallback>
                <p:oleObj r:id="rId7" imgW="419100" imgH="393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9188" y="2724150"/>
                        <a:ext cx="419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29704"/>
          <p:cNvGraphicFramePr/>
          <p:nvPr/>
        </p:nvGraphicFramePr>
        <p:xfrm>
          <a:off x="4124325" y="2489200"/>
          <a:ext cx="252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r:id="rId9" imgW="2527300" imgH="939800" progId="Equation.3">
                  <p:embed/>
                </p:oleObj>
              </mc:Choice>
              <mc:Fallback>
                <p:oleObj r:id="rId9" imgW="2527300" imgH="939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4325" y="2489200"/>
                        <a:ext cx="2527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文本框 29707"/>
          <p:cNvSpPr txBox="1"/>
          <p:nvPr/>
        </p:nvSpPr>
        <p:spPr>
          <a:xfrm>
            <a:off x="831850" y="33670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一般地,</a:t>
            </a:r>
          </a:p>
        </p:txBody>
      </p:sp>
      <p:graphicFrame>
        <p:nvGraphicFramePr>
          <p:cNvPr id="29709" name="对象 29708"/>
          <p:cNvGraphicFramePr/>
          <p:nvPr/>
        </p:nvGraphicFramePr>
        <p:xfrm>
          <a:off x="914400" y="3844925"/>
          <a:ext cx="819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r:id="rId11" imgW="8191500" imgH="939800" progId="Equation.3">
                  <p:embed/>
                </p:oleObj>
              </mc:Choice>
              <mc:Fallback>
                <p:oleObj r:id="rId11" imgW="8191500" imgH="9398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844925"/>
                        <a:ext cx="8191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对象 29709"/>
          <p:cNvGraphicFramePr/>
          <p:nvPr/>
        </p:nvGraphicFramePr>
        <p:xfrm>
          <a:off x="911225" y="4662488"/>
          <a:ext cx="7658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r:id="rId13" imgW="7658100" imgH="1498600" progId="Equation.3">
                  <p:embed/>
                </p:oleObj>
              </mc:Choice>
              <mc:Fallback>
                <p:oleObj r:id="rId13" imgW="7658100" imgH="149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1225" y="4662488"/>
                        <a:ext cx="7658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/>
          <p:nvPr/>
        </p:nvSpPr>
        <p:spPr>
          <a:xfrm>
            <a:off x="323850" y="11255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矩法的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是简单易行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并不需要事先知道总体是什么分布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34147" name="Rectangle 3"/>
          <p:cNvSpPr/>
          <p:nvPr/>
        </p:nvSpPr>
        <p:spPr>
          <a:xfrm>
            <a:off x="323850" y="2573338"/>
            <a:ext cx="8351838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i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是，当总体类型已知时，没有充分利用分布提供的信息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一般场合下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矩估计量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不具有唯一性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8" name="Rectangle 4"/>
          <p:cNvSpPr/>
          <p:nvPr/>
        </p:nvSpPr>
        <p:spPr>
          <a:xfrm>
            <a:off x="395288" y="4121150"/>
            <a:ext cx="8424862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其主要原因在于建立矩法方程时，选取那些总体矩用相应样本矩代替带有一定的随意性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47" grpId="0"/>
      <p:bldP spid="1341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/>
          <p:nvPr/>
        </p:nvSpPr>
        <p:spPr>
          <a:xfrm>
            <a:off x="468313" y="1406525"/>
            <a:ext cx="8135937" cy="1073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它是在总体类型已知条件下使用的一种参数估计方法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468313" y="2593975"/>
            <a:ext cx="5399087" cy="1031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它首先是由德国数学家高斯在</a:t>
            </a:r>
          </a:p>
          <a:p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1821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年提出的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22532" name="Group 4"/>
          <p:cNvGrpSpPr/>
          <p:nvPr/>
        </p:nvGrpSpPr>
        <p:grpSpPr>
          <a:xfrm>
            <a:off x="6948488" y="2386013"/>
            <a:ext cx="1703387" cy="2254250"/>
            <a:chOff x="0" y="0"/>
            <a:chExt cx="1073" cy="1532"/>
          </a:xfrm>
        </p:grpSpPr>
        <p:pic>
          <p:nvPicPr>
            <p:cNvPr id="27652" name="Picture 5" descr="GAOSI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41" cy="14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3" name="Rectangle 6"/>
            <p:cNvSpPr/>
            <p:nvPr/>
          </p:nvSpPr>
          <p:spPr>
            <a:xfrm>
              <a:off x="288" y="1138"/>
              <a:ext cx="78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32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Gauss</a:t>
              </a:r>
              <a:endPara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35" name="Group 7"/>
          <p:cNvGrpSpPr/>
          <p:nvPr/>
        </p:nvGrpSpPr>
        <p:grpSpPr>
          <a:xfrm>
            <a:off x="611188" y="4568825"/>
            <a:ext cx="1917700" cy="2028825"/>
            <a:chOff x="0" y="0"/>
            <a:chExt cx="1208" cy="1337"/>
          </a:xfrm>
        </p:grpSpPr>
        <p:pic>
          <p:nvPicPr>
            <p:cNvPr id="27655" name="Picture 8" descr="Fishe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08" cy="12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6" name="Rectangle 9"/>
            <p:cNvSpPr/>
            <p:nvPr/>
          </p:nvSpPr>
          <p:spPr>
            <a:xfrm>
              <a:off x="42" y="955"/>
              <a:ext cx="813" cy="3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3200" b="1" i="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Fisher</a:t>
              </a:r>
              <a:endPara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8" name="Rectangle 10"/>
          <p:cNvSpPr/>
          <p:nvPr/>
        </p:nvSpPr>
        <p:spPr>
          <a:xfrm>
            <a:off x="395288" y="3055938"/>
            <a:ext cx="5472112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然而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这个方法常归功于英国统计学家费歇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9" name="Rectangle 11"/>
          <p:cNvSpPr/>
          <p:nvPr/>
        </p:nvSpPr>
        <p:spPr>
          <a:xfrm>
            <a:off x="2914650" y="4851400"/>
            <a:ext cx="5329238" cy="13731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费歇在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1922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年重新发现了这一方法，并首先研究了这种方法的一些性质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40" name="Text Box 12"/>
          <p:cNvSpPr txBox="1"/>
          <p:nvPr/>
        </p:nvSpPr>
        <p:spPr>
          <a:xfrm>
            <a:off x="250825" y="692150"/>
            <a:ext cx="4927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FA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lang="en-US" altLang="zh-CN" sz="3200" b="1" i="0" dirty="0">
                <a:solidFill>
                  <a:srgbClr val="FA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 i="0" dirty="0">
                <a:solidFill>
                  <a:srgbClr val="FA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</a:t>
            </a:r>
            <a:r>
              <a:rPr lang="zh-CN" altLang="en-US" sz="3200" b="1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大似然估计方法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8" grpId="0"/>
      <p:bldP spid="22539" grpId="0"/>
      <p:bldP spid="225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/>
          <p:nvPr/>
        </p:nvSpPr>
        <p:spPr>
          <a:xfrm>
            <a:off x="1042988" y="688975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最大似然法的基本思想</a:t>
            </a:r>
          </a:p>
        </p:txBody>
      </p:sp>
      <p:sp>
        <p:nvSpPr>
          <p:cNvPr id="135171" name="Rectangle 3"/>
          <p:cNvSpPr/>
          <p:nvPr/>
        </p:nvSpPr>
        <p:spPr>
          <a:xfrm>
            <a:off x="165100" y="1430338"/>
            <a:ext cx="4262438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先看一个简单例子：</a:t>
            </a:r>
            <a:endParaRPr lang="zh-CN" altLang="en-US" sz="2800" b="1" i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2" name="Rectangle 4"/>
          <p:cNvSpPr/>
          <p:nvPr/>
        </p:nvSpPr>
        <p:spPr>
          <a:xfrm>
            <a:off x="1614488" y="2592388"/>
            <a:ext cx="367823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一只野兔从前方窜过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35173" name="Rectangle 5"/>
          <p:cNvSpPr/>
          <p:nvPr/>
        </p:nvSpPr>
        <p:spPr>
          <a:xfrm>
            <a:off x="2649538" y="3703638"/>
            <a:ext cx="27860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是谁打中的呢？</a:t>
            </a:r>
          </a:p>
        </p:txBody>
      </p:sp>
      <p:sp>
        <p:nvSpPr>
          <p:cNvPr id="135174" name="Rectangle 6"/>
          <p:cNvSpPr/>
          <p:nvPr/>
        </p:nvSpPr>
        <p:spPr>
          <a:xfrm>
            <a:off x="250825" y="1944688"/>
            <a:ext cx="5256213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某位同学与一位猎人一起外出打猎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35175" name="Rectangle 7"/>
          <p:cNvSpPr/>
          <p:nvPr/>
        </p:nvSpPr>
        <p:spPr>
          <a:xfrm>
            <a:off x="165100" y="367347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如果要你推测，</a:t>
            </a:r>
          </a:p>
        </p:txBody>
      </p:sp>
      <p:sp>
        <p:nvSpPr>
          <p:cNvPr id="135176" name="Rectangle 8"/>
          <p:cNvSpPr/>
          <p:nvPr/>
        </p:nvSpPr>
        <p:spPr>
          <a:xfrm>
            <a:off x="174625" y="4278313"/>
            <a:ext cx="2505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你会如何想呢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pic>
        <p:nvPicPr>
          <p:cNvPr id="135177" name="Picture 9" descr="打猎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63" y="1597025"/>
            <a:ext cx="3079750" cy="2192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5178" name="Picture 10" descr="受伤兔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0" y="4652963"/>
            <a:ext cx="2774950" cy="1430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5179" name="Picture 11" descr="兔子跑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663" y="4783138"/>
            <a:ext cx="2971800" cy="143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80" name="Rectangle 12"/>
          <p:cNvSpPr/>
          <p:nvPr/>
        </p:nvSpPr>
        <p:spPr>
          <a:xfrm>
            <a:off x="179388" y="3168650"/>
            <a:ext cx="51276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只听一声枪响，野兔应声倒下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2" grpId="0"/>
      <p:bldP spid="135173" grpId="0"/>
      <p:bldP spid="135174" grpId="0"/>
      <p:bldP spid="135175" grpId="0"/>
      <p:bldP spid="135176" grpId="0"/>
      <p:bldP spid="1351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/>
          <p:nvPr/>
        </p:nvSpPr>
        <p:spPr>
          <a:xfrm>
            <a:off x="539750" y="1423988"/>
            <a:ext cx="8062913" cy="16303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你就会想，只发一枪便打中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猎人命中的概率一般大于这位同学命中的概率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看来这一枪是猎人射中的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   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5" name="Rectangle 3"/>
          <p:cNvSpPr/>
          <p:nvPr/>
        </p:nvSpPr>
        <p:spPr>
          <a:xfrm>
            <a:off x="539750" y="3136900"/>
            <a:ext cx="8077200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这个例子所作的推断已经体现了最大似然法的基本思想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699" name="Picture 4" descr="受伤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5" y="4519613"/>
            <a:ext cx="2774950" cy="1430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/>
          <p:nvPr/>
        </p:nvSpPr>
        <p:spPr>
          <a:xfrm>
            <a:off x="323850" y="1773238"/>
            <a:ext cx="8423275" cy="20621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最大似然估计法的思想：一随机试验有若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干个可能的结果，如果在一次抽样中某一结果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出现了，就认为这一结果是褚个可能的结果中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出现概率最大的一个。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对象 30722"/>
          <p:cNvGraphicFramePr/>
          <p:nvPr/>
        </p:nvGraphicFramePr>
        <p:xfrm>
          <a:off x="825500" y="1412875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r:id="rId3" imgW="3947795" imgH="444500" progId="Equation.3">
                  <p:embed/>
                </p:oleObj>
              </mc:Choice>
              <mc:Fallback>
                <p:oleObj r:id="rId3" imgW="3947795" imgH="444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1412875"/>
                        <a:ext cx="3949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0723"/>
          <p:cNvGraphicFramePr/>
          <p:nvPr/>
        </p:nvGraphicFramePr>
        <p:xfrm>
          <a:off x="800100" y="2752725"/>
          <a:ext cx="783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r:id="rId5" imgW="7832725" imgH="444500" progId="Equation.3">
                  <p:embed/>
                </p:oleObj>
              </mc:Choice>
              <mc:Fallback>
                <p:oleObj r:id="rId5" imgW="7832725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" y="2752725"/>
                        <a:ext cx="7835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0724"/>
          <p:cNvGraphicFramePr/>
          <p:nvPr/>
        </p:nvGraphicFramePr>
        <p:xfrm>
          <a:off x="1016000" y="4092575"/>
          <a:ext cx="568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r:id="rId7" imgW="5687060" imgH="444500" progId="Equation.3">
                  <p:embed/>
                </p:oleObj>
              </mc:Choice>
              <mc:Fallback>
                <p:oleObj r:id="rId7" imgW="5687060" imgH="444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6000" y="4092575"/>
                        <a:ext cx="5689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30725"/>
          <p:cNvGraphicFramePr/>
          <p:nvPr/>
        </p:nvGraphicFramePr>
        <p:xfrm>
          <a:off x="876300" y="4651375"/>
          <a:ext cx="702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r:id="rId9" imgW="7019925" imgH="951865" progId="Equation.3">
                  <p:embed/>
                </p:oleObj>
              </mc:Choice>
              <mc:Fallback>
                <p:oleObj r:id="rId9" imgW="7019925" imgH="9518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6300" y="4651375"/>
                        <a:ext cx="7023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文本框 30727"/>
          <p:cNvSpPr txBox="1"/>
          <p:nvPr/>
        </p:nvSpPr>
        <p:spPr>
          <a:xfrm>
            <a:off x="873125" y="1966913"/>
            <a:ext cx="3962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似然函数的定义</a:t>
            </a:r>
          </a:p>
        </p:txBody>
      </p:sp>
      <p:graphicFrame>
        <p:nvGraphicFramePr>
          <p:cNvPr id="30729" name="对象 30728"/>
          <p:cNvGraphicFramePr/>
          <p:nvPr/>
        </p:nvGraphicFramePr>
        <p:xfrm>
          <a:off x="914400" y="3463925"/>
          <a:ext cx="491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r:id="rId11" imgW="4912995" imgH="444500" progId="Equation.3">
                  <p:embed/>
                </p:oleObj>
              </mc:Choice>
              <mc:Fallback>
                <p:oleObj r:id="rId11" imgW="4912995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463925"/>
                        <a:ext cx="4914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对象 31745"/>
          <p:cNvGraphicFramePr/>
          <p:nvPr/>
        </p:nvGraphicFramePr>
        <p:xfrm>
          <a:off x="665163" y="2228850"/>
          <a:ext cx="853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r:id="rId3" imgW="8534400" imgH="457200" progId="Equation.3">
                  <p:embed/>
                </p:oleObj>
              </mc:Choice>
              <mc:Fallback>
                <p:oleObj r:id="rId3" imgW="8534400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63" y="2228850"/>
                        <a:ext cx="8534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对象 31746"/>
          <p:cNvGraphicFramePr/>
          <p:nvPr/>
        </p:nvGraphicFramePr>
        <p:xfrm>
          <a:off x="641350" y="291465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r:id="rId5" imgW="7997825" imgH="444500" progId="Equation.3">
                  <p:embed/>
                </p:oleObj>
              </mc:Choice>
              <mc:Fallback>
                <p:oleObj r:id="rId5" imgW="7997825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350" y="2914650"/>
                        <a:ext cx="800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31747"/>
          <p:cNvGraphicFramePr/>
          <p:nvPr/>
        </p:nvGraphicFramePr>
        <p:xfrm>
          <a:off x="857250" y="3476625"/>
          <a:ext cx="703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r:id="rId7" imgW="7032625" imgH="951865" progId="Equation.3">
                  <p:embed/>
                </p:oleObj>
              </mc:Choice>
              <mc:Fallback>
                <p:oleObj r:id="rId7" imgW="7032625" imgH="9518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250" y="3476625"/>
                        <a:ext cx="7035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31748"/>
          <p:cNvGraphicFramePr/>
          <p:nvPr/>
        </p:nvGraphicFramePr>
        <p:xfrm>
          <a:off x="895350" y="4521200"/>
          <a:ext cx="406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r:id="rId9" imgW="4062095" imgH="431800" progId="Equation.3">
                  <p:embed/>
                </p:oleObj>
              </mc:Choice>
              <mc:Fallback>
                <p:oleObj r:id="rId9" imgW="4062095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350" y="4521200"/>
                        <a:ext cx="4064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31752"/>
          <p:cNvGraphicFramePr/>
          <p:nvPr/>
        </p:nvGraphicFramePr>
        <p:xfrm>
          <a:off x="787400" y="1066800"/>
          <a:ext cx="767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r:id="rId11" imgW="7667625" imgH="951865" progId="Equation.3">
                  <p:embed/>
                </p:oleObj>
              </mc:Choice>
              <mc:Fallback>
                <p:oleObj r:id="rId11" imgW="7667625" imgH="9518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400" y="1066800"/>
                        <a:ext cx="7670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对象 33793"/>
          <p:cNvGraphicFramePr/>
          <p:nvPr/>
        </p:nvGraphicFramePr>
        <p:xfrm>
          <a:off x="904875" y="844550"/>
          <a:ext cx="378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r:id="rId3" imgW="3782695" imgH="431800" progId="Equation.3">
                  <p:embed/>
                </p:oleObj>
              </mc:Choice>
              <mc:Fallback>
                <p:oleObj r:id="rId3" imgW="3782695" imgH="431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844550"/>
                        <a:ext cx="378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对象 33794"/>
          <p:cNvGraphicFramePr/>
          <p:nvPr/>
        </p:nvGraphicFramePr>
        <p:xfrm>
          <a:off x="763588" y="2178050"/>
          <a:ext cx="711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r:id="rId5" imgW="7108825" imgH="444500" progId="Equation.3">
                  <p:embed/>
                </p:oleObj>
              </mc:Choice>
              <mc:Fallback>
                <p:oleObj r:id="rId5" imgW="7108825" imgH="4445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588" y="2178050"/>
                        <a:ext cx="7112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33795"/>
          <p:cNvGraphicFramePr/>
          <p:nvPr/>
        </p:nvGraphicFramePr>
        <p:xfrm>
          <a:off x="1028700" y="3498850"/>
          <a:ext cx="590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r:id="rId7" imgW="5905500" imgH="457200" progId="Equation.3">
                  <p:embed/>
                </p:oleObj>
              </mc:Choice>
              <mc:Fallback>
                <p:oleObj r:id="rId7" imgW="5905500" imgH="457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8700" y="3498850"/>
                        <a:ext cx="5905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33796"/>
          <p:cNvGraphicFramePr/>
          <p:nvPr/>
        </p:nvGraphicFramePr>
        <p:xfrm>
          <a:off x="962025" y="4038600"/>
          <a:ext cx="648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r:id="rId9" imgW="6487160" imgH="951865" progId="Equation.3">
                  <p:embed/>
                </p:oleObj>
              </mc:Choice>
              <mc:Fallback>
                <p:oleObj r:id="rId9" imgW="6487160" imgH="9518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025" y="4038600"/>
                        <a:ext cx="6489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文本框 33797"/>
          <p:cNvSpPr txBox="1"/>
          <p:nvPr/>
        </p:nvSpPr>
        <p:spPr>
          <a:xfrm>
            <a:off x="914400" y="1371600"/>
            <a:ext cx="60198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似然函数</a:t>
            </a:r>
          </a:p>
        </p:txBody>
      </p:sp>
      <p:graphicFrame>
        <p:nvGraphicFramePr>
          <p:cNvPr id="33799" name="对象 33798"/>
          <p:cNvGraphicFramePr/>
          <p:nvPr/>
        </p:nvGraphicFramePr>
        <p:xfrm>
          <a:off x="939800" y="2854325"/>
          <a:ext cx="515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r:id="rId11" imgW="5153660" imgH="444500" progId="Equation.3">
                  <p:embed/>
                </p:oleObj>
              </mc:Choice>
              <mc:Fallback>
                <p:oleObj r:id="rId11" imgW="5153660" imgH="444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9800" y="2854325"/>
                        <a:ext cx="515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对象 33799"/>
          <p:cNvGraphicFramePr/>
          <p:nvPr/>
        </p:nvGraphicFramePr>
        <p:xfrm>
          <a:off x="927100" y="5099050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r:id="rId13" imgW="7680325" imgH="951865" progId="Equation.3">
                  <p:embed/>
                </p:oleObj>
              </mc:Choice>
              <mc:Fallback>
                <p:oleObj r:id="rId13" imgW="7680325" imgH="9518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7100" y="5099050"/>
                        <a:ext cx="7683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左大括号 89094"/>
          <p:cNvSpPr/>
          <p:nvPr/>
        </p:nvSpPr>
        <p:spPr>
          <a:xfrm>
            <a:off x="2667000" y="1524000"/>
            <a:ext cx="457200" cy="3048000"/>
          </a:xfrm>
          <a:prstGeom prst="leftBrace">
            <a:avLst>
              <a:gd name="adj1" fmla="val 55524"/>
              <a:gd name="adj2" fmla="val 50000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i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89096" name="文本框 89095"/>
          <p:cNvSpPr txBox="1"/>
          <p:nvPr/>
        </p:nvSpPr>
        <p:spPr>
          <a:xfrm>
            <a:off x="3336925" y="1106488"/>
            <a:ext cx="1920875" cy="1311275"/>
          </a:xfrm>
          <a:prstGeom prst="rect">
            <a:avLst/>
          </a:prstGeom>
          <a:gradFill rotWithShape="0">
            <a:gsLst>
              <a:gs pos="0">
                <a:srgbClr val="FFF200">
                  <a:alpha val="100000"/>
                </a:srgbClr>
              </a:gs>
              <a:gs pos="45000">
                <a:srgbClr val="FF7A00">
                  <a:alpha val="100000"/>
                </a:srgbClr>
              </a:gs>
              <a:gs pos="70000">
                <a:srgbClr val="FF0300">
                  <a:alpha val="100000"/>
                </a:srgbClr>
              </a:gs>
              <a:gs pos="100000">
                <a:srgbClr val="4D0808">
                  <a:alpha val="100000"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000" i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参数估</a:t>
            </a:r>
          </a:p>
          <a:p>
            <a:r>
              <a:rPr lang="zh-CN" altLang="en-US" sz="4000" i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计问题</a:t>
            </a:r>
          </a:p>
        </p:txBody>
      </p:sp>
      <p:sp>
        <p:nvSpPr>
          <p:cNvPr id="89098" name="文本框 89097"/>
          <p:cNvSpPr txBox="1"/>
          <p:nvPr/>
        </p:nvSpPr>
        <p:spPr>
          <a:xfrm>
            <a:off x="3382963" y="3697288"/>
            <a:ext cx="1874837" cy="1311275"/>
          </a:xfrm>
          <a:prstGeom prst="rect">
            <a:avLst/>
          </a:prstGeom>
          <a:gradFill rotWithShape="0">
            <a:gsLst>
              <a:gs pos="0">
                <a:srgbClr val="4D0808">
                  <a:alpha val="100000"/>
                </a:srgbClr>
              </a:gs>
              <a:gs pos="30000">
                <a:srgbClr val="FF0300">
                  <a:alpha val="100000"/>
                </a:srgbClr>
              </a:gs>
              <a:gs pos="55000">
                <a:srgbClr val="FF7A00">
                  <a:alpha val="100000"/>
                </a:srgbClr>
              </a:gs>
              <a:gs pos="100000">
                <a:srgbClr val="FFF200">
                  <a:alpha val="10000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000" i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假设检</a:t>
            </a:r>
          </a:p>
          <a:p>
            <a:r>
              <a:rPr lang="zh-CN" altLang="en-US" sz="4000" i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验问题</a:t>
            </a:r>
          </a:p>
        </p:txBody>
      </p:sp>
      <p:sp>
        <p:nvSpPr>
          <p:cNvPr id="89099" name="左大括号 89098"/>
          <p:cNvSpPr/>
          <p:nvPr/>
        </p:nvSpPr>
        <p:spPr>
          <a:xfrm>
            <a:off x="5257800" y="928688"/>
            <a:ext cx="457200" cy="1981200"/>
          </a:xfrm>
          <a:prstGeom prst="leftBrace">
            <a:avLst>
              <a:gd name="adj1" fmla="val 36091"/>
              <a:gd name="adj2" fmla="val 50000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i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89100" name="文本框 89099"/>
          <p:cNvSpPr txBox="1"/>
          <p:nvPr/>
        </p:nvSpPr>
        <p:spPr>
          <a:xfrm>
            <a:off x="5984875" y="928688"/>
            <a:ext cx="1976438" cy="701675"/>
          </a:xfrm>
          <a:prstGeom prst="rect">
            <a:avLst/>
          </a:prstGeom>
          <a:gradFill rotWithShape="0">
            <a:gsLst>
              <a:gs pos="0">
                <a:srgbClr val="FEE7F2">
                  <a:alpha val="100000"/>
                </a:srgbClr>
              </a:gs>
              <a:gs pos="17999">
                <a:srgbClr val="FBD49C">
                  <a:alpha val="100000"/>
                </a:srgbClr>
              </a:gs>
              <a:gs pos="39000">
                <a:srgbClr val="FBA97D">
                  <a:alpha val="100000"/>
                </a:srgbClr>
              </a:gs>
              <a:gs pos="64000">
                <a:srgbClr val="FAC77D">
                  <a:alpha val="100000"/>
                </a:srgbClr>
              </a:gs>
              <a:gs pos="82001">
                <a:srgbClr val="FEE7F2">
                  <a:alpha val="100000"/>
                </a:srgbClr>
              </a:gs>
              <a:gs pos="100000">
                <a:srgbClr val="FBEAC7">
                  <a:alpha val="10000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i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 估 计</a:t>
            </a:r>
          </a:p>
        </p:txBody>
      </p:sp>
      <p:sp>
        <p:nvSpPr>
          <p:cNvPr id="89101" name="文本框 89100"/>
          <p:cNvSpPr txBox="1"/>
          <p:nvPr/>
        </p:nvSpPr>
        <p:spPr>
          <a:xfrm>
            <a:off x="5984875" y="2208213"/>
            <a:ext cx="2362200" cy="701675"/>
          </a:xfrm>
          <a:prstGeom prst="rect">
            <a:avLst/>
          </a:prstGeom>
          <a:gradFill rotWithShape="0">
            <a:gsLst>
              <a:gs pos="0">
                <a:srgbClr val="DDEBCF">
                  <a:alpha val="100000"/>
                </a:srgbClr>
              </a:gs>
              <a:gs pos="50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i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区间估 计</a:t>
            </a:r>
          </a:p>
        </p:txBody>
      </p:sp>
      <p:grpSp>
        <p:nvGrpSpPr>
          <p:cNvPr id="89108" name="组合 89107"/>
          <p:cNvGrpSpPr/>
          <p:nvPr/>
        </p:nvGrpSpPr>
        <p:grpSpPr>
          <a:xfrm>
            <a:off x="609600" y="1143000"/>
            <a:ext cx="1752600" cy="3733800"/>
            <a:chOff x="384" y="720"/>
            <a:chExt cx="1104" cy="2256"/>
          </a:xfrm>
        </p:grpSpPr>
        <p:sp>
          <p:nvSpPr>
            <p:cNvPr id="7176" name="椭圆 89101"/>
            <p:cNvSpPr/>
            <p:nvPr/>
          </p:nvSpPr>
          <p:spPr>
            <a:xfrm>
              <a:off x="384" y="720"/>
              <a:ext cx="1104" cy="2256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32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77" name="文本框 89103"/>
            <p:cNvSpPr txBox="1"/>
            <p:nvPr/>
          </p:nvSpPr>
          <p:spPr>
            <a:xfrm>
              <a:off x="534" y="841"/>
              <a:ext cx="755" cy="1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4000" i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数理</a:t>
              </a:r>
            </a:p>
            <a:p>
              <a:r>
                <a:rPr lang="zh-CN" altLang="en-US" sz="4000" i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统计</a:t>
              </a:r>
            </a:p>
            <a:p>
              <a:r>
                <a:rPr lang="zh-CN" altLang="en-US" sz="4000" i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的</a:t>
              </a:r>
              <a:endParaRPr lang="en-US" altLang="zh-CN" sz="4000" i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lang="zh-CN" altLang="en-US" sz="4000" i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</a:t>
              </a:r>
            </a:p>
            <a:p>
              <a:r>
                <a:rPr lang="zh-CN" altLang="en-US" sz="4000" i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问题</a:t>
              </a:r>
              <a:endParaRPr lang="zh-CN" altLang="en-US" sz="32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178" name="组合 89104"/>
          <p:cNvGrpSpPr/>
          <p:nvPr/>
        </p:nvGrpSpPr>
        <p:grpSpPr>
          <a:xfrm>
            <a:off x="8077200" y="6324600"/>
            <a:ext cx="914400" cy="381000"/>
            <a:chOff x="4992" y="4080"/>
            <a:chExt cx="576" cy="240"/>
          </a:xfrm>
        </p:grpSpPr>
        <p:sp>
          <p:nvSpPr>
            <p:cNvPr id="7179" name="动作按钮: 后退或前一项 89105">
              <a:hlinkClick r:id="" action="ppaction://hlinkshowjump?jump=previousslide"/>
            </p:cNvPr>
            <p:cNvSpPr/>
            <p:nvPr/>
          </p:nvSpPr>
          <p:spPr>
            <a:xfrm>
              <a:off x="4992" y="4080"/>
              <a:ext cx="288" cy="240"/>
            </a:xfrm>
            <a:prstGeom prst="actionButtonBackPrevious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i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7180" name="动作按钮: 前进或下一项 89106">
              <a:hlinkClick r:id="" action="ppaction://hlinkshowjump?jump=nextslide"/>
            </p:cNvPr>
            <p:cNvSpPr/>
            <p:nvPr/>
          </p:nvSpPr>
          <p:spPr>
            <a:xfrm>
              <a:off x="5280" y="4080"/>
              <a:ext cx="288" cy="240"/>
            </a:xfrm>
            <a:prstGeom prst="actionButtonForwardNex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i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7181" name="文本框 89108"/>
          <p:cNvSpPr txBox="1"/>
          <p:nvPr/>
        </p:nvSpPr>
        <p:spPr>
          <a:xfrm>
            <a:off x="8553450" y="0"/>
            <a:ext cx="5905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i="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bldLvl="0" animBg="1"/>
      <p:bldP spid="89098" grpId="0" bldLvl="0" animBg="1"/>
      <p:bldP spid="89100" grpId="0" bldLvl="0" animBg="1"/>
      <p:bldP spid="8910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对象 34817"/>
          <p:cNvGraphicFramePr/>
          <p:nvPr/>
        </p:nvGraphicFramePr>
        <p:xfrm>
          <a:off x="1003300" y="838200"/>
          <a:ext cx="7734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r:id="rId3" imgW="7734300" imgH="1562100" progId="Equation.3">
                  <p:embed/>
                </p:oleObj>
              </mc:Choice>
              <mc:Fallback>
                <p:oleObj r:id="rId3" imgW="7734300" imgH="15621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300" y="838200"/>
                        <a:ext cx="77343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34818"/>
          <p:cNvGraphicFramePr/>
          <p:nvPr/>
        </p:nvGraphicFramePr>
        <p:xfrm>
          <a:off x="3746500" y="1828800"/>
          <a:ext cx="233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r:id="rId5" imgW="2335530" imgH="799465" progId="Equation.3">
                  <p:embed/>
                </p:oleObj>
              </mc:Choice>
              <mc:Fallback>
                <p:oleObj r:id="rId5" imgW="2335530" imgH="79946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1828800"/>
                        <a:ext cx="23368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34819"/>
          <p:cNvGraphicFramePr/>
          <p:nvPr/>
        </p:nvGraphicFramePr>
        <p:xfrm>
          <a:off x="1042988" y="2584450"/>
          <a:ext cx="612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r:id="rId7" imgW="6118860" imgH="951865" progId="Equation.3">
                  <p:embed/>
                </p:oleObj>
              </mc:Choice>
              <mc:Fallback>
                <p:oleObj r:id="rId7" imgW="6118860" imgH="95186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2584450"/>
                        <a:ext cx="6121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34820"/>
          <p:cNvGraphicFramePr/>
          <p:nvPr/>
        </p:nvGraphicFramePr>
        <p:xfrm>
          <a:off x="1079500" y="3581400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r:id="rId9" imgW="4417695" imgH="444500" progId="Equation.3">
                  <p:embed/>
                </p:oleObj>
              </mc:Choice>
              <mc:Fallback>
                <p:oleObj r:id="rId9" imgW="4417695" imgH="4445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9500" y="3581400"/>
                        <a:ext cx="4419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矩形 32778"/>
          <p:cNvSpPr/>
          <p:nvPr/>
        </p:nvSpPr>
        <p:spPr>
          <a:xfrm>
            <a:off x="935038" y="5299075"/>
            <a:ext cx="2563812" cy="533400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i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2776" name="矩形 32775"/>
          <p:cNvSpPr/>
          <p:nvPr/>
        </p:nvSpPr>
        <p:spPr>
          <a:xfrm>
            <a:off x="914400" y="4598988"/>
            <a:ext cx="2265363" cy="5334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i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5843" name="文本框 32769"/>
          <p:cNvSpPr txBox="1"/>
          <p:nvPr/>
        </p:nvSpPr>
        <p:spPr>
          <a:xfrm>
            <a:off x="914400" y="7620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最大似然估计法</a:t>
            </a:r>
          </a:p>
        </p:txBody>
      </p:sp>
      <p:graphicFrame>
        <p:nvGraphicFramePr>
          <p:cNvPr id="32771" name="对象 32770"/>
          <p:cNvGraphicFramePr/>
          <p:nvPr/>
        </p:nvGraphicFramePr>
        <p:xfrm>
          <a:off x="977900" y="1447800"/>
          <a:ext cx="759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r:id="rId3" imgW="7594600" imgH="457200" progId="Equation.3">
                  <p:embed/>
                </p:oleObj>
              </mc:Choice>
              <mc:Fallback>
                <p:oleObj r:id="rId3" imgW="7594600" imgH="4572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900" y="1447800"/>
                        <a:ext cx="7594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32771"/>
          <p:cNvGraphicFramePr/>
          <p:nvPr/>
        </p:nvGraphicFramePr>
        <p:xfrm>
          <a:off x="912813" y="2120900"/>
          <a:ext cx="690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r:id="rId5" imgW="6908800" imgH="469900" progId="Equation.3">
                  <p:embed/>
                </p:oleObj>
              </mc:Choice>
              <mc:Fallback>
                <p:oleObj r:id="rId5" imgW="6908800" imgH="4699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2120900"/>
                        <a:ext cx="690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2772"/>
          <p:cNvGraphicFramePr/>
          <p:nvPr/>
        </p:nvGraphicFramePr>
        <p:xfrm>
          <a:off x="1001713" y="2743200"/>
          <a:ext cx="708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r:id="rId7" imgW="7086600" imgH="609600" progId="Equation.3">
                  <p:embed/>
                </p:oleObj>
              </mc:Choice>
              <mc:Fallback>
                <p:oleObj r:id="rId7" imgW="7086600" imgH="6096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1713" y="2743200"/>
                        <a:ext cx="70866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32773"/>
          <p:cNvGraphicFramePr/>
          <p:nvPr/>
        </p:nvGraphicFramePr>
        <p:xfrm>
          <a:off x="914400" y="3371850"/>
          <a:ext cx="525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r:id="rId9" imgW="5255260" imgH="444500" progId="Equation.3">
                  <p:embed/>
                </p:oleObj>
              </mc:Choice>
              <mc:Fallback>
                <p:oleObj r:id="rId9" imgW="5255260" imgH="4445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371850"/>
                        <a:ext cx="5257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32774"/>
          <p:cNvGraphicFramePr/>
          <p:nvPr/>
        </p:nvGraphicFramePr>
        <p:xfrm>
          <a:off x="912813" y="4013200"/>
          <a:ext cx="7264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r:id="rId11" imgW="7261225" imgH="1091565" progId="Equation.3">
                  <p:embed/>
                </p:oleObj>
              </mc:Choice>
              <mc:Fallback>
                <p:oleObj r:id="rId11" imgW="7261225" imgH="109156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2813" y="4013200"/>
                        <a:ext cx="72644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32777"/>
          <p:cNvGraphicFramePr/>
          <p:nvPr/>
        </p:nvGraphicFramePr>
        <p:xfrm>
          <a:off x="939800" y="5334000"/>
          <a:ext cx="256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r:id="rId13" imgW="2564130" imgH="482600" progId="Equation.3">
                  <p:embed/>
                </p:oleObj>
              </mc:Choice>
              <mc:Fallback>
                <p:oleObj r:id="rId13" imgW="2564130" imgH="482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9800" y="5334000"/>
                        <a:ext cx="2565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32780"/>
          <p:cNvGraphicFramePr/>
          <p:nvPr/>
        </p:nvGraphicFramePr>
        <p:xfrm>
          <a:off x="3371850" y="4667250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r:id="rId15" imgW="4493895" imgH="444500" progId="Equation.3">
                  <p:embed/>
                </p:oleObj>
              </mc:Choice>
              <mc:Fallback>
                <p:oleObj r:id="rId15" imgW="4493895" imgH="4445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71850" y="4667250"/>
                        <a:ext cx="4495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对象 32781"/>
          <p:cNvGraphicFramePr/>
          <p:nvPr/>
        </p:nvGraphicFramePr>
        <p:xfrm>
          <a:off x="3657600" y="5424488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r:id="rId17" imgW="4379595" imgH="444500" progId="Equation.3">
                  <p:embed/>
                </p:oleObj>
              </mc:Choice>
              <mc:Fallback>
                <p:oleObj r:id="rId17" imgW="4379595" imgH="4445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57600" y="5424488"/>
                        <a:ext cx="4381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35841"/>
          <p:cNvSpPr txBox="1"/>
          <p:nvPr/>
        </p:nvSpPr>
        <p:spPr>
          <a:xfrm>
            <a:off x="838200" y="1497013"/>
            <a:ext cx="525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求最大似然估计量的步骤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</p:txBody>
      </p:sp>
      <p:graphicFrame>
        <p:nvGraphicFramePr>
          <p:cNvPr id="35843" name="对象 35842"/>
          <p:cNvGraphicFramePr/>
          <p:nvPr/>
        </p:nvGraphicFramePr>
        <p:xfrm>
          <a:off x="876300" y="2222500"/>
          <a:ext cx="6794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r:id="rId3" imgW="6794500" imgH="2578100" progId="Equation.3">
                  <p:embed/>
                </p:oleObj>
              </mc:Choice>
              <mc:Fallback>
                <p:oleObj r:id="rId3" imgW="6794500" imgH="25781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2222500"/>
                        <a:ext cx="6794500" cy="257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35843"/>
          <p:cNvGraphicFramePr/>
          <p:nvPr/>
        </p:nvGraphicFramePr>
        <p:xfrm>
          <a:off x="842963" y="4673600"/>
          <a:ext cx="8089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r:id="rId5" imgW="8089900" imgH="1498600" progId="Equation.3">
                  <p:embed/>
                </p:oleObj>
              </mc:Choice>
              <mc:Fallback>
                <p:oleObj r:id="rId5" imgW="8089900" imgH="14986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963" y="4673600"/>
                        <a:ext cx="80899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矩形 35848"/>
          <p:cNvSpPr/>
          <p:nvPr/>
        </p:nvSpPr>
        <p:spPr>
          <a:xfrm>
            <a:off x="828675" y="925513"/>
            <a:ext cx="56308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最大似然估计法是由费舍尔引进的.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矩形 36871"/>
          <p:cNvSpPr/>
          <p:nvPr/>
        </p:nvSpPr>
        <p:spPr>
          <a:xfrm>
            <a:off x="5638800" y="762000"/>
            <a:ext cx="1905000" cy="941388"/>
          </a:xfrm>
          <a:prstGeom prst="rect">
            <a:avLst/>
          </a:prstGeom>
          <a:solidFill>
            <a:srgbClr val="00FFCC"/>
          </a:soli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i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6870" name="矩形 36869"/>
          <p:cNvSpPr/>
          <p:nvPr/>
        </p:nvSpPr>
        <p:spPr>
          <a:xfrm>
            <a:off x="914400" y="3484563"/>
            <a:ext cx="4419600" cy="9144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i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37891" name="对象 36865"/>
          <p:cNvGraphicFramePr/>
          <p:nvPr/>
        </p:nvGraphicFramePr>
        <p:xfrm>
          <a:off x="933450" y="863600"/>
          <a:ext cx="709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3" imgW="7099300" imgH="1422400" progId="Equation.3">
                  <p:embed/>
                </p:oleObj>
              </mc:Choice>
              <mc:Fallback>
                <p:oleObj r:id="rId3" imgW="7099300" imgH="14224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863600"/>
                        <a:ext cx="70993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文本框 36866"/>
          <p:cNvSpPr txBox="1"/>
          <p:nvPr/>
        </p:nvSpPr>
        <p:spPr>
          <a:xfrm>
            <a:off x="893763" y="2362200"/>
            <a:ext cx="74882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最大似然估计法也适用于分布中含有多个未知参数的情况. 此时只需令</a:t>
            </a:r>
          </a:p>
        </p:txBody>
      </p:sp>
      <p:graphicFrame>
        <p:nvGraphicFramePr>
          <p:cNvPr id="36868" name="对象 36867"/>
          <p:cNvGraphicFramePr/>
          <p:nvPr/>
        </p:nvGraphicFramePr>
        <p:xfrm>
          <a:off x="1066800" y="3505200"/>
          <a:ext cx="424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5" imgW="4241800" imgH="927100" progId="Equation.3">
                  <p:embed/>
                </p:oleObj>
              </mc:Choice>
              <mc:Fallback>
                <p:oleObj r:id="rId5" imgW="4241800" imgH="9271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4241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36868"/>
          <p:cNvGraphicFramePr/>
          <p:nvPr/>
        </p:nvGraphicFramePr>
        <p:xfrm>
          <a:off x="990600" y="4610100"/>
          <a:ext cx="7708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r:id="rId7" imgW="7708900" imgH="1028700" progId="Equation.3">
                  <p:embed/>
                </p:oleObj>
              </mc:Choice>
              <mc:Fallback>
                <p:oleObj r:id="rId7" imgW="7708900" imgH="10287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610100"/>
                        <a:ext cx="77089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文本框 36870"/>
          <p:cNvSpPr txBox="1"/>
          <p:nvPr/>
        </p:nvSpPr>
        <p:spPr>
          <a:xfrm>
            <a:off x="5334000" y="36576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对数似然方程组</a:t>
            </a:r>
          </a:p>
        </p:txBody>
      </p:sp>
      <p:sp>
        <p:nvSpPr>
          <p:cNvPr id="36874" name="矩形 36873"/>
          <p:cNvSpPr/>
          <p:nvPr/>
        </p:nvSpPr>
        <p:spPr>
          <a:xfrm>
            <a:off x="7543800" y="854075"/>
            <a:ext cx="12192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对数似然方程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71" grpId="0"/>
      <p:bldP spid="368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3" name="Object 2"/>
          <p:cNvGraphicFramePr>
            <a:graphicFrameLocks noChangeAspect="1"/>
          </p:cNvGraphicFramePr>
          <p:nvPr/>
        </p:nvGraphicFramePr>
        <p:xfrm>
          <a:off x="889000" y="858838"/>
          <a:ext cx="749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r:id="rId3" imgW="7489825" imgH="989965" progId="Equation.3">
                  <p:embed/>
                </p:oleObj>
              </mc:Choice>
              <mc:Fallback>
                <p:oleObj r:id="rId3" imgW="7489825" imgH="98996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858838"/>
                        <a:ext cx="749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914400" y="2057400"/>
          <a:ext cx="775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r:id="rId5" imgW="7759700" imgH="965200" progId="Equation.3">
                  <p:embed/>
                </p:oleObj>
              </mc:Choice>
              <mc:Fallback>
                <p:oleObj r:id="rId5" imgW="7759700" imgH="9652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7759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/>
          <p:nvPr/>
        </p:nvSpPr>
        <p:spPr>
          <a:xfrm>
            <a:off x="852488" y="1981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08050" y="3263900"/>
          <a:ext cx="745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r:id="rId7" imgW="7454900" imgH="469900" progId="Equation.3">
                  <p:embed/>
                </p:oleObj>
              </mc:Choice>
              <mc:Fallback>
                <p:oleObj r:id="rId7" imgW="7454900" imgH="469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8050" y="3263900"/>
                        <a:ext cx="745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/>
          <p:nvPr/>
        </p:nvSpPr>
        <p:spPr>
          <a:xfrm>
            <a:off x="914400" y="396875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似然函数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590800" y="3810000"/>
          <a:ext cx="384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r:id="rId9" imgW="3846195" imgH="951865" progId="Equation.3">
                  <p:embed/>
                </p:oleObj>
              </mc:Choice>
              <mc:Fallback>
                <p:oleObj r:id="rId9" imgW="3846195" imgH="95186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3810000"/>
                        <a:ext cx="3848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340100" y="4800600"/>
          <a:ext cx="290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r:id="rId11" imgW="2907030" imgH="862965" progId="Equation.3">
                  <p:embed/>
                </p:oleObj>
              </mc:Choice>
              <mc:Fallback>
                <p:oleObj r:id="rId11" imgW="2907030" imgH="8629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0100" y="4800600"/>
                        <a:ext cx="2908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9"/>
          <p:cNvSpPr txBox="1"/>
          <p:nvPr/>
        </p:nvSpPr>
        <p:spPr>
          <a:xfrm>
            <a:off x="831850" y="76200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 smtClean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 smtClean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endParaRPr lang="en-US" altLang="zh-CN" sz="2800" b="1" i="0" dirty="0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7" name="Object 2"/>
          <p:cNvGraphicFramePr>
            <a:graphicFrameLocks noChangeAspect="1"/>
          </p:cNvGraphicFramePr>
          <p:nvPr/>
        </p:nvGraphicFramePr>
        <p:xfrm>
          <a:off x="1219200" y="990600"/>
          <a:ext cx="624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r:id="rId3" imgW="6248400" imgH="838200" progId="Equation.3">
                  <p:embed/>
                </p:oleObj>
              </mc:Choice>
              <mc:Fallback>
                <p:oleObj r:id="rId3" imgW="6248400" imgH="8382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624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339850" y="1905000"/>
          <a:ext cx="5257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r:id="rId5" imgW="5255260" imgH="1269365" progId="Equation.3">
                  <p:embed/>
                </p:oleObj>
              </mc:Choice>
              <mc:Fallback>
                <p:oleObj r:id="rId5" imgW="5255260" imgH="126936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9850" y="1905000"/>
                        <a:ext cx="5257800" cy="127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066800" y="3505200"/>
          <a:ext cx="430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r:id="rId7" imgW="4303395" imgH="444500" progId="Equation.3">
                  <p:embed/>
                </p:oleObj>
              </mc:Choice>
              <mc:Fallback>
                <p:oleObj r:id="rId7" imgW="4303395" imgH="4445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4305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5486400" y="3290888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r:id="rId9" imgW="2209800" imgH="838200" progId="Equation.3">
                  <p:embed/>
                </p:oleObj>
              </mc:Choice>
              <mc:Fallback>
                <p:oleObj r:id="rId9" imgW="2209800" imgH="8382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6400" y="3290888"/>
                        <a:ext cx="2209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295400" y="4557713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r:id="rId11" imgW="3947795" imgH="444500" progId="Equation.3">
                  <p:embed/>
                </p:oleObj>
              </mc:Choice>
              <mc:Fallback>
                <p:oleObj r:id="rId11" imgW="3947795" imgH="444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4557713"/>
                        <a:ext cx="3949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5214938" y="4343400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r:id="rId13" imgW="2374900" imgH="838200" progId="Equation.3">
                  <p:embed/>
                </p:oleObj>
              </mc:Choice>
              <mc:Fallback>
                <p:oleObj r:id="rId13" imgW="2374900" imgH="8382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14938" y="4343400"/>
                        <a:ext cx="2374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/>
          <p:nvPr/>
        </p:nvSpPr>
        <p:spPr>
          <a:xfrm>
            <a:off x="1219200" y="53340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这一估计量与矩估计量是相同的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2"/>
          <p:cNvGraphicFramePr>
            <a:graphicFrameLocks noChangeAspect="1"/>
          </p:cNvGraphicFramePr>
          <p:nvPr/>
        </p:nvGraphicFramePr>
        <p:xfrm>
          <a:off x="914400" y="750888"/>
          <a:ext cx="7531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r:id="rId3" imgW="7531100" imgH="1549400" progId="Equation.3">
                  <p:embed/>
                </p:oleObj>
              </mc:Choice>
              <mc:Fallback>
                <p:oleObj r:id="rId3" imgW="7531100" imgH="15494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750888"/>
                        <a:ext cx="75311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/>
          <p:nvPr/>
        </p:nvSpPr>
        <p:spPr>
          <a:xfrm>
            <a:off x="852488" y="23669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905000" y="24638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r:id="rId5" imgW="3288030" imgH="431800" progId="Equation.3">
                  <p:embed/>
                </p:oleObj>
              </mc:Choice>
              <mc:Fallback>
                <p:oleObj r:id="rId5" imgW="3288030" imgH="431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2463800"/>
                        <a:ext cx="328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898650" y="2992438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r:id="rId7" imgW="5524500" imgH="889000" progId="Equation.3">
                  <p:embed/>
                </p:oleObj>
              </mc:Choice>
              <mc:Fallback>
                <p:oleObj r:id="rId7" imgW="5524500" imgH="8890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8650" y="2992438"/>
                        <a:ext cx="5524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012950" y="4600575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r:id="rId9" imgW="3276600" imgH="1028700" progId="Equation.3">
                  <p:embed/>
                </p:oleObj>
              </mc:Choice>
              <mc:Fallback>
                <p:oleObj r:id="rId9" imgW="3276600" imgH="10287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2950" y="4600575"/>
                        <a:ext cx="3276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965700" y="4265613"/>
          <a:ext cx="2578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r:id="rId11" imgW="2578100" imgH="1841500" progId="Equation.3">
                  <p:embed/>
                </p:oleObj>
              </mc:Choice>
              <mc:Fallback>
                <p:oleObj r:id="rId11" imgW="2578100" imgH="18415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65700" y="4265613"/>
                        <a:ext cx="2578100" cy="184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981200" y="4022725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r:id="rId13" imgW="3540125" imgH="405765" progId="Equation.3">
                  <p:embed/>
                </p:oleObj>
              </mc:Choice>
              <mc:Fallback>
                <p:oleObj r:id="rId13" imgW="3540125" imgH="40576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4022725"/>
                        <a:ext cx="354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9"/>
          <p:cNvSpPr txBox="1"/>
          <p:nvPr/>
        </p:nvSpPr>
        <p:spPr>
          <a:xfrm>
            <a:off x="873125" y="69373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 smtClean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 smtClean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endParaRPr lang="en-US" altLang="zh-CN" sz="2800" b="1" i="0" dirty="0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2"/>
          <p:cNvGraphicFramePr>
            <a:graphicFrameLocks noChangeAspect="1"/>
          </p:cNvGraphicFramePr>
          <p:nvPr/>
        </p:nvGraphicFramePr>
        <p:xfrm>
          <a:off x="1397000" y="990600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r:id="rId3" imgW="5346700" imgH="838200" progId="Equation.3">
                  <p:embed/>
                </p:oleObj>
              </mc:Choice>
              <mc:Fallback>
                <p:oleObj r:id="rId3" imgW="5346700" imgH="8382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0" y="990600"/>
                        <a:ext cx="5346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422400" y="1822450"/>
          <a:ext cx="4546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r:id="rId5" imgW="4546600" imgH="1206500" progId="Equation.3">
                  <p:embed/>
                </p:oleObj>
              </mc:Choice>
              <mc:Fallback>
                <p:oleObj r:id="rId5" imgW="4546600" imgH="12065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2400" y="1822450"/>
                        <a:ext cx="45466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339850" y="3449638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r:id="rId7" imgW="4290695" imgH="444500" progId="Equation.3">
                  <p:embed/>
                </p:oleObj>
              </mc:Choice>
              <mc:Fallback>
                <p:oleObj r:id="rId7" imgW="4290695" imgH="4445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9850" y="3449638"/>
                        <a:ext cx="429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513388" y="32766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r:id="rId9" imgW="2197100" imgH="838200" progId="Equation.3">
                  <p:embed/>
                </p:oleObj>
              </mc:Choice>
              <mc:Fallback>
                <p:oleObj r:id="rId9" imgW="2197100" imgH="8382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3388" y="3276600"/>
                        <a:ext cx="2197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301750" y="4502150"/>
          <a:ext cx="393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r:id="rId11" imgW="3935095" imgH="444500" progId="Equation.3">
                  <p:embed/>
                </p:oleObj>
              </mc:Choice>
              <mc:Fallback>
                <p:oleObj r:id="rId11" imgW="3935095" imgH="4445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1750" y="4502150"/>
                        <a:ext cx="3937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221288" y="4287838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r:id="rId13" imgW="2362200" imgH="838200" progId="Equation.3">
                  <p:embed/>
                </p:oleObj>
              </mc:Choice>
              <mc:Fallback>
                <p:oleObj r:id="rId13" imgW="2362200" imgH="8382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21288" y="4287838"/>
                        <a:ext cx="2362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/>
          <p:nvPr/>
        </p:nvSpPr>
        <p:spPr>
          <a:xfrm>
            <a:off x="1219200" y="53340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这一估计量与矩估计量是相同的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25780" y="2613660"/>
          <a:ext cx="78390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3" imgW="3119120" imgH="406400" progId="Word.Document.8">
                  <p:embed/>
                </p:oleObj>
              </mc:Choice>
              <mc:Fallback>
                <p:oleObj r:id="rId3" imgW="3119120" imgH="406400" progId="Word.Document.8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" y="2613660"/>
                        <a:ext cx="7839075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/>
          <p:nvPr/>
        </p:nvSpPr>
        <p:spPr>
          <a:xfrm>
            <a:off x="589280" y="949960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 smtClean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 smtClean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endParaRPr lang="en-US" altLang="zh-CN" sz="2800" b="1" i="0" dirty="0">
              <a:solidFill>
                <a:srgbClr val="150AE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884680" y="1457960"/>
          <a:ext cx="4800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r:id="rId5" imgW="1892300" imgH="482600" progId="Equation.3">
                  <p:embed/>
                </p:oleObj>
              </mc:Choice>
              <mc:Fallback>
                <p:oleObj r:id="rId5" imgW="1892300" imgH="4826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4680" y="1457960"/>
                        <a:ext cx="4800600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/>
          <p:nvPr/>
        </p:nvSpPr>
        <p:spPr>
          <a:xfrm>
            <a:off x="1427480" y="961073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设总体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的概率密度为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/>
        </p:nvGraphicFramePr>
        <p:xfrm>
          <a:off x="1676400" y="304800"/>
          <a:ext cx="4800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r:id="rId3" imgW="1892300" imgH="482600" progId="Equation.3">
                  <p:embed/>
                </p:oleObj>
              </mc:Choice>
              <mc:Fallback>
                <p:oleObj r:id="rId3" imgW="1892300" imgH="4826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04800"/>
                        <a:ext cx="4800600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Line 3"/>
          <p:cNvSpPr/>
          <p:nvPr/>
        </p:nvSpPr>
        <p:spPr>
          <a:xfrm>
            <a:off x="381000" y="1676400"/>
            <a:ext cx="8382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4" name="Text Box 4"/>
          <p:cNvSpPr txBox="1"/>
          <p:nvPr/>
        </p:nvSpPr>
        <p:spPr>
          <a:xfrm>
            <a:off x="971550" y="191611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似然函数为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143000" y="2438400"/>
          <a:ext cx="69342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r:id="rId5" imgW="3072130" imgH="635000" progId="Equation.3">
                  <p:embed/>
                </p:oleObj>
              </mc:Choice>
              <mc:Fallback>
                <p:oleObj r:id="rId5" imgW="3072130" imgH="6350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6934200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219200" y="3962400"/>
          <a:ext cx="4632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r:id="rId7" imgW="1854200" imgH="431800" progId="Equation.3">
                  <p:embed/>
                </p:oleObj>
              </mc:Choice>
              <mc:Fallback>
                <p:oleObj r:id="rId7" imgW="1854200" imgH="4318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962400"/>
                        <a:ext cx="46323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143000" y="50292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r:id="rId9" imgW="1511300" imgH="431800" progId="Equation.3">
                  <p:embed/>
                </p:oleObj>
              </mc:Choice>
              <mc:Fallback>
                <p:oleObj r:id="rId9" imgW="1511300" imgH="4318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5029200"/>
                        <a:ext cx="373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800600" y="4978400"/>
          <a:ext cx="1093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r:id="rId11" imgW="419735" imgH="445135" progId="Equation.3">
                  <p:embed/>
                </p:oleObj>
              </mc:Choice>
              <mc:Fallback>
                <p:oleObj r:id="rId11" imgW="419735" imgH="44513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600" y="4978400"/>
                        <a:ext cx="1093788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/>
          <p:nvPr/>
        </p:nvSpPr>
        <p:spPr>
          <a:xfrm>
            <a:off x="250825" y="1916113"/>
            <a:ext cx="13779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lang="en-US" altLang="zh-CN" sz="2800" b="1" i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/>
          <p:nvPr/>
        </p:nvSpPr>
        <p:spPr>
          <a:xfrm>
            <a:off x="55563" y="433388"/>
            <a:ext cx="866298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什么是参数估计？</a:t>
            </a:r>
          </a:p>
        </p:txBody>
      </p:sp>
      <p:sp>
        <p:nvSpPr>
          <p:cNvPr id="8195" name="Text Box 3"/>
          <p:cNvSpPr txBox="1"/>
          <p:nvPr/>
        </p:nvSpPr>
        <p:spPr>
          <a:xfrm>
            <a:off x="228600" y="1143000"/>
            <a:ext cx="8662988" cy="2041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如果已知总体分布函数的形式，未知的只是其中包含的有限个参数，只要确定这些参数就可以完全确定总体的分布函数，这就是</a:t>
            </a:r>
            <a:r>
              <a:rPr lang="zh-CN" altLang="en-US" sz="3200" b="1" i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参数估计问题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152400" y="3429000"/>
            <a:ext cx="8662988" cy="2528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参数估计问题有两种形式，一种称为</a:t>
            </a: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点估计问题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，要求适当地选择一个统计量作为未知参数的估计量；另一种称为</a:t>
            </a: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区间估计问题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，要求适当的选择一个范围（通常是一个区间），使得未知参数被这个范围包含的概率足够地大。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2"/>
          <p:cNvSpPr/>
          <p:nvPr/>
        </p:nvSpPr>
        <p:spPr>
          <a:xfrm>
            <a:off x="381000" y="1524000"/>
            <a:ext cx="8382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1676400" y="346075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r:id="rId3" imgW="1511300" imgH="431800" progId="Equation.3">
                  <p:embed/>
                </p:oleObj>
              </mc:Choice>
              <mc:Fallback>
                <p:oleObj r:id="rId3" imgW="1511300" imgH="4318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46075"/>
                        <a:ext cx="3733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5334000" y="295275"/>
          <a:ext cx="1093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r:id="rId5" imgW="419735" imgH="445135" progId="Equation.3">
                  <p:embed/>
                </p:oleObj>
              </mc:Choice>
              <mc:Fallback>
                <p:oleObj r:id="rId5" imgW="419735" imgH="445135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295275"/>
                        <a:ext cx="1093788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133600" y="2438400"/>
          <a:ext cx="3090863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r:id="rId7" imgW="1156335" imgH="635000" progId="Equation.3">
                  <p:embed/>
                </p:oleObj>
              </mc:Choice>
              <mc:Fallback>
                <p:oleObj r:id="rId7" imgW="1156335" imgH="6350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438400"/>
                        <a:ext cx="3090863" cy="169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0" name="Group 6"/>
          <p:cNvGrpSpPr/>
          <p:nvPr/>
        </p:nvGrpSpPr>
        <p:grpSpPr>
          <a:xfrm>
            <a:off x="457200" y="1839913"/>
            <a:ext cx="4572000" cy="522287"/>
            <a:chOff x="0" y="0"/>
            <a:chExt cx="2880" cy="329"/>
          </a:xfrm>
        </p:grpSpPr>
        <p:sp>
          <p:nvSpPr>
            <p:cNvPr id="45062" name="Text Box 7"/>
            <p:cNvSpPr txBox="1"/>
            <p:nvPr/>
          </p:nvSpPr>
          <p:spPr>
            <a:xfrm>
              <a:off x="0" y="0"/>
              <a:ext cx="28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解得  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的极大似然估计量为</a:t>
              </a:r>
            </a:p>
          </p:txBody>
        </p:sp>
        <p:graphicFrame>
          <p:nvGraphicFramePr>
            <p:cNvPr id="45063" name="Object 8"/>
            <p:cNvGraphicFramePr>
              <a:graphicFrameLocks noChangeAspect="1"/>
            </p:cNvGraphicFramePr>
            <p:nvPr/>
          </p:nvGraphicFramePr>
          <p:xfrm>
            <a:off x="512" y="24"/>
            <a:ext cx="28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8" r:id="rId9" imgW="139700" imgH="178435" progId="Equation.3">
                    <p:embed/>
                  </p:oleObj>
                </mc:Choice>
                <mc:Fallback>
                  <p:oleObj r:id="rId9" imgW="139700" imgH="178435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2" y="24"/>
                          <a:ext cx="28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3" name="Text Box 9"/>
          <p:cNvSpPr txBox="1"/>
          <p:nvPr/>
        </p:nvSpPr>
        <p:spPr>
          <a:xfrm>
            <a:off x="438150" y="4487863"/>
            <a:ext cx="1685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比较：</a:t>
            </a:r>
          </a:p>
        </p:txBody>
      </p:sp>
      <p:grpSp>
        <p:nvGrpSpPr>
          <p:cNvPr id="41994" name="Group 10"/>
          <p:cNvGrpSpPr/>
          <p:nvPr/>
        </p:nvGrpSpPr>
        <p:grpSpPr>
          <a:xfrm>
            <a:off x="1657350" y="4483100"/>
            <a:ext cx="2762250" cy="534988"/>
            <a:chOff x="0" y="0"/>
            <a:chExt cx="1740" cy="337"/>
          </a:xfrm>
        </p:grpSpPr>
        <p:sp>
          <p:nvSpPr>
            <p:cNvPr id="45066" name="Text Box 11"/>
            <p:cNvSpPr txBox="1"/>
            <p:nvPr/>
          </p:nvSpPr>
          <p:spPr>
            <a:xfrm>
              <a:off x="166" y="0"/>
              <a:ext cx="15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的矩估计量为</a:t>
              </a:r>
            </a:p>
          </p:txBody>
        </p:sp>
        <p:graphicFrame>
          <p:nvGraphicFramePr>
            <p:cNvPr id="45067" name="Object 12"/>
            <p:cNvGraphicFramePr>
              <a:graphicFrameLocks noChangeAspect="1"/>
            </p:cNvGraphicFramePr>
            <p:nvPr/>
          </p:nvGraphicFramePr>
          <p:xfrm>
            <a:off x="0" y="32"/>
            <a:ext cx="28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9" r:id="rId11" imgW="139700" imgH="178435" progId="Equation.3">
                    <p:embed/>
                  </p:oleObj>
                </mc:Choice>
                <mc:Fallback>
                  <p:oleObj r:id="rId11" imgW="139700" imgH="178435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32"/>
                          <a:ext cx="28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4400550" y="4191000"/>
          <a:ext cx="2317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r:id="rId12" imgW="800735" imgH="419100" progId="Equation.3">
                  <p:embed/>
                </p:oleObj>
              </mc:Choice>
              <mc:Fallback>
                <p:oleObj r:id="rId12" imgW="800735" imgH="4191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00550" y="4191000"/>
                        <a:ext cx="23177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2"/>
          <p:cNvGraphicFramePr>
            <a:graphicFrameLocks noChangeAspect="1"/>
          </p:cNvGraphicFramePr>
          <p:nvPr/>
        </p:nvGraphicFramePr>
        <p:xfrm>
          <a:off x="927100" y="800100"/>
          <a:ext cx="7416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r:id="rId3" imgW="7416800" imgH="1574800" progId="Equation.3">
                  <p:embed/>
                </p:oleObj>
              </mc:Choice>
              <mc:Fallback>
                <p:oleObj r:id="rId3" imgW="7416800" imgH="15748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800100"/>
                        <a:ext cx="74168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/>
          <p:nvPr/>
        </p:nvSpPr>
        <p:spPr>
          <a:xfrm>
            <a:off x="873125" y="244792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836738" y="2528888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r:id="rId5" imgW="2805430" imgH="444500" progId="Equation.3">
                  <p:embed/>
                </p:oleObj>
              </mc:Choice>
              <mc:Fallback>
                <p:oleObj r:id="rId5" imgW="2805430" imgH="4445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6738" y="2528888"/>
                        <a:ext cx="2806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1911350" y="3041650"/>
          <a:ext cx="420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r:id="rId7" imgW="4201795" imgH="1002665" progId="Equation.3">
                  <p:embed/>
                </p:oleObj>
              </mc:Choice>
              <mc:Fallback>
                <p:oleObj r:id="rId7" imgW="4201795" imgH="1002665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1350" y="3041650"/>
                        <a:ext cx="4203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/>
          <p:cNvSpPr txBox="1"/>
          <p:nvPr/>
        </p:nvSpPr>
        <p:spPr>
          <a:xfrm>
            <a:off x="1905000" y="4191000"/>
            <a:ext cx="4724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的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似然函数为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1905000" y="4718050"/>
          <a:ext cx="434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r:id="rId9" imgW="4343400" imgH="1066800" progId="Equation.3">
                  <p:embed/>
                </p:oleObj>
              </mc:Choice>
              <mc:Fallback>
                <p:oleObj r:id="rId9" imgW="4343400" imgH="10668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4718050"/>
                        <a:ext cx="4343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8"/>
          <p:cNvSpPr txBox="1"/>
          <p:nvPr/>
        </p:nvSpPr>
        <p:spPr>
          <a:xfrm>
            <a:off x="831850" y="76200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 smtClean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 smtClean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2800" b="1" i="0" dirty="0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2"/>
          <p:cNvGraphicFramePr>
            <a:graphicFrameLocks noChangeAspect="1"/>
          </p:cNvGraphicFramePr>
          <p:nvPr/>
        </p:nvGraphicFramePr>
        <p:xfrm>
          <a:off x="889000" y="812800"/>
          <a:ext cx="772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r:id="rId3" imgW="7721600" imgH="939800" progId="Equation.3">
                  <p:embed/>
                </p:oleObj>
              </mc:Choice>
              <mc:Fallback>
                <p:oleObj r:id="rId3" imgW="7721600" imgH="939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812800"/>
                        <a:ext cx="7721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250950" y="1828800"/>
          <a:ext cx="3594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r:id="rId5" imgW="3594100" imgH="1879600" progId="Equation.3">
                  <p:embed/>
                </p:oleObj>
              </mc:Choice>
              <mc:Fallback>
                <p:oleObj r:id="rId5" imgW="3594100" imgH="18796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0950" y="1828800"/>
                        <a:ext cx="3594100" cy="187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876425" y="38862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r:id="rId7" imgW="3022600" imgH="965200" progId="Equation.3">
                  <p:embed/>
                </p:oleObj>
              </mc:Choice>
              <mc:Fallback>
                <p:oleObj r:id="rId7" imgW="3022600" imgH="9652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6425" y="3886200"/>
                        <a:ext cx="3022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838325" y="4984750"/>
          <a:ext cx="476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r:id="rId9" imgW="4762500" imgH="939800" progId="Equation.3">
                  <p:embed/>
                </p:oleObj>
              </mc:Choice>
              <mc:Fallback>
                <p:oleObj r:id="rId9" imgW="4762500" imgH="9398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8325" y="4984750"/>
                        <a:ext cx="4762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676400" y="4197350"/>
          <a:ext cx="38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r:id="rId11" imgW="381000" imgH="1524000" progId="Equation.3">
                  <p:embed/>
                </p:oleObj>
              </mc:Choice>
              <mc:Fallback>
                <p:oleObj r:id="rId11" imgW="381000" imgH="15240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4197350"/>
                        <a:ext cx="3810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2"/>
          <p:cNvGraphicFramePr>
            <a:graphicFrameLocks noChangeAspect="1"/>
          </p:cNvGraphicFramePr>
          <p:nvPr/>
        </p:nvGraphicFramePr>
        <p:xfrm>
          <a:off x="1079500" y="914400"/>
          <a:ext cx="433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r:id="rId3" imgW="4330700" imgH="965200" progId="Equation.3">
                  <p:embed/>
                </p:oleObj>
              </mc:Choice>
              <mc:Fallback>
                <p:oleObj r:id="rId3" imgW="4330700" imgH="965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914400"/>
                        <a:ext cx="4330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461000" y="914400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r:id="rId5" imgW="2235200" imgH="838200" progId="Equation.3">
                  <p:embed/>
                </p:oleObj>
              </mc:Choice>
              <mc:Fallback>
                <p:oleObj r:id="rId5" imgW="2235200" imgH="8382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1000" y="914400"/>
                        <a:ext cx="2235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093788" y="2103438"/>
          <a:ext cx="609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r:id="rId7" imgW="6096000" imgH="939800" progId="Equation.3">
                  <p:embed/>
                </p:oleObj>
              </mc:Choice>
              <mc:Fallback>
                <p:oleObj r:id="rId7" imgW="6096000" imgH="939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788" y="2103438"/>
                        <a:ext cx="6096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733550" y="32004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r:id="rId9" imgW="2667000" imgH="838200" progId="Equation.3">
                  <p:embed/>
                </p:oleObj>
              </mc:Choice>
              <mc:Fallback>
                <p:oleObj r:id="rId9" imgW="2667000" imgH="838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3550" y="3200400"/>
                        <a:ext cx="266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011238" y="4114800"/>
          <a:ext cx="582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r:id="rId11" imgW="5829300" imgH="469900" progId="Equation.3">
                  <p:embed/>
                </p:oleObj>
              </mc:Choice>
              <mc:Fallback>
                <p:oleObj r:id="rId11" imgW="5829300" imgH="4699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1238" y="4114800"/>
                        <a:ext cx="5829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422400" y="492125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r:id="rId13" imgW="1054735" imgH="419100" progId="Equation.3">
                  <p:embed/>
                </p:oleObj>
              </mc:Choice>
              <mc:Fallback>
                <p:oleObj r:id="rId13" imgW="1054735" imgH="4191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2400" y="4921250"/>
                        <a:ext cx="1054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2644775" y="4703763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r:id="rId15" imgW="2832100" imgH="838200" progId="Equation.3">
                  <p:embed/>
                </p:oleObj>
              </mc:Choice>
              <mc:Fallback>
                <p:oleObj r:id="rId15" imgW="2832100" imgH="838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44775" y="4703763"/>
                        <a:ext cx="2832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Text Box 9"/>
          <p:cNvSpPr txBox="1"/>
          <p:nvPr/>
        </p:nvSpPr>
        <p:spPr>
          <a:xfrm>
            <a:off x="5576888" y="4856163"/>
            <a:ext cx="2819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它们与相应的矩估计量相同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831850" y="754063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 smtClean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11</a:t>
            </a:r>
            <a:endParaRPr lang="en-US" altLang="zh-CN" sz="2800" b="1" i="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1828800" y="809625"/>
          <a:ext cx="544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8" r:id="rId3" imgW="5445760" imgH="444500" progId="Equation.3">
                  <p:embed/>
                </p:oleObj>
              </mc:Choice>
              <mc:Fallback>
                <p:oleObj r:id="rId3" imgW="5445760" imgH="4445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809625"/>
                        <a:ext cx="5448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315200" y="790575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9" r:id="rId5" imgW="1066800" imgH="444500" progId="Equation.3">
                  <p:embed/>
                </p:oleObj>
              </mc:Choice>
              <mc:Fallback>
                <p:oleObj r:id="rId5" imgW="1066800" imgH="4445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200" y="790575"/>
                        <a:ext cx="106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33450" y="1419225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0" r:id="rId7" imgW="1092200" imgH="444500" progId="Equation.3">
                  <p:embed/>
                </p:oleObj>
              </mc:Choice>
              <mc:Fallback>
                <p:oleObj r:id="rId7" imgW="1092200" imgH="4445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3450" y="1419225"/>
                        <a:ext cx="1092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057400" y="1406525"/>
          <a:ext cx="647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1" r:id="rId9" imgW="6477000" imgH="457200" progId="Equation.3">
                  <p:embed/>
                </p:oleObj>
              </mc:Choice>
              <mc:Fallback>
                <p:oleObj r:id="rId9" imgW="6477000" imgH="457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1406525"/>
                        <a:ext cx="6477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914400" y="2047875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2" r:id="rId11" imgW="3985895" imgH="444500" progId="Equation.3">
                  <p:embed/>
                </p:oleObj>
              </mc:Choice>
              <mc:Fallback>
                <p:oleObj r:id="rId11" imgW="3985895" imgH="4445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2047875"/>
                        <a:ext cx="3987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/>
          <p:nvPr/>
        </p:nvSpPr>
        <p:spPr>
          <a:xfrm>
            <a:off x="838200" y="2652713"/>
            <a:ext cx="7810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2635250" y="3289300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3" r:id="rId13" imgW="2843530" imgH="431800" progId="Equation.3">
                  <p:embed/>
                </p:oleObj>
              </mc:Choice>
              <mc:Fallback>
                <p:oleObj r:id="rId13" imgW="2843530" imgH="4318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5250" y="3289300"/>
                        <a:ext cx="284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628900" y="3911600"/>
          <a:ext cx="285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r:id="rId15" imgW="2856230" imgH="431800" progId="Equation.3">
                  <p:embed/>
                </p:oleObj>
              </mc:Choice>
              <mc:Fallback>
                <p:oleObj r:id="rId15" imgW="2856230" imgH="4318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8900" y="3911600"/>
                        <a:ext cx="285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343150" y="34226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5" r:id="rId17" imgW="241300" imgH="152400" progId="Equation.3">
                  <p:embed/>
                </p:oleObj>
              </mc:Choice>
              <mc:Fallback>
                <p:oleObj r:id="rId17" imgW="241300" imgH="1524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43150" y="342265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1803400" y="3225800"/>
          <a:ext cx="52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6" r:id="rId19" imgW="520700" imgH="469900" progId="Equation.3">
                  <p:embed/>
                </p:oleObj>
              </mc:Choice>
              <mc:Fallback>
                <p:oleObj r:id="rId19" imgW="520700" imgH="4699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03400" y="3225800"/>
                        <a:ext cx="520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2362200" y="4064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7" r:id="rId21" imgW="241300" imgH="152400" progId="Equation.3">
                  <p:embed/>
                </p:oleObj>
              </mc:Choice>
              <mc:Fallback>
                <p:oleObj r:id="rId21" imgW="241300" imgH="1524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62200" y="40640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1803400" y="3854450"/>
          <a:ext cx="55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8" r:id="rId23" imgW="558800" imgH="469900" progId="Equation.3">
                  <p:embed/>
                </p:oleObj>
              </mc:Choice>
              <mc:Fallback>
                <p:oleObj r:id="rId23" imgW="558800" imgH="4699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03400" y="3854450"/>
                        <a:ext cx="55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Text Box 15"/>
          <p:cNvSpPr txBox="1"/>
          <p:nvPr/>
        </p:nvSpPr>
        <p:spPr>
          <a:xfrm>
            <a:off x="1733550" y="26939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记</a:t>
            </a:r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3581400" y="4926013"/>
          <a:ext cx="4873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9" r:id="rId25" imgW="381000" imgH="977900" progId="Equation.3">
                  <p:embed/>
                </p:oleObj>
              </mc:Choice>
              <mc:Fallback>
                <p:oleObj r:id="rId25" imgW="381000" imgH="9779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1400" y="4926013"/>
                        <a:ext cx="487363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3352800" y="54530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0" r:id="rId27" imgW="241300" imgH="152400" progId="Equation.3">
                  <p:embed/>
                </p:oleObj>
              </mc:Choice>
              <mc:Fallback>
                <p:oleObj r:id="rId27" imgW="241300" imgH="1524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52800" y="545306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1835150" y="5338763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1" r:id="rId29" imgW="1511300" imgH="393700" progId="Equation.3">
                  <p:embed/>
                </p:oleObj>
              </mc:Choice>
              <mc:Fallback>
                <p:oleObj r:id="rId29" imgW="1511300" imgH="3937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835150" y="5338763"/>
                        <a:ext cx="1511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4978400" y="4964113"/>
          <a:ext cx="149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r:id="rId31" imgW="1499235" imgH="368300" progId="Equation.3">
                  <p:embed/>
                </p:oleObj>
              </mc:Choice>
              <mc:Fallback>
                <p:oleObj r:id="rId31" imgW="1499235" imgH="3683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78400" y="4964113"/>
                        <a:ext cx="1498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5029200" y="5630863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3" r:id="rId33" imgW="825500" imgH="393700" progId="Equation.3">
                  <p:embed/>
                </p:oleObj>
              </mc:Choice>
              <mc:Fallback>
                <p:oleObj r:id="rId33" imgW="825500" imgH="3937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029200" y="5630863"/>
                        <a:ext cx="825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3898900" y="4652963"/>
          <a:ext cx="90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4" r:id="rId35" imgW="901700" imgH="838200" progId="Equation.3">
                  <p:embed/>
                </p:oleObj>
              </mc:Choice>
              <mc:Fallback>
                <p:oleObj r:id="rId35" imgW="901700" imgH="838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98900" y="4652963"/>
                        <a:ext cx="90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4165600" y="5783263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5" r:id="rId37" imgW="635000" imgH="393700" progId="Equation.3">
                  <p:embed/>
                </p:oleObj>
              </mc:Choice>
              <mc:Fallback>
                <p:oleObj r:id="rId37" imgW="635000" imgH="3937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165600" y="5783263"/>
                        <a:ext cx="635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973138" y="4508500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6" r:id="rId39" imgW="3021330" imgH="444500" progId="Equation.3">
                  <p:embed/>
                </p:oleObj>
              </mc:Choice>
              <mc:Fallback>
                <p:oleObj r:id="rId39" imgW="3021330" imgH="4445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73138" y="4508500"/>
                        <a:ext cx="302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009900" y="21304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" r:id="rId3" imgW="241300" imgH="152400" progId="Equation.3">
                  <p:embed/>
                </p:oleObj>
              </mc:Choice>
              <mc:Fallback>
                <p:oleObj r:id="rId3" imgW="241300" imgH="1524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9900" y="21304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828800" y="201612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r:id="rId5" imgW="1155700" imgH="393700" progId="Equation.3">
                  <p:embed/>
                </p:oleObj>
              </mc:Choice>
              <mc:Fallback>
                <p:oleObj r:id="rId5" imgW="1155700" imgH="3937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2016125"/>
                        <a:ext cx="115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276600" y="1603375"/>
          <a:ext cx="4873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r:id="rId7" imgW="381000" imgH="977900" progId="Equation.3">
                  <p:embed/>
                </p:oleObj>
              </mc:Choice>
              <mc:Fallback>
                <p:oleObj r:id="rId7" imgW="381000" imgH="9779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1603375"/>
                        <a:ext cx="487363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029200" y="2365375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6" r:id="rId9" imgW="825500" imgH="393700" progId="Equation.3">
                  <p:embed/>
                </p:oleObj>
              </mc:Choice>
              <mc:Fallback>
                <p:oleObj r:id="rId9" imgW="825500" imgH="3937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2365375"/>
                        <a:ext cx="825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498850" y="1285875"/>
          <a:ext cx="1333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7" r:id="rId11" imgW="1334135" imgH="927735" progId="Equation.3">
                  <p:embed/>
                </p:oleObj>
              </mc:Choice>
              <mc:Fallback>
                <p:oleObj r:id="rId11" imgW="1334135" imgH="927735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8850" y="1285875"/>
                        <a:ext cx="1333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4114800" y="2460625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8" r:id="rId13" imgW="749300" imgH="393700" progId="Equation.3">
                  <p:embed/>
                </p:oleObj>
              </mc:Choice>
              <mc:Fallback>
                <p:oleObj r:id="rId13" imgW="749300" imgH="3937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2460625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8"/>
          <p:cNvSpPr txBox="1"/>
          <p:nvPr/>
        </p:nvSpPr>
        <p:spPr>
          <a:xfrm>
            <a:off x="842963" y="676275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似然函数为</a:t>
            </a:r>
          </a:p>
        </p:txBody>
      </p:sp>
      <p:sp>
        <p:nvSpPr>
          <p:cNvPr id="44041" name="Text Box 9"/>
          <p:cNvSpPr txBox="1"/>
          <p:nvPr/>
        </p:nvSpPr>
        <p:spPr>
          <a:xfrm>
            <a:off x="800100" y="29813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4991100" y="1558925"/>
          <a:ext cx="308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9" r:id="rId15" imgW="3084830" imgH="431800" progId="Equation.3">
                  <p:embed/>
                </p:oleObj>
              </mc:Choice>
              <mc:Fallback>
                <p:oleObj r:id="rId15" imgW="3084830" imgH="4318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91100" y="1558925"/>
                        <a:ext cx="3086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476500" y="3043238"/>
          <a:ext cx="308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r:id="rId17" imgW="3084830" imgH="431800" progId="Equation.3">
                  <p:embed/>
                </p:oleObj>
              </mc:Choice>
              <mc:Fallback>
                <p:oleObj r:id="rId17" imgW="3084830" imgH="4318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76500" y="3043238"/>
                        <a:ext cx="3086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/>
          <p:nvPr/>
        </p:nvSpPr>
        <p:spPr>
          <a:xfrm>
            <a:off x="819150" y="3576638"/>
            <a:ext cx="1255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等价于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2495550" y="3716338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1" r:id="rId18" imgW="1231900" imgH="469900" progId="Equation.3">
                  <p:embed/>
                </p:oleObj>
              </mc:Choice>
              <mc:Fallback>
                <p:oleObj r:id="rId18" imgW="1231900" imgH="4699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95550" y="3716338"/>
                        <a:ext cx="1231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3829050" y="3748088"/>
          <a:ext cx="124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2" r:id="rId20" imgW="1245235" imgH="469900" progId="Equation.3">
                  <p:embed/>
                </p:oleObj>
              </mc:Choice>
              <mc:Fallback>
                <p:oleObj r:id="rId20" imgW="1245235" imgH="4699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29050" y="3748088"/>
                        <a:ext cx="1244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Text Box 15"/>
          <p:cNvSpPr txBox="1"/>
          <p:nvPr/>
        </p:nvSpPr>
        <p:spPr>
          <a:xfrm>
            <a:off x="819150" y="4221163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楷体_GB2312" pitchFamily="49" charset="-122"/>
              </a:rPr>
              <a:t>似然函数为</a:t>
            </a:r>
          </a:p>
        </p:txBody>
      </p:sp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3074988" y="53530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" r:id="rId22" imgW="241300" imgH="152400" progId="Equation.3">
                  <p:embed/>
                </p:oleObj>
              </mc:Choice>
              <mc:Fallback>
                <p:oleObj r:id="rId22" imgW="241300" imgH="1524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4988" y="535305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893888" y="5238750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4" r:id="rId23" imgW="1155700" imgH="393700" progId="Equation.3">
                  <p:embed/>
                </p:oleObj>
              </mc:Choice>
              <mc:Fallback>
                <p:oleObj r:id="rId23" imgW="1155700" imgH="3937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3888" y="5238750"/>
                        <a:ext cx="115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3341688" y="4826000"/>
          <a:ext cx="4873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5" r:id="rId24" imgW="381000" imgH="977900" progId="Equation.3">
                  <p:embed/>
                </p:oleObj>
              </mc:Choice>
              <mc:Fallback>
                <p:oleObj r:id="rId24" imgW="381000" imgH="9779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1688" y="4826000"/>
                        <a:ext cx="487362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5399088" y="561975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6" r:id="rId25" imgW="825500" imgH="393700" progId="Equation.3">
                  <p:embed/>
                </p:oleObj>
              </mc:Choice>
              <mc:Fallback>
                <p:oleObj r:id="rId25" imgW="825500" imgH="3937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9088" y="5619750"/>
                        <a:ext cx="825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3563938" y="4508500"/>
          <a:ext cx="1333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7" r:id="rId26" imgW="1334135" imgH="927735" progId="Equation.3">
                  <p:embed/>
                </p:oleObj>
              </mc:Choice>
              <mc:Fallback>
                <p:oleObj r:id="rId26" imgW="1334135" imgH="927735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3938" y="4508500"/>
                        <a:ext cx="1333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4179888" y="568325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8" r:id="rId27" imgW="749300" imgH="393700" progId="Equation.3">
                  <p:embed/>
                </p:oleObj>
              </mc:Choice>
              <mc:Fallback>
                <p:oleObj r:id="rId27" imgW="749300" imgH="3937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79888" y="5683250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5018088" y="4756150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9" r:id="rId28" imgW="1231900" imgH="469900" progId="Equation.3">
                  <p:embed/>
                </p:oleObj>
              </mc:Choice>
              <mc:Fallback>
                <p:oleObj r:id="rId28" imgW="1231900" imgH="4699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18088" y="4756150"/>
                        <a:ext cx="1231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6351588" y="4787900"/>
          <a:ext cx="124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0" r:id="rId29" imgW="1245235" imgH="469900" progId="Equation.3">
                  <p:embed/>
                </p:oleObj>
              </mc:Choice>
              <mc:Fallback>
                <p:oleObj r:id="rId29" imgW="1245235" imgH="4699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51588" y="4787900"/>
                        <a:ext cx="1244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  <p:bldP spid="44044" grpId="0"/>
      <p:bldP spid="440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892300" y="160972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0" r:id="rId3" imgW="1155700" imgH="393700" progId="Equation.3">
                  <p:embed/>
                </p:oleObj>
              </mc:Choice>
              <mc:Fallback>
                <p:oleObj r:id="rId3" imgW="1155700" imgH="3937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2300" y="1609725"/>
                        <a:ext cx="115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352800" y="1304925"/>
          <a:ext cx="121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1" r:id="rId5" imgW="1219835" imgH="927735" progId="Equation.3">
                  <p:embed/>
                </p:oleObj>
              </mc:Choice>
              <mc:Fallback>
                <p:oleObj r:id="rId5" imgW="1219835" imgH="927735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1304925"/>
                        <a:ext cx="1219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4876800" y="1298575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2" r:id="rId7" imgW="2044700" imgH="977900" progId="Equation.3">
                  <p:embed/>
                </p:oleObj>
              </mc:Choice>
              <mc:Fallback>
                <p:oleObj r:id="rId7" imgW="2044700" imgH="9779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1298575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572000" y="1641475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3" r:id="rId9" imgW="292100" imgH="368300" progId="Equation.3">
                  <p:embed/>
                </p:oleObj>
              </mc:Choice>
              <mc:Fallback>
                <p:oleObj r:id="rId9" imgW="292100" imgH="3683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1641475"/>
                        <a:ext cx="292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067050" y="17049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4" r:id="rId11" imgW="241300" imgH="152400" progId="Equation.3">
                  <p:embed/>
                </p:oleObj>
              </mc:Choice>
              <mc:Fallback>
                <p:oleObj r:id="rId11" imgW="241300" imgH="1524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7050" y="17049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920750" y="2271713"/>
          <a:ext cx="7708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5" r:id="rId13" imgW="7705725" imgH="495300" progId="Equation.3">
                  <p:embed/>
                </p:oleObj>
              </mc:Choice>
              <mc:Fallback>
                <p:oleObj r:id="rId13" imgW="7705725" imgH="4953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0750" y="2271713"/>
                        <a:ext cx="7708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914400" y="2900363"/>
          <a:ext cx="2578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6" r:id="rId15" imgW="2576830" imgH="520700" progId="Equation.3">
                  <p:embed/>
                </p:oleObj>
              </mc:Choice>
              <mc:Fallback>
                <p:oleObj r:id="rId15" imgW="2576830" imgH="5207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2900363"/>
                        <a:ext cx="2578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946150" y="3630613"/>
          <a:ext cx="421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7" r:id="rId17" imgW="4214495" imgH="431800" progId="Equation.3">
                  <p:embed/>
                </p:oleObj>
              </mc:Choice>
              <mc:Fallback>
                <p:oleObj r:id="rId17" imgW="4214495" imgH="4318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6150" y="3630613"/>
                        <a:ext cx="4216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884238" y="4941888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8" r:id="rId19" imgW="3973195" imgH="431800" progId="Equation.3">
                  <p:embed/>
                </p:oleObj>
              </mc:Choice>
              <mc:Fallback>
                <p:oleObj r:id="rId19" imgW="3973195" imgH="4318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84238" y="4941888"/>
                        <a:ext cx="3975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5305425" y="3686175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9" r:id="rId21" imgW="228600" imgH="317500" progId="Equation.3">
                  <p:embed/>
                </p:oleObj>
              </mc:Choice>
              <mc:Fallback>
                <p:oleObj r:id="rId21" imgW="228600" imgH="3175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05425" y="3686175"/>
                        <a:ext cx="22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5514975" y="3800475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0" r:id="rId23" imgW="304800" imgH="279400" progId="Equation.3">
                  <p:embed/>
                </p:oleObj>
              </mc:Choice>
              <mc:Fallback>
                <p:oleObj r:id="rId23" imgW="304800" imgH="2794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14975" y="3800475"/>
                        <a:ext cx="3048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5781675" y="3622675"/>
          <a:ext cx="52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1" r:id="rId25" imgW="520700" imgH="469900" progId="Equation.3">
                  <p:embed/>
                </p:oleObj>
              </mc:Choice>
              <mc:Fallback>
                <p:oleObj r:id="rId25" imgW="520700" imgH="4699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81675" y="3622675"/>
                        <a:ext cx="520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6315075" y="37877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2" r:id="rId27" imgW="241300" imgH="152400" progId="Equation.3">
                  <p:embed/>
                </p:oleObj>
              </mc:Choice>
              <mc:Fallback>
                <p:oleObj r:id="rId27" imgW="241300" imgH="1524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15075" y="37877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6594475" y="3635375"/>
          <a:ext cx="120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3" r:id="rId29" imgW="1207135" imgH="558800" progId="Equation.3">
                  <p:embed/>
                </p:oleObj>
              </mc:Choice>
              <mc:Fallback>
                <p:oleObj r:id="rId29" imgW="1207135" imgH="5588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94475" y="3635375"/>
                        <a:ext cx="12065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5191125" y="4365625"/>
          <a:ext cx="27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4" r:id="rId31" imgW="279400" imgH="470535" progId="Equation.3">
                  <p:embed/>
                </p:oleObj>
              </mc:Choice>
              <mc:Fallback>
                <p:oleObj r:id="rId31" imgW="279400" imgH="470535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191125" y="4365625"/>
                        <a:ext cx="279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5508625" y="45243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5" r:id="rId33" imgW="241300" imgH="152400" progId="Equation.3">
                  <p:embed/>
                </p:oleObj>
              </mc:Choice>
              <mc:Fallback>
                <p:oleObj r:id="rId33" imgW="241300" imgH="1524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08625" y="45243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5749925" y="4371975"/>
          <a:ext cx="55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6" r:id="rId35" imgW="558800" imgH="469900" progId="Equation.3">
                  <p:embed/>
                </p:oleObj>
              </mc:Choice>
              <mc:Fallback>
                <p:oleObj r:id="rId35" imgW="558800" imgH="4699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749925" y="4371975"/>
                        <a:ext cx="55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6327775" y="45243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7" r:id="rId37" imgW="241300" imgH="152400" progId="Equation.3">
                  <p:embed/>
                </p:oleObj>
              </mc:Choice>
              <mc:Fallback>
                <p:oleObj r:id="rId37" imgW="241300" imgH="1524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327775" y="45243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6588125" y="4365625"/>
          <a:ext cx="1143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8" r:id="rId39" imgW="1143635" imgH="558800" progId="Equation.3">
                  <p:embed/>
                </p:oleObj>
              </mc:Choice>
              <mc:Fallback>
                <p:oleObj r:id="rId39" imgW="1143635" imgH="5588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588125" y="4365625"/>
                        <a:ext cx="1143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1"/>
          <p:cNvGraphicFramePr>
            <a:graphicFrameLocks noChangeAspect="1"/>
          </p:cNvGraphicFramePr>
          <p:nvPr/>
        </p:nvGraphicFramePr>
        <p:xfrm>
          <a:off x="938213" y="746125"/>
          <a:ext cx="417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9" r:id="rId41" imgW="4176395" imgH="495300" progId="Equation.3">
                  <p:embed/>
                </p:oleObj>
              </mc:Choice>
              <mc:Fallback>
                <p:oleObj r:id="rId41" imgW="4176395" imgH="4953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938213" y="746125"/>
                        <a:ext cx="4178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5148263" y="765175"/>
          <a:ext cx="304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" r:id="rId43" imgW="3046730" imgH="495300" progId="Equation.3">
                  <p:embed/>
                </p:oleObj>
              </mc:Choice>
              <mc:Fallback>
                <p:oleObj r:id="rId43" imgW="3046730" imgH="4953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48263" y="765175"/>
                        <a:ext cx="3048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2511425" y="5494338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1" r:id="rId45" imgW="584200" imgH="393700" progId="Equation.3">
                  <p:embed/>
                </p:oleObj>
              </mc:Choice>
              <mc:Fallback>
                <p:oleObj r:id="rId45" imgW="584200" imgH="3937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511425" y="5494338"/>
                        <a:ext cx="584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24"/>
          <p:cNvGraphicFramePr>
            <a:graphicFrameLocks noChangeAspect="1"/>
          </p:cNvGraphicFramePr>
          <p:nvPr/>
        </p:nvGraphicFramePr>
        <p:xfrm>
          <a:off x="4619625" y="5421313"/>
          <a:ext cx="58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2" r:id="rId47" imgW="584200" imgH="469900" progId="Equation.3">
                  <p:embed/>
                </p:oleObj>
              </mc:Choice>
              <mc:Fallback>
                <p:oleObj r:id="rId47" imgW="584200" imgH="4699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619625" y="5421313"/>
                        <a:ext cx="584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3187700" y="5443538"/>
          <a:ext cx="1409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3" r:id="rId49" imgW="1410335" imgH="558800" progId="Equation.3">
                  <p:embed/>
                </p:oleObj>
              </mc:Choice>
              <mc:Fallback>
                <p:oleObj r:id="rId49" imgW="1410335" imgH="5588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187700" y="5443538"/>
                        <a:ext cx="14097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5267325" y="5462588"/>
          <a:ext cx="132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4" r:id="rId51" imgW="1320800" imgH="558800" progId="Equation.3">
                  <p:embed/>
                </p:oleObj>
              </mc:Choice>
              <mc:Fallback>
                <p:oleObj r:id="rId51" imgW="1320800" imgH="5588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67325" y="5462588"/>
                        <a:ext cx="1320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/>
          <p:nvPr/>
        </p:nvSpPr>
        <p:spPr>
          <a:xfrm>
            <a:off x="241300" y="296863"/>
            <a:ext cx="50514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ED01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最大似然估计的性质</a:t>
            </a:r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179388" y="4287838"/>
          <a:ext cx="7705725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r:id="rId3" imgW="7236460" imgH="4831715" progId="Word.Document.8">
                  <p:embed/>
                </p:oleObj>
              </mc:Choice>
              <mc:Fallback>
                <p:oleObj r:id="rId3" imgW="7236460" imgH="4831715" progId="Word.Document.8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4287838"/>
                        <a:ext cx="7705725" cy="514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430213" y="1412875"/>
          <a:ext cx="8713787" cy="4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r:id="rId5" imgW="8455660" imgH="4808855" progId="Word.Document.8">
                  <p:embed/>
                </p:oleObj>
              </mc:Choice>
              <mc:Fallback>
                <p:oleObj r:id="rId5" imgW="8455660" imgH="4808855" progId="Word.Document.8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213" y="1412875"/>
                        <a:ext cx="8713787" cy="495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  <a:t>第三节   估计量的评选标准</a:t>
            </a:r>
          </a:p>
        </p:txBody>
      </p:sp>
      <p:sp>
        <p:nvSpPr>
          <p:cNvPr id="53250" name="Text Box 3"/>
          <p:cNvSpPr txBox="1"/>
          <p:nvPr/>
        </p:nvSpPr>
        <p:spPr>
          <a:xfrm>
            <a:off x="2051050" y="2708275"/>
            <a:ext cx="4752975" cy="2043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无偏性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有效性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相合性</a:t>
            </a:r>
          </a:p>
        </p:txBody>
      </p:sp>
      <p:pic>
        <p:nvPicPr>
          <p:cNvPr id="53251" name="Picture 4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285273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Picture 5" descr="f012">
            <a:hlinkClick r:id="rId2" action="ppaction://hlinksldjump">
              <a:snd r:embed="rId4" name="chimes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35734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3" name="Picture 6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4294188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>
          <a:xfrm>
            <a:off x="914400" y="1371600"/>
            <a:ext cx="75438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从前一节可以看到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对于同一个参数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用不同的估计方法求出的估计量可能不相同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原则上任何统计量都可以作为未知参数的估计量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155" name="Text Box 3"/>
          <p:cNvSpPr txBox="1"/>
          <p:nvPr/>
        </p:nvSpPr>
        <p:spPr>
          <a:xfrm>
            <a:off x="838200" y="3443288"/>
            <a:ext cx="27701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sp>
        <p:nvSpPr>
          <p:cNvPr id="49156" name="Rectangle 4"/>
          <p:cNvSpPr/>
          <p:nvPr/>
        </p:nvSpPr>
        <p:spPr>
          <a:xfrm>
            <a:off x="838200" y="3998913"/>
            <a:ext cx="72088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对于同一个参数究竟采用哪一个估计量好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9157" name="Text Box 5"/>
          <p:cNvSpPr txBox="1"/>
          <p:nvPr/>
        </p:nvSpPr>
        <p:spPr>
          <a:xfrm>
            <a:off x="838200" y="4606925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评价估计量的标准是什么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9158" name="Text Box 6"/>
          <p:cNvSpPr txBox="1"/>
          <p:nvPr/>
        </p:nvSpPr>
        <p:spPr>
          <a:xfrm>
            <a:off x="838200" y="5272088"/>
            <a:ext cx="6019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下面介绍几个常用标准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/>
      <p:bldP spid="49156" grpId="0"/>
      <p:bldP spid="49157" grpId="0"/>
      <p:bldP spid="49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/>
          <p:nvPr/>
        </p:nvSpPr>
        <p:spPr>
          <a:xfrm>
            <a:off x="1403350" y="1844675"/>
            <a:ext cx="7440613" cy="322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第一节 点估计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第三节 估计量的评选标准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第四节 区间估计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第五节 正态总体均值与方差的区间估计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第七节 单侧置信区间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endParaRPr lang="zh-CN" altLang="en-US" sz="2800" b="1" i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218" name="Picture 3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989138"/>
            <a:ext cx="4953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4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708275"/>
            <a:ext cx="4953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5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213100"/>
            <a:ext cx="4953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6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860800"/>
            <a:ext cx="4953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7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437063"/>
            <a:ext cx="495300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0" name="文本框 58389"/>
          <p:cNvSpPr txBox="1"/>
          <p:nvPr/>
        </p:nvSpPr>
        <p:spPr>
          <a:xfrm>
            <a:off x="671513" y="1744663"/>
            <a:ext cx="8077200" cy="1985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估计量是随机变量，对于不同的样本值会得到不同的估计值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我们希望估计值在未知参数真值附近摆动，而它的期望值等于未知参数的真值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这就导致无偏性这个标准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55298" name="矩形 58390"/>
          <p:cNvSpPr/>
          <p:nvPr/>
        </p:nvSpPr>
        <p:spPr>
          <a:xfrm>
            <a:off x="684213" y="785813"/>
            <a:ext cx="30480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32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一、无偏性</a:t>
            </a:r>
          </a:p>
        </p:txBody>
      </p:sp>
      <p:graphicFrame>
        <p:nvGraphicFramePr>
          <p:cNvPr id="58392" name="对象 58391"/>
          <p:cNvGraphicFramePr/>
          <p:nvPr/>
        </p:nvGraphicFramePr>
        <p:xfrm>
          <a:off x="3905250" y="4757738"/>
          <a:ext cx="17462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r:id="rId3" imgW="609600" imgH="241300" progId="Equation.3">
                  <p:embed/>
                </p:oleObj>
              </mc:Choice>
              <mc:Fallback>
                <p:oleObj r:id="rId3" imgW="609600" imgH="2413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0" y="4757738"/>
                        <a:ext cx="1746250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02" name="组合 58401"/>
          <p:cNvGrpSpPr/>
          <p:nvPr/>
        </p:nvGrpSpPr>
        <p:grpSpPr>
          <a:xfrm>
            <a:off x="306388" y="5553075"/>
            <a:ext cx="4121150" cy="627063"/>
            <a:chOff x="431" y="3490"/>
            <a:chExt cx="2596" cy="395"/>
          </a:xfrm>
        </p:grpSpPr>
        <p:sp>
          <p:nvSpPr>
            <p:cNvPr id="55301" name="矩形 58393"/>
            <p:cNvSpPr/>
            <p:nvPr/>
          </p:nvSpPr>
          <p:spPr>
            <a:xfrm>
              <a:off x="431" y="3556"/>
              <a:ext cx="259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则称  为  的</a:t>
              </a:r>
              <a:r>
                <a:rPr lang="zh-CN" altLang="en-US" sz="2800" b="1" i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无偏估计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55302" name="对象 58394"/>
            <p:cNvGraphicFramePr/>
            <p:nvPr/>
          </p:nvGraphicFramePr>
          <p:xfrm>
            <a:off x="950" y="3490"/>
            <a:ext cx="25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9" r:id="rId5" imgW="139700" imgH="215900" progId="Equation.3">
                    <p:embed/>
                  </p:oleObj>
                </mc:Choice>
                <mc:Fallback>
                  <p:oleObj r:id="rId5" imgW="139700" imgH="21590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0" y="3490"/>
                          <a:ext cx="252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" name="对象 58395"/>
            <p:cNvGraphicFramePr/>
            <p:nvPr/>
          </p:nvGraphicFramePr>
          <p:xfrm>
            <a:off x="1387" y="3555"/>
            <a:ext cx="2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0" r:id="rId7" imgW="139700" imgH="177800" progId="Equation.3">
                    <p:embed/>
                  </p:oleObj>
                </mc:Choice>
                <mc:Fallback>
                  <p:oleObj r:id="rId7" imgW="139700" imgH="17780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87" y="3555"/>
                          <a:ext cx="252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7" name="组合 58396"/>
          <p:cNvGrpSpPr/>
          <p:nvPr/>
        </p:nvGrpSpPr>
        <p:grpSpPr>
          <a:xfrm>
            <a:off x="1279525" y="3941763"/>
            <a:ext cx="7259638" cy="639762"/>
            <a:chOff x="557" y="1931"/>
            <a:chExt cx="4573" cy="403"/>
          </a:xfrm>
        </p:grpSpPr>
        <p:graphicFrame>
          <p:nvGraphicFramePr>
            <p:cNvPr id="55305" name="对象 58397"/>
            <p:cNvGraphicFramePr/>
            <p:nvPr/>
          </p:nvGraphicFramePr>
          <p:xfrm>
            <a:off x="900" y="1931"/>
            <a:ext cx="130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1" r:id="rId9" imgW="850265" imgH="254000" progId="Equation.3">
                    <p:embed/>
                  </p:oleObj>
                </mc:Choice>
                <mc:Fallback>
                  <p:oleObj r:id="rId9" imgW="850265" imgH="25400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0" y="1931"/>
                          <a:ext cx="1308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矩形 58398"/>
            <p:cNvSpPr/>
            <p:nvPr/>
          </p:nvSpPr>
          <p:spPr>
            <a:xfrm>
              <a:off x="557" y="1957"/>
              <a:ext cx="3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</a:p>
          </p:txBody>
        </p:sp>
        <p:sp>
          <p:nvSpPr>
            <p:cNvPr id="55307" name="矩形 58399"/>
            <p:cNvSpPr/>
            <p:nvPr/>
          </p:nvSpPr>
          <p:spPr>
            <a:xfrm>
              <a:off x="2311" y="1986"/>
              <a:ext cx="281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是未知参数  的估计量，若</a:t>
              </a:r>
            </a:p>
          </p:txBody>
        </p:sp>
        <p:graphicFrame>
          <p:nvGraphicFramePr>
            <p:cNvPr id="55308" name="对象 58400"/>
            <p:cNvGraphicFramePr/>
            <p:nvPr/>
          </p:nvGraphicFramePr>
          <p:xfrm>
            <a:off x="3456" y="2016"/>
            <a:ext cx="2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2" r:id="rId11" imgW="139700" imgH="177800" progId="Equation.3">
                    <p:embed/>
                  </p:oleObj>
                </mc:Choice>
                <mc:Fallback>
                  <p:oleObj r:id="rId11" imgW="139700" imgH="177800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56" y="2016"/>
                          <a:ext cx="25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5" name="对象 22540"/>
          <p:cNvGraphicFramePr/>
          <p:nvPr/>
        </p:nvGraphicFramePr>
        <p:xfrm>
          <a:off x="996950" y="804863"/>
          <a:ext cx="76835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r:id="rId3" imgW="7683500" imgH="2679700" progId="Equation.3">
                  <p:embed/>
                </p:oleObj>
              </mc:Choice>
              <mc:Fallback>
                <p:oleObj r:id="rId3" imgW="7683500" imgH="26797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50" y="804863"/>
                        <a:ext cx="7683500" cy="267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文本框 22541"/>
          <p:cNvSpPr txBox="1"/>
          <p:nvPr/>
        </p:nvSpPr>
        <p:spPr>
          <a:xfrm>
            <a:off x="852488" y="362267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22543" name="对象 22542"/>
          <p:cNvGraphicFramePr/>
          <p:nvPr/>
        </p:nvGraphicFramePr>
        <p:xfrm>
          <a:off x="1731963" y="3740150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r:id="rId5" imgW="5014595" imgH="444500" progId="Equation.3">
                  <p:embed/>
                </p:oleObj>
              </mc:Choice>
              <mc:Fallback>
                <p:oleObj r:id="rId5" imgW="5014595" imgH="4445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1963" y="3740150"/>
                        <a:ext cx="501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对象 22543"/>
          <p:cNvGraphicFramePr/>
          <p:nvPr/>
        </p:nvGraphicFramePr>
        <p:xfrm>
          <a:off x="1719263" y="4414838"/>
          <a:ext cx="346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r:id="rId7" imgW="3465830" imgH="520700" progId="Equation.3">
                  <p:embed/>
                </p:oleObj>
              </mc:Choice>
              <mc:Fallback>
                <p:oleObj r:id="rId7" imgW="3465830" imgH="5207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9263" y="4414838"/>
                        <a:ext cx="3467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对象 22544"/>
          <p:cNvGraphicFramePr/>
          <p:nvPr/>
        </p:nvGraphicFramePr>
        <p:xfrm>
          <a:off x="5197475" y="4449763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r:id="rId9" imgW="2894330" imgH="431800" progId="Equation.3">
                  <p:embed/>
                </p:oleObj>
              </mc:Choice>
              <mc:Fallback>
                <p:oleObj r:id="rId9" imgW="2894330" imgH="4318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7475" y="4449763"/>
                        <a:ext cx="289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对象 22545"/>
          <p:cNvGraphicFramePr/>
          <p:nvPr/>
        </p:nvGraphicFramePr>
        <p:xfrm>
          <a:off x="990600" y="5105400"/>
          <a:ext cx="368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r:id="rId11" imgW="3683000" imgH="939800" progId="Equation.3">
                  <p:embed/>
                </p:oleObj>
              </mc:Choice>
              <mc:Fallback>
                <p:oleObj r:id="rId11" imgW="3683000" imgH="9398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5105400"/>
                        <a:ext cx="3683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对象 22546"/>
          <p:cNvGraphicFramePr/>
          <p:nvPr/>
        </p:nvGraphicFramePr>
        <p:xfrm>
          <a:off x="4737100" y="5359400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r:id="rId13" imgW="799465" imgH="431800" progId="Equation.3">
                  <p:embed/>
                </p:oleObj>
              </mc:Choice>
              <mc:Fallback>
                <p:oleObj r:id="rId13" imgW="799465" imgH="4318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37100" y="5359400"/>
                        <a:ext cx="800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文本框 22539"/>
          <p:cNvSpPr txBox="1"/>
          <p:nvPr/>
        </p:nvSpPr>
        <p:spPr>
          <a:xfrm>
            <a:off x="914400" y="7620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对象 36865"/>
          <p:cNvGraphicFramePr/>
          <p:nvPr/>
        </p:nvGraphicFramePr>
        <p:xfrm>
          <a:off x="942975" y="1177925"/>
          <a:ext cx="755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r:id="rId3" imgW="7553325" imgH="444500" progId="Equation.3">
                  <p:embed/>
                </p:oleObj>
              </mc:Choice>
              <mc:Fallback>
                <p:oleObj r:id="rId3" imgW="7553325" imgH="4445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975" y="1177925"/>
                        <a:ext cx="755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文本框 36866"/>
          <p:cNvSpPr txBox="1"/>
          <p:nvPr/>
        </p:nvSpPr>
        <p:spPr>
          <a:xfrm>
            <a:off x="149225" y="1808163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特别的</a:t>
            </a:r>
          </a:p>
        </p:txBody>
      </p:sp>
      <p:graphicFrame>
        <p:nvGraphicFramePr>
          <p:cNvPr id="36875" name="对象 36874"/>
          <p:cNvGraphicFramePr/>
          <p:nvPr/>
        </p:nvGraphicFramePr>
        <p:xfrm>
          <a:off x="509588" y="3435350"/>
          <a:ext cx="72723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r:id="rId5" imgW="6883400" imgH="939800" progId="Equation.3">
                  <p:embed/>
                </p:oleObj>
              </mc:Choice>
              <mc:Fallback>
                <p:oleObj r:id="rId5" imgW="6883400" imgH="9398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588" y="3435350"/>
                        <a:ext cx="7272337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矩形 36875"/>
          <p:cNvSpPr/>
          <p:nvPr/>
        </p:nvSpPr>
        <p:spPr>
          <a:xfrm>
            <a:off x="509588" y="2514600"/>
            <a:ext cx="47164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不论总体 </a:t>
            </a:r>
            <a:r>
              <a:rPr lang="en-US" altLang="zh-CN" sz="2800" b="1" i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服从什么分布,</a:t>
            </a:r>
          </a:p>
        </p:txBody>
      </p:sp>
      <p:sp>
        <p:nvSpPr>
          <p:cNvPr id="36877" name="矩形 36876"/>
          <p:cNvSpPr/>
          <p:nvPr/>
        </p:nvSpPr>
        <p:spPr>
          <a:xfrm>
            <a:off x="4948238" y="25146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只要它的数学期望存在,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76" grpId="0"/>
      <p:bldP spid="3687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对象 33794"/>
          <p:cNvGraphicFramePr/>
          <p:nvPr/>
        </p:nvGraphicFramePr>
        <p:xfrm>
          <a:off x="908050" y="825500"/>
          <a:ext cx="7747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r:id="rId3" imgW="7747000" imgH="3657600" progId="Equation.3">
                  <p:embed/>
                </p:oleObj>
              </mc:Choice>
              <mc:Fallback>
                <p:oleObj r:id="rId3" imgW="7747000" imgH="3657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825500"/>
                        <a:ext cx="7747000" cy="365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文本框 33795"/>
          <p:cNvSpPr txBox="1"/>
          <p:nvPr/>
        </p:nvSpPr>
        <p:spPr>
          <a:xfrm>
            <a:off x="852488" y="465296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</a:p>
        </p:txBody>
      </p:sp>
      <p:graphicFrame>
        <p:nvGraphicFramePr>
          <p:cNvPr id="33797" name="对象 33796"/>
          <p:cNvGraphicFramePr/>
          <p:nvPr/>
        </p:nvGraphicFramePr>
        <p:xfrm>
          <a:off x="2235200" y="4729163"/>
          <a:ext cx="187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r:id="rId5" imgW="1878965" imgH="431800" progId="Equation.3">
                  <p:embed/>
                </p:oleObj>
              </mc:Choice>
              <mc:Fallback>
                <p:oleObj r:id="rId5" imgW="1878965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5200" y="4729163"/>
                        <a:ext cx="187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33797"/>
          <p:cNvGraphicFramePr/>
          <p:nvPr/>
        </p:nvGraphicFramePr>
        <p:xfrm>
          <a:off x="4191000" y="4749800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r:id="rId7" imgW="1828165" imgH="393700" progId="Equation.3">
                  <p:embed/>
                </p:oleObj>
              </mc:Choice>
              <mc:Fallback>
                <p:oleObj r:id="rId7" imgW="1828165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749800"/>
                        <a:ext cx="1828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对象 33799"/>
          <p:cNvGraphicFramePr/>
          <p:nvPr/>
        </p:nvGraphicFramePr>
        <p:xfrm>
          <a:off x="1219200" y="5486400"/>
          <a:ext cx="444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r:id="rId9" imgW="4443095" imgH="431800" progId="Equation.3">
                  <p:embed/>
                </p:oleObj>
              </mc:Choice>
              <mc:Fallback>
                <p:oleObj r:id="rId9" imgW="4443095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5486400"/>
                        <a:ext cx="4445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文本框 33793"/>
          <p:cNvSpPr txBox="1"/>
          <p:nvPr/>
        </p:nvSpPr>
        <p:spPr>
          <a:xfrm>
            <a:off x="831850" y="762000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35841"/>
          <p:cNvGraphicFramePr/>
          <p:nvPr/>
        </p:nvGraphicFramePr>
        <p:xfrm>
          <a:off x="879475" y="782638"/>
          <a:ext cx="828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r:id="rId3" imgW="8280400" imgH="838200" progId="Equation.3">
                  <p:embed/>
                </p:oleObj>
              </mc:Choice>
              <mc:Fallback>
                <p:oleObj r:id="rId3" imgW="8280400" imgH="838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475" y="782638"/>
                        <a:ext cx="8280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35842"/>
          <p:cNvGraphicFramePr/>
          <p:nvPr/>
        </p:nvGraphicFramePr>
        <p:xfrm>
          <a:off x="844550" y="1631950"/>
          <a:ext cx="6007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r:id="rId5" imgW="6007100" imgH="1485900" progId="Equation.3">
                  <p:embed/>
                </p:oleObj>
              </mc:Choice>
              <mc:Fallback>
                <p:oleObj r:id="rId5" imgW="6007100" imgH="148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550" y="1631950"/>
                        <a:ext cx="60071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35843"/>
          <p:cNvGraphicFramePr/>
          <p:nvPr/>
        </p:nvGraphicFramePr>
        <p:xfrm>
          <a:off x="931863" y="3200400"/>
          <a:ext cx="240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r:id="rId7" imgW="2400300" imgH="838200" progId="Equation.3">
                  <p:embed/>
                </p:oleObj>
              </mc:Choice>
              <mc:Fallback>
                <p:oleObj r:id="rId7" imgW="2400300" imgH="838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863" y="3200400"/>
                        <a:ext cx="2400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35844"/>
          <p:cNvGraphicFramePr/>
          <p:nvPr/>
        </p:nvGraphicFramePr>
        <p:xfrm>
          <a:off x="3652838" y="3470275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r:id="rId9" imgW="1675765" imgH="393700" progId="Equation.3">
                  <p:embed/>
                </p:oleObj>
              </mc:Choice>
              <mc:Fallback>
                <p:oleObj r:id="rId9" imgW="1675765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2838" y="3470275"/>
                        <a:ext cx="1676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35845"/>
          <p:cNvGraphicFramePr/>
          <p:nvPr/>
        </p:nvGraphicFramePr>
        <p:xfrm>
          <a:off x="922338" y="4252913"/>
          <a:ext cx="494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r:id="rId11" imgW="4938395" imgH="431800" progId="Equation.3">
                  <p:embed/>
                </p:oleObj>
              </mc:Choice>
              <mc:Fallback>
                <p:oleObj r:id="rId11" imgW="493839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2338" y="4252913"/>
                        <a:ext cx="494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本框 35846"/>
          <p:cNvSpPr txBox="1"/>
          <p:nvPr/>
        </p:nvSpPr>
        <p:spPr>
          <a:xfrm>
            <a:off x="831850" y="4876800"/>
            <a:ext cx="762635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由以上例可知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一个参数可以有不同的无偏估计量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ED0107"/>
                </a:solidFill>
              </a:rPr>
              <a:t>二、有效性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965200" y="1371600"/>
          <a:ext cx="75057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r:id="rId3" imgW="7505700" imgH="1663700" progId="Equation.3">
                  <p:embed/>
                </p:oleObj>
              </mc:Choice>
              <mc:Fallback>
                <p:oleObj r:id="rId3" imgW="7505700" imgH="16637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00" y="1371600"/>
                        <a:ext cx="7505700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/>
          <p:nvPr/>
        </p:nvSpPr>
        <p:spPr>
          <a:xfrm>
            <a:off x="914400" y="3127375"/>
            <a:ext cx="75438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由于方差是随机变量取值与其数学期望的偏离程度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所以无偏估计以方差小者为好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946150" y="4343400"/>
          <a:ext cx="7429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r:id="rId5" imgW="7429500" imgH="1676400" progId="Equation.3">
                  <p:embed/>
                </p:oleObj>
              </mc:Choice>
              <mc:Fallback>
                <p:oleObj r:id="rId5" imgW="7429500" imgH="16764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150" y="4343400"/>
                        <a:ext cx="74295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8" name="对象 9237"/>
          <p:cNvGraphicFramePr/>
          <p:nvPr/>
        </p:nvGraphicFramePr>
        <p:xfrm>
          <a:off x="830263" y="1385888"/>
          <a:ext cx="722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r:id="rId3" imgW="7223125" imgH="444500" progId="Equation.3">
                  <p:embed/>
                </p:oleObj>
              </mc:Choice>
              <mc:Fallback>
                <p:oleObj r:id="rId3" imgW="7223125" imgH="444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263" y="1385888"/>
                        <a:ext cx="722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文本框 9238"/>
          <p:cNvSpPr txBox="1"/>
          <p:nvPr/>
        </p:nvSpPr>
        <p:spPr>
          <a:xfrm>
            <a:off x="852488" y="21336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</a:p>
        </p:txBody>
      </p:sp>
      <p:graphicFrame>
        <p:nvGraphicFramePr>
          <p:cNvPr id="9240" name="对象 9239"/>
          <p:cNvGraphicFramePr/>
          <p:nvPr/>
        </p:nvGraphicFramePr>
        <p:xfrm>
          <a:off x="2197100" y="2209800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r:id="rId5" imgW="2514600" imgH="469900" progId="Equation.3">
                  <p:embed/>
                </p:oleObj>
              </mc:Choice>
              <mc:Fallback>
                <p:oleObj r:id="rId5" imgW="2514600" imgH="469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100" y="2209800"/>
                        <a:ext cx="2514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对象 9240"/>
          <p:cNvGraphicFramePr/>
          <p:nvPr/>
        </p:nvGraphicFramePr>
        <p:xfrm>
          <a:off x="5092700" y="1981200"/>
          <a:ext cx="260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r:id="rId7" imgW="2603500" imgH="889000" progId="Equation.3">
                  <p:embed/>
                </p:oleObj>
              </mc:Choice>
              <mc:Fallback>
                <p:oleObj r:id="rId7" imgW="2603500" imgH="889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2700" y="1981200"/>
                        <a:ext cx="2603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对象 9241"/>
          <p:cNvGraphicFramePr/>
          <p:nvPr/>
        </p:nvGraphicFramePr>
        <p:xfrm>
          <a:off x="914400" y="2895600"/>
          <a:ext cx="290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r:id="rId9" imgW="2908300" imgH="889000" progId="Equation.3">
                  <p:embed/>
                </p:oleObj>
              </mc:Choice>
              <mc:Fallback>
                <p:oleObj r:id="rId9" imgW="2908300" imgH="889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2908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对象 9242"/>
          <p:cNvGraphicFramePr/>
          <p:nvPr/>
        </p:nvGraphicFramePr>
        <p:xfrm>
          <a:off x="4622800" y="3124200"/>
          <a:ext cx="269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r:id="rId11" imgW="2692400" imgH="469900" progId="Equation.3">
                  <p:embed/>
                </p:oleObj>
              </mc:Choice>
              <mc:Fallback>
                <p:oleObj r:id="rId11" imgW="2692400" imgH="469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22800" y="3124200"/>
                        <a:ext cx="2692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对象 9243"/>
          <p:cNvGraphicFramePr/>
          <p:nvPr/>
        </p:nvGraphicFramePr>
        <p:xfrm>
          <a:off x="955675" y="4114800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r:id="rId13" imgW="1790065" imgH="431800" progId="Equation.3">
                  <p:embed/>
                </p:oleObj>
              </mc:Choice>
              <mc:Fallback>
                <p:oleObj r:id="rId13" imgW="1790065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5675" y="4114800"/>
                        <a:ext cx="1790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对象 9244"/>
          <p:cNvGraphicFramePr/>
          <p:nvPr/>
        </p:nvGraphicFramePr>
        <p:xfrm>
          <a:off x="2819400" y="4100513"/>
          <a:ext cx="232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r:id="rId15" imgW="2324100" imgH="419100" progId="Equation.3">
                  <p:embed/>
                </p:oleObj>
              </mc:Choice>
              <mc:Fallback>
                <p:oleObj r:id="rId15" imgW="2324100" imgH="419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9400" y="4100513"/>
                        <a:ext cx="2324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对象 9245"/>
          <p:cNvGraphicFramePr/>
          <p:nvPr/>
        </p:nvGraphicFramePr>
        <p:xfrm>
          <a:off x="873125" y="4972050"/>
          <a:ext cx="529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r:id="rId17" imgW="5293360" imgH="444500" progId="Equation.3">
                  <p:embed/>
                </p:oleObj>
              </mc:Choice>
              <mc:Fallback>
                <p:oleObj r:id="rId17" imgW="529336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3125" y="4972050"/>
                        <a:ext cx="5295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文本框 9236"/>
          <p:cNvSpPr txBox="1"/>
          <p:nvPr/>
        </p:nvSpPr>
        <p:spPr>
          <a:xfrm>
            <a:off x="831850" y="762000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i="0" dirty="0">
                <a:solidFill>
                  <a:srgbClr val="150AE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续例</a:t>
            </a:r>
            <a:r>
              <a:rPr lang="en-US" altLang="zh-CN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95288" y="1052513"/>
          <a:ext cx="82296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r:id="rId3" imgW="3448050" imgH="447675" progId="Word.Document.8">
                  <p:embed/>
                </p:oleObj>
              </mc:Choice>
              <mc:Fallback>
                <p:oleObj r:id="rId3" imgW="3448050" imgH="447675" progId="Word.Document.8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229600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/>
          <p:cNvSpPr txBox="1"/>
          <p:nvPr/>
        </p:nvSpPr>
        <p:spPr>
          <a:xfrm>
            <a:off x="323850" y="1052513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755650" y="2420938"/>
          <a:ext cx="4038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r:id="rId5" imgW="1675765" imgH="406400" progId="Equation.3">
                  <p:embed/>
                </p:oleObj>
              </mc:Choice>
              <mc:Fallback>
                <p:oleObj r:id="rId5" imgW="1675765" imgH="4064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403860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55650" y="3716338"/>
          <a:ext cx="3962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r:id="rId7" imgW="1612265" imgH="406400" progId="Equation.3">
                  <p:embed/>
                </p:oleObj>
              </mc:Choice>
              <mc:Fallback>
                <p:oleObj r:id="rId7" imgW="1612265" imgH="4064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3716338"/>
                        <a:ext cx="3962400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609600" y="5103813"/>
          <a:ext cx="3962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r:id="rId9" imgW="1612265" imgH="406400" progId="Equation.3">
                  <p:embed/>
                </p:oleObj>
              </mc:Choice>
              <mc:Fallback>
                <p:oleObj r:id="rId9" imgW="1612265" imgH="4064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5103813"/>
                        <a:ext cx="3962400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9" name="Object 2"/>
          <p:cNvGraphicFramePr>
            <a:graphicFrameLocks noChangeAspect="1"/>
          </p:cNvGraphicFramePr>
          <p:nvPr/>
        </p:nvGraphicFramePr>
        <p:xfrm>
          <a:off x="381000" y="228600"/>
          <a:ext cx="4038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r:id="rId3" imgW="1675765" imgH="406400" progId="Equation.3">
                  <p:embed/>
                </p:oleObj>
              </mc:Choice>
              <mc:Fallback>
                <p:oleObj r:id="rId3" imgW="1675765" imgH="4064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28600"/>
                        <a:ext cx="403860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3"/>
          <p:cNvGraphicFramePr>
            <a:graphicFrameLocks noChangeAspect="1"/>
          </p:cNvGraphicFramePr>
          <p:nvPr/>
        </p:nvGraphicFramePr>
        <p:xfrm>
          <a:off x="4495800" y="228600"/>
          <a:ext cx="3962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r:id="rId5" imgW="1612265" imgH="406400" progId="Equation.3">
                  <p:embed/>
                </p:oleObj>
              </mc:Choice>
              <mc:Fallback>
                <p:oleObj r:id="rId5" imgW="1612265" imgH="4064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228600"/>
                        <a:ext cx="39624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381000" y="1295400"/>
          <a:ext cx="3962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r:id="rId7" imgW="1612265" imgH="406400" progId="Equation.3">
                  <p:embed/>
                </p:oleObj>
              </mc:Choice>
              <mc:Fallback>
                <p:oleObj r:id="rId7" imgW="1612265" imgH="4064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295400"/>
                        <a:ext cx="39624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Line 5"/>
          <p:cNvSpPr/>
          <p:nvPr/>
        </p:nvSpPr>
        <p:spPr>
          <a:xfrm>
            <a:off x="152400" y="2362200"/>
            <a:ext cx="8686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02" name="Text Box 6"/>
          <p:cNvSpPr txBox="1"/>
          <p:nvPr/>
        </p:nvSpPr>
        <p:spPr>
          <a:xfrm>
            <a:off x="304800" y="26177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066800" y="2438400"/>
          <a:ext cx="4876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r:id="rId9" imgW="2069465" imgH="406400" progId="Equation.3">
                  <p:embed/>
                </p:oleObj>
              </mc:Choice>
              <mc:Fallback>
                <p:oleObj r:id="rId9" imgW="2069465" imgH="4064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2438400"/>
                        <a:ext cx="48768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1219200" y="4495800"/>
          <a:ext cx="46656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r:id="rId11" imgW="1955165" imgH="406400" progId="Equation.3">
                  <p:embed/>
                </p:oleObj>
              </mc:Choice>
              <mc:Fallback>
                <p:oleObj r:id="rId11" imgW="1955165" imgH="4064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4495800"/>
                        <a:ext cx="4665663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219200" y="5562600"/>
          <a:ext cx="47244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r:id="rId13" imgW="1955165" imgH="406400" progId="Equation.3">
                  <p:embed/>
                </p:oleObj>
              </mc:Choice>
              <mc:Fallback>
                <p:oleObj r:id="rId13" imgW="1955165" imgH="4064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9200" y="5562600"/>
                        <a:ext cx="4724400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1905000" y="3352800"/>
          <a:ext cx="39671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r:id="rId15" imgW="1624965" imgH="406400" progId="Equation.3">
                  <p:embed/>
                </p:oleObj>
              </mc:Choice>
              <mc:Fallback>
                <p:oleObj r:id="rId15" imgW="1624965" imgH="4064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5000" y="3352800"/>
                        <a:ext cx="3967163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6096000" y="4419600"/>
          <a:ext cx="25146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r:id="rId17" imgW="904875" imgH="609600" progId="Word.Document.8">
                  <p:embed/>
                </p:oleObj>
              </mc:Choice>
              <mc:Fallback>
                <p:oleObj r:id="rId17" imgW="904875" imgH="609600" progId="Word.Document.8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0" y="4419600"/>
                        <a:ext cx="2514600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3" name="Object 2"/>
          <p:cNvGraphicFramePr>
            <a:graphicFrameLocks noChangeAspect="1"/>
          </p:cNvGraphicFramePr>
          <p:nvPr/>
        </p:nvGraphicFramePr>
        <p:xfrm>
          <a:off x="381000" y="228600"/>
          <a:ext cx="4038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r:id="rId3" imgW="1675765" imgH="406400" progId="Equation.3">
                  <p:embed/>
                </p:oleObj>
              </mc:Choice>
              <mc:Fallback>
                <p:oleObj r:id="rId3" imgW="1675765" imgH="4064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28600"/>
                        <a:ext cx="403860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4495800" y="228600"/>
          <a:ext cx="3962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r:id="rId5" imgW="1612265" imgH="406400" progId="Equation.3">
                  <p:embed/>
                </p:oleObj>
              </mc:Choice>
              <mc:Fallback>
                <p:oleObj r:id="rId5" imgW="1612265" imgH="4064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228600"/>
                        <a:ext cx="39624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4"/>
          <p:cNvGraphicFramePr>
            <a:graphicFrameLocks noChangeAspect="1"/>
          </p:cNvGraphicFramePr>
          <p:nvPr/>
        </p:nvGraphicFramePr>
        <p:xfrm>
          <a:off x="381000" y="1295400"/>
          <a:ext cx="3962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r:id="rId7" imgW="1612265" imgH="406400" progId="Equation.3">
                  <p:embed/>
                </p:oleObj>
              </mc:Choice>
              <mc:Fallback>
                <p:oleObj r:id="rId7" imgW="1612265" imgH="4064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295400"/>
                        <a:ext cx="39624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Line 5"/>
          <p:cNvSpPr/>
          <p:nvPr/>
        </p:nvSpPr>
        <p:spPr>
          <a:xfrm>
            <a:off x="152400" y="2362200"/>
            <a:ext cx="8686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17" name="Text Box 6"/>
          <p:cNvSpPr txBox="1"/>
          <p:nvPr/>
        </p:nvSpPr>
        <p:spPr>
          <a:xfrm>
            <a:off x="304800" y="26177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629400" y="4724400"/>
          <a:ext cx="1600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r:id="rId9" imgW="638175" imgH="428625" progId="Word.Document.8">
                  <p:embed/>
                </p:oleObj>
              </mc:Choice>
              <mc:Fallback>
                <p:oleObj r:id="rId9" imgW="638175" imgH="428625" progId="Word.Document.8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9400" y="4724400"/>
                        <a:ext cx="16002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066800" y="2425700"/>
          <a:ext cx="4800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r:id="rId11" imgW="2069465" imgH="406400" progId="Equation.3">
                  <p:embed/>
                </p:oleObj>
              </mc:Choice>
              <mc:Fallback>
                <p:oleObj r:id="rId11" imgW="2069465" imgH="4064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2425700"/>
                        <a:ext cx="48006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685800" y="4386263"/>
          <a:ext cx="57912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r:id="rId13" imgW="2363470" imgH="406400" progId="Equation.3">
                  <p:embed/>
                </p:oleObj>
              </mc:Choice>
              <mc:Fallback>
                <p:oleObj r:id="rId13" imgW="2363470" imgH="4064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4386263"/>
                        <a:ext cx="5791200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85800" y="5376863"/>
          <a:ext cx="57150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r:id="rId15" imgW="2287270" imgH="406400" progId="Equation.3">
                  <p:embed/>
                </p:oleObj>
              </mc:Choice>
              <mc:Fallback>
                <p:oleObj r:id="rId15" imgW="2287270" imgH="4064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800" y="5376863"/>
                        <a:ext cx="5715000" cy="1023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1905000" y="3352800"/>
          <a:ext cx="48768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r:id="rId17" imgW="2056765" imgH="406400" progId="Equation.3">
                  <p:embed/>
                </p:oleObj>
              </mc:Choice>
              <mc:Fallback>
                <p:oleObj r:id="rId17" imgW="2056765" imgH="40640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5000" y="3352800"/>
                        <a:ext cx="487680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/>
          <p:nvPr/>
        </p:nvSpPr>
        <p:spPr>
          <a:xfrm>
            <a:off x="1187450" y="1341438"/>
            <a:ext cx="5492750" cy="86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3600" b="1" i="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  <a:t>第一节  参数的点估计</a:t>
            </a:r>
          </a:p>
        </p:txBody>
      </p:sp>
      <p:sp>
        <p:nvSpPr>
          <p:cNvPr id="10242" name="Text Box 3"/>
          <p:cNvSpPr txBox="1"/>
          <p:nvPr/>
        </p:nvSpPr>
        <p:spPr>
          <a:xfrm>
            <a:off x="2411413" y="2349500"/>
            <a:ext cx="5472112" cy="2359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5000"/>
              </a:lnSpc>
              <a:spcBef>
                <a:spcPct val="50000"/>
              </a:spcBef>
            </a:pPr>
            <a:r>
              <a:rPr lang="zh-CN" altLang="en-US" sz="32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点估计概念</a:t>
            </a:r>
            <a:endParaRPr lang="zh-CN" altLang="en-US" sz="32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3200" b="1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矩估计法</a:t>
            </a:r>
          </a:p>
          <a:p>
            <a:pPr>
              <a:lnSpc>
                <a:spcPct val="155000"/>
              </a:lnSpc>
            </a:pPr>
            <a:r>
              <a:rPr lang="zh-CN" altLang="en-US" sz="3200" b="1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最大似然估计方法</a:t>
            </a:r>
          </a:p>
        </p:txBody>
      </p:sp>
      <p:pic>
        <p:nvPicPr>
          <p:cNvPr id="10243" name="Picture 4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708275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5" descr="f012">
            <a:hlinkClick r:id="rId2" action="ppaction://hlinksldjump">
              <a:snd r:embed="rId4" name="chimes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33575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6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42211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矩形 17434"/>
          <p:cNvSpPr/>
          <p:nvPr/>
        </p:nvSpPr>
        <p:spPr>
          <a:xfrm>
            <a:off x="468313" y="836613"/>
            <a:ext cx="3962400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三、相合性</a:t>
            </a:r>
          </a:p>
        </p:txBody>
      </p:sp>
      <p:grpSp>
        <p:nvGrpSpPr>
          <p:cNvPr id="17473" name="组合 17472"/>
          <p:cNvGrpSpPr/>
          <p:nvPr/>
        </p:nvGrpSpPr>
        <p:grpSpPr>
          <a:xfrm>
            <a:off x="331788" y="1662113"/>
            <a:ext cx="8272462" cy="1897062"/>
            <a:chOff x="209" y="1047"/>
            <a:chExt cx="5211" cy="1195"/>
          </a:xfrm>
        </p:grpSpPr>
        <p:sp>
          <p:nvSpPr>
            <p:cNvPr id="65539" name="矩形 17440"/>
            <p:cNvSpPr/>
            <p:nvPr/>
          </p:nvSpPr>
          <p:spPr>
            <a:xfrm>
              <a:off x="209" y="1425"/>
              <a:ext cx="5211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任意            ，当              时                       依概率收敛于    </a:t>
              </a:r>
              <a:r>
                <a:rPr lang="en-US" altLang="zh-CN" sz="2800" i="0" dirty="0">
                  <a:latin typeface="Times New Roman" panose="02020603050405020304" pitchFamily="18" charset="0"/>
                  <a:ea typeface="华文细黑" pitchFamily="2" charset="-122"/>
                </a:rPr>
                <a:t>, </a:t>
              </a: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则称     为     的</a:t>
              </a:r>
              <a:r>
                <a:rPr lang="zh-CN" altLang="en-US" sz="2800" i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细黑" pitchFamily="2" charset="-122"/>
                </a:rPr>
                <a:t>相合估计量</a:t>
              </a:r>
              <a:r>
                <a:rPr lang="en-US" altLang="zh-CN" sz="2800" i="0">
                  <a:latin typeface="Times New Roman" panose="02020603050405020304" pitchFamily="18" charset="0"/>
                  <a:ea typeface="华文细黑" pitchFamily="2" charset="-122"/>
                </a:rPr>
                <a:t>.</a:t>
              </a:r>
            </a:p>
          </p:txBody>
        </p:sp>
        <p:sp>
          <p:nvSpPr>
            <p:cNvPr id="65540" name="矩形 17444"/>
            <p:cNvSpPr/>
            <p:nvPr/>
          </p:nvSpPr>
          <p:spPr>
            <a:xfrm>
              <a:off x="764" y="1047"/>
              <a:ext cx="339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设</a:t>
              </a:r>
            </a:p>
          </p:txBody>
        </p:sp>
        <p:graphicFrame>
          <p:nvGraphicFramePr>
            <p:cNvPr id="65541" name="对象 17447"/>
            <p:cNvGraphicFramePr/>
            <p:nvPr/>
          </p:nvGraphicFramePr>
          <p:xfrm>
            <a:off x="802" y="1570"/>
            <a:ext cx="5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9" r:id="rId3" imgW="850265" imgH="317500" progId="Equation.DSMT4">
                    <p:embed/>
                  </p:oleObj>
                </mc:Choice>
                <mc:Fallback>
                  <p:oleObj r:id="rId3" imgW="850265" imgH="317500" progId="Equation.DSMT4">
                    <p:embed/>
                    <p:pic>
                      <p:nvPicPr>
                        <p:cNvPr id="0" name="图片 33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2" y="1570"/>
                          <a:ext cx="5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2" name="对象 17449"/>
            <p:cNvGraphicFramePr/>
            <p:nvPr/>
          </p:nvGraphicFramePr>
          <p:xfrm>
            <a:off x="1927" y="1616"/>
            <a:ext cx="6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0" r:id="rId5" imgW="1002665" imgH="254000" progId="Equation.DSMT4">
                    <p:embed/>
                  </p:oleObj>
                </mc:Choice>
                <mc:Fallback>
                  <p:oleObj r:id="rId5" imgW="1002665" imgH="254000" progId="Equation.DSMT4">
                    <p:embed/>
                    <p:pic>
                      <p:nvPicPr>
                        <p:cNvPr id="0" name="图片 33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27" y="1616"/>
                          <a:ext cx="63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矩形 17451"/>
            <p:cNvSpPr/>
            <p:nvPr/>
          </p:nvSpPr>
          <p:spPr>
            <a:xfrm>
              <a:off x="2426" y="1073"/>
              <a:ext cx="2993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是参数</a:t>
              </a:r>
              <a:r>
                <a:rPr lang="zh-CN" altLang="zh-CN" sz="2800" i="0" dirty="0">
                  <a:latin typeface="Times New Roman" panose="02020603050405020304" pitchFamily="18" charset="0"/>
                  <a:ea typeface="华文细黑" pitchFamily="2" charset="-122"/>
                </a:rPr>
                <a:t>    </a:t>
              </a: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的估计量，若对于</a:t>
              </a:r>
            </a:p>
          </p:txBody>
        </p:sp>
        <p:graphicFrame>
          <p:nvGraphicFramePr>
            <p:cNvPr id="65544" name="对象 17452"/>
            <p:cNvGraphicFramePr/>
            <p:nvPr/>
          </p:nvGraphicFramePr>
          <p:xfrm>
            <a:off x="1173" y="1119"/>
            <a:ext cx="12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1" r:id="rId7" imgW="1917065" imgH="520700" progId="Equation.DSMT4">
                    <p:embed/>
                  </p:oleObj>
                </mc:Choice>
                <mc:Fallback>
                  <p:oleObj r:id="rId7" imgW="1917065" imgH="520700" progId="Equation.DSMT4">
                    <p:embed/>
                    <p:pic>
                      <p:nvPicPr>
                        <p:cNvPr id="0" name="图片 33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3" y="1119"/>
                          <a:ext cx="12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5" name="对象 17453"/>
            <p:cNvGraphicFramePr/>
            <p:nvPr/>
          </p:nvGraphicFramePr>
          <p:xfrm>
            <a:off x="2925" y="1514"/>
            <a:ext cx="12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2" r:id="rId9" imgW="1917065" imgH="520700" progId="Equation.DSMT4">
                    <p:embed/>
                  </p:oleObj>
                </mc:Choice>
                <mc:Fallback>
                  <p:oleObj r:id="rId9" imgW="1917065" imgH="520700" progId="Equation.DSMT4">
                    <p:embed/>
                    <p:pic>
                      <p:nvPicPr>
                        <p:cNvPr id="0" name="图片 337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25" y="1514"/>
                          <a:ext cx="12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对象 17454"/>
            <p:cNvGraphicFramePr/>
            <p:nvPr/>
          </p:nvGraphicFramePr>
          <p:xfrm>
            <a:off x="1874" y="1960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3" r:id="rId11" imgW="228600" imgH="317500" progId="Equation.DSMT4">
                    <p:embed/>
                  </p:oleObj>
                </mc:Choice>
                <mc:Fallback>
                  <p:oleObj r:id="rId11" imgW="228600" imgH="317500" progId="Equation.DSMT4">
                    <p:embed/>
                    <p:pic>
                      <p:nvPicPr>
                        <p:cNvPr id="0" name="图片 33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74" y="1960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7" name="对象 17455"/>
            <p:cNvGraphicFramePr/>
            <p:nvPr/>
          </p:nvGraphicFramePr>
          <p:xfrm>
            <a:off x="3189" y="1209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4" r:id="rId13" imgW="228600" imgH="317500" progId="Equation.DSMT4">
                    <p:embed/>
                  </p:oleObj>
                </mc:Choice>
                <mc:Fallback>
                  <p:oleObj r:id="rId13" imgW="228600" imgH="317500" progId="Equation.DSMT4">
                    <p:embed/>
                    <p:pic>
                      <p:nvPicPr>
                        <p:cNvPr id="0" name="图片 33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89" y="1209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8" name="对象 17456"/>
            <p:cNvGraphicFramePr/>
            <p:nvPr/>
          </p:nvGraphicFramePr>
          <p:xfrm>
            <a:off x="559" y="1960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5" r:id="rId14" imgW="228600" imgH="317500" progId="Equation.DSMT4">
                    <p:embed/>
                  </p:oleObj>
                </mc:Choice>
                <mc:Fallback>
                  <p:oleObj r:id="rId14" imgW="228600" imgH="317500" progId="Equation.DSMT4">
                    <p:embed/>
                    <p:pic>
                      <p:nvPicPr>
                        <p:cNvPr id="0" name="图片 33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9" y="1960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9" name="对象 17457"/>
            <p:cNvGraphicFramePr/>
            <p:nvPr/>
          </p:nvGraphicFramePr>
          <p:xfrm>
            <a:off x="1375" y="1888"/>
            <a:ext cx="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6" r:id="rId15" imgW="228600" imgH="431800" progId="Equation.DSMT4">
                    <p:embed/>
                  </p:oleObj>
                </mc:Choice>
                <mc:Fallback>
                  <p:oleObj r:id="rId15" imgW="228600" imgH="431800" progId="Equation.DSMT4">
                    <p:embed/>
                    <p:pic>
                      <p:nvPicPr>
                        <p:cNvPr id="0" name="图片 33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75" y="1888"/>
                          <a:ext cx="14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74" name="组合 17473"/>
          <p:cNvGrpSpPr/>
          <p:nvPr/>
        </p:nvGrpSpPr>
        <p:grpSpPr>
          <a:xfrm>
            <a:off x="468313" y="3805238"/>
            <a:ext cx="5675312" cy="2346325"/>
            <a:chOff x="657" y="2397"/>
            <a:chExt cx="3575" cy="1478"/>
          </a:xfrm>
        </p:grpSpPr>
        <p:sp>
          <p:nvSpPr>
            <p:cNvPr id="65551" name="矩形 17458"/>
            <p:cNvSpPr/>
            <p:nvPr/>
          </p:nvSpPr>
          <p:spPr>
            <a:xfrm>
              <a:off x="1317" y="2397"/>
              <a:ext cx="1963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为     的</a:t>
              </a:r>
              <a:r>
                <a:rPr lang="zh-CN" altLang="en-US" sz="2800" i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细黑" pitchFamily="2" charset="-122"/>
                </a:rPr>
                <a:t>相合估计量</a:t>
              </a:r>
            </a:p>
          </p:txBody>
        </p:sp>
        <p:graphicFrame>
          <p:nvGraphicFramePr>
            <p:cNvPr id="65552" name="对象 17459"/>
            <p:cNvGraphicFramePr/>
            <p:nvPr/>
          </p:nvGraphicFramePr>
          <p:xfrm>
            <a:off x="1701" y="2539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7" r:id="rId17" imgW="228600" imgH="317500" progId="Equation.DSMT4">
                    <p:embed/>
                  </p:oleObj>
                </mc:Choice>
                <mc:Fallback>
                  <p:oleObj r:id="rId17" imgW="228600" imgH="317500" progId="Equation.DSMT4">
                    <p:embed/>
                    <p:pic>
                      <p:nvPicPr>
                        <p:cNvPr id="0" name="图片 33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01" y="2539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3" name="对象 17460"/>
            <p:cNvGraphicFramePr/>
            <p:nvPr/>
          </p:nvGraphicFramePr>
          <p:xfrm>
            <a:off x="1156" y="2495"/>
            <a:ext cx="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8" r:id="rId18" imgW="228600" imgH="431800" progId="Equation.DSMT4">
                    <p:embed/>
                  </p:oleObj>
                </mc:Choice>
                <mc:Fallback>
                  <p:oleObj r:id="rId18" imgW="228600" imgH="431800" progId="Equation.DSMT4">
                    <p:embed/>
                    <p:pic>
                      <p:nvPicPr>
                        <p:cNvPr id="0" name="图片 336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56" y="2495"/>
                          <a:ext cx="14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4" name="对象 17461"/>
            <p:cNvGraphicFramePr/>
            <p:nvPr/>
          </p:nvGraphicFramePr>
          <p:xfrm>
            <a:off x="657" y="3109"/>
            <a:ext cx="40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9" r:id="rId19" imgW="419100" imgH="241300" progId="Equation.DSMT4">
                    <p:embed/>
                  </p:oleObj>
                </mc:Choice>
                <mc:Fallback>
                  <p:oleObj r:id="rId19" imgW="419100" imgH="241300" progId="Equation.DSMT4">
                    <p:embed/>
                    <p:pic>
                      <p:nvPicPr>
                        <p:cNvPr id="0" name="图片 337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7" y="3109"/>
                          <a:ext cx="400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5" name="对象 17462"/>
            <p:cNvGraphicFramePr/>
            <p:nvPr/>
          </p:nvGraphicFramePr>
          <p:xfrm>
            <a:off x="2152" y="3112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10" r:id="rId21" imgW="723265" imgH="317500" progId="Equation.DSMT4">
                    <p:embed/>
                  </p:oleObj>
                </mc:Choice>
                <mc:Fallback>
                  <p:oleObj r:id="rId21" imgW="723265" imgH="317500" progId="Equation.DSMT4">
                    <p:embed/>
                    <p:pic>
                      <p:nvPicPr>
                        <p:cNvPr id="0" name="图片 337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52" y="3112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矩形 17464"/>
            <p:cNvSpPr/>
            <p:nvPr/>
          </p:nvSpPr>
          <p:spPr>
            <a:xfrm>
              <a:off x="1156" y="2952"/>
              <a:ext cx="2314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对于任意         </a:t>
              </a:r>
              <a:r>
                <a:rPr lang="en-US" altLang="zh-CN" sz="2800" i="0" dirty="0">
                  <a:latin typeface="Times New Roman" panose="02020603050405020304" pitchFamily="18" charset="0"/>
                  <a:ea typeface="华文细黑" pitchFamily="2" charset="-122"/>
                </a:rPr>
                <a:t>, </a:t>
              </a:r>
              <a:r>
                <a:rPr lang="zh-CN" altLang="en-US" sz="2800" i="0" dirty="0">
                  <a:latin typeface="Times New Roman" panose="02020603050405020304" pitchFamily="18" charset="0"/>
                  <a:ea typeface="华文细黑" pitchFamily="2" charset="-122"/>
                </a:rPr>
                <a:t>有</a:t>
              </a:r>
            </a:p>
          </p:txBody>
        </p:sp>
        <p:graphicFrame>
          <p:nvGraphicFramePr>
            <p:cNvPr id="65557" name="对象 17466"/>
            <p:cNvGraphicFramePr/>
            <p:nvPr/>
          </p:nvGraphicFramePr>
          <p:xfrm>
            <a:off x="1610" y="3475"/>
            <a:ext cx="200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11" r:id="rId23" imgW="3186430" imgH="635000" progId="Equation.DSMT4">
                    <p:embed/>
                  </p:oleObj>
                </mc:Choice>
                <mc:Fallback>
                  <p:oleObj r:id="rId23" imgW="3186430" imgH="635000" progId="Equation.DSMT4">
                    <p:embed/>
                    <p:pic>
                      <p:nvPicPr>
                        <p:cNvPr id="0" name="图片 337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10" y="3475"/>
                          <a:ext cx="2008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对象 17469"/>
            <p:cNvGraphicFramePr/>
            <p:nvPr/>
          </p:nvGraphicFramePr>
          <p:xfrm>
            <a:off x="3696" y="3566"/>
            <a:ext cx="5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12" r:id="rId25" imgW="850265" imgH="317500" progId="Equation.DSMT4">
                    <p:embed/>
                  </p:oleObj>
                </mc:Choice>
                <mc:Fallback>
                  <p:oleObj r:id="rId25" imgW="850265" imgH="317500" progId="Equation.DSMT4">
                    <p:embed/>
                    <p:pic>
                      <p:nvPicPr>
                        <p:cNvPr id="0" name="图片 33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96" y="3566"/>
                          <a:ext cx="5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0" dirty="0"/>
              <a:t>           </a:t>
            </a:r>
            <a:r>
              <a:rPr lang="zh-CN" altLang="en-US" sz="3200" dirty="0">
                <a:ea typeface="楷体_GB2312" pitchFamily="49" charset="-122"/>
              </a:rPr>
              <a:t>一个好的估计量不应该只考虑片面的一种性质，应全面权衡其有效性，无偏性及相合性等方面的性质，才能评价出一个估计量的优劣。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44033"/>
          <p:cNvSpPr>
            <a:spLocks noGrp="1"/>
          </p:cNvSpPr>
          <p:nvPr>
            <p:ph type="title"/>
          </p:nvPr>
        </p:nvSpPr>
        <p:spPr/>
        <p:txBody>
          <a:bodyPr anchor="ctr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小结</a:t>
            </a:r>
          </a:p>
        </p:txBody>
      </p:sp>
      <p:sp>
        <p:nvSpPr>
          <p:cNvPr id="44035" name="文本框 44034"/>
          <p:cNvSpPr txBox="1"/>
          <p:nvPr/>
        </p:nvSpPr>
        <p:spPr>
          <a:xfrm>
            <a:off x="893763" y="1703388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估计量的评选的三个标准</a:t>
            </a:r>
          </a:p>
        </p:txBody>
      </p:sp>
      <p:graphicFrame>
        <p:nvGraphicFramePr>
          <p:cNvPr id="44036" name="对象 44035"/>
          <p:cNvGraphicFramePr/>
          <p:nvPr/>
        </p:nvGraphicFramePr>
        <p:xfrm>
          <a:off x="4987925" y="1223963"/>
          <a:ext cx="38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r:id="rId3" imgW="381000" imgH="1523365" progId="Equation.3">
                  <p:embed/>
                </p:oleObj>
              </mc:Choice>
              <mc:Fallback>
                <p:oleObj r:id="rId3" imgW="381000" imgH="1523365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7925" y="1223963"/>
                        <a:ext cx="3810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文本框 44036"/>
          <p:cNvSpPr txBox="1"/>
          <p:nvPr/>
        </p:nvSpPr>
        <p:spPr>
          <a:xfrm>
            <a:off x="5154613" y="11430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无偏性</a:t>
            </a:r>
          </a:p>
        </p:txBody>
      </p:sp>
      <p:sp>
        <p:nvSpPr>
          <p:cNvPr id="44038" name="文本框 44037"/>
          <p:cNvSpPr txBox="1"/>
          <p:nvPr/>
        </p:nvSpPr>
        <p:spPr>
          <a:xfrm>
            <a:off x="5140325" y="169703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有效性</a:t>
            </a:r>
          </a:p>
        </p:txBody>
      </p:sp>
      <p:sp>
        <p:nvSpPr>
          <p:cNvPr id="44039" name="文本框 44038"/>
          <p:cNvSpPr txBox="1"/>
          <p:nvPr/>
        </p:nvSpPr>
        <p:spPr>
          <a:xfrm>
            <a:off x="5160963" y="226536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相合性</a:t>
            </a:r>
          </a:p>
        </p:txBody>
      </p:sp>
      <p:sp>
        <p:nvSpPr>
          <p:cNvPr id="44040" name="文本框 44039"/>
          <p:cNvSpPr txBox="1"/>
          <p:nvPr/>
        </p:nvSpPr>
        <p:spPr>
          <a:xfrm>
            <a:off x="914400" y="2743200"/>
            <a:ext cx="75438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相合性是对估计量的一个基本要求, 不具备相合性的估计量是不予以考虑的.</a:t>
            </a:r>
          </a:p>
        </p:txBody>
      </p:sp>
      <p:sp>
        <p:nvSpPr>
          <p:cNvPr id="44041" name="文本框 44040"/>
          <p:cNvSpPr txBox="1"/>
          <p:nvPr/>
        </p:nvSpPr>
        <p:spPr>
          <a:xfrm>
            <a:off x="831850" y="3733800"/>
            <a:ext cx="7772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由最大似然估计法得到的估计量, 在一定条件下也具有相合性. </a:t>
            </a:r>
          </a:p>
        </p:txBody>
      </p:sp>
      <p:sp>
        <p:nvSpPr>
          <p:cNvPr id="44042" name="文本框 44041"/>
          <p:cNvSpPr txBox="1"/>
          <p:nvPr/>
        </p:nvSpPr>
        <p:spPr>
          <a:xfrm>
            <a:off x="852488" y="4157663"/>
            <a:ext cx="7543800" cy="180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估计量的相合性只有当样本容量相当大时,才能显示出优越性, 这在实际中往往难以做到,因此,在工程中往往使用无偏性和有效性这两个标准.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7" grpId="0"/>
      <p:bldP spid="44038" grpId="0"/>
      <p:bldP spid="44039" grpId="0"/>
      <p:bldP spid="44040" grpId="0"/>
      <p:bldP spid="44041" grpId="0"/>
      <p:bldP spid="440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/>
          <p:nvPr/>
        </p:nvSpPr>
        <p:spPr>
          <a:xfrm>
            <a:off x="1644650" y="1125538"/>
            <a:ext cx="749935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4000" b="1" i="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  <a:t>第四节 区间估计</a:t>
            </a:r>
          </a:p>
        </p:txBody>
      </p:sp>
      <p:sp>
        <p:nvSpPr>
          <p:cNvPr id="70658" name="Text Box 3"/>
          <p:cNvSpPr txBox="1"/>
          <p:nvPr/>
        </p:nvSpPr>
        <p:spPr>
          <a:xfrm>
            <a:off x="2411413" y="2060575"/>
            <a:ext cx="6478587" cy="32623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问题引入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置信区间定义</a:t>
            </a:r>
          </a:p>
          <a:p>
            <a:pPr>
              <a:lnSpc>
                <a:spcPct val="150000"/>
              </a:lnSpc>
            </a:pPr>
            <a:r>
              <a:rPr lang="zh-CN" altLang="en-US" sz="3200" b="1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求置信区间的一般思路</a:t>
            </a:r>
          </a:p>
          <a:p>
            <a:pPr>
              <a:lnSpc>
                <a:spcPct val="150000"/>
              </a:lnSpc>
            </a:pPr>
            <a:endParaRPr lang="zh-CN" altLang="en-US" sz="32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0659" name="Picture 4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23495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Picture 5" descr="f012">
            <a:hlinkClick r:id="" action="ppaction://noaction">
              <a:snd r:embed="rId4" name="chimes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328453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1" name="Picture 6" descr="f0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40052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矩形 64515"/>
          <p:cNvSpPr/>
          <p:nvPr/>
        </p:nvSpPr>
        <p:spPr>
          <a:xfrm>
            <a:off x="468313" y="2274888"/>
            <a:ext cx="8291512" cy="28892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前面，我们讨论了参数点估计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它是用样本算得的一个值去估计未知参数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但是，点估计值仅仅是未知参数的一个近似值，它没有反映出这个近似值的误差范围，使用起来把握不大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区间估计正好弥补了点估计的这个缺陷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442" name="Text Box 2"/>
          <p:cNvSpPr txBox="1"/>
          <p:nvPr/>
        </p:nvSpPr>
        <p:spPr>
          <a:xfrm>
            <a:off x="153988" y="1206500"/>
            <a:ext cx="331946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ED010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sz="3200" b="1" i="0" dirty="0">
                <a:solidFill>
                  <a:srgbClr val="ED010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ED010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问题引入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3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144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75777"/>
          <p:cNvSpPr/>
          <p:nvPr/>
        </p:nvSpPr>
        <p:spPr>
          <a:xfrm>
            <a:off x="251700" y="188775"/>
            <a:ext cx="597535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 置信区间的定义</a:t>
            </a:r>
          </a:p>
        </p:txBody>
      </p:sp>
      <p:grpSp>
        <p:nvGrpSpPr>
          <p:cNvPr id="75811" name="组合 75810"/>
          <p:cNvGrpSpPr/>
          <p:nvPr/>
        </p:nvGrpSpPr>
        <p:grpSpPr>
          <a:xfrm>
            <a:off x="439660" y="798535"/>
            <a:ext cx="8229600" cy="5357812"/>
            <a:chOff x="295" y="736"/>
            <a:chExt cx="5184" cy="3375"/>
          </a:xfrm>
        </p:grpSpPr>
        <p:graphicFrame>
          <p:nvGraphicFramePr>
            <p:cNvPr id="75783" name="对象 75782"/>
            <p:cNvGraphicFramePr/>
            <p:nvPr/>
          </p:nvGraphicFramePr>
          <p:xfrm>
            <a:off x="1097" y="741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0" r:id="rId3" imgW="139700" imgH="177800" progId="Equation.3">
                    <p:embed/>
                  </p:oleObj>
                </mc:Choice>
                <mc:Fallback>
                  <p:oleObj r:id="rId3" imgW="139700" imgH="177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97" y="741"/>
                          <a:ext cx="250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6" name="矩形 75785"/>
            <p:cNvSpPr/>
            <p:nvPr/>
          </p:nvSpPr>
          <p:spPr>
            <a:xfrm>
              <a:off x="296" y="2244"/>
              <a:ext cx="5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i="0" dirty="0">
                  <a:latin typeface="Times New Roman" panose="02020603050405020304" pitchFamily="18" charset="0"/>
                </a:rPr>
                <a:t>满足</a:t>
              </a:r>
            </a:p>
          </p:txBody>
        </p:sp>
        <p:sp>
          <p:nvSpPr>
            <p:cNvPr id="75787" name="矩形 75786"/>
            <p:cNvSpPr/>
            <p:nvPr/>
          </p:nvSpPr>
          <p:spPr>
            <a:xfrm>
              <a:off x="775" y="736"/>
              <a:ext cx="36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i="0" dirty="0">
                  <a:latin typeface="Times New Roman" panose="02020603050405020304" pitchFamily="18" charset="0"/>
                </a:rPr>
                <a:t>设     是 一个待估参数，给定</a:t>
              </a:r>
            </a:p>
          </p:txBody>
        </p:sp>
        <p:graphicFrame>
          <p:nvGraphicFramePr>
            <p:cNvPr id="75788" name="对象 75787"/>
            <p:cNvGraphicFramePr/>
            <p:nvPr/>
          </p:nvGraphicFramePr>
          <p:xfrm>
            <a:off x="3697" y="747"/>
            <a:ext cx="72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1" r:id="rId5" imgW="405765" imgH="190500" progId="Equation.3">
                    <p:embed/>
                  </p:oleObj>
                </mc:Choice>
                <mc:Fallback>
                  <p:oleObj r:id="rId5" imgW="405765" imgH="1905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97" y="747"/>
                          <a:ext cx="724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9" name="矩形 75788"/>
            <p:cNvSpPr/>
            <p:nvPr/>
          </p:nvSpPr>
          <p:spPr>
            <a:xfrm>
              <a:off x="335" y="1142"/>
              <a:ext cx="294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800" i="0">
                  <a:latin typeface="Times New Roman" panose="02020603050405020304" pitchFamily="18" charset="0"/>
                </a:rPr>
                <a:t>X</a:t>
              </a:r>
              <a:r>
                <a:rPr lang="en-US" altLang="zh-CN" sz="2800" i="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0">
                  <a:latin typeface="Times New Roman" panose="02020603050405020304" pitchFamily="18" charset="0"/>
                </a:rPr>
                <a:t>,X</a:t>
              </a:r>
              <a:r>
                <a:rPr lang="en-US" altLang="zh-CN" sz="2800" i="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i="0">
                  <a:latin typeface="Times New Roman" panose="02020603050405020304" pitchFamily="18" charset="0"/>
                </a:rPr>
                <a:t>,…</a:t>
              </a:r>
              <a:r>
                <a:rPr lang="en-US" altLang="zh-CN" sz="2800" i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i="0" baseline="-25000" err="1">
                  <a:latin typeface="Times New Roman" panose="02020603050405020304" pitchFamily="18" charset="0"/>
                </a:rPr>
                <a:t>n</a:t>
              </a:r>
              <a:r>
                <a:rPr lang="zh-CN" altLang="en-US" sz="2800" i="0" dirty="0">
                  <a:latin typeface="Times New Roman" panose="02020603050405020304" pitchFamily="18" charset="0"/>
                </a:rPr>
                <a:t>确定的两个统计量</a:t>
              </a:r>
              <a:endParaRPr lang="zh-CN" altLang="en-US" sz="2800" i="0">
                <a:latin typeface="Times New Roman" panose="02020603050405020304" pitchFamily="18" charset="0"/>
              </a:endParaRPr>
            </a:p>
          </p:txBody>
        </p:sp>
        <p:sp>
          <p:nvSpPr>
            <p:cNvPr id="75791" name="文本框 75790"/>
            <p:cNvSpPr txBox="1"/>
            <p:nvPr/>
          </p:nvSpPr>
          <p:spPr>
            <a:xfrm>
              <a:off x="295" y="2961"/>
              <a:ext cx="5080" cy="7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</a:rPr>
                <a:t>则称区间            </a:t>
              </a:r>
              <a:r>
                <a:rPr lang="zh-CN" altLang="en-US" sz="28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是</a:t>
              </a:r>
              <a:r>
                <a:rPr lang="zh-CN" altLang="en-US" sz="2800" i="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的置信水平（置信度 </a:t>
              </a:r>
              <a:r>
                <a:rPr lang="en-US" altLang="zh-CN" sz="28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28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为</a:t>
              </a:r>
              <a:r>
                <a:rPr lang="zh-CN" altLang="en-US" sz="2800" i="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置信区间</a:t>
              </a:r>
              <a:r>
                <a:rPr lang="en-US" altLang="zh-CN" sz="2800" i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75792" name="对象 75791"/>
            <p:cNvGraphicFramePr/>
            <p:nvPr/>
          </p:nvGraphicFramePr>
          <p:xfrm>
            <a:off x="2154" y="2966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2" r:id="rId7" imgW="139700" imgH="177800" progId="Equation.3">
                    <p:embed/>
                  </p:oleObj>
                </mc:Choice>
                <mc:Fallback>
                  <p:oleObj r:id="rId7" imgW="139700" imgH="1778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4" y="2966"/>
                          <a:ext cx="250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4" name="对象 75793"/>
            <p:cNvGraphicFramePr/>
            <p:nvPr/>
          </p:nvGraphicFramePr>
          <p:xfrm>
            <a:off x="4740" y="2966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3" r:id="rId8" imgW="342900" imgH="177800" progId="Equation.3">
                    <p:embed/>
                  </p:oleObj>
                </mc:Choice>
                <mc:Fallback>
                  <p:oleObj r:id="rId8" imgW="342900" imgH="1778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40" y="2966"/>
                          <a:ext cx="61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8" name="矩形 75797"/>
            <p:cNvSpPr/>
            <p:nvPr/>
          </p:nvSpPr>
          <p:spPr>
            <a:xfrm>
              <a:off x="327" y="3782"/>
              <a:ext cx="37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sz="2800" i="0" dirty="0">
                  <a:latin typeface="Times New Roman" panose="02020603050405020304" pitchFamily="18" charset="0"/>
                </a:rPr>
                <a:t>和   分别称为</a:t>
              </a:r>
              <a:r>
                <a:rPr lang="zh-CN" altLang="en-US" sz="2800" i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置信下限</a:t>
              </a:r>
              <a:r>
                <a:rPr lang="zh-CN" altLang="en-US" sz="2800" i="0" dirty="0">
                  <a:latin typeface="Times New Roman" panose="02020603050405020304" pitchFamily="18" charset="0"/>
                </a:rPr>
                <a:t>和</a:t>
              </a:r>
              <a:r>
                <a:rPr lang="zh-CN" altLang="en-US" sz="2800" i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置信上限</a:t>
              </a:r>
              <a:r>
                <a:rPr lang="en-US" altLang="zh-CN" sz="2800" i="0">
                  <a:latin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75801" name="矩形 75800"/>
            <p:cNvSpPr/>
            <p:nvPr/>
          </p:nvSpPr>
          <p:spPr>
            <a:xfrm>
              <a:off x="4468" y="744"/>
              <a:ext cx="101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i="0" dirty="0">
                  <a:latin typeface="Times New Roman" panose="02020603050405020304" pitchFamily="18" charset="0"/>
                </a:rPr>
                <a:t>若由样本</a:t>
              </a:r>
            </a:p>
          </p:txBody>
        </p:sp>
        <p:graphicFrame>
          <p:nvGraphicFramePr>
            <p:cNvPr id="75802" name="对象 75801"/>
            <p:cNvGraphicFramePr/>
            <p:nvPr/>
          </p:nvGraphicFramePr>
          <p:xfrm>
            <a:off x="1723" y="2495"/>
            <a:ext cx="171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4" r:id="rId10" imgW="2717800" imgH="469900" progId="Equation.DSMT4">
                    <p:embed/>
                  </p:oleObj>
                </mc:Choice>
                <mc:Fallback>
                  <p:oleObj r:id="rId10" imgW="2717800" imgH="4699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23" y="2495"/>
                          <a:ext cx="1713" cy="296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3" name="对象 75802"/>
            <p:cNvGraphicFramePr/>
            <p:nvPr/>
          </p:nvGraphicFramePr>
          <p:xfrm>
            <a:off x="1581" y="1619"/>
            <a:ext cx="18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" r:id="rId12" imgW="2997200" imgH="431800" progId="Equation.DSMT4">
                    <p:embed/>
                  </p:oleObj>
                </mc:Choice>
                <mc:Fallback>
                  <p:oleObj r:id="rId12" imgW="2997200" imgH="4318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81" y="1619"/>
                          <a:ext cx="1889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4" name="对象 75803"/>
            <p:cNvGraphicFramePr/>
            <p:nvPr/>
          </p:nvGraphicFramePr>
          <p:xfrm>
            <a:off x="1506" y="2027"/>
            <a:ext cx="200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6" r:id="rId14" imgW="3187700" imgH="495300" progId="Equation.DSMT4">
                    <p:embed/>
                  </p:oleObj>
                </mc:Choice>
                <mc:Fallback>
                  <p:oleObj r:id="rId14" imgW="3187700" imgH="4953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06" y="2027"/>
                          <a:ext cx="2009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5" name="对象 75804"/>
            <p:cNvGraphicFramePr/>
            <p:nvPr/>
          </p:nvGraphicFramePr>
          <p:xfrm>
            <a:off x="3742" y="1846"/>
            <a:ext cx="6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7" r:id="rId16" imgW="1028065" imgH="482600" progId="Equation.DSMT4">
                    <p:embed/>
                  </p:oleObj>
                </mc:Choice>
                <mc:Fallback>
                  <p:oleObj r:id="rId16" imgW="1028065" imgH="482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742" y="1846"/>
                          <a:ext cx="64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7" name="对象 75806"/>
            <p:cNvGraphicFramePr/>
            <p:nvPr/>
          </p:nvGraphicFramePr>
          <p:xfrm>
            <a:off x="340" y="3783"/>
            <a:ext cx="1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8" r:id="rId18" imgW="228600" imgH="405765" progId="Equation.DSMT4">
                    <p:embed/>
                  </p:oleObj>
                </mc:Choice>
                <mc:Fallback>
                  <p:oleObj r:id="rId18" imgW="228600" imgH="405765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0" y="3783"/>
                          <a:ext cx="14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8" name="对象 75807"/>
            <p:cNvGraphicFramePr/>
            <p:nvPr/>
          </p:nvGraphicFramePr>
          <p:xfrm>
            <a:off x="740" y="3799"/>
            <a:ext cx="1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9" r:id="rId20" imgW="228600" imgH="405765" progId="Equation.DSMT4">
                    <p:embed/>
                  </p:oleObj>
                </mc:Choice>
                <mc:Fallback>
                  <p:oleObj r:id="rId20" imgW="228600" imgH="405765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40" y="3799"/>
                          <a:ext cx="14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9" name="对象 75808"/>
            <p:cNvGraphicFramePr/>
            <p:nvPr/>
          </p:nvGraphicFramePr>
          <p:xfrm>
            <a:off x="1338" y="2966"/>
            <a:ext cx="5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0" r:id="rId22" imgW="862965" imgH="482600" progId="Equation.DSMT4">
                    <p:embed/>
                  </p:oleObj>
                </mc:Choice>
                <mc:Fallback>
                  <p:oleObj r:id="rId22" imgW="862965" imgH="4826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38" y="2966"/>
                          <a:ext cx="54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文本框 21518"/>
          <p:cNvSpPr txBox="1"/>
          <p:nvPr/>
        </p:nvSpPr>
        <p:spPr>
          <a:xfrm>
            <a:off x="842963" y="7620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关于定义的说明</a:t>
            </a:r>
          </a:p>
        </p:txBody>
      </p:sp>
      <p:graphicFrame>
        <p:nvGraphicFramePr>
          <p:cNvPr id="21520" name="对象 21519"/>
          <p:cNvGraphicFramePr/>
          <p:nvPr/>
        </p:nvGraphicFramePr>
        <p:xfrm>
          <a:off x="895350" y="1524000"/>
          <a:ext cx="7734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r:id="rId3" imgW="7731125" imgH="989965" progId="Equation.3">
                  <p:embed/>
                </p:oleObj>
              </mc:Choice>
              <mc:Fallback>
                <p:oleObj r:id="rId3" imgW="7731125" imgH="989965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0" y="1524000"/>
                        <a:ext cx="77343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对象 21520"/>
          <p:cNvGraphicFramePr/>
          <p:nvPr/>
        </p:nvGraphicFramePr>
        <p:xfrm>
          <a:off x="889000" y="2743200"/>
          <a:ext cx="7759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r:id="rId5" imgW="7759700" imgH="1511300" progId="Equation.3">
                  <p:embed/>
                </p:oleObj>
              </mc:Choice>
              <mc:Fallback>
                <p:oleObj r:id="rId5" imgW="7759700" imgH="15113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000" y="2743200"/>
                        <a:ext cx="77597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对象 21521"/>
          <p:cNvGraphicFramePr/>
          <p:nvPr/>
        </p:nvGraphicFramePr>
        <p:xfrm>
          <a:off x="895350" y="4495800"/>
          <a:ext cx="81422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r:id="rId7" imgW="7683500" imgH="1016000" progId="Equation.3">
                  <p:embed/>
                </p:oleObj>
              </mc:Choice>
              <mc:Fallback>
                <p:oleObj r:id="rId7" imgW="7683500" imgH="10160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5350" y="4495800"/>
                        <a:ext cx="814228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78849"/>
          <p:cNvSpPr/>
          <p:nvPr/>
        </p:nvSpPr>
        <p:spPr>
          <a:xfrm>
            <a:off x="2946400" y="3144996"/>
            <a:ext cx="1782763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800" i="0">
                <a:latin typeface="Times New Roman" panose="02020603050405020304" pitchFamily="18" charset="0"/>
              </a:rPr>
              <a:t>~ N(0, 1)</a:t>
            </a:r>
            <a:endParaRPr lang="en-US" altLang="zh-CN" sz="2800" i="0">
              <a:latin typeface="宋体" panose="02010600030101010101" pitchFamily="2" charset="-122"/>
            </a:endParaRPr>
          </a:p>
        </p:txBody>
      </p:sp>
      <p:grpSp>
        <p:nvGrpSpPr>
          <p:cNvPr id="78874" name="组合 78873"/>
          <p:cNvGrpSpPr/>
          <p:nvPr/>
        </p:nvGrpSpPr>
        <p:grpSpPr>
          <a:xfrm>
            <a:off x="1612900" y="2249487"/>
            <a:ext cx="3606800" cy="568326"/>
            <a:chOff x="1152" y="1484"/>
            <a:chExt cx="2272" cy="358"/>
          </a:xfrm>
        </p:grpSpPr>
        <p:graphicFrame>
          <p:nvGraphicFramePr>
            <p:cNvPr id="78852" name="对象 78851"/>
            <p:cNvGraphicFramePr/>
            <p:nvPr/>
          </p:nvGraphicFramePr>
          <p:xfrm>
            <a:off x="1513" y="1562"/>
            <a:ext cx="21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2" r:id="rId4" imgW="127000" imgH="164465" progId="Equation.3">
                    <p:embed/>
                  </p:oleObj>
                </mc:Choice>
                <mc:Fallback>
                  <p:oleObj r:id="rId4" imgW="127000" imgH="16446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13" y="1562"/>
                          <a:ext cx="215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3" name="矩形 78852"/>
            <p:cNvSpPr/>
            <p:nvPr/>
          </p:nvSpPr>
          <p:spPr>
            <a:xfrm>
              <a:off x="1152" y="1484"/>
              <a:ext cx="227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i="0" dirty="0">
                  <a:latin typeface="宋体" panose="02010600030101010101" pitchFamily="2" charset="-122"/>
                </a:rPr>
                <a:t>选  的点估计为   </a:t>
              </a:r>
              <a:r>
                <a:rPr lang="en-US" altLang="zh-CN" sz="2800" i="0">
                  <a:latin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78854" name="对象 78853"/>
            <p:cNvGraphicFramePr/>
            <p:nvPr/>
          </p:nvGraphicFramePr>
          <p:xfrm>
            <a:off x="2835" y="151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3" r:id="rId6" imgW="165100" imgH="190500" progId="Equation.3">
                    <p:embed/>
                  </p:oleObj>
                </mc:Choice>
                <mc:Fallback>
                  <p:oleObj r:id="rId6" imgW="165100" imgH="1905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35" y="151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72" name="组合 78871"/>
          <p:cNvGrpSpPr/>
          <p:nvPr/>
        </p:nvGrpSpPr>
        <p:grpSpPr>
          <a:xfrm>
            <a:off x="-41275" y="792480"/>
            <a:ext cx="8426450" cy="1295400"/>
            <a:chOff x="267" y="607"/>
            <a:chExt cx="5308" cy="816"/>
          </a:xfrm>
        </p:grpSpPr>
        <p:sp>
          <p:nvSpPr>
            <p:cNvPr id="78856" name="矩形 78855"/>
            <p:cNvSpPr/>
            <p:nvPr/>
          </p:nvSpPr>
          <p:spPr>
            <a:xfrm>
              <a:off x="451" y="1094"/>
              <a:ext cx="489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endParaRPr sz="28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78857" name="矩形 78856"/>
            <p:cNvSpPr/>
            <p:nvPr/>
          </p:nvSpPr>
          <p:spPr>
            <a:xfrm>
              <a:off x="267" y="1018"/>
              <a:ext cx="401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sz="2800" i="0" dirty="0">
                  <a:latin typeface="Times New Roman" panose="02020603050405020304" pitchFamily="18" charset="0"/>
                </a:rPr>
                <a:t>求参数    的置信度为           的置信区间</a:t>
              </a:r>
              <a:r>
                <a:rPr lang="en-US" altLang="zh-CN" sz="2800" i="0">
                  <a:latin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78858" name="矩形 78857"/>
            <p:cNvSpPr/>
            <p:nvPr/>
          </p:nvSpPr>
          <p:spPr>
            <a:xfrm>
              <a:off x="612" y="620"/>
              <a:ext cx="49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b="1" i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i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i="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i="0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i="0">
                  <a:latin typeface="Times New Roman" panose="02020603050405020304" pitchFamily="18" charset="0"/>
                </a:rPr>
                <a:t>X</a:t>
              </a:r>
              <a:r>
                <a:rPr lang="en-US" altLang="zh-CN" sz="2800" i="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0">
                  <a:latin typeface="Times New Roman" panose="02020603050405020304" pitchFamily="18" charset="0"/>
                </a:rPr>
                <a:t>,…</a:t>
              </a:r>
              <a:r>
                <a:rPr lang="en-US" altLang="zh-CN" sz="2800" i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i="0" baseline="-25000" err="1">
                  <a:latin typeface="Times New Roman" panose="02020603050405020304" pitchFamily="18" charset="0"/>
                </a:rPr>
                <a:t>n</a:t>
              </a:r>
              <a:r>
                <a:rPr lang="zh-CN" altLang="en-US" sz="2800" i="0" dirty="0">
                  <a:latin typeface="Times New Roman" panose="02020603050405020304" pitchFamily="18" charset="0"/>
                </a:rPr>
                <a:t>是取自</a:t>
              </a:r>
              <a:r>
                <a:rPr lang="zh-CN" altLang="zh-CN" sz="2800" i="0" dirty="0">
                  <a:latin typeface="Times New Roman" panose="02020603050405020304" pitchFamily="18" charset="0"/>
                </a:rPr>
                <a:t>               </a:t>
              </a:r>
              <a:r>
                <a:rPr lang="zh-CN" altLang="en-US" sz="2800" i="0" dirty="0">
                  <a:latin typeface="Times New Roman" panose="02020603050405020304" pitchFamily="18" charset="0"/>
                </a:rPr>
                <a:t>   的样本，             </a:t>
              </a:r>
            </a:p>
          </p:txBody>
        </p:sp>
        <p:graphicFrame>
          <p:nvGraphicFramePr>
            <p:cNvPr id="78859" name="对象 78858"/>
            <p:cNvGraphicFramePr/>
            <p:nvPr/>
          </p:nvGraphicFramePr>
          <p:xfrm>
            <a:off x="4664" y="649"/>
            <a:ext cx="89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4" r:id="rId8" imgW="520065" imgH="215900" progId="Equation.3">
                    <p:embed/>
                  </p:oleObj>
                </mc:Choice>
                <mc:Fallback>
                  <p:oleObj r:id="rId8" imgW="520065" imgH="2159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64" y="649"/>
                          <a:ext cx="89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对象 78859"/>
            <p:cNvGraphicFramePr/>
            <p:nvPr/>
          </p:nvGraphicFramePr>
          <p:xfrm>
            <a:off x="2880" y="607"/>
            <a:ext cx="95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5" r:id="rId10" imgW="622300" imgH="228600" progId="Equation.3">
                    <p:embed/>
                  </p:oleObj>
                </mc:Choice>
                <mc:Fallback>
                  <p:oleObj r:id="rId10" imgW="622300" imgH="2286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80" y="607"/>
                          <a:ext cx="953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1" name="对象 78860"/>
            <p:cNvGraphicFramePr/>
            <p:nvPr/>
          </p:nvGraphicFramePr>
          <p:xfrm>
            <a:off x="1023" y="1085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6" r:id="rId12" imgW="153035" imgH="165735" progId="Equation.3">
                    <p:embed/>
                  </p:oleObj>
                </mc:Choice>
                <mc:Fallback>
                  <p:oleObj r:id="rId12" imgW="153035" imgH="165735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3" y="1085"/>
                          <a:ext cx="269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2" name="对象 78861"/>
            <p:cNvGraphicFramePr/>
            <p:nvPr/>
          </p:nvGraphicFramePr>
          <p:xfrm>
            <a:off x="2405" y="1017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7" r:id="rId14" imgW="342900" imgH="177800" progId="Equation.3">
                    <p:embed/>
                  </p:oleObj>
                </mc:Choice>
                <mc:Fallback>
                  <p:oleObj r:id="rId14" imgW="342900" imgH="1778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405" y="1017"/>
                          <a:ext cx="61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63" name="对象 78862"/>
          <p:cNvGraphicFramePr/>
          <p:nvPr/>
        </p:nvGraphicFramePr>
        <p:xfrm>
          <a:off x="322898" y="2848611"/>
          <a:ext cx="2624455" cy="117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r:id="rId16" imgW="1016000" imgH="457200" progId="Equation.3">
                  <p:embed/>
                </p:oleObj>
              </mc:Choice>
              <mc:Fallback>
                <p:oleObj r:id="rId16" imgW="1016000" imgH="4572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2898" y="2848611"/>
                        <a:ext cx="2624455" cy="1176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矩形标注 78864"/>
          <p:cNvSpPr/>
          <p:nvPr/>
        </p:nvSpPr>
        <p:spPr>
          <a:xfrm>
            <a:off x="5867400" y="2297430"/>
            <a:ext cx="2159000" cy="1369695"/>
          </a:xfrm>
          <a:prstGeom prst="wedgeRectCallout">
            <a:avLst>
              <a:gd name="adj1" fmla="val -21454"/>
              <a:gd name="adj2" fmla="val 4886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明确问题</a:t>
            </a:r>
            <a:r>
              <a:rPr lang="en-US" altLang="zh-CN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是求什么</a:t>
            </a:r>
          </a:p>
          <a:p>
            <a:pPr eaLnBrk="1" hangingPunct="1"/>
            <a:r>
              <a:rPr lang="zh-CN" altLang="en-US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参数的置信区间</a:t>
            </a:r>
            <a:r>
              <a:rPr lang="en-US" altLang="zh-CN" sz="2000" b="1" i="0">
                <a:solidFill>
                  <a:srgbClr val="150AEC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/>
            <a:r>
              <a:rPr lang="zh-CN" altLang="en-US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置信水平是多少？</a:t>
            </a:r>
          </a:p>
        </p:txBody>
      </p:sp>
      <p:grpSp>
        <p:nvGrpSpPr>
          <p:cNvPr id="78873" name="组合 78872"/>
          <p:cNvGrpSpPr/>
          <p:nvPr/>
        </p:nvGrpSpPr>
        <p:grpSpPr>
          <a:xfrm>
            <a:off x="5580063" y="4149725"/>
            <a:ext cx="1873250" cy="1295400"/>
            <a:chOff x="3606" y="2705"/>
            <a:chExt cx="1180" cy="816"/>
          </a:xfrm>
          <a:solidFill>
            <a:schemeClr val="bg1"/>
          </a:solidFill>
        </p:grpSpPr>
        <p:sp>
          <p:nvSpPr>
            <p:cNvPr id="78867" name="圆角矩形标注 78866"/>
            <p:cNvSpPr/>
            <p:nvPr/>
          </p:nvSpPr>
          <p:spPr>
            <a:xfrm>
              <a:off x="3606" y="2705"/>
              <a:ext cx="1180" cy="816"/>
            </a:xfrm>
            <a:prstGeom prst="wedgeRoundRectCallout">
              <a:avLst>
                <a:gd name="adj1" fmla="val -105338"/>
                <a:gd name="adj2" fmla="val -156861"/>
                <a:gd name="adj3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sz="28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78868" name="矩形 78867"/>
            <p:cNvSpPr/>
            <p:nvPr/>
          </p:nvSpPr>
          <p:spPr>
            <a:xfrm>
              <a:off x="3696" y="2759"/>
              <a:ext cx="915" cy="639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000" b="1" i="0" dirty="0">
                  <a:solidFill>
                    <a:srgbClr val="150AEC"/>
                  </a:solidFill>
                  <a:latin typeface="Times New Roman" panose="02020603050405020304" pitchFamily="18" charset="0"/>
                </a:rPr>
                <a:t>寻找未知参</a:t>
              </a:r>
            </a:p>
            <a:p>
              <a:pPr eaLnBrk="1" hangingPunct="1"/>
              <a:r>
                <a:rPr lang="zh-CN" altLang="en-US" sz="2000" b="1" i="0" dirty="0">
                  <a:solidFill>
                    <a:srgbClr val="150AEC"/>
                  </a:solidFill>
                  <a:latin typeface="Times New Roman" panose="02020603050405020304" pitchFamily="18" charset="0"/>
                </a:rPr>
                <a:t>数的一个良</a:t>
              </a:r>
            </a:p>
            <a:p>
              <a:pPr eaLnBrk="1" hangingPunct="1"/>
              <a:r>
                <a:rPr lang="zh-CN" altLang="en-US" sz="2000" b="1" i="0" dirty="0">
                  <a:solidFill>
                    <a:srgbClr val="150AEC"/>
                  </a:solidFill>
                  <a:latin typeface="Times New Roman" panose="02020603050405020304" pitchFamily="18" charset="0"/>
                </a:rPr>
                <a:t>好估计</a:t>
              </a:r>
              <a:r>
                <a:rPr lang="zh-CN" altLang="zh-CN" sz="2000" b="1" i="0">
                  <a:solidFill>
                    <a:srgbClr val="150AE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78869" name="矩形 78868"/>
          <p:cNvSpPr/>
          <p:nvPr/>
        </p:nvSpPr>
        <p:spPr>
          <a:xfrm>
            <a:off x="1007904" y="2203609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i="0" dirty="0"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78870" name="圆角矩形标注 78869"/>
          <p:cNvSpPr/>
          <p:nvPr/>
        </p:nvSpPr>
        <p:spPr>
          <a:xfrm>
            <a:off x="179705" y="4221480"/>
            <a:ext cx="2952750" cy="1295400"/>
          </a:xfrm>
          <a:prstGeom prst="wedgeRoundRectCallout">
            <a:avLst>
              <a:gd name="adj1" fmla="val 47375"/>
              <a:gd name="adj2" fmla="val -92894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en-US" altLang="zh-CN" sz="2800" i="0" dirty="0">
                <a:latin typeface="Times New Roman" panose="02020603050405020304" pitchFamily="18" charset="0"/>
              </a:rPr>
              <a:t> </a:t>
            </a:r>
            <a:r>
              <a:rPr lang="zh-CN" altLang="en-US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寻找一个待估参数和</a:t>
            </a:r>
          </a:p>
          <a:p>
            <a:pPr eaLnBrk="1" hangingPunct="1"/>
            <a:r>
              <a:rPr lang="zh-CN" altLang="en-US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统计量的函数 ，要求</a:t>
            </a:r>
          </a:p>
          <a:p>
            <a:pPr eaLnBrk="1" hangingPunct="1"/>
            <a:r>
              <a:rPr lang="zh-CN" altLang="en-US" sz="2000" b="1" i="0" dirty="0">
                <a:solidFill>
                  <a:srgbClr val="150AEC"/>
                </a:solidFill>
                <a:latin typeface="Times New Roman" panose="02020603050405020304" pitchFamily="18" charset="0"/>
              </a:rPr>
              <a:t>其分布为已知</a:t>
            </a:r>
            <a:r>
              <a:rPr lang="en-US" altLang="zh-CN" sz="2000" b="1" i="0">
                <a:solidFill>
                  <a:srgbClr val="150AEC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65" grpId="0" bldLvl="0" animBg="1"/>
      <p:bldP spid="78869" grpId="0"/>
      <p:bldP spid="78870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003300" y="4114800"/>
          <a:ext cx="402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r:id="rId3" imgW="4025900" imgH="939800" progId="Equation.3">
                  <p:embed/>
                </p:oleObj>
              </mc:Choice>
              <mc:Fallback>
                <p:oleObj r:id="rId3" imgW="4025900" imgH="9398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300" y="4114800"/>
                        <a:ext cx="4025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922338" y="5149850"/>
          <a:ext cx="675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r:id="rId5" imgW="6756400" imgH="914400" progId="Equation.3">
                  <p:embed/>
                </p:oleObj>
              </mc:Choice>
              <mc:Fallback>
                <p:oleObj r:id="rId5" imgW="6756400" imgH="9144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2338" y="5149850"/>
                        <a:ext cx="6756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4"/>
          <p:cNvGraphicFramePr>
            <a:graphicFrameLocks noChangeAspect="1"/>
          </p:cNvGraphicFramePr>
          <p:nvPr/>
        </p:nvGraphicFramePr>
        <p:xfrm>
          <a:off x="933450" y="765175"/>
          <a:ext cx="636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r:id="rId7" imgW="6360160" imgH="393700" progId="Equation.3">
                  <p:embed/>
                </p:oleObj>
              </mc:Choice>
              <mc:Fallback>
                <p:oleObj r:id="rId7" imgW="6360160" imgH="3937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3450" y="765175"/>
                        <a:ext cx="636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0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1125538"/>
            <a:ext cx="7689850" cy="2951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2"/>
          <p:cNvGraphicFramePr>
            <a:graphicFrameLocks noChangeAspect="1"/>
          </p:cNvGraphicFramePr>
          <p:nvPr/>
        </p:nvGraphicFramePr>
        <p:xfrm>
          <a:off x="914400" y="1179513"/>
          <a:ext cx="7315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r:id="rId3" imgW="7312025" imgH="1459865" progId="Equation.3">
                  <p:embed/>
                </p:oleObj>
              </mc:Choice>
              <mc:Fallback>
                <p:oleObj r:id="rId3" imgW="7312025" imgH="1459865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79513"/>
                        <a:ext cx="73152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/>
          <p:nvPr/>
        </p:nvSpPr>
        <p:spPr>
          <a:xfrm>
            <a:off x="873125" y="2979738"/>
            <a:ext cx="472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这样的置信区间常写成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724400" y="2827338"/>
          <a:ext cx="218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r:id="rId5" imgW="2184400" imgH="914400" progId="Equation.3">
                  <p:embed/>
                </p:oleObj>
              </mc:Choice>
              <mc:Fallback>
                <p:oleObj r:id="rId5" imgW="2184400" imgH="9144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2827338"/>
                        <a:ext cx="2184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/>
          <p:nvPr/>
        </p:nvSpPr>
        <p:spPr>
          <a:xfrm>
            <a:off x="852488" y="4005263"/>
            <a:ext cx="47101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其置信区间的长度为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4260850" y="3873500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r:id="rId7" imgW="1727200" imgH="850900" progId="Equation.3">
                  <p:embed/>
                </p:oleObj>
              </mc:Choice>
              <mc:Fallback>
                <p:oleObj r:id="rId7" imgW="1727200" imgH="850900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0850" y="3873500"/>
                        <a:ext cx="1727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3313"/>
          <p:cNvSpPr/>
          <p:nvPr/>
        </p:nvSpPr>
        <p:spPr>
          <a:xfrm>
            <a:off x="467730" y="28503"/>
            <a:ext cx="4321175" cy="5835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 i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一、点估计概念</a:t>
            </a:r>
          </a:p>
        </p:txBody>
      </p:sp>
      <p:pic>
        <p:nvPicPr>
          <p:cNvPr id="13315" name="图片 13314" descr="baby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55" y="2053042"/>
            <a:ext cx="1600200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13315" descr="baby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55" y="2662642"/>
            <a:ext cx="1600200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图片 13316" descr="cheng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780" y="1992717"/>
            <a:ext cx="1752600" cy="149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矩形 13317"/>
          <p:cNvSpPr/>
          <p:nvPr/>
        </p:nvSpPr>
        <p:spPr>
          <a:xfrm>
            <a:off x="1115430" y="3619905"/>
            <a:ext cx="345598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随机抽查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个婴儿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</a:p>
        </p:txBody>
      </p:sp>
      <p:sp>
        <p:nvSpPr>
          <p:cNvPr id="13319" name="矩形 13318"/>
          <p:cNvSpPr/>
          <p:nvPr/>
        </p:nvSpPr>
        <p:spPr>
          <a:xfrm>
            <a:off x="4179305" y="2434042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 i="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3320" name="矩形 13319"/>
          <p:cNvSpPr/>
          <p:nvPr/>
        </p:nvSpPr>
        <p:spPr>
          <a:xfrm>
            <a:off x="4477755" y="3605617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个体重数据   </a:t>
            </a:r>
          </a:p>
        </p:txBody>
      </p:sp>
      <p:sp>
        <p:nvSpPr>
          <p:cNvPr id="13321" name="矩形 13320"/>
          <p:cNvSpPr/>
          <p:nvPr/>
        </p:nvSpPr>
        <p:spPr>
          <a:xfrm>
            <a:off x="2410830" y="4207280"/>
            <a:ext cx="3435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10,7,6,6.5,5,5.2, …</a:t>
            </a:r>
          </a:p>
        </p:txBody>
      </p:sp>
      <p:grpSp>
        <p:nvGrpSpPr>
          <p:cNvPr id="13322" name="组合 13321"/>
          <p:cNvGrpSpPr/>
          <p:nvPr/>
        </p:nvGrpSpPr>
        <p:grpSpPr>
          <a:xfrm>
            <a:off x="323267" y="5537605"/>
            <a:ext cx="5553075" cy="617537"/>
            <a:chOff x="0" y="0"/>
            <a:chExt cx="3498" cy="389"/>
          </a:xfrm>
        </p:grpSpPr>
        <p:sp>
          <p:nvSpPr>
            <p:cNvPr id="13323" name="文本框 13322"/>
            <p:cNvSpPr txBox="1"/>
            <p:nvPr/>
          </p:nvSpPr>
          <p:spPr>
            <a:xfrm>
              <a:off x="2857" y="27"/>
              <a:ext cx="6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呢 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?</a:t>
              </a:r>
            </a:p>
          </p:txBody>
        </p:sp>
        <p:graphicFrame>
          <p:nvGraphicFramePr>
            <p:cNvPr id="13324" name="对象 13323"/>
            <p:cNvGraphicFramePr>
              <a:graphicFrameLocks noChangeAspect="1"/>
            </p:cNvGraphicFramePr>
            <p:nvPr/>
          </p:nvGraphicFramePr>
          <p:xfrm>
            <a:off x="2177" y="99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r:id="rId5" imgW="153035" imgH="165735" progId="Equations">
                    <p:embed/>
                  </p:oleObj>
                </mc:Choice>
                <mc:Fallback>
                  <p:oleObj r:id="rId5" imgW="153035" imgH="165735" progId="Equations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77" y="99"/>
                          <a:ext cx="269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13324"/>
            <p:cNvGraphicFramePr>
              <a:graphicFrameLocks noChangeAspect="1"/>
            </p:cNvGraphicFramePr>
            <p:nvPr/>
          </p:nvGraphicFramePr>
          <p:xfrm>
            <a:off x="2676" y="96"/>
            <a:ext cx="26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r:id="rId7" imgW="153035" imgH="140335" progId="Equations">
                    <p:embed/>
                  </p:oleObj>
                </mc:Choice>
                <mc:Fallback>
                  <p:oleObj r:id="rId7" imgW="153035" imgH="140335" progId="Equations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76" y="96"/>
                          <a:ext cx="26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矩形 13325"/>
            <p:cNvSpPr/>
            <p:nvPr/>
          </p:nvSpPr>
          <p:spPr>
            <a:xfrm>
              <a:off x="0" y="0"/>
              <a:ext cx="2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据此</a:t>
              </a:r>
              <a:r>
                <a:rPr lang="en-US" altLang="zh-CN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我们应如何估计</a:t>
              </a:r>
            </a:p>
          </p:txBody>
        </p:sp>
        <p:sp>
          <p:nvSpPr>
            <p:cNvPr id="13327" name="矩形 13326"/>
            <p:cNvSpPr/>
            <p:nvPr/>
          </p:nvSpPr>
          <p:spPr>
            <a:xfrm>
              <a:off x="2381" y="2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</a:p>
          </p:txBody>
        </p:sp>
      </p:grpSp>
      <p:sp>
        <p:nvSpPr>
          <p:cNvPr id="13328" name="矩形 13327"/>
          <p:cNvSpPr/>
          <p:nvPr/>
        </p:nvSpPr>
        <p:spPr>
          <a:xfrm>
            <a:off x="394705" y="4864014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而全部信息就由这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个数组成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grpSp>
        <p:nvGrpSpPr>
          <p:cNvPr id="13329" name="组合 13328"/>
          <p:cNvGrpSpPr/>
          <p:nvPr/>
        </p:nvGrpSpPr>
        <p:grpSpPr>
          <a:xfrm>
            <a:off x="394705" y="754467"/>
            <a:ext cx="8353425" cy="1166813"/>
            <a:chOff x="0" y="0"/>
            <a:chExt cx="5262" cy="735"/>
          </a:xfrm>
        </p:grpSpPr>
        <p:sp>
          <p:nvSpPr>
            <p:cNvPr id="13330" name="矩形 13329"/>
            <p:cNvSpPr/>
            <p:nvPr/>
          </p:nvSpPr>
          <p:spPr>
            <a:xfrm>
              <a:off x="286" y="1"/>
              <a:ext cx="49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800" b="1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引例</a:t>
              </a:r>
              <a:r>
                <a:rPr lang="en-US" altLang="zh-CN" sz="2800" b="1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altLang="en-US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已知某地区新生婴儿的体重             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13331" name="对象 13330"/>
            <p:cNvGraphicFramePr>
              <a:graphicFrameLocks noChangeAspect="1"/>
            </p:cNvGraphicFramePr>
            <p:nvPr/>
          </p:nvGraphicFramePr>
          <p:xfrm>
            <a:off x="3735" y="0"/>
            <a:ext cx="13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r:id="rId9" imgW="2095500" imgH="584200" progId="Equation.DSMT4">
                    <p:embed/>
                  </p:oleObj>
                </mc:Choice>
                <mc:Fallback>
                  <p:oleObj r:id="rId9" imgW="2095500" imgH="5842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5" y="0"/>
                          <a:ext cx="1320" cy="368"/>
                        </a:xfrm>
                        <a:prstGeom prst="rect">
                          <a:avLst/>
                        </a:prstGeom>
                        <a:solidFill>
                          <a:srgbClr val="C0C0C0">
                            <a:alpha val="100000"/>
                          </a:srgb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对象 13331"/>
            <p:cNvGraphicFramePr>
              <a:graphicFrameLocks noChangeAspect="1"/>
            </p:cNvGraphicFramePr>
            <p:nvPr/>
          </p:nvGraphicFramePr>
          <p:xfrm>
            <a:off x="0" y="454"/>
            <a:ext cx="10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r:id="rId11" imgW="1637665" imgH="393700" progId="Equation.DSMT4">
                    <p:embed/>
                  </p:oleObj>
                </mc:Choice>
                <mc:Fallback>
                  <p:oleObj r:id="rId11" imgW="1637665" imgH="3937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454"/>
                          <a:ext cx="103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文本框 13332"/>
            <p:cNvSpPr txBox="1"/>
            <p:nvPr/>
          </p:nvSpPr>
          <p:spPr>
            <a:xfrm>
              <a:off x="408" y="408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>
                  <a:latin typeface="宋体" panose="02010600030101010101" pitchFamily="2" charset="-122"/>
                  <a:ea typeface="宋体" panose="02010600030101010101" pitchFamily="2" charset="-122"/>
                </a:rPr>
                <a:t>未知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1" grpId="0"/>
      <p:bldP spid="133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827088" y="1557338"/>
          <a:ext cx="60499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r:id="rId3" imgW="6375400" imgH="457200" progId="Equation.3">
                  <p:embed/>
                </p:oleObj>
              </mc:Choice>
              <mc:Fallback>
                <p:oleObj r:id="rId3" imgW="6375400" imgH="457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557338"/>
                        <a:ext cx="60499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908050" y="2330450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r:id="rId5" imgW="4277995" imgH="444500" progId="Equation.3">
                  <p:embed/>
                </p:oleObj>
              </mc:Choice>
              <mc:Fallback>
                <p:oleObj r:id="rId5" imgW="4277995" imgH="4445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050" y="2330450"/>
                        <a:ext cx="4279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863600" y="3044825"/>
          <a:ext cx="797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r:id="rId7" imgW="7972425" imgH="901065" progId="Equation.3">
                  <p:embed/>
                </p:oleObj>
              </mc:Choice>
              <mc:Fallback>
                <p:oleObj r:id="rId7" imgW="7972425" imgH="901065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3600" y="3044825"/>
                        <a:ext cx="7975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/>
          <p:cNvSpPr txBox="1"/>
          <p:nvPr/>
        </p:nvSpPr>
        <p:spPr>
          <a:xfrm>
            <a:off x="811213" y="4181475"/>
            <a:ext cx="6781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由一个样本值算得样本均值的观察值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6781800" y="4298950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r:id="rId9" imgW="1334135" imgH="368300" progId="Equation.3">
                  <p:embed/>
                </p:oleObj>
              </mc:Choice>
              <mc:Fallback>
                <p:oleObj r:id="rId9" imgW="1334135" imgH="368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1800" y="4298950"/>
                        <a:ext cx="13335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/>
          <p:nvPr/>
        </p:nvSpPr>
        <p:spPr>
          <a:xfrm>
            <a:off x="838200" y="509587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则置信区间为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3082925" y="5213350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r:id="rId11" imgW="1930400" imgH="393700" progId="Equation.3">
                  <p:embed/>
                </p:oleObj>
              </mc:Choice>
              <mc:Fallback>
                <p:oleObj r:id="rId11" imgW="1930400" imgH="3937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2925" y="5213350"/>
                        <a:ext cx="1930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5189538" y="5219700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r:id="rId13" imgW="2490470" imgH="419100" progId="Equation.3">
                  <p:embed/>
                </p:oleObj>
              </mc:Choice>
              <mc:Fallback>
                <p:oleObj r:id="rId13" imgW="2490470" imgH="4191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9538" y="5219700"/>
                        <a:ext cx="2489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10"/>
          <p:cNvGraphicFramePr>
            <a:graphicFrameLocks noChangeAspect="1"/>
          </p:cNvGraphicFramePr>
          <p:nvPr/>
        </p:nvGraphicFramePr>
        <p:xfrm>
          <a:off x="914400" y="895350"/>
          <a:ext cx="769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r:id="rId15" imgW="7693025" imgH="431800" progId="Equation.3">
                  <p:embed/>
                </p:oleObj>
              </mc:Choice>
              <mc:Fallback>
                <p:oleObj r:id="rId15" imgW="7693025" imgH="4318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895350"/>
                        <a:ext cx="769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9" name="Object 2"/>
          <p:cNvGraphicFramePr>
            <a:graphicFrameLocks noChangeAspect="1"/>
          </p:cNvGraphicFramePr>
          <p:nvPr/>
        </p:nvGraphicFramePr>
        <p:xfrm>
          <a:off x="755650" y="908050"/>
          <a:ext cx="4608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r:id="rId3" imgW="1852295" imgH="215900" progId="Equation.3">
                  <p:embed/>
                </p:oleObj>
              </mc:Choice>
              <mc:Fallback>
                <p:oleObj r:id="rId3" imgW="1852295" imgH="215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908050"/>
                        <a:ext cx="46085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38213" y="1538288"/>
          <a:ext cx="633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r:id="rId5" imgW="6337300" imgH="914400" progId="Equation.3">
                  <p:embed/>
                </p:oleObj>
              </mc:Choice>
              <mc:Fallback>
                <p:oleObj r:id="rId5" imgW="6337300" imgH="914400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213" y="1538288"/>
                        <a:ext cx="6337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889000" y="2590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r:id="rId7" imgW="6487160" imgH="850265" progId="Equation.3">
                  <p:embed/>
                </p:oleObj>
              </mc:Choice>
              <mc:Fallback>
                <p:oleObj r:id="rId7" imgW="6487160" imgH="850265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9000" y="2590800"/>
                        <a:ext cx="6489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850900" y="3600450"/>
          <a:ext cx="753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r:id="rId9" imgW="7527925" imgH="1459865" progId="Equation.3">
                  <p:embed/>
                </p:oleObj>
              </mc:Choice>
              <mc:Fallback>
                <p:oleObj r:id="rId9" imgW="7527925" imgH="1459865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900" y="3600450"/>
                        <a:ext cx="75311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/>
          <p:nvPr/>
        </p:nvSpPr>
        <p:spPr>
          <a:xfrm>
            <a:off x="852488" y="5376863"/>
            <a:ext cx="47101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其置信区间的长度为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4191000" y="5245100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r:id="rId11" imgW="2386330" imgH="850265" progId="Equation.3">
                  <p:embed/>
                </p:oleObj>
              </mc:Choice>
              <mc:Fallback>
                <p:oleObj r:id="rId11" imgW="2386330" imgH="850265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5245100"/>
                        <a:ext cx="2387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2"/>
          <p:cNvSpPr txBox="1"/>
          <p:nvPr/>
        </p:nvSpPr>
        <p:spPr>
          <a:xfrm>
            <a:off x="873125" y="98425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比较两个置信区间的长度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996950" y="2667000"/>
          <a:ext cx="486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r:id="rId3" imgW="4862195" imgH="850265" progId="Equation.3">
                  <p:embed/>
                </p:oleObj>
              </mc:Choice>
              <mc:Fallback>
                <p:oleObj r:id="rId3" imgW="4862195" imgH="850265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50" y="2667000"/>
                        <a:ext cx="4864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990600" y="1635125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r:id="rId5" imgW="4430395" imgH="850265" progId="Equation.3">
                  <p:embed/>
                </p:oleObj>
              </mc:Choice>
              <mc:Fallback>
                <p:oleObj r:id="rId5" imgW="4430395" imgH="850265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635125"/>
                        <a:ext cx="4432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990600" y="3733800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r:id="rId7" imgW="1930400" imgH="431800" progId="Equation.3">
                  <p:embed/>
                </p:oleObj>
              </mc:Choice>
              <mc:Fallback>
                <p:oleObj r:id="rId7" imgW="1930400" imgH="4318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1930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/>
          <p:nvPr/>
        </p:nvSpPr>
        <p:spPr>
          <a:xfrm>
            <a:off x="3084513" y="3686175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置信区间短表示估计的精度高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468313" y="1628775"/>
          <a:ext cx="808196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r:id="rId3" imgW="3479800" imgH="914400" progId="Equation.3">
                  <p:embed/>
                </p:oleObj>
              </mc:Choice>
              <mc:Fallback>
                <p:oleObj r:id="rId3" imgW="3479800" imgH="914400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628775"/>
                        <a:ext cx="8081962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2"/>
          <p:cNvSpPr txBox="1"/>
          <p:nvPr/>
        </p:nvSpPr>
        <p:spPr>
          <a:xfrm>
            <a:off x="0" y="836613"/>
            <a:ext cx="718343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</a:t>
            </a:r>
            <a:r>
              <a:rPr lang="zh-CN" altLang="en-US" sz="32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求置信区间的一般步骤</a:t>
            </a:r>
            <a:r>
              <a:rPr lang="en-US" altLang="zh-CN" sz="32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共</a:t>
            </a:r>
            <a:r>
              <a:rPr lang="en-US" altLang="zh-CN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32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</a:t>
            </a:r>
            <a:r>
              <a:rPr lang="en-US" altLang="zh-CN" sz="32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200" b="1" i="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781050" y="1600200"/>
          <a:ext cx="75565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r:id="rId3" imgW="7556500" imgH="2095500" progId="Equation.3">
                  <p:embed/>
                </p:oleObj>
              </mc:Choice>
              <mc:Fallback>
                <p:oleObj r:id="rId3" imgW="7556500" imgH="2095500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050" y="1600200"/>
                        <a:ext cx="75565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62000" y="4122738"/>
          <a:ext cx="7645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r:id="rId5" imgW="7642225" imgH="1002665" progId="Equation.3">
                  <p:embed/>
                </p:oleObj>
              </mc:Choice>
              <mc:Fallback>
                <p:oleObj r:id="rId5" imgW="7642225" imgH="1002665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122738"/>
                        <a:ext cx="76454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5" name="Object 2"/>
          <p:cNvGraphicFramePr>
            <a:graphicFrameLocks noChangeAspect="1"/>
          </p:cNvGraphicFramePr>
          <p:nvPr/>
        </p:nvGraphicFramePr>
        <p:xfrm>
          <a:off x="901700" y="920750"/>
          <a:ext cx="78613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r:id="rId3" imgW="7861300" imgH="2146300" progId="Equation.3">
                  <p:embed/>
                </p:oleObj>
              </mc:Choice>
              <mc:Fallback>
                <p:oleObj r:id="rId3" imgW="7861300" imgH="2146300" progId="Equation.3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920750"/>
                        <a:ext cx="7861300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/>
          <p:nvPr/>
        </p:nvSpPr>
        <p:spPr>
          <a:xfrm>
            <a:off x="539750" y="1557338"/>
            <a:ext cx="860425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3600" b="1" i="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  <a:t>第五节  正态总体均值与方差的区间估计</a:t>
            </a:r>
            <a:br>
              <a:rPr lang="zh-CN" altLang="en-US" sz="3600" b="1" i="0" dirty="0">
                <a:solidFill>
                  <a:srgbClr val="ED0107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600" b="1" i="0" dirty="0">
              <a:solidFill>
                <a:srgbClr val="ED0107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70" name="Text Box 3"/>
          <p:cNvSpPr txBox="1"/>
          <p:nvPr/>
        </p:nvSpPr>
        <p:spPr>
          <a:xfrm>
            <a:off x="1908175" y="3068638"/>
            <a:ext cx="6478588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2800" b="1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单个正态总体的均值与方差的区间估计</a:t>
            </a:r>
          </a:p>
          <a:p>
            <a:endParaRPr lang="zh-CN" altLang="en-US" sz="2800" b="1" i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两个正态总体的区间估计</a:t>
            </a:r>
          </a:p>
          <a:p>
            <a:endParaRPr lang="zh-CN" altLang="en-US" sz="2800" b="1" i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 b="1" i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3971" name="Picture 4" descr="f0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06863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2" name="Picture 5" descr="f012">
            <a:hlinkClick r:id="" action="ppaction://noaction">
              <a:snd r:embed="rId4" name="chimes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933825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3" name="Group 7"/>
          <p:cNvGrpSpPr/>
          <p:nvPr/>
        </p:nvGrpSpPr>
        <p:grpSpPr>
          <a:xfrm>
            <a:off x="323850" y="2349500"/>
            <a:ext cx="4572000" cy="603250"/>
            <a:chOff x="0" y="0"/>
            <a:chExt cx="2880" cy="380"/>
          </a:xfrm>
        </p:grpSpPr>
        <p:sp>
          <p:nvSpPr>
            <p:cNvPr id="84994" name="Text Box 8"/>
            <p:cNvSpPr txBox="1"/>
            <p:nvPr/>
          </p:nvSpPr>
          <p:spPr>
            <a:xfrm>
              <a:off x="0" y="24"/>
              <a:ext cx="28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solidFill>
                    <a:srgbClr val="150AE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1.    </a:t>
              </a:r>
              <a:r>
                <a:rPr lang="zh-CN" altLang="en-US" sz="2800" b="1" i="0" dirty="0">
                  <a:solidFill>
                    <a:srgbClr val="150AE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已知时  的区间估计</a:t>
              </a:r>
            </a:p>
          </p:txBody>
        </p:sp>
        <p:graphicFrame>
          <p:nvGraphicFramePr>
            <p:cNvPr id="84995" name="Object 9"/>
            <p:cNvGraphicFramePr>
              <a:graphicFrameLocks noChangeAspect="1"/>
            </p:cNvGraphicFramePr>
            <p:nvPr/>
          </p:nvGraphicFramePr>
          <p:xfrm>
            <a:off x="424" y="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0" r:id="rId3" imgW="203200" imgH="203200" progId="Equation.3">
                    <p:embed/>
                  </p:oleObj>
                </mc:Choice>
                <mc:Fallback>
                  <p:oleObj r:id="rId3" imgW="203200" imgH="203200" progId="Equation.3">
                    <p:embed/>
                    <p:pic>
                      <p:nvPicPr>
                        <p:cNvPr id="0" name="图片 34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4" y="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6" name="Object 10"/>
            <p:cNvGraphicFramePr>
              <a:graphicFrameLocks noChangeAspect="1"/>
            </p:cNvGraphicFramePr>
            <p:nvPr/>
          </p:nvGraphicFramePr>
          <p:xfrm>
            <a:off x="1384" y="8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1" r:id="rId5" imgW="152400" imgH="165100" progId="Equation.3">
                    <p:embed/>
                  </p:oleObj>
                </mc:Choice>
                <mc:Fallback>
                  <p:oleObj r:id="rId5" imgW="152400" imgH="165100" progId="Equation.3">
                    <p:embed/>
                    <p:pic>
                      <p:nvPicPr>
                        <p:cNvPr id="0" name="图片 34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4" y="88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997" name="Text Box 11"/>
          <p:cNvSpPr txBox="1"/>
          <p:nvPr/>
        </p:nvSpPr>
        <p:spPr>
          <a:xfrm>
            <a:off x="179388" y="306863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此时选取样本的函数为</a:t>
            </a:r>
          </a:p>
        </p:txBody>
      </p:sp>
      <p:graphicFrame>
        <p:nvGraphicFramePr>
          <p:cNvPr id="84998" name="Object 12"/>
          <p:cNvGraphicFramePr>
            <a:graphicFrameLocks noChangeAspect="1"/>
          </p:cNvGraphicFramePr>
          <p:nvPr/>
        </p:nvGraphicFramePr>
        <p:xfrm>
          <a:off x="288925" y="3660775"/>
          <a:ext cx="2133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2" r:id="rId7" imgW="723900" imgH="431800" progId="Equation.3">
                  <p:embed/>
                </p:oleObj>
              </mc:Choice>
              <mc:Fallback>
                <p:oleObj r:id="rId7" imgW="723900" imgH="431800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925" y="3660775"/>
                        <a:ext cx="2133600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13"/>
          <p:cNvGraphicFramePr>
            <a:graphicFrameLocks noChangeAspect="1"/>
          </p:cNvGraphicFramePr>
          <p:nvPr/>
        </p:nvGraphicFramePr>
        <p:xfrm>
          <a:off x="2339975" y="3933825"/>
          <a:ext cx="18399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3" r:id="rId9" imgW="673100" imgH="203200" progId="Equation.3">
                  <p:embed/>
                </p:oleObj>
              </mc:Choice>
              <mc:Fallback>
                <p:oleObj r:id="rId9" imgW="673100" imgH="2032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975" y="3933825"/>
                        <a:ext cx="1839913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06" name="Group 14"/>
          <p:cNvGrpSpPr/>
          <p:nvPr/>
        </p:nvGrpSpPr>
        <p:grpSpPr>
          <a:xfrm>
            <a:off x="179388" y="5805488"/>
            <a:ext cx="4321175" cy="574675"/>
            <a:chOff x="0" y="0"/>
            <a:chExt cx="2422" cy="362"/>
          </a:xfrm>
        </p:grpSpPr>
        <p:graphicFrame>
          <p:nvGraphicFramePr>
            <p:cNvPr id="85001" name="Object 15"/>
            <p:cNvGraphicFramePr>
              <a:graphicFrameLocks noChangeAspect="1"/>
            </p:cNvGraphicFramePr>
            <p:nvPr/>
          </p:nvGraphicFramePr>
          <p:xfrm>
            <a:off x="1768" y="29"/>
            <a:ext cx="65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4" r:id="rId11" imgW="393700" imgH="203200" progId="Equation.3">
                    <p:embed/>
                  </p:oleObj>
                </mc:Choice>
                <mc:Fallback>
                  <p:oleObj r:id="rId11" imgW="393700" imgH="203200" progId="Equation.3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68" y="29"/>
                          <a:ext cx="654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2" name="Rectangle 16"/>
            <p:cNvSpPr/>
            <p:nvPr/>
          </p:nvSpPr>
          <p:spPr>
            <a:xfrm>
              <a:off x="0" y="0"/>
              <a:ext cx="17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对给定的置信水平</a:t>
              </a:r>
            </a:p>
          </p:txBody>
        </p:sp>
      </p:grpSp>
      <p:grpSp>
        <p:nvGrpSpPr>
          <p:cNvPr id="110609" name="Group 17"/>
          <p:cNvGrpSpPr/>
          <p:nvPr/>
        </p:nvGrpSpPr>
        <p:grpSpPr>
          <a:xfrm>
            <a:off x="4427538" y="2276475"/>
            <a:ext cx="4343400" cy="2303463"/>
            <a:chOff x="0" y="0"/>
            <a:chExt cx="4140" cy="2267"/>
          </a:xfrm>
        </p:grpSpPr>
        <p:grpSp>
          <p:nvGrpSpPr>
            <p:cNvPr id="85004" name="Group 18"/>
            <p:cNvGrpSpPr/>
            <p:nvPr/>
          </p:nvGrpSpPr>
          <p:grpSpPr>
            <a:xfrm>
              <a:off x="0" y="1920"/>
              <a:ext cx="4140" cy="291"/>
              <a:chOff x="0" y="0"/>
              <a:chExt cx="4140" cy="291"/>
            </a:xfrm>
          </p:grpSpPr>
          <p:graphicFrame>
            <p:nvGraphicFramePr>
              <p:cNvPr id="85005" name="Object 19"/>
              <p:cNvGraphicFramePr>
                <a:graphicFrameLocks noChangeAspect="1"/>
              </p:cNvGraphicFramePr>
              <p:nvPr/>
            </p:nvGraphicFramePr>
            <p:xfrm>
              <a:off x="3936" y="69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5" r:id="rId13" imgW="139700" imgH="139700" progId="Equation.3">
                      <p:embed/>
                    </p:oleObj>
                  </mc:Choice>
                  <mc:Fallback>
                    <p:oleObj r:id="rId13" imgW="139700" imgH="139700" progId="Equation.3">
                      <p:embed/>
                      <p:pic>
                        <p:nvPicPr>
                          <p:cNvPr id="0" name="图片 342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936" y="69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006" name="Line 20"/>
              <p:cNvSpPr/>
              <p:nvPr/>
            </p:nvSpPr>
            <p:spPr>
              <a:xfrm>
                <a:off x="0" y="0"/>
                <a:ext cx="4128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85007" name="Object 21"/>
              <p:cNvGraphicFramePr>
                <a:graphicFrameLocks noChangeAspect="1"/>
              </p:cNvGraphicFramePr>
              <p:nvPr/>
            </p:nvGraphicFramePr>
            <p:xfrm>
              <a:off x="1728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6" r:id="rId15" imgW="165100" imgH="177800" progId="Equation.3">
                      <p:embed/>
                    </p:oleObj>
                  </mc:Choice>
                  <mc:Fallback>
                    <p:oleObj r:id="rId15" imgW="165100" imgH="177800" progId="Equation.3">
                      <p:embed/>
                      <p:pic>
                        <p:nvPicPr>
                          <p:cNvPr id="0" name="图片 344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728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5008" name="Group 22"/>
            <p:cNvGrpSpPr/>
            <p:nvPr/>
          </p:nvGrpSpPr>
          <p:grpSpPr>
            <a:xfrm>
              <a:off x="2832" y="1488"/>
              <a:ext cx="720" cy="432"/>
              <a:chOff x="0" y="0"/>
              <a:chExt cx="720" cy="432"/>
            </a:xfrm>
          </p:grpSpPr>
          <p:sp>
            <p:nvSpPr>
              <p:cNvPr id="85009" name="Line 23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0" name="Line 24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1" name="Line 25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2" name="Line 26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3" name="Line 27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4" name="Line 28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5" name="Line 29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6" name="Line 30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7" name="Line 31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8" name="Line 32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19" name="Line 33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20" name="Line 34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5021" name="未知"/>
            <p:cNvSpPr/>
            <p:nvPr/>
          </p:nvSpPr>
          <p:spPr>
            <a:xfrm>
              <a:off x="296" y="456"/>
              <a:ext cx="3368" cy="1424"/>
            </a:xfrm>
            <a:custGeom>
              <a:avLst/>
              <a:gdLst/>
              <a:ahLst/>
              <a:cxnLst>
                <a:cxn ang="0">
                  <a:pos x="86" y="1415"/>
                </a:cxn>
                <a:cxn ang="0">
                  <a:pos x="179" y="1399"/>
                </a:cxn>
                <a:cxn ang="0">
                  <a:pos x="273" y="1377"/>
                </a:cxn>
                <a:cxn ang="0">
                  <a:pos x="366" y="1348"/>
                </a:cxn>
                <a:cxn ang="0">
                  <a:pos x="459" y="1306"/>
                </a:cxn>
                <a:cxn ang="0">
                  <a:pos x="552" y="1254"/>
                </a:cxn>
                <a:cxn ang="0">
                  <a:pos x="622" y="1204"/>
                </a:cxn>
                <a:cxn ang="0">
                  <a:pos x="677" y="1153"/>
                </a:cxn>
                <a:cxn ang="0">
                  <a:pos x="731" y="1102"/>
                </a:cxn>
                <a:cxn ang="0">
                  <a:pos x="778" y="1051"/>
                </a:cxn>
                <a:cxn ang="0">
                  <a:pos x="824" y="1000"/>
                </a:cxn>
                <a:cxn ang="0">
                  <a:pos x="864" y="950"/>
                </a:cxn>
                <a:cxn ang="0">
                  <a:pos x="903" y="898"/>
                </a:cxn>
                <a:cxn ang="0">
                  <a:pos x="941" y="848"/>
                </a:cxn>
                <a:cxn ang="0">
                  <a:pos x="973" y="797"/>
                </a:cxn>
                <a:cxn ang="0">
                  <a:pos x="1003" y="746"/>
                </a:cxn>
                <a:cxn ang="0">
                  <a:pos x="1043" y="695"/>
                </a:cxn>
                <a:cxn ang="0">
                  <a:pos x="1073" y="644"/>
                </a:cxn>
                <a:cxn ang="0">
                  <a:pos x="1105" y="593"/>
                </a:cxn>
                <a:cxn ang="0">
                  <a:pos x="1136" y="543"/>
                </a:cxn>
                <a:cxn ang="0">
                  <a:pos x="1175" y="492"/>
                </a:cxn>
                <a:cxn ang="0">
                  <a:pos x="1206" y="441"/>
                </a:cxn>
                <a:cxn ang="0">
                  <a:pos x="1236" y="390"/>
                </a:cxn>
                <a:cxn ang="0">
                  <a:pos x="1276" y="339"/>
                </a:cxn>
                <a:cxn ang="0">
                  <a:pos x="1307" y="288"/>
                </a:cxn>
                <a:cxn ang="0">
                  <a:pos x="1346" y="237"/>
                </a:cxn>
                <a:cxn ang="0">
                  <a:pos x="1392" y="187"/>
                </a:cxn>
                <a:cxn ang="0">
                  <a:pos x="1439" y="136"/>
                </a:cxn>
                <a:cxn ang="0">
                  <a:pos x="1494" y="85"/>
                </a:cxn>
                <a:cxn ang="0">
                  <a:pos x="1564" y="34"/>
                </a:cxn>
                <a:cxn ang="0">
                  <a:pos x="1657" y="0"/>
                </a:cxn>
                <a:cxn ang="0">
                  <a:pos x="1750" y="13"/>
                </a:cxn>
                <a:cxn ang="0">
                  <a:pos x="1843" y="55"/>
                </a:cxn>
                <a:cxn ang="0">
                  <a:pos x="1906" y="106"/>
                </a:cxn>
                <a:cxn ang="0">
                  <a:pos x="1952" y="157"/>
                </a:cxn>
                <a:cxn ang="0">
                  <a:pos x="1999" y="208"/>
                </a:cxn>
                <a:cxn ang="0">
                  <a:pos x="2038" y="258"/>
                </a:cxn>
                <a:cxn ang="0">
                  <a:pos x="2076" y="310"/>
                </a:cxn>
                <a:cxn ang="0">
                  <a:pos x="2108" y="360"/>
                </a:cxn>
                <a:cxn ang="0">
                  <a:pos x="2146" y="411"/>
                </a:cxn>
                <a:cxn ang="0">
                  <a:pos x="2178" y="462"/>
                </a:cxn>
                <a:cxn ang="0">
                  <a:pos x="2209" y="513"/>
                </a:cxn>
                <a:cxn ang="0">
                  <a:pos x="2248" y="564"/>
                </a:cxn>
                <a:cxn ang="0">
                  <a:pos x="2279" y="614"/>
                </a:cxn>
                <a:cxn ang="0">
                  <a:pos x="2310" y="666"/>
                </a:cxn>
                <a:cxn ang="0">
                  <a:pos x="2341" y="716"/>
                </a:cxn>
                <a:cxn ang="0">
                  <a:pos x="2380" y="767"/>
                </a:cxn>
                <a:cxn ang="0">
                  <a:pos x="2411" y="818"/>
                </a:cxn>
                <a:cxn ang="0">
                  <a:pos x="2450" y="869"/>
                </a:cxn>
                <a:cxn ang="0">
                  <a:pos x="2489" y="920"/>
                </a:cxn>
                <a:cxn ang="0">
                  <a:pos x="2528" y="971"/>
                </a:cxn>
                <a:cxn ang="0">
                  <a:pos x="2567" y="1021"/>
                </a:cxn>
                <a:cxn ang="0">
                  <a:pos x="2613" y="1072"/>
                </a:cxn>
                <a:cxn ang="0">
                  <a:pos x="2660" y="1123"/>
                </a:cxn>
                <a:cxn ang="0">
                  <a:pos x="2714" y="1174"/>
                </a:cxn>
                <a:cxn ang="0">
                  <a:pos x="2777" y="1225"/>
                </a:cxn>
                <a:cxn ang="0">
                  <a:pos x="2854" y="1276"/>
                </a:cxn>
                <a:cxn ang="0">
                  <a:pos x="2948" y="1327"/>
                </a:cxn>
                <a:cxn ang="0">
                  <a:pos x="3041" y="1365"/>
                </a:cxn>
                <a:cxn ang="0">
                  <a:pos x="3135" y="1390"/>
                </a:cxn>
                <a:cxn ang="0">
                  <a:pos x="3228" y="1407"/>
                </a:cxn>
                <a:cxn ang="0">
                  <a:pos x="3321" y="1420"/>
                </a:cxn>
              </a:cxnLst>
              <a:rect l="0" t="0" r="0" b="0"/>
              <a:pathLst>
                <a:path w="4519" h="2837">
                  <a:moveTo>
                    <a:pt x="0" y="2837"/>
                  </a:moveTo>
                  <a:lnTo>
                    <a:pt x="11" y="2837"/>
                  </a:lnTo>
                  <a:lnTo>
                    <a:pt x="21" y="2837"/>
                  </a:lnTo>
                  <a:lnTo>
                    <a:pt x="32" y="2837"/>
                  </a:lnTo>
                  <a:lnTo>
                    <a:pt x="42" y="2829"/>
                  </a:lnTo>
                  <a:lnTo>
                    <a:pt x="52" y="2829"/>
                  </a:lnTo>
                  <a:lnTo>
                    <a:pt x="63" y="2829"/>
                  </a:lnTo>
                  <a:lnTo>
                    <a:pt x="73" y="2829"/>
                  </a:lnTo>
                  <a:lnTo>
                    <a:pt x="84" y="2829"/>
                  </a:lnTo>
                  <a:lnTo>
                    <a:pt x="94" y="2820"/>
                  </a:lnTo>
                  <a:lnTo>
                    <a:pt x="105" y="2820"/>
                  </a:lnTo>
                  <a:lnTo>
                    <a:pt x="115" y="2820"/>
                  </a:lnTo>
                  <a:lnTo>
                    <a:pt x="126" y="2820"/>
                  </a:lnTo>
                  <a:lnTo>
                    <a:pt x="136" y="2820"/>
                  </a:lnTo>
                  <a:lnTo>
                    <a:pt x="146" y="2812"/>
                  </a:lnTo>
                  <a:lnTo>
                    <a:pt x="157" y="2812"/>
                  </a:lnTo>
                  <a:lnTo>
                    <a:pt x="167" y="2812"/>
                  </a:lnTo>
                  <a:lnTo>
                    <a:pt x="178" y="2803"/>
                  </a:lnTo>
                  <a:lnTo>
                    <a:pt x="188" y="2803"/>
                  </a:lnTo>
                  <a:lnTo>
                    <a:pt x="199" y="2803"/>
                  </a:lnTo>
                  <a:lnTo>
                    <a:pt x="209" y="2795"/>
                  </a:lnTo>
                  <a:lnTo>
                    <a:pt x="219" y="2795"/>
                  </a:lnTo>
                  <a:lnTo>
                    <a:pt x="230" y="2795"/>
                  </a:lnTo>
                  <a:lnTo>
                    <a:pt x="240" y="2787"/>
                  </a:lnTo>
                  <a:lnTo>
                    <a:pt x="251" y="2787"/>
                  </a:lnTo>
                  <a:lnTo>
                    <a:pt x="261" y="2787"/>
                  </a:lnTo>
                  <a:lnTo>
                    <a:pt x="272" y="2778"/>
                  </a:lnTo>
                  <a:lnTo>
                    <a:pt x="282" y="2778"/>
                  </a:lnTo>
                  <a:lnTo>
                    <a:pt x="292" y="2778"/>
                  </a:lnTo>
                  <a:lnTo>
                    <a:pt x="303" y="2770"/>
                  </a:lnTo>
                  <a:lnTo>
                    <a:pt x="313" y="2770"/>
                  </a:lnTo>
                  <a:lnTo>
                    <a:pt x="324" y="2761"/>
                  </a:lnTo>
                  <a:lnTo>
                    <a:pt x="334" y="2761"/>
                  </a:lnTo>
                  <a:lnTo>
                    <a:pt x="345" y="2753"/>
                  </a:lnTo>
                  <a:lnTo>
                    <a:pt x="355" y="2753"/>
                  </a:lnTo>
                  <a:lnTo>
                    <a:pt x="366" y="2744"/>
                  </a:lnTo>
                  <a:lnTo>
                    <a:pt x="376" y="2744"/>
                  </a:lnTo>
                  <a:lnTo>
                    <a:pt x="386" y="2736"/>
                  </a:lnTo>
                  <a:lnTo>
                    <a:pt x="397" y="2736"/>
                  </a:lnTo>
                  <a:lnTo>
                    <a:pt x="407" y="2727"/>
                  </a:lnTo>
                  <a:lnTo>
                    <a:pt x="418" y="2727"/>
                  </a:lnTo>
                  <a:lnTo>
                    <a:pt x="428" y="2719"/>
                  </a:lnTo>
                  <a:lnTo>
                    <a:pt x="439" y="2711"/>
                  </a:lnTo>
                  <a:lnTo>
                    <a:pt x="449" y="2711"/>
                  </a:lnTo>
                  <a:lnTo>
                    <a:pt x="459" y="2702"/>
                  </a:lnTo>
                  <a:lnTo>
                    <a:pt x="470" y="2694"/>
                  </a:lnTo>
                  <a:lnTo>
                    <a:pt x="480" y="2694"/>
                  </a:lnTo>
                  <a:lnTo>
                    <a:pt x="491" y="2685"/>
                  </a:lnTo>
                  <a:lnTo>
                    <a:pt x="501" y="2677"/>
                  </a:lnTo>
                  <a:lnTo>
                    <a:pt x="512" y="2677"/>
                  </a:lnTo>
                  <a:lnTo>
                    <a:pt x="522" y="2668"/>
                  </a:lnTo>
                  <a:lnTo>
                    <a:pt x="532" y="2660"/>
                  </a:lnTo>
                  <a:lnTo>
                    <a:pt x="543" y="2651"/>
                  </a:lnTo>
                  <a:lnTo>
                    <a:pt x="553" y="2643"/>
                  </a:lnTo>
                  <a:lnTo>
                    <a:pt x="564" y="2643"/>
                  </a:lnTo>
                  <a:lnTo>
                    <a:pt x="574" y="2635"/>
                  </a:lnTo>
                  <a:lnTo>
                    <a:pt x="585" y="2626"/>
                  </a:lnTo>
                  <a:lnTo>
                    <a:pt x="595" y="2618"/>
                  </a:lnTo>
                  <a:lnTo>
                    <a:pt x="606" y="2609"/>
                  </a:lnTo>
                  <a:lnTo>
                    <a:pt x="616" y="2601"/>
                  </a:lnTo>
                  <a:lnTo>
                    <a:pt x="626" y="2592"/>
                  </a:lnTo>
                  <a:lnTo>
                    <a:pt x="637" y="2584"/>
                  </a:lnTo>
                  <a:lnTo>
                    <a:pt x="647" y="2575"/>
                  </a:lnTo>
                  <a:lnTo>
                    <a:pt x="658" y="2567"/>
                  </a:lnTo>
                  <a:lnTo>
                    <a:pt x="668" y="2559"/>
                  </a:lnTo>
                  <a:lnTo>
                    <a:pt x="679" y="2550"/>
                  </a:lnTo>
                  <a:lnTo>
                    <a:pt x="689" y="2542"/>
                  </a:lnTo>
                  <a:lnTo>
                    <a:pt x="699" y="2533"/>
                  </a:lnTo>
                  <a:lnTo>
                    <a:pt x="710" y="2525"/>
                  </a:lnTo>
                  <a:lnTo>
                    <a:pt x="720" y="2516"/>
                  </a:lnTo>
                  <a:lnTo>
                    <a:pt x="731" y="2508"/>
                  </a:lnTo>
                  <a:lnTo>
                    <a:pt x="741" y="2499"/>
                  </a:lnTo>
                  <a:lnTo>
                    <a:pt x="752" y="2491"/>
                  </a:lnTo>
                  <a:lnTo>
                    <a:pt x="762" y="2483"/>
                  </a:lnTo>
                  <a:lnTo>
                    <a:pt x="762" y="2474"/>
                  </a:lnTo>
                  <a:lnTo>
                    <a:pt x="772" y="2466"/>
                  </a:lnTo>
                  <a:lnTo>
                    <a:pt x="783" y="2457"/>
                  </a:lnTo>
                  <a:lnTo>
                    <a:pt x="793" y="2449"/>
                  </a:lnTo>
                  <a:lnTo>
                    <a:pt x="793" y="2440"/>
                  </a:lnTo>
                  <a:lnTo>
                    <a:pt x="804" y="2432"/>
                  </a:lnTo>
                  <a:lnTo>
                    <a:pt x="814" y="2423"/>
                  </a:lnTo>
                  <a:lnTo>
                    <a:pt x="814" y="2415"/>
                  </a:lnTo>
                  <a:lnTo>
                    <a:pt x="825" y="2407"/>
                  </a:lnTo>
                  <a:lnTo>
                    <a:pt x="835" y="2398"/>
                  </a:lnTo>
                  <a:lnTo>
                    <a:pt x="835" y="2390"/>
                  </a:lnTo>
                  <a:lnTo>
                    <a:pt x="846" y="2381"/>
                  </a:lnTo>
                  <a:lnTo>
                    <a:pt x="856" y="2373"/>
                  </a:lnTo>
                  <a:lnTo>
                    <a:pt x="856" y="2364"/>
                  </a:lnTo>
                  <a:lnTo>
                    <a:pt x="866" y="2356"/>
                  </a:lnTo>
                  <a:lnTo>
                    <a:pt x="877" y="2347"/>
                  </a:lnTo>
                  <a:lnTo>
                    <a:pt x="877" y="2339"/>
                  </a:lnTo>
                  <a:lnTo>
                    <a:pt x="887" y="2331"/>
                  </a:lnTo>
                  <a:lnTo>
                    <a:pt x="887" y="2322"/>
                  </a:lnTo>
                  <a:lnTo>
                    <a:pt x="898" y="2314"/>
                  </a:lnTo>
                  <a:lnTo>
                    <a:pt x="908" y="2305"/>
                  </a:lnTo>
                  <a:lnTo>
                    <a:pt x="908" y="2297"/>
                  </a:lnTo>
                  <a:lnTo>
                    <a:pt x="919" y="2288"/>
                  </a:lnTo>
                  <a:lnTo>
                    <a:pt x="919" y="2280"/>
                  </a:lnTo>
                  <a:lnTo>
                    <a:pt x="929" y="2271"/>
                  </a:lnTo>
                  <a:lnTo>
                    <a:pt x="939" y="2263"/>
                  </a:lnTo>
                  <a:lnTo>
                    <a:pt x="939" y="2255"/>
                  </a:lnTo>
                  <a:lnTo>
                    <a:pt x="950" y="2246"/>
                  </a:lnTo>
                  <a:lnTo>
                    <a:pt x="950" y="2238"/>
                  </a:lnTo>
                  <a:lnTo>
                    <a:pt x="960" y="2229"/>
                  </a:lnTo>
                  <a:lnTo>
                    <a:pt x="960" y="2221"/>
                  </a:lnTo>
                  <a:lnTo>
                    <a:pt x="971" y="2212"/>
                  </a:lnTo>
                  <a:lnTo>
                    <a:pt x="971" y="2204"/>
                  </a:lnTo>
                  <a:lnTo>
                    <a:pt x="981" y="2195"/>
                  </a:lnTo>
                  <a:lnTo>
                    <a:pt x="981" y="2187"/>
                  </a:lnTo>
                  <a:lnTo>
                    <a:pt x="992" y="2179"/>
                  </a:lnTo>
                  <a:lnTo>
                    <a:pt x="1002" y="2170"/>
                  </a:lnTo>
                  <a:lnTo>
                    <a:pt x="1002" y="2162"/>
                  </a:lnTo>
                  <a:lnTo>
                    <a:pt x="1012" y="2153"/>
                  </a:lnTo>
                  <a:lnTo>
                    <a:pt x="1012" y="2145"/>
                  </a:lnTo>
                  <a:lnTo>
                    <a:pt x="1023" y="2136"/>
                  </a:lnTo>
                  <a:lnTo>
                    <a:pt x="1023" y="2128"/>
                  </a:lnTo>
                  <a:lnTo>
                    <a:pt x="1033" y="2119"/>
                  </a:lnTo>
                  <a:lnTo>
                    <a:pt x="1033" y="2111"/>
                  </a:lnTo>
                  <a:lnTo>
                    <a:pt x="1044" y="2103"/>
                  </a:lnTo>
                  <a:lnTo>
                    <a:pt x="1044" y="2094"/>
                  </a:lnTo>
                  <a:lnTo>
                    <a:pt x="1054" y="2086"/>
                  </a:lnTo>
                  <a:lnTo>
                    <a:pt x="1054" y="2077"/>
                  </a:lnTo>
                  <a:lnTo>
                    <a:pt x="1054" y="2069"/>
                  </a:lnTo>
                  <a:lnTo>
                    <a:pt x="1065" y="2060"/>
                  </a:lnTo>
                  <a:lnTo>
                    <a:pt x="1065" y="2052"/>
                  </a:lnTo>
                  <a:lnTo>
                    <a:pt x="1075" y="2043"/>
                  </a:lnTo>
                  <a:lnTo>
                    <a:pt x="1075" y="2035"/>
                  </a:lnTo>
                  <a:lnTo>
                    <a:pt x="1086" y="2027"/>
                  </a:lnTo>
                  <a:lnTo>
                    <a:pt x="1086" y="2018"/>
                  </a:lnTo>
                  <a:lnTo>
                    <a:pt x="1096" y="2010"/>
                  </a:lnTo>
                  <a:lnTo>
                    <a:pt x="1096" y="2001"/>
                  </a:lnTo>
                  <a:lnTo>
                    <a:pt x="1106" y="1993"/>
                  </a:lnTo>
                  <a:lnTo>
                    <a:pt x="1106" y="1984"/>
                  </a:lnTo>
                  <a:lnTo>
                    <a:pt x="1106" y="1976"/>
                  </a:lnTo>
                  <a:lnTo>
                    <a:pt x="1117" y="1967"/>
                  </a:lnTo>
                  <a:lnTo>
                    <a:pt x="1117" y="1959"/>
                  </a:lnTo>
                  <a:lnTo>
                    <a:pt x="1127" y="1951"/>
                  </a:lnTo>
                  <a:lnTo>
                    <a:pt x="1127" y="1942"/>
                  </a:lnTo>
                  <a:lnTo>
                    <a:pt x="1138" y="1934"/>
                  </a:lnTo>
                  <a:lnTo>
                    <a:pt x="1138" y="1925"/>
                  </a:lnTo>
                  <a:lnTo>
                    <a:pt x="1148" y="1917"/>
                  </a:lnTo>
                  <a:lnTo>
                    <a:pt x="1148" y="1908"/>
                  </a:lnTo>
                  <a:lnTo>
                    <a:pt x="1148" y="1900"/>
                  </a:lnTo>
                  <a:lnTo>
                    <a:pt x="1159" y="1892"/>
                  </a:lnTo>
                  <a:lnTo>
                    <a:pt x="1159" y="1883"/>
                  </a:lnTo>
                  <a:lnTo>
                    <a:pt x="1169" y="1875"/>
                  </a:lnTo>
                  <a:lnTo>
                    <a:pt x="1169" y="1866"/>
                  </a:lnTo>
                  <a:lnTo>
                    <a:pt x="1179" y="1858"/>
                  </a:lnTo>
                  <a:lnTo>
                    <a:pt x="1179" y="1849"/>
                  </a:lnTo>
                  <a:lnTo>
                    <a:pt x="1179" y="1841"/>
                  </a:lnTo>
                  <a:lnTo>
                    <a:pt x="1190" y="1832"/>
                  </a:lnTo>
                  <a:lnTo>
                    <a:pt x="1190" y="1824"/>
                  </a:lnTo>
                  <a:lnTo>
                    <a:pt x="1200" y="1816"/>
                  </a:lnTo>
                  <a:lnTo>
                    <a:pt x="1200" y="1807"/>
                  </a:lnTo>
                  <a:lnTo>
                    <a:pt x="1200" y="1799"/>
                  </a:lnTo>
                  <a:lnTo>
                    <a:pt x="1211" y="1790"/>
                  </a:lnTo>
                  <a:lnTo>
                    <a:pt x="1211" y="1782"/>
                  </a:lnTo>
                  <a:lnTo>
                    <a:pt x="1221" y="1773"/>
                  </a:lnTo>
                  <a:lnTo>
                    <a:pt x="1221" y="1765"/>
                  </a:lnTo>
                  <a:lnTo>
                    <a:pt x="1221" y="1756"/>
                  </a:lnTo>
                  <a:lnTo>
                    <a:pt x="1232" y="1748"/>
                  </a:lnTo>
                  <a:lnTo>
                    <a:pt x="1232" y="1740"/>
                  </a:lnTo>
                  <a:lnTo>
                    <a:pt x="1242" y="1731"/>
                  </a:lnTo>
                  <a:lnTo>
                    <a:pt x="1242" y="1723"/>
                  </a:lnTo>
                  <a:lnTo>
                    <a:pt x="1242" y="1714"/>
                  </a:lnTo>
                  <a:lnTo>
                    <a:pt x="1252" y="1706"/>
                  </a:lnTo>
                  <a:lnTo>
                    <a:pt x="1252" y="1697"/>
                  </a:lnTo>
                  <a:lnTo>
                    <a:pt x="1263" y="1689"/>
                  </a:lnTo>
                  <a:lnTo>
                    <a:pt x="1263" y="1680"/>
                  </a:lnTo>
                  <a:lnTo>
                    <a:pt x="1263" y="1672"/>
                  </a:lnTo>
                  <a:lnTo>
                    <a:pt x="1273" y="1664"/>
                  </a:lnTo>
                  <a:lnTo>
                    <a:pt x="1273" y="1655"/>
                  </a:lnTo>
                  <a:lnTo>
                    <a:pt x="1273" y="1647"/>
                  </a:lnTo>
                  <a:lnTo>
                    <a:pt x="1284" y="1638"/>
                  </a:lnTo>
                  <a:lnTo>
                    <a:pt x="1284" y="1630"/>
                  </a:lnTo>
                  <a:lnTo>
                    <a:pt x="1294" y="1621"/>
                  </a:lnTo>
                  <a:lnTo>
                    <a:pt x="1294" y="1613"/>
                  </a:lnTo>
                  <a:lnTo>
                    <a:pt x="1294" y="1604"/>
                  </a:lnTo>
                  <a:lnTo>
                    <a:pt x="1305" y="1596"/>
                  </a:lnTo>
                  <a:lnTo>
                    <a:pt x="1305" y="1588"/>
                  </a:lnTo>
                  <a:lnTo>
                    <a:pt x="1305" y="1579"/>
                  </a:lnTo>
                  <a:lnTo>
                    <a:pt x="1315" y="1571"/>
                  </a:lnTo>
                  <a:lnTo>
                    <a:pt x="1315" y="1562"/>
                  </a:lnTo>
                  <a:lnTo>
                    <a:pt x="1326" y="1554"/>
                  </a:lnTo>
                  <a:lnTo>
                    <a:pt x="1326" y="1545"/>
                  </a:lnTo>
                  <a:lnTo>
                    <a:pt x="1326" y="1537"/>
                  </a:lnTo>
                  <a:lnTo>
                    <a:pt x="1336" y="1528"/>
                  </a:lnTo>
                  <a:lnTo>
                    <a:pt x="1336" y="1520"/>
                  </a:lnTo>
                  <a:lnTo>
                    <a:pt x="1336" y="1512"/>
                  </a:lnTo>
                  <a:lnTo>
                    <a:pt x="1346" y="1503"/>
                  </a:lnTo>
                  <a:lnTo>
                    <a:pt x="1346" y="1495"/>
                  </a:lnTo>
                  <a:lnTo>
                    <a:pt x="1346" y="1486"/>
                  </a:lnTo>
                  <a:lnTo>
                    <a:pt x="1357" y="1478"/>
                  </a:lnTo>
                  <a:lnTo>
                    <a:pt x="1357" y="1469"/>
                  </a:lnTo>
                  <a:lnTo>
                    <a:pt x="1367" y="1461"/>
                  </a:lnTo>
                  <a:lnTo>
                    <a:pt x="1367" y="1452"/>
                  </a:lnTo>
                  <a:lnTo>
                    <a:pt x="1367" y="1444"/>
                  </a:lnTo>
                  <a:lnTo>
                    <a:pt x="1378" y="1436"/>
                  </a:lnTo>
                  <a:lnTo>
                    <a:pt x="1378" y="1427"/>
                  </a:lnTo>
                  <a:lnTo>
                    <a:pt x="1378" y="1419"/>
                  </a:lnTo>
                  <a:lnTo>
                    <a:pt x="1388" y="1410"/>
                  </a:lnTo>
                  <a:lnTo>
                    <a:pt x="1388" y="1402"/>
                  </a:lnTo>
                  <a:lnTo>
                    <a:pt x="1388" y="1393"/>
                  </a:lnTo>
                  <a:lnTo>
                    <a:pt x="1399" y="1385"/>
                  </a:lnTo>
                  <a:lnTo>
                    <a:pt x="1399" y="1376"/>
                  </a:lnTo>
                  <a:lnTo>
                    <a:pt x="1409" y="1368"/>
                  </a:lnTo>
                  <a:lnTo>
                    <a:pt x="1409" y="1360"/>
                  </a:lnTo>
                  <a:lnTo>
                    <a:pt x="1409" y="1351"/>
                  </a:lnTo>
                  <a:lnTo>
                    <a:pt x="1419" y="1343"/>
                  </a:lnTo>
                  <a:lnTo>
                    <a:pt x="1419" y="1334"/>
                  </a:lnTo>
                  <a:lnTo>
                    <a:pt x="1419" y="1326"/>
                  </a:lnTo>
                  <a:lnTo>
                    <a:pt x="1430" y="1317"/>
                  </a:lnTo>
                  <a:lnTo>
                    <a:pt x="1430" y="1309"/>
                  </a:lnTo>
                  <a:lnTo>
                    <a:pt x="1430" y="1300"/>
                  </a:lnTo>
                  <a:lnTo>
                    <a:pt x="1440" y="1292"/>
                  </a:lnTo>
                  <a:lnTo>
                    <a:pt x="1440" y="1284"/>
                  </a:lnTo>
                  <a:lnTo>
                    <a:pt x="1440" y="1275"/>
                  </a:lnTo>
                  <a:lnTo>
                    <a:pt x="1451" y="1267"/>
                  </a:lnTo>
                  <a:lnTo>
                    <a:pt x="1451" y="1258"/>
                  </a:lnTo>
                  <a:lnTo>
                    <a:pt x="1451" y="1250"/>
                  </a:lnTo>
                  <a:lnTo>
                    <a:pt x="1461" y="1241"/>
                  </a:lnTo>
                  <a:lnTo>
                    <a:pt x="1461" y="1233"/>
                  </a:lnTo>
                  <a:lnTo>
                    <a:pt x="1472" y="1224"/>
                  </a:lnTo>
                  <a:lnTo>
                    <a:pt x="1472" y="1216"/>
                  </a:lnTo>
                  <a:lnTo>
                    <a:pt x="1472" y="1208"/>
                  </a:lnTo>
                  <a:lnTo>
                    <a:pt x="1482" y="1199"/>
                  </a:lnTo>
                  <a:lnTo>
                    <a:pt x="1482" y="1191"/>
                  </a:lnTo>
                  <a:lnTo>
                    <a:pt x="1482" y="1182"/>
                  </a:lnTo>
                  <a:lnTo>
                    <a:pt x="1492" y="1174"/>
                  </a:lnTo>
                  <a:lnTo>
                    <a:pt x="1492" y="1165"/>
                  </a:lnTo>
                  <a:lnTo>
                    <a:pt x="1492" y="1157"/>
                  </a:lnTo>
                  <a:lnTo>
                    <a:pt x="1503" y="1148"/>
                  </a:lnTo>
                  <a:lnTo>
                    <a:pt x="1503" y="1140"/>
                  </a:lnTo>
                  <a:lnTo>
                    <a:pt x="1503" y="1132"/>
                  </a:lnTo>
                  <a:lnTo>
                    <a:pt x="1513" y="1123"/>
                  </a:lnTo>
                  <a:lnTo>
                    <a:pt x="1513" y="1115"/>
                  </a:lnTo>
                  <a:lnTo>
                    <a:pt x="1513" y="1106"/>
                  </a:lnTo>
                  <a:lnTo>
                    <a:pt x="1524" y="1098"/>
                  </a:lnTo>
                  <a:lnTo>
                    <a:pt x="1524" y="1089"/>
                  </a:lnTo>
                  <a:lnTo>
                    <a:pt x="1524" y="1081"/>
                  </a:lnTo>
                  <a:lnTo>
                    <a:pt x="1534" y="1072"/>
                  </a:lnTo>
                  <a:lnTo>
                    <a:pt x="1534" y="1064"/>
                  </a:lnTo>
                  <a:lnTo>
                    <a:pt x="1545" y="1056"/>
                  </a:lnTo>
                  <a:lnTo>
                    <a:pt x="1545" y="1047"/>
                  </a:lnTo>
                  <a:lnTo>
                    <a:pt x="1545" y="1039"/>
                  </a:lnTo>
                  <a:lnTo>
                    <a:pt x="1555" y="1030"/>
                  </a:lnTo>
                  <a:lnTo>
                    <a:pt x="1555" y="1022"/>
                  </a:lnTo>
                  <a:lnTo>
                    <a:pt x="1555" y="1013"/>
                  </a:lnTo>
                  <a:lnTo>
                    <a:pt x="1566" y="1005"/>
                  </a:lnTo>
                  <a:lnTo>
                    <a:pt x="1566" y="997"/>
                  </a:lnTo>
                  <a:lnTo>
                    <a:pt x="1566" y="988"/>
                  </a:lnTo>
                  <a:lnTo>
                    <a:pt x="1576" y="980"/>
                  </a:lnTo>
                  <a:lnTo>
                    <a:pt x="1576" y="971"/>
                  </a:lnTo>
                  <a:lnTo>
                    <a:pt x="1576" y="963"/>
                  </a:lnTo>
                  <a:lnTo>
                    <a:pt x="1586" y="954"/>
                  </a:lnTo>
                  <a:lnTo>
                    <a:pt x="1586" y="946"/>
                  </a:lnTo>
                  <a:lnTo>
                    <a:pt x="1586" y="937"/>
                  </a:lnTo>
                  <a:lnTo>
                    <a:pt x="1597" y="929"/>
                  </a:lnTo>
                  <a:lnTo>
                    <a:pt x="1597" y="921"/>
                  </a:lnTo>
                  <a:lnTo>
                    <a:pt x="1607" y="912"/>
                  </a:lnTo>
                  <a:lnTo>
                    <a:pt x="1607" y="904"/>
                  </a:lnTo>
                  <a:lnTo>
                    <a:pt x="1607" y="895"/>
                  </a:lnTo>
                  <a:lnTo>
                    <a:pt x="1618" y="887"/>
                  </a:lnTo>
                  <a:lnTo>
                    <a:pt x="1618" y="878"/>
                  </a:lnTo>
                  <a:lnTo>
                    <a:pt x="1618" y="870"/>
                  </a:lnTo>
                  <a:lnTo>
                    <a:pt x="1628" y="861"/>
                  </a:lnTo>
                  <a:lnTo>
                    <a:pt x="1628" y="853"/>
                  </a:lnTo>
                  <a:lnTo>
                    <a:pt x="1628" y="845"/>
                  </a:lnTo>
                  <a:lnTo>
                    <a:pt x="1639" y="836"/>
                  </a:lnTo>
                  <a:lnTo>
                    <a:pt x="1639" y="828"/>
                  </a:lnTo>
                  <a:lnTo>
                    <a:pt x="1639" y="819"/>
                  </a:lnTo>
                  <a:lnTo>
                    <a:pt x="1649" y="811"/>
                  </a:lnTo>
                  <a:lnTo>
                    <a:pt x="1649" y="802"/>
                  </a:lnTo>
                  <a:lnTo>
                    <a:pt x="1659" y="794"/>
                  </a:lnTo>
                  <a:lnTo>
                    <a:pt x="1659" y="785"/>
                  </a:lnTo>
                  <a:lnTo>
                    <a:pt x="1659" y="777"/>
                  </a:lnTo>
                  <a:lnTo>
                    <a:pt x="1670" y="769"/>
                  </a:lnTo>
                  <a:lnTo>
                    <a:pt x="1670" y="760"/>
                  </a:lnTo>
                  <a:lnTo>
                    <a:pt x="1670" y="752"/>
                  </a:lnTo>
                  <a:lnTo>
                    <a:pt x="1680" y="743"/>
                  </a:lnTo>
                  <a:lnTo>
                    <a:pt x="1680" y="735"/>
                  </a:lnTo>
                  <a:lnTo>
                    <a:pt x="1691" y="726"/>
                  </a:lnTo>
                  <a:lnTo>
                    <a:pt x="1691" y="718"/>
                  </a:lnTo>
                  <a:lnTo>
                    <a:pt x="1691" y="709"/>
                  </a:lnTo>
                  <a:lnTo>
                    <a:pt x="1701" y="701"/>
                  </a:lnTo>
                  <a:lnTo>
                    <a:pt x="1701" y="693"/>
                  </a:lnTo>
                  <a:lnTo>
                    <a:pt x="1701" y="684"/>
                  </a:lnTo>
                  <a:lnTo>
                    <a:pt x="1712" y="676"/>
                  </a:lnTo>
                  <a:lnTo>
                    <a:pt x="1712" y="667"/>
                  </a:lnTo>
                  <a:lnTo>
                    <a:pt x="1722" y="659"/>
                  </a:lnTo>
                  <a:lnTo>
                    <a:pt x="1722" y="650"/>
                  </a:lnTo>
                  <a:lnTo>
                    <a:pt x="1722" y="642"/>
                  </a:lnTo>
                  <a:lnTo>
                    <a:pt x="1732" y="633"/>
                  </a:lnTo>
                  <a:lnTo>
                    <a:pt x="1732" y="625"/>
                  </a:lnTo>
                  <a:lnTo>
                    <a:pt x="1732" y="617"/>
                  </a:lnTo>
                  <a:lnTo>
                    <a:pt x="1743" y="608"/>
                  </a:lnTo>
                  <a:lnTo>
                    <a:pt x="1743" y="600"/>
                  </a:lnTo>
                  <a:lnTo>
                    <a:pt x="1753" y="591"/>
                  </a:lnTo>
                  <a:lnTo>
                    <a:pt x="1753" y="583"/>
                  </a:lnTo>
                  <a:lnTo>
                    <a:pt x="1753" y="574"/>
                  </a:lnTo>
                  <a:lnTo>
                    <a:pt x="1764" y="566"/>
                  </a:lnTo>
                  <a:lnTo>
                    <a:pt x="1764" y="557"/>
                  </a:lnTo>
                  <a:lnTo>
                    <a:pt x="1774" y="549"/>
                  </a:lnTo>
                  <a:lnTo>
                    <a:pt x="1774" y="541"/>
                  </a:lnTo>
                  <a:lnTo>
                    <a:pt x="1774" y="532"/>
                  </a:lnTo>
                  <a:lnTo>
                    <a:pt x="1785" y="524"/>
                  </a:lnTo>
                  <a:lnTo>
                    <a:pt x="1785" y="515"/>
                  </a:lnTo>
                  <a:lnTo>
                    <a:pt x="1795" y="507"/>
                  </a:lnTo>
                  <a:lnTo>
                    <a:pt x="1795" y="498"/>
                  </a:lnTo>
                  <a:lnTo>
                    <a:pt x="1806" y="490"/>
                  </a:lnTo>
                  <a:lnTo>
                    <a:pt x="1806" y="481"/>
                  </a:lnTo>
                  <a:lnTo>
                    <a:pt x="1806" y="473"/>
                  </a:lnTo>
                  <a:lnTo>
                    <a:pt x="1816" y="465"/>
                  </a:lnTo>
                  <a:lnTo>
                    <a:pt x="1816" y="456"/>
                  </a:lnTo>
                  <a:lnTo>
                    <a:pt x="1826" y="448"/>
                  </a:lnTo>
                  <a:lnTo>
                    <a:pt x="1826" y="439"/>
                  </a:lnTo>
                  <a:lnTo>
                    <a:pt x="1837" y="431"/>
                  </a:lnTo>
                  <a:lnTo>
                    <a:pt x="1837" y="422"/>
                  </a:lnTo>
                  <a:lnTo>
                    <a:pt x="1837" y="414"/>
                  </a:lnTo>
                  <a:lnTo>
                    <a:pt x="1847" y="405"/>
                  </a:lnTo>
                  <a:lnTo>
                    <a:pt x="1847" y="397"/>
                  </a:lnTo>
                  <a:lnTo>
                    <a:pt x="1858" y="389"/>
                  </a:lnTo>
                  <a:lnTo>
                    <a:pt x="1858" y="380"/>
                  </a:lnTo>
                  <a:lnTo>
                    <a:pt x="1868" y="372"/>
                  </a:lnTo>
                  <a:lnTo>
                    <a:pt x="1868" y="363"/>
                  </a:lnTo>
                  <a:lnTo>
                    <a:pt x="1879" y="355"/>
                  </a:lnTo>
                  <a:lnTo>
                    <a:pt x="1879" y="346"/>
                  </a:lnTo>
                  <a:lnTo>
                    <a:pt x="1889" y="338"/>
                  </a:lnTo>
                  <a:lnTo>
                    <a:pt x="1889" y="329"/>
                  </a:lnTo>
                  <a:lnTo>
                    <a:pt x="1899" y="321"/>
                  </a:lnTo>
                  <a:lnTo>
                    <a:pt x="1899" y="313"/>
                  </a:lnTo>
                  <a:lnTo>
                    <a:pt x="1910" y="304"/>
                  </a:lnTo>
                  <a:lnTo>
                    <a:pt x="1910" y="296"/>
                  </a:lnTo>
                  <a:lnTo>
                    <a:pt x="1920" y="287"/>
                  </a:lnTo>
                  <a:lnTo>
                    <a:pt x="1920" y="279"/>
                  </a:lnTo>
                  <a:lnTo>
                    <a:pt x="1931" y="270"/>
                  </a:lnTo>
                  <a:lnTo>
                    <a:pt x="1931" y="262"/>
                  </a:lnTo>
                  <a:lnTo>
                    <a:pt x="1941" y="253"/>
                  </a:lnTo>
                  <a:lnTo>
                    <a:pt x="1941" y="245"/>
                  </a:lnTo>
                  <a:lnTo>
                    <a:pt x="1952" y="237"/>
                  </a:lnTo>
                  <a:lnTo>
                    <a:pt x="1952" y="228"/>
                  </a:lnTo>
                  <a:lnTo>
                    <a:pt x="1962" y="220"/>
                  </a:lnTo>
                  <a:lnTo>
                    <a:pt x="1972" y="211"/>
                  </a:lnTo>
                  <a:lnTo>
                    <a:pt x="1972" y="203"/>
                  </a:lnTo>
                  <a:lnTo>
                    <a:pt x="1983" y="194"/>
                  </a:lnTo>
                  <a:lnTo>
                    <a:pt x="1983" y="186"/>
                  </a:lnTo>
                  <a:lnTo>
                    <a:pt x="1993" y="177"/>
                  </a:lnTo>
                  <a:lnTo>
                    <a:pt x="2004" y="169"/>
                  </a:lnTo>
                  <a:lnTo>
                    <a:pt x="2004" y="161"/>
                  </a:lnTo>
                  <a:lnTo>
                    <a:pt x="2014" y="152"/>
                  </a:lnTo>
                  <a:lnTo>
                    <a:pt x="2025" y="144"/>
                  </a:lnTo>
                  <a:lnTo>
                    <a:pt x="2025" y="135"/>
                  </a:lnTo>
                  <a:lnTo>
                    <a:pt x="2035" y="127"/>
                  </a:lnTo>
                  <a:lnTo>
                    <a:pt x="2046" y="118"/>
                  </a:lnTo>
                  <a:lnTo>
                    <a:pt x="2056" y="110"/>
                  </a:lnTo>
                  <a:lnTo>
                    <a:pt x="2056" y="102"/>
                  </a:lnTo>
                  <a:lnTo>
                    <a:pt x="2066" y="93"/>
                  </a:lnTo>
                  <a:lnTo>
                    <a:pt x="2077" y="85"/>
                  </a:lnTo>
                  <a:lnTo>
                    <a:pt x="2087" y="76"/>
                  </a:lnTo>
                  <a:lnTo>
                    <a:pt x="2098" y="68"/>
                  </a:lnTo>
                  <a:lnTo>
                    <a:pt x="2108" y="59"/>
                  </a:lnTo>
                  <a:lnTo>
                    <a:pt x="2119" y="51"/>
                  </a:lnTo>
                  <a:lnTo>
                    <a:pt x="2129" y="42"/>
                  </a:lnTo>
                  <a:lnTo>
                    <a:pt x="2139" y="34"/>
                  </a:lnTo>
                  <a:lnTo>
                    <a:pt x="2150" y="26"/>
                  </a:lnTo>
                  <a:lnTo>
                    <a:pt x="2160" y="26"/>
                  </a:lnTo>
                  <a:lnTo>
                    <a:pt x="2171" y="17"/>
                  </a:lnTo>
                  <a:lnTo>
                    <a:pt x="2181" y="17"/>
                  </a:lnTo>
                  <a:lnTo>
                    <a:pt x="2192" y="9"/>
                  </a:lnTo>
                  <a:lnTo>
                    <a:pt x="2202" y="9"/>
                  </a:lnTo>
                  <a:lnTo>
                    <a:pt x="2212" y="0"/>
                  </a:lnTo>
                  <a:lnTo>
                    <a:pt x="2223" y="0"/>
                  </a:lnTo>
                  <a:lnTo>
                    <a:pt x="2233" y="0"/>
                  </a:lnTo>
                  <a:lnTo>
                    <a:pt x="2244" y="0"/>
                  </a:lnTo>
                  <a:lnTo>
                    <a:pt x="2254" y="0"/>
                  </a:lnTo>
                  <a:lnTo>
                    <a:pt x="2265" y="0"/>
                  </a:lnTo>
                  <a:lnTo>
                    <a:pt x="2275" y="0"/>
                  </a:lnTo>
                  <a:lnTo>
                    <a:pt x="2286" y="0"/>
                  </a:lnTo>
                  <a:lnTo>
                    <a:pt x="2296" y="0"/>
                  </a:lnTo>
                  <a:lnTo>
                    <a:pt x="2306" y="9"/>
                  </a:lnTo>
                  <a:lnTo>
                    <a:pt x="2317" y="9"/>
                  </a:lnTo>
                  <a:lnTo>
                    <a:pt x="2327" y="9"/>
                  </a:lnTo>
                  <a:lnTo>
                    <a:pt x="2338" y="17"/>
                  </a:lnTo>
                  <a:lnTo>
                    <a:pt x="2348" y="26"/>
                  </a:lnTo>
                  <a:lnTo>
                    <a:pt x="2359" y="26"/>
                  </a:lnTo>
                  <a:lnTo>
                    <a:pt x="2369" y="34"/>
                  </a:lnTo>
                  <a:lnTo>
                    <a:pt x="2379" y="42"/>
                  </a:lnTo>
                  <a:lnTo>
                    <a:pt x="2390" y="42"/>
                  </a:lnTo>
                  <a:lnTo>
                    <a:pt x="2400" y="51"/>
                  </a:lnTo>
                  <a:lnTo>
                    <a:pt x="2411" y="59"/>
                  </a:lnTo>
                  <a:lnTo>
                    <a:pt x="2421" y="68"/>
                  </a:lnTo>
                  <a:lnTo>
                    <a:pt x="2432" y="76"/>
                  </a:lnTo>
                  <a:lnTo>
                    <a:pt x="2442" y="85"/>
                  </a:lnTo>
                  <a:lnTo>
                    <a:pt x="2452" y="93"/>
                  </a:lnTo>
                  <a:lnTo>
                    <a:pt x="2463" y="102"/>
                  </a:lnTo>
                  <a:lnTo>
                    <a:pt x="2473" y="110"/>
                  </a:lnTo>
                  <a:lnTo>
                    <a:pt x="2484" y="118"/>
                  </a:lnTo>
                  <a:lnTo>
                    <a:pt x="2494" y="127"/>
                  </a:lnTo>
                  <a:lnTo>
                    <a:pt x="2494" y="135"/>
                  </a:lnTo>
                  <a:lnTo>
                    <a:pt x="2505" y="144"/>
                  </a:lnTo>
                  <a:lnTo>
                    <a:pt x="2515" y="152"/>
                  </a:lnTo>
                  <a:lnTo>
                    <a:pt x="2515" y="161"/>
                  </a:lnTo>
                  <a:lnTo>
                    <a:pt x="2526" y="169"/>
                  </a:lnTo>
                  <a:lnTo>
                    <a:pt x="2536" y="177"/>
                  </a:lnTo>
                  <a:lnTo>
                    <a:pt x="2536" y="186"/>
                  </a:lnTo>
                  <a:lnTo>
                    <a:pt x="2546" y="194"/>
                  </a:lnTo>
                  <a:lnTo>
                    <a:pt x="2546" y="203"/>
                  </a:lnTo>
                  <a:lnTo>
                    <a:pt x="2557" y="211"/>
                  </a:lnTo>
                  <a:lnTo>
                    <a:pt x="2567" y="220"/>
                  </a:lnTo>
                  <a:lnTo>
                    <a:pt x="2567" y="228"/>
                  </a:lnTo>
                  <a:lnTo>
                    <a:pt x="2578" y="237"/>
                  </a:lnTo>
                  <a:lnTo>
                    <a:pt x="2578" y="245"/>
                  </a:lnTo>
                  <a:lnTo>
                    <a:pt x="2588" y="253"/>
                  </a:lnTo>
                  <a:lnTo>
                    <a:pt x="2588" y="262"/>
                  </a:lnTo>
                  <a:lnTo>
                    <a:pt x="2599" y="270"/>
                  </a:lnTo>
                  <a:lnTo>
                    <a:pt x="2599" y="279"/>
                  </a:lnTo>
                  <a:lnTo>
                    <a:pt x="2609" y="287"/>
                  </a:lnTo>
                  <a:lnTo>
                    <a:pt x="2609" y="296"/>
                  </a:lnTo>
                  <a:lnTo>
                    <a:pt x="2619" y="304"/>
                  </a:lnTo>
                  <a:lnTo>
                    <a:pt x="2619" y="313"/>
                  </a:lnTo>
                  <a:lnTo>
                    <a:pt x="2630" y="321"/>
                  </a:lnTo>
                  <a:lnTo>
                    <a:pt x="2630" y="329"/>
                  </a:lnTo>
                  <a:lnTo>
                    <a:pt x="2640" y="338"/>
                  </a:lnTo>
                  <a:lnTo>
                    <a:pt x="2640" y="346"/>
                  </a:lnTo>
                  <a:lnTo>
                    <a:pt x="2651" y="355"/>
                  </a:lnTo>
                  <a:lnTo>
                    <a:pt x="2651" y="363"/>
                  </a:lnTo>
                  <a:lnTo>
                    <a:pt x="2661" y="372"/>
                  </a:lnTo>
                  <a:lnTo>
                    <a:pt x="2661" y="380"/>
                  </a:lnTo>
                  <a:lnTo>
                    <a:pt x="2672" y="389"/>
                  </a:lnTo>
                  <a:lnTo>
                    <a:pt x="2672" y="397"/>
                  </a:lnTo>
                  <a:lnTo>
                    <a:pt x="2682" y="405"/>
                  </a:lnTo>
                  <a:lnTo>
                    <a:pt x="2682" y="414"/>
                  </a:lnTo>
                  <a:lnTo>
                    <a:pt x="2682" y="422"/>
                  </a:lnTo>
                  <a:lnTo>
                    <a:pt x="2692" y="431"/>
                  </a:lnTo>
                  <a:lnTo>
                    <a:pt x="2692" y="439"/>
                  </a:lnTo>
                  <a:lnTo>
                    <a:pt x="2703" y="448"/>
                  </a:lnTo>
                  <a:lnTo>
                    <a:pt x="2703" y="456"/>
                  </a:lnTo>
                  <a:lnTo>
                    <a:pt x="2713" y="465"/>
                  </a:lnTo>
                  <a:lnTo>
                    <a:pt x="2713" y="473"/>
                  </a:lnTo>
                  <a:lnTo>
                    <a:pt x="2713" y="481"/>
                  </a:lnTo>
                  <a:lnTo>
                    <a:pt x="2724" y="490"/>
                  </a:lnTo>
                  <a:lnTo>
                    <a:pt x="2724" y="498"/>
                  </a:lnTo>
                  <a:lnTo>
                    <a:pt x="2734" y="507"/>
                  </a:lnTo>
                  <a:lnTo>
                    <a:pt x="2734" y="515"/>
                  </a:lnTo>
                  <a:lnTo>
                    <a:pt x="2745" y="524"/>
                  </a:lnTo>
                  <a:lnTo>
                    <a:pt x="2745" y="532"/>
                  </a:lnTo>
                  <a:lnTo>
                    <a:pt x="2745" y="541"/>
                  </a:lnTo>
                  <a:lnTo>
                    <a:pt x="2755" y="549"/>
                  </a:lnTo>
                  <a:lnTo>
                    <a:pt x="2755" y="557"/>
                  </a:lnTo>
                  <a:lnTo>
                    <a:pt x="2766" y="566"/>
                  </a:lnTo>
                  <a:lnTo>
                    <a:pt x="2766" y="574"/>
                  </a:lnTo>
                  <a:lnTo>
                    <a:pt x="2766" y="583"/>
                  </a:lnTo>
                  <a:lnTo>
                    <a:pt x="2776" y="591"/>
                  </a:lnTo>
                  <a:lnTo>
                    <a:pt x="2776" y="600"/>
                  </a:lnTo>
                  <a:lnTo>
                    <a:pt x="2776" y="608"/>
                  </a:lnTo>
                  <a:lnTo>
                    <a:pt x="2786" y="617"/>
                  </a:lnTo>
                  <a:lnTo>
                    <a:pt x="2786" y="625"/>
                  </a:lnTo>
                  <a:lnTo>
                    <a:pt x="2797" y="633"/>
                  </a:lnTo>
                  <a:lnTo>
                    <a:pt x="2797" y="642"/>
                  </a:lnTo>
                  <a:lnTo>
                    <a:pt x="2797" y="650"/>
                  </a:lnTo>
                  <a:lnTo>
                    <a:pt x="2807" y="659"/>
                  </a:lnTo>
                  <a:lnTo>
                    <a:pt x="2807" y="667"/>
                  </a:lnTo>
                  <a:lnTo>
                    <a:pt x="2818" y="676"/>
                  </a:lnTo>
                  <a:lnTo>
                    <a:pt x="2818" y="684"/>
                  </a:lnTo>
                  <a:lnTo>
                    <a:pt x="2818" y="693"/>
                  </a:lnTo>
                  <a:lnTo>
                    <a:pt x="2828" y="701"/>
                  </a:lnTo>
                  <a:lnTo>
                    <a:pt x="2828" y="709"/>
                  </a:lnTo>
                  <a:lnTo>
                    <a:pt x="2828" y="718"/>
                  </a:lnTo>
                  <a:lnTo>
                    <a:pt x="2839" y="726"/>
                  </a:lnTo>
                  <a:lnTo>
                    <a:pt x="2839" y="735"/>
                  </a:lnTo>
                  <a:lnTo>
                    <a:pt x="2849" y="743"/>
                  </a:lnTo>
                  <a:lnTo>
                    <a:pt x="2849" y="752"/>
                  </a:lnTo>
                  <a:lnTo>
                    <a:pt x="2849" y="760"/>
                  </a:lnTo>
                  <a:lnTo>
                    <a:pt x="2859" y="769"/>
                  </a:lnTo>
                  <a:lnTo>
                    <a:pt x="2859" y="777"/>
                  </a:lnTo>
                  <a:lnTo>
                    <a:pt x="2859" y="785"/>
                  </a:lnTo>
                  <a:lnTo>
                    <a:pt x="2870" y="794"/>
                  </a:lnTo>
                  <a:lnTo>
                    <a:pt x="2870" y="802"/>
                  </a:lnTo>
                  <a:lnTo>
                    <a:pt x="2870" y="811"/>
                  </a:lnTo>
                  <a:lnTo>
                    <a:pt x="2880" y="819"/>
                  </a:lnTo>
                  <a:lnTo>
                    <a:pt x="2880" y="828"/>
                  </a:lnTo>
                  <a:lnTo>
                    <a:pt x="2891" y="836"/>
                  </a:lnTo>
                  <a:lnTo>
                    <a:pt x="2891" y="845"/>
                  </a:lnTo>
                  <a:lnTo>
                    <a:pt x="2891" y="853"/>
                  </a:lnTo>
                  <a:lnTo>
                    <a:pt x="2901" y="861"/>
                  </a:lnTo>
                  <a:lnTo>
                    <a:pt x="2901" y="870"/>
                  </a:lnTo>
                  <a:lnTo>
                    <a:pt x="2901" y="878"/>
                  </a:lnTo>
                  <a:lnTo>
                    <a:pt x="2912" y="887"/>
                  </a:lnTo>
                  <a:lnTo>
                    <a:pt x="2912" y="895"/>
                  </a:lnTo>
                  <a:lnTo>
                    <a:pt x="2912" y="904"/>
                  </a:lnTo>
                  <a:lnTo>
                    <a:pt x="2922" y="912"/>
                  </a:lnTo>
                  <a:lnTo>
                    <a:pt x="2922" y="921"/>
                  </a:lnTo>
                  <a:lnTo>
                    <a:pt x="2922" y="929"/>
                  </a:lnTo>
                  <a:lnTo>
                    <a:pt x="2932" y="937"/>
                  </a:lnTo>
                  <a:lnTo>
                    <a:pt x="2932" y="946"/>
                  </a:lnTo>
                  <a:lnTo>
                    <a:pt x="2943" y="954"/>
                  </a:lnTo>
                  <a:lnTo>
                    <a:pt x="2943" y="963"/>
                  </a:lnTo>
                  <a:lnTo>
                    <a:pt x="2943" y="971"/>
                  </a:lnTo>
                  <a:lnTo>
                    <a:pt x="2953" y="980"/>
                  </a:lnTo>
                  <a:lnTo>
                    <a:pt x="2953" y="988"/>
                  </a:lnTo>
                  <a:lnTo>
                    <a:pt x="2953" y="997"/>
                  </a:lnTo>
                  <a:lnTo>
                    <a:pt x="2964" y="1005"/>
                  </a:lnTo>
                  <a:lnTo>
                    <a:pt x="2964" y="1013"/>
                  </a:lnTo>
                  <a:lnTo>
                    <a:pt x="2964" y="1022"/>
                  </a:lnTo>
                  <a:lnTo>
                    <a:pt x="2974" y="1030"/>
                  </a:lnTo>
                  <a:lnTo>
                    <a:pt x="2974" y="1039"/>
                  </a:lnTo>
                  <a:lnTo>
                    <a:pt x="2974" y="1047"/>
                  </a:lnTo>
                  <a:lnTo>
                    <a:pt x="2985" y="1056"/>
                  </a:lnTo>
                  <a:lnTo>
                    <a:pt x="2985" y="1064"/>
                  </a:lnTo>
                  <a:lnTo>
                    <a:pt x="2985" y="1072"/>
                  </a:lnTo>
                  <a:lnTo>
                    <a:pt x="2995" y="1081"/>
                  </a:lnTo>
                  <a:lnTo>
                    <a:pt x="2995" y="1089"/>
                  </a:lnTo>
                  <a:lnTo>
                    <a:pt x="2995" y="1098"/>
                  </a:lnTo>
                  <a:lnTo>
                    <a:pt x="3006" y="1106"/>
                  </a:lnTo>
                  <a:lnTo>
                    <a:pt x="3006" y="1115"/>
                  </a:lnTo>
                  <a:lnTo>
                    <a:pt x="3016" y="1123"/>
                  </a:lnTo>
                  <a:lnTo>
                    <a:pt x="3016" y="1132"/>
                  </a:lnTo>
                  <a:lnTo>
                    <a:pt x="3016" y="1140"/>
                  </a:lnTo>
                  <a:lnTo>
                    <a:pt x="3026" y="1148"/>
                  </a:lnTo>
                  <a:lnTo>
                    <a:pt x="3026" y="1157"/>
                  </a:lnTo>
                  <a:lnTo>
                    <a:pt x="3026" y="1165"/>
                  </a:lnTo>
                  <a:lnTo>
                    <a:pt x="3037" y="1174"/>
                  </a:lnTo>
                  <a:lnTo>
                    <a:pt x="3037" y="1182"/>
                  </a:lnTo>
                  <a:lnTo>
                    <a:pt x="3037" y="1191"/>
                  </a:lnTo>
                  <a:lnTo>
                    <a:pt x="3047" y="1199"/>
                  </a:lnTo>
                  <a:lnTo>
                    <a:pt x="3047" y="1208"/>
                  </a:lnTo>
                  <a:lnTo>
                    <a:pt x="3047" y="1216"/>
                  </a:lnTo>
                  <a:lnTo>
                    <a:pt x="3058" y="1224"/>
                  </a:lnTo>
                  <a:lnTo>
                    <a:pt x="3058" y="1233"/>
                  </a:lnTo>
                  <a:lnTo>
                    <a:pt x="3058" y="1241"/>
                  </a:lnTo>
                  <a:lnTo>
                    <a:pt x="3068" y="1250"/>
                  </a:lnTo>
                  <a:lnTo>
                    <a:pt x="3068" y="1258"/>
                  </a:lnTo>
                  <a:lnTo>
                    <a:pt x="3079" y="1267"/>
                  </a:lnTo>
                  <a:lnTo>
                    <a:pt x="3079" y="1275"/>
                  </a:lnTo>
                  <a:lnTo>
                    <a:pt x="3079" y="1284"/>
                  </a:lnTo>
                  <a:lnTo>
                    <a:pt x="3089" y="1292"/>
                  </a:lnTo>
                  <a:lnTo>
                    <a:pt x="3089" y="1300"/>
                  </a:lnTo>
                  <a:lnTo>
                    <a:pt x="3089" y="1309"/>
                  </a:lnTo>
                  <a:lnTo>
                    <a:pt x="3099" y="1317"/>
                  </a:lnTo>
                  <a:lnTo>
                    <a:pt x="3099" y="1326"/>
                  </a:lnTo>
                  <a:lnTo>
                    <a:pt x="3099" y="1334"/>
                  </a:lnTo>
                  <a:lnTo>
                    <a:pt x="3110" y="1343"/>
                  </a:lnTo>
                  <a:lnTo>
                    <a:pt x="3110" y="1351"/>
                  </a:lnTo>
                  <a:lnTo>
                    <a:pt x="3110" y="1360"/>
                  </a:lnTo>
                  <a:lnTo>
                    <a:pt x="3120" y="1368"/>
                  </a:lnTo>
                  <a:lnTo>
                    <a:pt x="3120" y="1376"/>
                  </a:lnTo>
                  <a:lnTo>
                    <a:pt x="3120" y="1385"/>
                  </a:lnTo>
                  <a:lnTo>
                    <a:pt x="3131" y="1393"/>
                  </a:lnTo>
                  <a:lnTo>
                    <a:pt x="3131" y="1402"/>
                  </a:lnTo>
                  <a:lnTo>
                    <a:pt x="3141" y="1410"/>
                  </a:lnTo>
                  <a:lnTo>
                    <a:pt x="3141" y="1419"/>
                  </a:lnTo>
                  <a:lnTo>
                    <a:pt x="3141" y="1427"/>
                  </a:lnTo>
                  <a:lnTo>
                    <a:pt x="3152" y="1436"/>
                  </a:lnTo>
                  <a:lnTo>
                    <a:pt x="3152" y="1444"/>
                  </a:lnTo>
                  <a:lnTo>
                    <a:pt x="3152" y="1452"/>
                  </a:lnTo>
                  <a:lnTo>
                    <a:pt x="3162" y="1461"/>
                  </a:lnTo>
                  <a:lnTo>
                    <a:pt x="3162" y="1469"/>
                  </a:lnTo>
                  <a:lnTo>
                    <a:pt x="3162" y="1478"/>
                  </a:lnTo>
                  <a:lnTo>
                    <a:pt x="3172" y="1486"/>
                  </a:lnTo>
                  <a:lnTo>
                    <a:pt x="3172" y="1495"/>
                  </a:lnTo>
                  <a:lnTo>
                    <a:pt x="3183" y="1503"/>
                  </a:lnTo>
                  <a:lnTo>
                    <a:pt x="3183" y="1512"/>
                  </a:lnTo>
                  <a:lnTo>
                    <a:pt x="3183" y="1520"/>
                  </a:lnTo>
                  <a:lnTo>
                    <a:pt x="3193" y="1528"/>
                  </a:lnTo>
                  <a:lnTo>
                    <a:pt x="3193" y="1537"/>
                  </a:lnTo>
                  <a:lnTo>
                    <a:pt x="3193" y="1545"/>
                  </a:lnTo>
                  <a:lnTo>
                    <a:pt x="3204" y="1554"/>
                  </a:lnTo>
                  <a:lnTo>
                    <a:pt x="3204" y="1562"/>
                  </a:lnTo>
                  <a:lnTo>
                    <a:pt x="3214" y="1571"/>
                  </a:lnTo>
                  <a:lnTo>
                    <a:pt x="3214" y="1579"/>
                  </a:lnTo>
                  <a:lnTo>
                    <a:pt x="3214" y="1588"/>
                  </a:lnTo>
                  <a:lnTo>
                    <a:pt x="3225" y="1596"/>
                  </a:lnTo>
                  <a:lnTo>
                    <a:pt x="3225" y="1604"/>
                  </a:lnTo>
                  <a:lnTo>
                    <a:pt x="3225" y="1613"/>
                  </a:lnTo>
                  <a:lnTo>
                    <a:pt x="3235" y="1621"/>
                  </a:lnTo>
                  <a:lnTo>
                    <a:pt x="3235" y="1630"/>
                  </a:lnTo>
                  <a:lnTo>
                    <a:pt x="3246" y="1638"/>
                  </a:lnTo>
                  <a:lnTo>
                    <a:pt x="3246" y="1647"/>
                  </a:lnTo>
                  <a:lnTo>
                    <a:pt x="3246" y="1655"/>
                  </a:lnTo>
                  <a:lnTo>
                    <a:pt x="3256" y="1664"/>
                  </a:lnTo>
                  <a:lnTo>
                    <a:pt x="3256" y="1672"/>
                  </a:lnTo>
                  <a:lnTo>
                    <a:pt x="3256" y="1680"/>
                  </a:lnTo>
                  <a:lnTo>
                    <a:pt x="3266" y="1689"/>
                  </a:lnTo>
                  <a:lnTo>
                    <a:pt x="3266" y="1697"/>
                  </a:lnTo>
                  <a:lnTo>
                    <a:pt x="3277" y="1706"/>
                  </a:lnTo>
                  <a:lnTo>
                    <a:pt x="3277" y="1714"/>
                  </a:lnTo>
                  <a:lnTo>
                    <a:pt x="3277" y="1723"/>
                  </a:lnTo>
                  <a:lnTo>
                    <a:pt x="3287" y="1731"/>
                  </a:lnTo>
                  <a:lnTo>
                    <a:pt x="3287" y="1740"/>
                  </a:lnTo>
                  <a:lnTo>
                    <a:pt x="3298" y="1748"/>
                  </a:lnTo>
                  <a:lnTo>
                    <a:pt x="3298" y="1756"/>
                  </a:lnTo>
                  <a:lnTo>
                    <a:pt x="3298" y="1765"/>
                  </a:lnTo>
                  <a:lnTo>
                    <a:pt x="3308" y="1773"/>
                  </a:lnTo>
                  <a:lnTo>
                    <a:pt x="3308" y="1782"/>
                  </a:lnTo>
                  <a:lnTo>
                    <a:pt x="3319" y="1790"/>
                  </a:lnTo>
                  <a:lnTo>
                    <a:pt x="3319" y="1799"/>
                  </a:lnTo>
                  <a:lnTo>
                    <a:pt x="3319" y="1807"/>
                  </a:lnTo>
                  <a:lnTo>
                    <a:pt x="3329" y="1816"/>
                  </a:lnTo>
                  <a:lnTo>
                    <a:pt x="3329" y="1824"/>
                  </a:lnTo>
                  <a:lnTo>
                    <a:pt x="3339" y="1832"/>
                  </a:lnTo>
                  <a:lnTo>
                    <a:pt x="3339" y="1841"/>
                  </a:lnTo>
                  <a:lnTo>
                    <a:pt x="3339" y="1849"/>
                  </a:lnTo>
                  <a:lnTo>
                    <a:pt x="3350" y="1858"/>
                  </a:lnTo>
                  <a:lnTo>
                    <a:pt x="3350" y="1866"/>
                  </a:lnTo>
                  <a:lnTo>
                    <a:pt x="3360" y="1875"/>
                  </a:lnTo>
                  <a:lnTo>
                    <a:pt x="3360" y="1883"/>
                  </a:lnTo>
                  <a:lnTo>
                    <a:pt x="3371" y="1892"/>
                  </a:lnTo>
                  <a:lnTo>
                    <a:pt x="3371" y="1900"/>
                  </a:lnTo>
                  <a:lnTo>
                    <a:pt x="3371" y="1908"/>
                  </a:lnTo>
                  <a:lnTo>
                    <a:pt x="3381" y="1917"/>
                  </a:lnTo>
                  <a:lnTo>
                    <a:pt x="3381" y="1925"/>
                  </a:lnTo>
                  <a:lnTo>
                    <a:pt x="3392" y="1934"/>
                  </a:lnTo>
                  <a:lnTo>
                    <a:pt x="3392" y="1942"/>
                  </a:lnTo>
                  <a:lnTo>
                    <a:pt x="3402" y="1951"/>
                  </a:lnTo>
                  <a:lnTo>
                    <a:pt x="3402" y="1959"/>
                  </a:lnTo>
                  <a:lnTo>
                    <a:pt x="3402" y="1967"/>
                  </a:lnTo>
                  <a:lnTo>
                    <a:pt x="3412" y="1976"/>
                  </a:lnTo>
                  <a:lnTo>
                    <a:pt x="3412" y="1984"/>
                  </a:lnTo>
                  <a:lnTo>
                    <a:pt x="3423" y="1993"/>
                  </a:lnTo>
                  <a:lnTo>
                    <a:pt x="3423" y="2001"/>
                  </a:lnTo>
                  <a:lnTo>
                    <a:pt x="3433" y="2010"/>
                  </a:lnTo>
                  <a:lnTo>
                    <a:pt x="3433" y="2018"/>
                  </a:lnTo>
                  <a:lnTo>
                    <a:pt x="3444" y="2027"/>
                  </a:lnTo>
                  <a:lnTo>
                    <a:pt x="3444" y="2035"/>
                  </a:lnTo>
                  <a:lnTo>
                    <a:pt x="3454" y="2043"/>
                  </a:lnTo>
                  <a:lnTo>
                    <a:pt x="3454" y="2052"/>
                  </a:lnTo>
                  <a:lnTo>
                    <a:pt x="3454" y="2060"/>
                  </a:lnTo>
                  <a:lnTo>
                    <a:pt x="3465" y="2069"/>
                  </a:lnTo>
                  <a:lnTo>
                    <a:pt x="3465" y="2077"/>
                  </a:lnTo>
                  <a:lnTo>
                    <a:pt x="3475" y="2086"/>
                  </a:lnTo>
                  <a:lnTo>
                    <a:pt x="3475" y="2094"/>
                  </a:lnTo>
                  <a:lnTo>
                    <a:pt x="3486" y="2103"/>
                  </a:lnTo>
                  <a:lnTo>
                    <a:pt x="3486" y="2111"/>
                  </a:lnTo>
                  <a:lnTo>
                    <a:pt x="3496" y="2119"/>
                  </a:lnTo>
                  <a:lnTo>
                    <a:pt x="3496" y="2128"/>
                  </a:lnTo>
                  <a:lnTo>
                    <a:pt x="3506" y="2136"/>
                  </a:lnTo>
                  <a:lnTo>
                    <a:pt x="3506" y="2145"/>
                  </a:lnTo>
                  <a:lnTo>
                    <a:pt x="3517" y="2153"/>
                  </a:lnTo>
                  <a:lnTo>
                    <a:pt x="3517" y="2162"/>
                  </a:lnTo>
                  <a:lnTo>
                    <a:pt x="3527" y="2170"/>
                  </a:lnTo>
                  <a:lnTo>
                    <a:pt x="3527" y="2179"/>
                  </a:lnTo>
                  <a:lnTo>
                    <a:pt x="3538" y="2187"/>
                  </a:lnTo>
                  <a:lnTo>
                    <a:pt x="3548" y="2195"/>
                  </a:lnTo>
                  <a:lnTo>
                    <a:pt x="3548" y="2204"/>
                  </a:lnTo>
                  <a:lnTo>
                    <a:pt x="3559" y="2212"/>
                  </a:lnTo>
                  <a:lnTo>
                    <a:pt x="3559" y="2221"/>
                  </a:lnTo>
                  <a:lnTo>
                    <a:pt x="3569" y="2229"/>
                  </a:lnTo>
                  <a:lnTo>
                    <a:pt x="3569" y="2238"/>
                  </a:lnTo>
                  <a:lnTo>
                    <a:pt x="3579" y="2246"/>
                  </a:lnTo>
                  <a:lnTo>
                    <a:pt x="3579" y="2255"/>
                  </a:lnTo>
                  <a:lnTo>
                    <a:pt x="3590" y="2263"/>
                  </a:lnTo>
                  <a:lnTo>
                    <a:pt x="3590" y="2271"/>
                  </a:lnTo>
                  <a:lnTo>
                    <a:pt x="3600" y="2280"/>
                  </a:lnTo>
                  <a:lnTo>
                    <a:pt x="3611" y="2288"/>
                  </a:lnTo>
                  <a:lnTo>
                    <a:pt x="3611" y="2297"/>
                  </a:lnTo>
                  <a:lnTo>
                    <a:pt x="3621" y="2305"/>
                  </a:lnTo>
                  <a:lnTo>
                    <a:pt x="3621" y="2314"/>
                  </a:lnTo>
                  <a:lnTo>
                    <a:pt x="3632" y="2322"/>
                  </a:lnTo>
                  <a:lnTo>
                    <a:pt x="3642" y="2331"/>
                  </a:lnTo>
                  <a:lnTo>
                    <a:pt x="3642" y="2339"/>
                  </a:lnTo>
                  <a:lnTo>
                    <a:pt x="3652" y="2347"/>
                  </a:lnTo>
                  <a:lnTo>
                    <a:pt x="3663" y="2356"/>
                  </a:lnTo>
                  <a:lnTo>
                    <a:pt x="3663" y="2364"/>
                  </a:lnTo>
                  <a:lnTo>
                    <a:pt x="3673" y="2373"/>
                  </a:lnTo>
                  <a:lnTo>
                    <a:pt x="3684" y="2381"/>
                  </a:lnTo>
                  <a:lnTo>
                    <a:pt x="3684" y="2390"/>
                  </a:lnTo>
                  <a:lnTo>
                    <a:pt x="3694" y="2398"/>
                  </a:lnTo>
                  <a:lnTo>
                    <a:pt x="3705" y="2407"/>
                  </a:lnTo>
                  <a:lnTo>
                    <a:pt x="3705" y="2415"/>
                  </a:lnTo>
                  <a:lnTo>
                    <a:pt x="3715" y="2423"/>
                  </a:lnTo>
                  <a:lnTo>
                    <a:pt x="3726" y="2432"/>
                  </a:lnTo>
                  <a:lnTo>
                    <a:pt x="3726" y="2440"/>
                  </a:lnTo>
                  <a:lnTo>
                    <a:pt x="3736" y="2449"/>
                  </a:lnTo>
                  <a:lnTo>
                    <a:pt x="3746" y="2457"/>
                  </a:lnTo>
                  <a:lnTo>
                    <a:pt x="3757" y="2466"/>
                  </a:lnTo>
                  <a:lnTo>
                    <a:pt x="3757" y="2474"/>
                  </a:lnTo>
                  <a:lnTo>
                    <a:pt x="3767" y="2483"/>
                  </a:lnTo>
                  <a:lnTo>
                    <a:pt x="3778" y="2491"/>
                  </a:lnTo>
                  <a:lnTo>
                    <a:pt x="3788" y="2499"/>
                  </a:lnTo>
                  <a:lnTo>
                    <a:pt x="3799" y="2508"/>
                  </a:lnTo>
                  <a:lnTo>
                    <a:pt x="3799" y="2516"/>
                  </a:lnTo>
                  <a:lnTo>
                    <a:pt x="3809" y="2525"/>
                  </a:lnTo>
                  <a:lnTo>
                    <a:pt x="3819" y="2533"/>
                  </a:lnTo>
                  <a:lnTo>
                    <a:pt x="3830" y="2542"/>
                  </a:lnTo>
                  <a:lnTo>
                    <a:pt x="3840" y="2550"/>
                  </a:lnTo>
                  <a:lnTo>
                    <a:pt x="3851" y="2559"/>
                  </a:lnTo>
                  <a:lnTo>
                    <a:pt x="3861" y="2567"/>
                  </a:lnTo>
                  <a:lnTo>
                    <a:pt x="3872" y="2575"/>
                  </a:lnTo>
                  <a:lnTo>
                    <a:pt x="3882" y="2584"/>
                  </a:lnTo>
                  <a:lnTo>
                    <a:pt x="3892" y="2592"/>
                  </a:lnTo>
                  <a:lnTo>
                    <a:pt x="3903" y="2601"/>
                  </a:lnTo>
                  <a:lnTo>
                    <a:pt x="3913" y="2609"/>
                  </a:lnTo>
                  <a:lnTo>
                    <a:pt x="3924" y="2618"/>
                  </a:lnTo>
                  <a:lnTo>
                    <a:pt x="3934" y="2626"/>
                  </a:lnTo>
                  <a:lnTo>
                    <a:pt x="3945" y="2635"/>
                  </a:lnTo>
                  <a:lnTo>
                    <a:pt x="3955" y="2643"/>
                  </a:lnTo>
                  <a:lnTo>
                    <a:pt x="3966" y="2651"/>
                  </a:lnTo>
                  <a:lnTo>
                    <a:pt x="3976" y="2660"/>
                  </a:lnTo>
                  <a:lnTo>
                    <a:pt x="3986" y="2668"/>
                  </a:lnTo>
                  <a:lnTo>
                    <a:pt x="3997" y="2677"/>
                  </a:lnTo>
                  <a:lnTo>
                    <a:pt x="4007" y="2677"/>
                  </a:lnTo>
                  <a:lnTo>
                    <a:pt x="4018" y="2685"/>
                  </a:lnTo>
                  <a:lnTo>
                    <a:pt x="4028" y="2694"/>
                  </a:lnTo>
                  <a:lnTo>
                    <a:pt x="4039" y="2694"/>
                  </a:lnTo>
                  <a:lnTo>
                    <a:pt x="4049" y="2702"/>
                  </a:lnTo>
                  <a:lnTo>
                    <a:pt x="4059" y="2711"/>
                  </a:lnTo>
                  <a:lnTo>
                    <a:pt x="4070" y="2711"/>
                  </a:lnTo>
                  <a:lnTo>
                    <a:pt x="4080" y="2719"/>
                  </a:lnTo>
                  <a:lnTo>
                    <a:pt x="4091" y="2727"/>
                  </a:lnTo>
                  <a:lnTo>
                    <a:pt x="4101" y="2727"/>
                  </a:lnTo>
                  <a:lnTo>
                    <a:pt x="4112" y="2736"/>
                  </a:lnTo>
                  <a:lnTo>
                    <a:pt x="4122" y="2736"/>
                  </a:lnTo>
                  <a:lnTo>
                    <a:pt x="4132" y="2744"/>
                  </a:lnTo>
                  <a:lnTo>
                    <a:pt x="4143" y="2744"/>
                  </a:lnTo>
                  <a:lnTo>
                    <a:pt x="4153" y="2753"/>
                  </a:lnTo>
                  <a:lnTo>
                    <a:pt x="4164" y="2753"/>
                  </a:lnTo>
                  <a:lnTo>
                    <a:pt x="4174" y="2761"/>
                  </a:lnTo>
                  <a:lnTo>
                    <a:pt x="4185" y="2761"/>
                  </a:lnTo>
                  <a:lnTo>
                    <a:pt x="4195" y="2770"/>
                  </a:lnTo>
                  <a:lnTo>
                    <a:pt x="4206" y="2770"/>
                  </a:lnTo>
                  <a:lnTo>
                    <a:pt x="4216" y="2778"/>
                  </a:lnTo>
                  <a:lnTo>
                    <a:pt x="4226" y="2778"/>
                  </a:lnTo>
                  <a:lnTo>
                    <a:pt x="4237" y="2778"/>
                  </a:lnTo>
                  <a:lnTo>
                    <a:pt x="4247" y="2787"/>
                  </a:lnTo>
                  <a:lnTo>
                    <a:pt x="4258" y="2787"/>
                  </a:lnTo>
                  <a:lnTo>
                    <a:pt x="4268" y="2787"/>
                  </a:lnTo>
                  <a:lnTo>
                    <a:pt x="4279" y="2795"/>
                  </a:lnTo>
                  <a:lnTo>
                    <a:pt x="4289" y="2795"/>
                  </a:lnTo>
                  <a:lnTo>
                    <a:pt x="4299" y="2795"/>
                  </a:lnTo>
                  <a:lnTo>
                    <a:pt x="4310" y="2803"/>
                  </a:lnTo>
                  <a:lnTo>
                    <a:pt x="4320" y="2803"/>
                  </a:lnTo>
                  <a:lnTo>
                    <a:pt x="4331" y="2803"/>
                  </a:lnTo>
                  <a:lnTo>
                    <a:pt x="4341" y="2812"/>
                  </a:lnTo>
                  <a:lnTo>
                    <a:pt x="4352" y="2812"/>
                  </a:lnTo>
                  <a:lnTo>
                    <a:pt x="4362" y="2812"/>
                  </a:lnTo>
                  <a:lnTo>
                    <a:pt x="4372" y="2812"/>
                  </a:lnTo>
                  <a:lnTo>
                    <a:pt x="4383" y="2820"/>
                  </a:lnTo>
                  <a:lnTo>
                    <a:pt x="4393" y="2820"/>
                  </a:lnTo>
                  <a:lnTo>
                    <a:pt x="4404" y="2820"/>
                  </a:lnTo>
                  <a:lnTo>
                    <a:pt x="4414" y="2820"/>
                  </a:lnTo>
                  <a:lnTo>
                    <a:pt x="4425" y="2829"/>
                  </a:lnTo>
                  <a:lnTo>
                    <a:pt x="4435" y="2829"/>
                  </a:lnTo>
                  <a:lnTo>
                    <a:pt x="4446" y="2829"/>
                  </a:lnTo>
                  <a:lnTo>
                    <a:pt x="4456" y="2829"/>
                  </a:lnTo>
                  <a:lnTo>
                    <a:pt x="4466" y="2829"/>
                  </a:lnTo>
                  <a:lnTo>
                    <a:pt x="4477" y="2837"/>
                  </a:lnTo>
                  <a:lnTo>
                    <a:pt x="4487" y="2837"/>
                  </a:lnTo>
                  <a:lnTo>
                    <a:pt x="4498" y="2837"/>
                  </a:lnTo>
                  <a:lnTo>
                    <a:pt x="4508" y="2837"/>
                  </a:lnTo>
                  <a:lnTo>
                    <a:pt x="4519" y="2837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Line 36"/>
            <p:cNvSpPr/>
            <p:nvPr/>
          </p:nvSpPr>
          <p:spPr>
            <a:xfrm flipV="1">
              <a:off x="1968" y="70"/>
              <a:ext cx="16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85023" name="Object 37"/>
            <p:cNvGraphicFramePr>
              <a:graphicFrameLocks noChangeAspect="1"/>
            </p:cNvGraphicFramePr>
            <p:nvPr/>
          </p:nvGraphicFramePr>
          <p:xfrm>
            <a:off x="2064" y="0"/>
            <a:ext cx="46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7" r:id="rId17" imgW="342900" imgH="203200" progId="Equation.3">
                    <p:embed/>
                  </p:oleObj>
                </mc:Choice>
                <mc:Fallback>
                  <p:oleObj r:id="rId17" imgW="342900" imgH="203200" progId="Equation.3">
                    <p:embed/>
                    <p:pic>
                      <p:nvPicPr>
                        <p:cNvPr id="0" name="图片 343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64" y="0"/>
                          <a:ext cx="469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4" name="Object 38"/>
            <p:cNvGraphicFramePr>
              <a:graphicFrameLocks noChangeAspect="1"/>
            </p:cNvGraphicFramePr>
            <p:nvPr/>
          </p:nvGraphicFramePr>
          <p:xfrm>
            <a:off x="2612" y="1872"/>
            <a:ext cx="4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8" r:id="rId19" imgW="266700" imgH="228600" progId="Equation.3">
                    <p:embed/>
                  </p:oleObj>
                </mc:Choice>
                <mc:Fallback>
                  <p:oleObj r:id="rId19" imgW="266700" imgH="228600" progId="Equation.3">
                    <p:embed/>
                    <p:pic>
                      <p:nvPicPr>
                        <p:cNvPr id="0" name="图片 343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12" y="1872"/>
                          <a:ext cx="45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5" name="Line 39"/>
            <p:cNvSpPr/>
            <p:nvPr/>
          </p:nvSpPr>
          <p:spPr>
            <a:xfrm flipH="1">
              <a:off x="2824" y="1432"/>
              <a:ext cx="0" cy="50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5026" name="Oval 40"/>
            <p:cNvSpPr/>
            <p:nvPr/>
          </p:nvSpPr>
          <p:spPr>
            <a:xfrm>
              <a:off x="2792" y="1888"/>
              <a:ext cx="53" cy="52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85027" name="Line 41"/>
            <p:cNvSpPr/>
            <p:nvPr/>
          </p:nvSpPr>
          <p:spPr>
            <a:xfrm flipV="1">
              <a:off x="3024" y="1536"/>
              <a:ext cx="288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85028" name="Object 42"/>
            <p:cNvGraphicFramePr>
              <a:graphicFrameLocks noChangeAspect="1"/>
            </p:cNvGraphicFramePr>
            <p:nvPr/>
          </p:nvGraphicFramePr>
          <p:xfrm>
            <a:off x="3168" y="1282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9" r:id="rId21" imgW="317500" imgH="177800" progId="Equation.3">
                    <p:embed/>
                  </p:oleObj>
                </mc:Choice>
                <mc:Fallback>
                  <p:oleObj r:id="rId21" imgW="317500" imgH="177800" progId="Equation.3">
                    <p:embed/>
                    <p:pic>
                      <p:nvPicPr>
                        <p:cNvPr id="0" name="图片 343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168" y="1282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9" name="Object 43"/>
            <p:cNvGraphicFramePr>
              <a:graphicFrameLocks noChangeAspect="1"/>
            </p:cNvGraphicFramePr>
            <p:nvPr/>
          </p:nvGraphicFramePr>
          <p:xfrm>
            <a:off x="1680" y="1152"/>
            <a:ext cx="67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0" r:id="rId23" imgW="355600" imgH="177800" progId="Equation.3">
                    <p:embed/>
                  </p:oleObj>
                </mc:Choice>
                <mc:Fallback>
                  <p:oleObj r:id="rId23" imgW="355600" imgH="177800" progId="Equation.3">
                    <p:embed/>
                    <p:pic>
                      <p:nvPicPr>
                        <p:cNvPr id="0" name="图片 343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80" y="1152"/>
                          <a:ext cx="672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30" name="Object 44"/>
            <p:cNvGraphicFramePr>
              <a:graphicFrameLocks noChangeAspect="1"/>
            </p:cNvGraphicFramePr>
            <p:nvPr/>
          </p:nvGraphicFramePr>
          <p:xfrm>
            <a:off x="480" y="1234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1" r:id="rId25" imgW="317500" imgH="177800" progId="Equation.3">
                    <p:embed/>
                  </p:oleObj>
                </mc:Choice>
                <mc:Fallback>
                  <p:oleObj r:id="rId25" imgW="317500" imgH="177800" progId="Equation.3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80" y="1234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031" name="Group 45"/>
            <p:cNvGrpSpPr/>
            <p:nvPr/>
          </p:nvGrpSpPr>
          <p:grpSpPr>
            <a:xfrm flipH="1">
              <a:off x="362" y="1488"/>
              <a:ext cx="816" cy="432"/>
              <a:chOff x="0" y="0"/>
              <a:chExt cx="720" cy="432"/>
            </a:xfrm>
          </p:grpSpPr>
          <p:sp>
            <p:nvSpPr>
              <p:cNvPr id="85032" name="Line 46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33" name="Line 47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34" name="Line 48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35" name="Line 49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36" name="Line 50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37" name="Line 51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38" name="Line 52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39" name="Line 53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40" name="Line 54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41" name="Line 55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42" name="Line 56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43" name="Line 57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85044" name="Object 58"/>
            <p:cNvGraphicFramePr>
              <a:graphicFrameLocks noChangeAspect="1"/>
            </p:cNvGraphicFramePr>
            <p:nvPr/>
          </p:nvGraphicFramePr>
          <p:xfrm>
            <a:off x="861" y="1883"/>
            <a:ext cx="6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2" r:id="rId26" imgW="381000" imgH="228600" progId="Equation.3">
                    <p:embed/>
                  </p:oleObj>
                </mc:Choice>
                <mc:Fallback>
                  <p:oleObj r:id="rId26" imgW="381000" imgH="228600" progId="Equation.3">
                    <p:embed/>
                    <p:pic>
                      <p:nvPicPr>
                        <p:cNvPr id="0" name="图片 344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1" y="1883"/>
                          <a:ext cx="65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5" name="Line 59"/>
            <p:cNvSpPr/>
            <p:nvPr/>
          </p:nvSpPr>
          <p:spPr>
            <a:xfrm flipH="1">
              <a:off x="1170" y="1443"/>
              <a:ext cx="0" cy="50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5046" name="Oval 60"/>
            <p:cNvSpPr/>
            <p:nvPr/>
          </p:nvSpPr>
          <p:spPr>
            <a:xfrm>
              <a:off x="1138" y="1899"/>
              <a:ext cx="53" cy="52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85047" name="Line 61"/>
            <p:cNvSpPr/>
            <p:nvPr/>
          </p:nvSpPr>
          <p:spPr>
            <a:xfrm flipH="1" flipV="1">
              <a:off x="720" y="1536"/>
              <a:ext cx="240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048" name="Line 62"/>
            <p:cNvSpPr/>
            <p:nvPr/>
          </p:nvSpPr>
          <p:spPr>
            <a:xfrm>
              <a:off x="1979" y="458"/>
              <a:ext cx="0" cy="1488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5049" name="Line 63"/>
            <p:cNvSpPr/>
            <p:nvPr/>
          </p:nvSpPr>
          <p:spPr>
            <a:xfrm>
              <a:off x="1979" y="192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10656" name="Object 64"/>
          <p:cNvGraphicFramePr>
            <a:graphicFrameLocks noChangeAspect="1"/>
          </p:cNvGraphicFramePr>
          <p:nvPr/>
        </p:nvGraphicFramePr>
        <p:xfrm>
          <a:off x="4140200" y="5516563"/>
          <a:ext cx="48275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3" r:id="rId28" imgW="1829435" imgH="457200" progId="Equation.3">
                  <p:embed/>
                </p:oleObj>
              </mc:Choice>
              <mc:Fallback>
                <p:oleObj r:id="rId28" imgW="1829435" imgH="457200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140200" y="5516563"/>
                        <a:ext cx="4827588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57" name="Group 65"/>
          <p:cNvGrpSpPr/>
          <p:nvPr/>
        </p:nvGrpSpPr>
        <p:grpSpPr>
          <a:xfrm>
            <a:off x="250825" y="4941888"/>
            <a:ext cx="6142038" cy="519112"/>
            <a:chOff x="0" y="0"/>
            <a:chExt cx="3869" cy="327"/>
          </a:xfrm>
        </p:grpSpPr>
        <p:graphicFrame>
          <p:nvGraphicFramePr>
            <p:cNvPr id="85052" name="Object 66"/>
            <p:cNvGraphicFramePr>
              <a:graphicFrameLocks noChangeAspect="1"/>
            </p:cNvGraphicFramePr>
            <p:nvPr/>
          </p:nvGraphicFramePr>
          <p:xfrm>
            <a:off x="2061" y="65"/>
            <a:ext cx="25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4" r:id="rId30" imgW="152400" imgH="139700" progId="Equation.3">
                    <p:embed/>
                  </p:oleObj>
                </mc:Choice>
                <mc:Fallback>
                  <p:oleObj r:id="rId30" imgW="152400" imgH="139700" progId="Equation.3">
                    <p:embed/>
                    <p:pic>
                      <p:nvPicPr>
                        <p:cNvPr id="0" name="图片 345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061" y="65"/>
                          <a:ext cx="259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53" name="Rectangle 67"/>
            <p:cNvSpPr/>
            <p:nvPr/>
          </p:nvSpPr>
          <p:spPr>
            <a:xfrm>
              <a:off x="0" y="0"/>
              <a:ext cx="38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按标准正态分布的上  分位点的定义</a:t>
              </a:r>
              <a:r>
                <a:rPr lang="en-US" altLang="zh-CN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</a:p>
          </p:txBody>
        </p:sp>
      </p:grpSp>
      <p:sp>
        <p:nvSpPr>
          <p:cNvPr id="110660" name="Text Box 68"/>
          <p:cNvSpPr txBox="1"/>
          <p:nvPr/>
        </p:nvSpPr>
        <p:spPr>
          <a:xfrm>
            <a:off x="0" y="1341438"/>
            <a:ext cx="7731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i="0" dirty="0">
                <a:solidFill>
                  <a:srgbClr val="FA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en-US" altLang="zh-CN" sz="3200" b="1" i="0" dirty="0">
                <a:solidFill>
                  <a:srgbClr val="FA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 i="0" dirty="0">
                <a:solidFill>
                  <a:srgbClr val="FA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单个正态总体的均值与方差的区间估计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6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00113" y="3284538"/>
          <a:ext cx="76200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6" r:id="rId3" imgW="3238500" imgH="469900" progId="Equation.3">
                  <p:embed/>
                </p:oleObj>
              </mc:Choice>
              <mc:Fallback>
                <p:oleObj r:id="rId3" imgW="3238500" imgH="4699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3284538"/>
                        <a:ext cx="7620000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396875" y="2082800"/>
          <a:ext cx="48275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r:id="rId5" imgW="1829435" imgH="457200" progId="Equation.3">
                  <p:embed/>
                </p:oleObj>
              </mc:Choice>
              <mc:Fallback>
                <p:oleObj r:id="rId5" imgW="1829435" imgH="4572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875" y="2082800"/>
                        <a:ext cx="4827588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468313" y="5246688"/>
          <a:ext cx="46482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8" r:id="rId7" imgW="1790700" imgH="419100" progId="Equation.3">
                  <p:embed/>
                </p:oleObj>
              </mc:Choice>
              <mc:Fallback>
                <p:oleObj r:id="rId7" imgW="1790700" imgH="4191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5246688"/>
                        <a:ext cx="4648200" cy="1157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27" name="Group 11"/>
          <p:cNvGrpSpPr/>
          <p:nvPr/>
        </p:nvGrpSpPr>
        <p:grpSpPr>
          <a:xfrm>
            <a:off x="395288" y="4652963"/>
            <a:ext cx="4511675" cy="600075"/>
            <a:chOff x="0" y="0"/>
            <a:chExt cx="2842" cy="378"/>
          </a:xfrm>
        </p:grpSpPr>
        <p:sp>
          <p:nvSpPr>
            <p:cNvPr id="86021" name="Rectangle 12"/>
            <p:cNvSpPr/>
            <p:nvPr/>
          </p:nvSpPr>
          <p:spPr>
            <a:xfrm>
              <a:off x="0" y="0"/>
              <a:ext cx="28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于是所求     的置信区间为</a:t>
              </a:r>
            </a:p>
          </p:txBody>
        </p:sp>
        <p:graphicFrame>
          <p:nvGraphicFramePr>
            <p:cNvPr id="86022" name="Object 13"/>
            <p:cNvGraphicFramePr>
              <a:graphicFrameLocks noChangeAspect="1"/>
            </p:cNvGraphicFramePr>
            <p:nvPr/>
          </p:nvGraphicFramePr>
          <p:xfrm>
            <a:off x="928" y="40"/>
            <a:ext cx="31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9" r:id="rId9" imgW="153035" imgH="165735" progId="Equation.3">
                    <p:embed/>
                  </p:oleObj>
                </mc:Choice>
                <mc:Fallback>
                  <p:oleObj r:id="rId9" imgW="153035" imgH="165735" progId="Equation.3">
                    <p:embed/>
                    <p:pic>
                      <p:nvPicPr>
                        <p:cNvPr id="0" name="图片 34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8" y="40"/>
                          <a:ext cx="316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30" name="Group 14"/>
          <p:cNvGrpSpPr/>
          <p:nvPr/>
        </p:nvGrpSpPr>
        <p:grpSpPr>
          <a:xfrm>
            <a:off x="5148263" y="5300663"/>
            <a:ext cx="3784600" cy="1136650"/>
            <a:chOff x="0" y="0"/>
            <a:chExt cx="2384" cy="716"/>
          </a:xfrm>
        </p:grpSpPr>
        <p:sp>
          <p:nvSpPr>
            <p:cNvPr id="86024" name="Text Box 15"/>
            <p:cNvSpPr txBox="1"/>
            <p:nvPr/>
          </p:nvSpPr>
          <p:spPr>
            <a:xfrm>
              <a:off x="0" y="142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简记为</a:t>
              </a:r>
            </a:p>
          </p:txBody>
        </p:sp>
        <p:graphicFrame>
          <p:nvGraphicFramePr>
            <p:cNvPr id="86025" name="Object 16"/>
            <p:cNvGraphicFramePr>
              <a:graphicFrameLocks noChangeAspect="1"/>
            </p:cNvGraphicFramePr>
            <p:nvPr/>
          </p:nvGraphicFramePr>
          <p:xfrm>
            <a:off x="753" y="0"/>
            <a:ext cx="1631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0" r:id="rId11" imgW="977900" imgH="431800" progId="Equation.3">
                    <p:embed/>
                  </p:oleObj>
                </mc:Choice>
                <mc:Fallback>
                  <p:oleObj r:id="rId11" imgW="977900" imgH="431800" progId="Equation.3">
                    <p:embed/>
                    <p:pic>
                      <p:nvPicPr>
                        <p:cNvPr id="0" name="图片 344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53" y="0"/>
                          <a:ext cx="1631" cy="7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26" name="Group 17"/>
          <p:cNvGrpSpPr/>
          <p:nvPr/>
        </p:nvGrpSpPr>
        <p:grpSpPr>
          <a:xfrm>
            <a:off x="4724400" y="228600"/>
            <a:ext cx="4343400" cy="2303463"/>
            <a:chOff x="0" y="0"/>
            <a:chExt cx="4140" cy="2267"/>
          </a:xfrm>
        </p:grpSpPr>
        <p:grpSp>
          <p:nvGrpSpPr>
            <p:cNvPr id="86027" name="Group 18"/>
            <p:cNvGrpSpPr/>
            <p:nvPr/>
          </p:nvGrpSpPr>
          <p:grpSpPr>
            <a:xfrm>
              <a:off x="0" y="1920"/>
              <a:ext cx="4140" cy="291"/>
              <a:chOff x="0" y="0"/>
              <a:chExt cx="4140" cy="291"/>
            </a:xfrm>
          </p:grpSpPr>
          <p:graphicFrame>
            <p:nvGraphicFramePr>
              <p:cNvPr id="86028" name="Object 19"/>
              <p:cNvGraphicFramePr>
                <a:graphicFrameLocks noChangeAspect="1"/>
              </p:cNvGraphicFramePr>
              <p:nvPr/>
            </p:nvGraphicFramePr>
            <p:xfrm>
              <a:off x="3936" y="69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31" r:id="rId13" imgW="139700" imgH="139700" progId="Equation.3">
                      <p:embed/>
                    </p:oleObj>
                  </mc:Choice>
                  <mc:Fallback>
                    <p:oleObj r:id="rId13" imgW="139700" imgH="139700" progId="Equation.3">
                      <p:embed/>
                      <p:pic>
                        <p:nvPicPr>
                          <p:cNvPr id="0" name="图片 344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936" y="69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29" name="Line 20"/>
              <p:cNvSpPr/>
              <p:nvPr/>
            </p:nvSpPr>
            <p:spPr>
              <a:xfrm>
                <a:off x="0" y="0"/>
                <a:ext cx="4128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86030" name="Object 21"/>
              <p:cNvGraphicFramePr>
                <a:graphicFrameLocks noChangeAspect="1"/>
              </p:cNvGraphicFramePr>
              <p:nvPr/>
            </p:nvGraphicFramePr>
            <p:xfrm>
              <a:off x="1728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32" r:id="rId15" imgW="165100" imgH="177800" progId="Equation.3">
                      <p:embed/>
                    </p:oleObj>
                  </mc:Choice>
                  <mc:Fallback>
                    <p:oleObj r:id="rId15" imgW="165100" imgH="177800" progId="Equation.3">
                      <p:embed/>
                      <p:pic>
                        <p:nvPicPr>
                          <p:cNvPr id="0" name="图片 344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728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6031" name="Group 22"/>
            <p:cNvGrpSpPr/>
            <p:nvPr/>
          </p:nvGrpSpPr>
          <p:grpSpPr>
            <a:xfrm>
              <a:off x="2832" y="1488"/>
              <a:ext cx="720" cy="432"/>
              <a:chOff x="0" y="0"/>
              <a:chExt cx="720" cy="432"/>
            </a:xfrm>
          </p:grpSpPr>
          <p:sp>
            <p:nvSpPr>
              <p:cNvPr id="86032" name="Line 23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3" name="Line 24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4" name="Line 25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5" name="Line 26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6" name="Line 27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7" name="Line 28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8" name="Line 29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9" name="Line 30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0" name="Line 31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1" name="Line 32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2" name="Line 33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3" name="Line 34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6044" name="未知"/>
            <p:cNvSpPr/>
            <p:nvPr/>
          </p:nvSpPr>
          <p:spPr>
            <a:xfrm>
              <a:off x="296" y="456"/>
              <a:ext cx="3368" cy="1424"/>
            </a:xfrm>
            <a:custGeom>
              <a:avLst/>
              <a:gdLst/>
              <a:ahLst/>
              <a:cxnLst>
                <a:cxn ang="0">
                  <a:pos x="86" y="1415"/>
                </a:cxn>
                <a:cxn ang="0">
                  <a:pos x="179" y="1399"/>
                </a:cxn>
                <a:cxn ang="0">
                  <a:pos x="273" y="1377"/>
                </a:cxn>
                <a:cxn ang="0">
                  <a:pos x="366" y="1348"/>
                </a:cxn>
                <a:cxn ang="0">
                  <a:pos x="459" y="1306"/>
                </a:cxn>
                <a:cxn ang="0">
                  <a:pos x="552" y="1254"/>
                </a:cxn>
                <a:cxn ang="0">
                  <a:pos x="622" y="1204"/>
                </a:cxn>
                <a:cxn ang="0">
                  <a:pos x="677" y="1153"/>
                </a:cxn>
                <a:cxn ang="0">
                  <a:pos x="731" y="1102"/>
                </a:cxn>
                <a:cxn ang="0">
                  <a:pos x="778" y="1051"/>
                </a:cxn>
                <a:cxn ang="0">
                  <a:pos x="824" y="1000"/>
                </a:cxn>
                <a:cxn ang="0">
                  <a:pos x="864" y="950"/>
                </a:cxn>
                <a:cxn ang="0">
                  <a:pos x="903" y="898"/>
                </a:cxn>
                <a:cxn ang="0">
                  <a:pos x="941" y="848"/>
                </a:cxn>
                <a:cxn ang="0">
                  <a:pos x="973" y="797"/>
                </a:cxn>
                <a:cxn ang="0">
                  <a:pos x="1003" y="746"/>
                </a:cxn>
                <a:cxn ang="0">
                  <a:pos x="1043" y="695"/>
                </a:cxn>
                <a:cxn ang="0">
                  <a:pos x="1073" y="644"/>
                </a:cxn>
                <a:cxn ang="0">
                  <a:pos x="1105" y="593"/>
                </a:cxn>
                <a:cxn ang="0">
                  <a:pos x="1136" y="543"/>
                </a:cxn>
                <a:cxn ang="0">
                  <a:pos x="1175" y="492"/>
                </a:cxn>
                <a:cxn ang="0">
                  <a:pos x="1206" y="441"/>
                </a:cxn>
                <a:cxn ang="0">
                  <a:pos x="1236" y="390"/>
                </a:cxn>
                <a:cxn ang="0">
                  <a:pos x="1276" y="339"/>
                </a:cxn>
                <a:cxn ang="0">
                  <a:pos x="1307" y="288"/>
                </a:cxn>
                <a:cxn ang="0">
                  <a:pos x="1346" y="237"/>
                </a:cxn>
                <a:cxn ang="0">
                  <a:pos x="1392" y="187"/>
                </a:cxn>
                <a:cxn ang="0">
                  <a:pos x="1439" y="136"/>
                </a:cxn>
                <a:cxn ang="0">
                  <a:pos x="1494" y="85"/>
                </a:cxn>
                <a:cxn ang="0">
                  <a:pos x="1564" y="34"/>
                </a:cxn>
                <a:cxn ang="0">
                  <a:pos x="1657" y="0"/>
                </a:cxn>
                <a:cxn ang="0">
                  <a:pos x="1750" y="13"/>
                </a:cxn>
                <a:cxn ang="0">
                  <a:pos x="1843" y="55"/>
                </a:cxn>
                <a:cxn ang="0">
                  <a:pos x="1906" y="106"/>
                </a:cxn>
                <a:cxn ang="0">
                  <a:pos x="1952" y="157"/>
                </a:cxn>
                <a:cxn ang="0">
                  <a:pos x="1999" y="208"/>
                </a:cxn>
                <a:cxn ang="0">
                  <a:pos x="2038" y="258"/>
                </a:cxn>
                <a:cxn ang="0">
                  <a:pos x="2076" y="310"/>
                </a:cxn>
                <a:cxn ang="0">
                  <a:pos x="2108" y="360"/>
                </a:cxn>
                <a:cxn ang="0">
                  <a:pos x="2146" y="411"/>
                </a:cxn>
                <a:cxn ang="0">
                  <a:pos x="2178" y="462"/>
                </a:cxn>
                <a:cxn ang="0">
                  <a:pos x="2209" y="513"/>
                </a:cxn>
                <a:cxn ang="0">
                  <a:pos x="2248" y="564"/>
                </a:cxn>
                <a:cxn ang="0">
                  <a:pos x="2279" y="614"/>
                </a:cxn>
                <a:cxn ang="0">
                  <a:pos x="2310" y="666"/>
                </a:cxn>
                <a:cxn ang="0">
                  <a:pos x="2341" y="716"/>
                </a:cxn>
                <a:cxn ang="0">
                  <a:pos x="2380" y="767"/>
                </a:cxn>
                <a:cxn ang="0">
                  <a:pos x="2411" y="818"/>
                </a:cxn>
                <a:cxn ang="0">
                  <a:pos x="2450" y="869"/>
                </a:cxn>
                <a:cxn ang="0">
                  <a:pos x="2489" y="920"/>
                </a:cxn>
                <a:cxn ang="0">
                  <a:pos x="2528" y="971"/>
                </a:cxn>
                <a:cxn ang="0">
                  <a:pos x="2567" y="1021"/>
                </a:cxn>
                <a:cxn ang="0">
                  <a:pos x="2613" y="1072"/>
                </a:cxn>
                <a:cxn ang="0">
                  <a:pos x="2660" y="1123"/>
                </a:cxn>
                <a:cxn ang="0">
                  <a:pos x="2714" y="1174"/>
                </a:cxn>
                <a:cxn ang="0">
                  <a:pos x="2777" y="1225"/>
                </a:cxn>
                <a:cxn ang="0">
                  <a:pos x="2854" y="1276"/>
                </a:cxn>
                <a:cxn ang="0">
                  <a:pos x="2948" y="1327"/>
                </a:cxn>
                <a:cxn ang="0">
                  <a:pos x="3041" y="1365"/>
                </a:cxn>
                <a:cxn ang="0">
                  <a:pos x="3135" y="1390"/>
                </a:cxn>
                <a:cxn ang="0">
                  <a:pos x="3228" y="1407"/>
                </a:cxn>
                <a:cxn ang="0">
                  <a:pos x="3321" y="1420"/>
                </a:cxn>
              </a:cxnLst>
              <a:rect l="0" t="0" r="0" b="0"/>
              <a:pathLst>
                <a:path w="4519" h="2837">
                  <a:moveTo>
                    <a:pt x="0" y="2837"/>
                  </a:moveTo>
                  <a:lnTo>
                    <a:pt x="11" y="2837"/>
                  </a:lnTo>
                  <a:lnTo>
                    <a:pt x="21" y="2837"/>
                  </a:lnTo>
                  <a:lnTo>
                    <a:pt x="32" y="2837"/>
                  </a:lnTo>
                  <a:lnTo>
                    <a:pt x="42" y="2829"/>
                  </a:lnTo>
                  <a:lnTo>
                    <a:pt x="52" y="2829"/>
                  </a:lnTo>
                  <a:lnTo>
                    <a:pt x="63" y="2829"/>
                  </a:lnTo>
                  <a:lnTo>
                    <a:pt x="73" y="2829"/>
                  </a:lnTo>
                  <a:lnTo>
                    <a:pt x="84" y="2829"/>
                  </a:lnTo>
                  <a:lnTo>
                    <a:pt x="94" y="2820"/>
                  </a:lnTo>
                  <a:lnTo>
                    <a:pt x="105" y="2820"/>
                  </a:lnTo>
                  <a:lnTo>
                    <a:pt x="115" y="2820"/>
                  </a:lnTo>
                  <a:lnTo>
                    <a:pt x="126" y="2820"/>
                  </a:lnTo>
                  <a:lnTo>
                    <a:pt x="136" y="2820"/>
                  </a:lnTo>
                  <a:lnTo>
                    <a:pt x="146" y="2812"/>
                  </a:lnTo>
                  <a:lnTo>
                    <a:pt x="157" y="2812"/>
                  </a:lnTo>
                  <a:lnTo>
                    <a:pt x="167" y="2812"/>
                  </a:lnTo>
                  <a:lnTo>
                    <a:pt x="178" y="2803"/>
                  </a:lnTo>
                  <a:lnTo>
                    <a:pt x="188" y="2803"/>
                  </a:lnTo>
                  <a:lnTo>
                    <a:pt x="199" y="2803"/>
                  </a:lnTo>
                  <a:lnTo>
                    <a:pt x="209" y="2795"/>
                  </a:lnTo>
                  <a:lnTo>
                    <a:pt x="219" y="2795"/>
                  </a:lnTo>
                  <a:lnTo>
                    <a:pt x="230" y="2795"/>
                  </a:lnTo>
                  <a:lnTo>
                    <a:pt x="240" y="2787"/>
                  </a:lnTo>
                  <a:lnTo>
                    <a:pt x="251" y="2787"/>
                  </a:lnTo>
                  <a:lnTo>
                    <a:pt x="261" y="2787"/>
                  </a:lnTo>
                  <a:lnTo>
                    <a:pt x="272" y="2778"/>
                  </a:lnTo>
                  <a:lnTo>
                    <a:pt x="282" y="2778"/>
                  </a:lnTo>
                  <a:lnTo>
                    <a:pt x="292" y="2778"/>
                  </a:lnTo>
                  <a:lnTo>
                    <a:pt x="303" y="2770"/>
                  </a:lnTo>
                  <a:lnTo>
                    <a:pt x="313" y="2770"/>
                  </a:lnTo>
                  <a:lnTo>
                    <a:pt x="324" y="2761"/>
                  </a:lnTo>
                  <a:lnTo>
                    <a:pt x="334" y="2761"/>
                  </a:lnTo>
                  <a:lnTo>
                    <a:pt x="345" y="2753"/>
                  </a:lnTo>
                  <a:lnTo>
                    <a:pt x="355" y="2753"/>
                  </a:lnTo>
                  <a:lnTo>
                    <a:pt x="366" y="2744"/>
                  </a:lnTo>
                  <a:lnTo>
                    <a:pt x="376" y="2744"/>
                  </a:lnTo>
                  <a:lnTo>
                    <a:pt x="386" y="2736"/>
                  </a:lnTo>
                  <a:lnTo>
                    <a:pt x="397" y="2736"/>
                  </a:lnTo>
                  <a:lnTo>
                    <a:pt x="407" y="2727"/>
                  </a:lnTo>
                  <a:lnTo>
                    <a:pt x="418" y="2727"/>
                  </a:lnTo>
                  <a:lnTo>
                    <a:pt x="428" y="2719"/>
                  </a:lnTo>
                  <a:lnTo>
                    <a:pt x="439" y="2711"/>
                  </a:lnTo>
                  <a:lnTo>
                    <a:pt x="449" y="2711"/>
                  </a:lnTo>
                  <a:lnTo>
                    <a:pt x="459" y="2702"/>
                  </a:lnTo>
                  <a:lnTo>
                    <a:pt x="470" y="2694"/>
                  </a:lnTo>
                  <a:lnTo>
                    <a:pt x="480" y="2694"/>
                  </a:lnTo>
                  <a:lnTo>
                    <a:pt x="491" y="2685"/>
                  </a:lnTo>
                  <a:lnTo>
                    <a:pt x="501" y="2677"/>
                  </a:lnTo>
                  <a:lnTo>
                    <a:pt x="512" y="2677"/>
                  </a:lnTo>
                  <a:lnTo>
                    <a:pt x="522" y="2668"/>
                  </a:lnTo>
                  <a:lnTo>
                    <a:pt x="532" y="2660"/>
                  </a:lnTo>
                  <a:lnTo>
                    <a:pt x="543" y="2651"/>
                  </a:lnTo>
                  <a:lnTo>
                    <a:pt x="553" y="2643"/>
                  </a:lnTo>
                  <a:lnTo>
                    <a:pt x="564" y="2643"/>
                  </a:lnTo>
                  <a:lnTo>
                    <a:pt x="574" y="2635"/>
                  </a:lnTo>
                  <a:lnTo>
                    <a:pt x="585" y="2626"/>
                  </a:lnTo>
                  <a:lnTo>
                    <a:pt x="595" y="2618"/>
                  </a:lnTo>
                  <a:lnTo>
                    <a:pt x="606" y="2609"/>
                  </a:lnTo>
                  <a:lnTo>
                    <a:pt x="616" y="2601"/>
                  </a:lnTo>
                  <a:lnTo>
                    <a:pt x="626" y="2592"/>
                  </a:lnTo>
                  <a:lnTo>
                    <a:pt x="637" y="2584"/>
                  </a:lnTo>
                  <a:lnTo>
                    <a:pt x="647" y="2575"/>
                  </a:lnTo>
                  <a:lnTo>
                    <a:pt x="658" y="2567"/>
                  </a:lnTo>
                  <a:lnTo>
                    <a:pt x="668" y="2559"/>
                  </a:lnTo>
                  <a:lnTo>
                    <a:pt x="679" y="2550"/>
                  </a:lnTo>
                  <a:lnTo>
                    <a:pt x="689" y="2542"/>
                  </a:lnTo>
                  <a:lnTo>
                    <a:pt x="699" y="2533"/>
                  </a:lnTo>
                  <a:lnTo>
                    <a:pt x="710" y="2525"/>
                  </a:lnTo>
                  <a:lnTo>
                    <a:pt x="720" y="2516"/>
                  </a:lnTo>
                  <a:lnTo>
                    <a:pt x="731" y="2508"/>
                  </a:lnTo>
                  <a:lnTo>
                    <a:pt x="741" y="2499"/>
                  </a:lnTo>
                  <a:lnTo>
                    <a:pt x="752" y="2491"/>
                  </a:lnTo>
                  <a:lnTo>
                    <a:pt x="762" y="2483"/>
                  </a:lnTo>
                  <a:lnTo>
                    <a:pt x="762" y="2474"/>
                  </a:lnTo>
                  <a:lnTo>
                    <a:pt x="772" y="2466"/>
                  </a:lnTo>
                  <a:lnTo>
                    <a:pt x="783" y="2457"/>
                  </a:lnTo>
                  <a:lnTo>
                    <a:pt x="793" y="2449"/>
                  </a:lnTo>
                  <a:lnTo>
                    <a:pt x="793" y="2440"/>
                  </a:lnTo>
                  <a:lnTo>
                    <a:pt x="804" y="2432"/>
                  </a:lnTo>
                  <a:lnTo>
                    <a:pt x="814" y="2423"/>
                  </a:lnTo>
                  <a:lnTo>
                    <a:pt x="814" y="2415"/>
                  </a:lnTo>
                  <a:lnTo>
                    <a:pt x="825" y="2407"/>
                  </a:lnTo>
                  <a:lnTo>
                    <a:pt x="835" y="2398"/>
                  </a:lnTo>
                  <a:lnTo>
                    <a:pt x="835" y="2390"/>
                  </a:lnTo>
                  <a:lnTo>
                    <a:pt x="846" y="2381"/>
                  </a:lnTo>
                  <a:lnTo>
                    <a:pt x="856" y="2373"/>
                  </a:lnTo>
                  <a:lnTo>
                    <a:pt x="856" y="2364"/>
                  </a:lnTo>
                  <a:lnTo>
                    <a:pt x="866" y="2356"/>
                  </a:lnTo>
                  <a:lnTo>
                    <a:pt x="877" y="2347"/>
                  </a:lnTo>
                  <a:lnTo>
                    <a:pt x="877" y="2339"/>
                  </a:lnTo>
                  <a:lnTo>
                    <a:pt x="887" y="2331"/>
                  </a:lnTo>
                  <a:lnTo>
                    <a:pt x="887" y="2322"/>
                  </a:lnTo>
                  <a:lnTo>
                    <a:pt x="898" y="2314"/>
                  </a:lnTo>
                  <a:lnTo>
                    <a:pt x="908" y="2305"/>
                  </a:lnTo>
                  <a:lnTo>
                    <a:pt x="908" y="2297"/>
                  </a:lnTo>
                  <a:lnTo>
                    <a:pt x="919" y="2288"/>
                  </a:lnTo>
                  <a:lnTo>
                    <a:pt x="919" y="2280"/>
                  </a:lnTo>
                  <a:lnTo>
                    <a:pt x="929" y="2271"/>
                  </a:lnTo>
                  <a:lnTo>
                    <a:pt x="939" y="2263"/>
                  </a:lnTo>
                  <a:lnTo>
                    <a:pt x="939" y="2255"/>
                  </a:lnTo>
                  <a:lnTo>
                    <a:pt x="950" y="2246"/>
                  </a:lnTo>
                  <a:lnTo>
                    <a:pt x="950" y="2238"/>
                  </a:lnTo>
                  <a:lnTo>
                    <a:pt x="960" y="2229"/>
                  </a:lnTo>
                  <a:lnTo>
                    <a:pt x="960" y="2221"/>
                  </a:lnTo>
                  <a:lnTo>
                    <a:pt x="971" y="2212"/>
                  </a:lnTo>
                  <a:lnTo>
                    <a:pt x="971" y="2204"/>
                  </a:lnTo>
                  <a:lnTo>
                    <a:pt x="981" y="2195"/>
                  </a:lnTo>
                  <a:lnTo>
                    <a:pt x="981" y="2187"/>
                  </a:lnTo>
                  <a:lnTo>
                    <a:pt x="992" y="2179"/>
                  </a:lnTo>
                  <a:lnTo>
                    <a:pt x="1002" y="2170"/>
                  </a:lnTo>
                  <a:lnTo>
                    <a:pt x="1002" y="2162"/>
                  </a:lnTo>
                  <a:lnTo>
                    <a:pt x="1012" y="2153"/>
                  </a:lnTo>
                  <a:lnTo>
                    <a:pt x="1012" y="2145"/>
                  </a:lnTo>
                  <a:lnTo>
                    <a:pt x="1023" y="2136"/>
                  </a:lnTo>
                  <a:lnTo>
                    <a:pt x="1023" y="2128"/>
                  </a:lnTo>
                  <a:lnTo>
                    <a:pt x="1033" y="2119"/>
                  </a:lnTo>
                  <a:lnTo>
                    <a:pt x="1033" y="2111"/>
                  </a:lnTo>
                  <a:lnTo>
                    <a:pt x="1044" y="2103"/>
                  </a:lnTo>
                  <a:lnTo>
                    <a:pt x="1044" y="2094"/>
                  </a:lnTo>
                  <a:lnTo>
                    <a:pt x="1054" y="2086"/>
                  </a:lnTo>
                  <a:lnTo>
                    <a:pt x="1054" y="2077"/>
                  </a:lnTo>
                  <a:lnTo>
                    <a:pt x="1054" y="2069"/>
                  </a:lnTo>
                  <a:lnTo>
                    <a:pt x="1065" y="2060"/>
                  </a:lnTo>
                  <a:lnTo>
                    <a:pt x="1065" y="2052"/>
                  </a:lnTo>
                  <a:lnTo>
                    <a:pt x="1075" y="2043"/>
                  </a:lnTo>
                  <a:lnTo>
                    <a:pt x="1075" y="2035"/>
                  </a:lnTo>
                  <a:lnTo>
                    <a:pt x="1086" y="2027"/>
                  </a:lnTo>
                  <a:lnTo>
                    <a:pt x="1086" y="2018"/>
                  </a:lnTo>
                  <a:lnTo>
                    <a:pt x="1096" y="2010"/>
                  </a:lnTo>
                  <a:lnTo>
                    <a:pt x="1096" y="2001"/>
                  </a:lnTo>
                  <a:lnTo>
                    <a:pt x="1106" y="1993"/>
                  </a:lnTo>
                  <a:lnTo>
                    <a:pt x="1106" y="1984"/>
                  </a:lnTo>
                  <a:lnTo>
                    <a:pt x="1106" y="1976"/>
                  </a:lnTo>
                  <a:lnTo>
                    <a:pt x="1117" y="1967"/>
                  </a:lnTo>
                  <a:lnTo>
                    <a:pt x="1117" y="1959"/>
                  </a:lnTo>
                  <a:lnTo>
                    <a:pt x="1127" y="1951"/>
                  </a:lnTo>
                  <a:lnTo>
                    <a:pt x="1127" y="1942"/>
                  </a:lnTo>
                  <a:lnTo>
                    <a:pt x="1138" y="1934"/>
                  </a:lnTo>
                  <a:lnTo>
                    <a:pt x="1138" y="1925"/>
                  </a:lnTo>
                  <a:lnTo>
                    <a:pt x="1148" y="1917"/>
                  </a:lnTo>
                  <a:lnTo>
                    <a:pt x="1148" y="1908"/>
                  </a:lnTo>
                  <a:lnTo>
                    <a:pt x="1148" y="1900"/>
                  </a:lnTo>
                  <a:lnTo>
                    <a:pt x="1159" y="1892"/>
                  </a:lnTo>
                  <a:lnTo>
                    <a:pt x="1159" y="1883"/>
                  </a:lnTo>
                  <a:lnTo>
                    <a:pt x="1169" y="1875"/>
                  </a:lnTo>
                  <a:lnTo>
                    <a:pt x="1169" y="1866"/>
                  </a:lnTo>
                  <a:lnTo>
                    <a:pt x="1179" y="1858"/>
                  </a:lnTo>
                  <a:lnTo>
                    <a:pt x="1179" y="1849"/>
                  </a:lnTo>
                  <a:lnTo>
                    <a:pt x="1179" y="1841"/>
                  </a:lnTo>
                  <a:lnTo>
                    <a:pt x="1190" y="1832"/>
                  </a:lnTo>
                  <a:lnTo>
                    <a:pt x="1190" y="1824"/>
                  </a:lnTo>
                  <a:lnTo>
                    <a:pt x="1200" y="1816"/>
                  </a:lnTo>
                  <a:lnTo>
                    <a:pt x="1200" y="1807"/>
                  </a:lnTo>
                  <a:lnTo>
                    <a:pt x="1200" y="1799"/>
                  </a:lnTo>
                  <a:lnTo>
                    <a:pt x="1211" y="1790"/>
                  </a:lnTo>
                  <a:lnTo>
                    <a:pt x="1211" y="1782"/>
                  </a:lnTo>
                  <a:lnTo>
                    <a:pt x="1221" y="1773"/>
                  </a:lnTo>
                  <a:lnTo>
                    <a:pt x="1221" y="1765"/>
                  </a:lnTo>
                  <a:lnTo>
                    <a:pt x="1221" y="1756"/>
                  </a:lnTo>
                  <a:lnTo>
                    <a:pt x="1232" y="1748"/>
                  </a:lnTo>
                  <a:lnTo>
                    <a:pt x="1232" y="1740"/>
                  </a:lnTo>
                  <a:lnTo>
                    <a:pt x="1242" y="1731"/>
                  </a:lnTo>
                  <a:lnTo>
                    <a:pt x="1242" y="1723"/>
                  </a:lnTo>
                  <a:lnTo>
                    <a:pt x="1242" y="1714"/>
                  </a:lnTo>
                  <a:lnTo>
                    <a:pt x="1252" y="1706"/>
                  </a:lnTo>
                  <a:lnTo>
                    <a:pt x="1252" y="1697"/>
                  </a:lnTo>
                  <a:lnTo>
                    <a:pt x="1263" y="1689"/>
                  </a:lnTo>
                  <a:lnTo>
                    <a:pt x="1263" y="1680"/>
                  </a:lnTo>
                  <a:lnTo>
                    <a:pt x="1263" y="1672"/>
                  </a:lnTo>
                  <a:lnTo>
                    <a:pt x="1273" y="1664"/>
                  </a:lnTo>
                  <a:lnTo>
                    <a:pt x="1273" y="1655"/>
                  </a:lnTo>
                  <a:lnTo>
                    <a:pt x="1273" y="1647"/>
                  </a:lnTo>
                  <a:lnTo>
                    <a:pt x="1284" y="1638"/>
                  </a:lnTo>
                  <a:lnTo>
                    <a:pt x="1284" y="1630"/>
                  </a:lnTo>
                  <a:lnTo>
                    <a:pt x="1294" y="1621"/>
                  </a:lnTo>
                  <a:lnTo>
                    <a:pt x="1294" y="1613"/>
                  </a:lnTo>
                  <a:lnTo>
                    <a:pt x="1294" y="1604"/>
                  </a:lnTo>
                  <a:lnTo>
                    <a:pt x="1305" y="1596"/>
                  </a:lnTo>
                  <a:lnTo>
                    <a:pt x="1305" y="1588"/>
                  </a:lnTo>
                  <a:lnTo>
                    <a:pt x="1305" y="1579"/>
                  </a:lnTo>
                  <a:lnTo>
                    <a:pt x="1315" y="1571"/>
                  </a:lnTo>
                  <a:lnTo>
                    <a:pt x="1315" y="1562"/>
                  </a:lnTo>
                  <a:lnTo>
                    <a:pt x="1326" y="1554"/>
                  </a:lnTo>
                  <a:lnTo>
                    <a:pt x="1326" y="1545"/>
                  </a:lnTo>
                  <a:lnTo>
                    <a:pt x="1326" y="1537"/>
                  </a:lnTo>
                  <a:lnTo>
                    <a:pt x="1336" y="1528"/>
                  </a:lnTo>
                  <a:lnTo>
                    <a:pt x="1336" y="1520"/>
                  </a:lnTo>
                  <a:lnTo>
                    <a:pt x="1336" y="1512"/>
                  </a:lnTo>
                  <a:lnTo>
                    <a:pt x="1346" y="1503"/>
                  </a:lnTo>
                  <a:lnTo>
                    <a:pt x="1346" y="1495"/>
                  </a:lnTo>
                  <a:lnTo>
                    <a:pt x="1346" y="1486"/>
                  </a:lnTo>
                  <a:lnTo>
                    <a:pt x="1357" y="1478"/>
                  </a:lnTo>
                  <a:lnTo>
                    <a:pt x="1357" y="1469"/>
                  </a:lnTo>
                  <a:lnTo>
                    <a:pt x="1367" y="1461"/>
                  </a:lnTo>
                  <a:lnTo>
                    <a:pt x="1367" y="1452"/>
                  </a:lnTo>
                  <a:lnTo>
                    <a:pt x="1367" y="1444"/>
                  </a:lnTo>
                  <a:lnTo>
                    <a:pt x="1378" y="1436"/>
                  </a:lnTo>
                  <a:lnTo>
                    <a:pt x="1378" y="1427"/>
                  </a:lnTo>
                  <a:lnTo>
                    <a:pt x="1378" y="1419"/>
                  </a:lnTo>
                  <a:lnTo>
                    <a:pt x="1388" y="1410"/>
                  </a:lnTo>
                  <a:lnTo>
                    <a:pt x="1388" y="1402"/>
                  </a:lnTo>
                  <a:lnTo>
                    <a:pt x="1388" y="1393"/>
                  </a:lnTo>
                  <a:lnTo>
                    <a:pt x="1399" y="1385"/>
                  </a:lnTo>
                  <a:lnTo>
                    <a:pt x="1399" y="1376"/>
                  </a:lnTo>
                  <a:lnTo>
                    <a:pt x="1409" y="1368"/>
                  </a:lnTo>
                  <a:lnTo>
                    <a:pt x="1409" y="1360"/>
                  </a:lnTo>
                  <a:lnTo>
                    <a:pt x="1409" y="1351"/>
                  </a:lnTo>
                  <a:lnTo>
                    <a:pt x="1419" y="1343"/>
                  </a:lnTo>
                  <a:lnTo>
                    <a:pt x="1419" y="1334"/>
                  </a:lnTo>
                  <a:lnTo>
                    <a:pt x="1419" y="1326"/>
                  </a:lnTo>
                  <a:lnTo>
                    <a:pt x="1430" y="1317"/>
                  </a:lnTo>
                  <a:lnTo>
                    <a:pt x="1430" y="1309"/>
                  </a:lnTo>
                  <a:lnTo>
                    <a:pt x="1430" y="1300"/>
                  </a:lnTo>
                  <a:lnTo>
                    <a:pt x="1440" y="1292"/>
                  </a:lnTo>
                  <a:lnTo>
                    <a:pt x="1440" y="1284"/>
                  </a:lnTo>
                  <a:lnTo>
                    <a:pt x="1440" y="1275"/>
                  </a:lnTo>
                  <a:lnTo>
                    <a:pt x="1451" y="1267"/>
                  </a:lnTo>
                  <a:lnTo>
                    <a:pt x="1451" y="1258"/>
                  </a:lnTo>
                  <a:lnTo>
                    <a:pt x="1451" y="1250"/>
                  </a:lnTo>
                  <a:lnTo>
                    <a:pt x="1461" y="1241"/>
                  </a:lnTo>
                  <a:lnTo>
                    <a:pt x="1461" y="1233"/>
                  </a:lnTo>
                  <a:lnTo>
                    <a:pt x="1472" y="1224"/>
                  </a:lnTo>
                  <a:lnTo>
                    <a:pt x="1472" y="1216"/>
                  </a:lnTo>
                  <a:lnTo>
                    <a:pt x="1472" y="1208"/>
                  </a:lnTo>
                  <a:lnTo>
                    <a:pt x="1482" y="1199"/>
                  </a:lnTo>
                  <a:lnTo>
                    <a:pt x="1482" y="1191"/>
                  </a:lnTo>
                  <a:lnTo>
                    <a:pt x="1482" y="1182"/>
                  </a:lnTo>
                  <a:lnTo>
                    <a:pt x="1492" y="1174"/>
                  </a:lnTo>
                  <a:lnTo>
                    <a:pt x="1492" y="1165"/>
                  </a:lnTo>
                  <a:lnTo>
                    <a:pt x="1492" y="1157"/>
                  </a:lnTo>
                  <a:lnTo>
                    <a:pt x="1503" y="1148"/>
                  </a:lnTo>
                  <a:lnTo>
                    <a:pt x="1503" y="1140"/>
                  </a:lnTo>
                  <a:lnTo>
                    <a:pt x="1503" y="1132"/>
                  </a:lnTo>
                  <a:lnTo>
                    <a:pt x="1513" y="1123"/>
                  </a:lnTo>
                  <a:lnTo>
                    <a:pt x="1513" y="1115"/>
                  </a:lnTo>
                  <a:lnTo>
                    <a:pt x="1513" y="1106"/>
                  </a:lnTo>
                  <a:lnTo>
                    <a:pt x="1524" y="1098"/>
                  </a:lnTo>
                  <a:lnTo>
                    <a:pt x="1524" y="1089"/>
                  </a:lnTo>
                  <a:lnTo>
                    <a:pt x="1524" y="1081"/>
                  </a:lnTo>
                  <a:lnTo>
                    <a:pt x="1534" y="1072"/>
                  </a:lnTo>
                  <a:lnTo>
                    <a:pt x="1534" y="1064"/>
                  </a:lnTo>
                  <a:lnTo>
                    <a:pt x="1545" y="1056"/>
                  </a:lnTo>
                  <a:lnTo>
                    <a:pt x="1545" y="1047"/>
                  </a:lnTo>
                  <a:lnTo>
                    <a:pt x="1545" y="1039"/>
                  </a:lnTo>
                  <a:lnTo>
                    <a:pt x="1555" y="1030"/>
                  </a:lnTo>
                  <a:lnTo>
                    <a:pt x="1555" y="1022"/>
                  </a:lnTo>
                  <a:lnTo>
                    <a:pt x="1555" y="1013"/>
                  </a:lnTo>
                  <a:lnTo>
                    <a:pt x="1566" y="1005"/>
                  </a:lnTo>
                  <a:lnTo>
                    <a:pt x="1566" y="997"/>
                  </a:lnTo>
                  <a:lnTo>
                    <a:pt x="1566" y="988"/>
                  </a:lnTo>
                  <a:lnTo>
                    <a:pt x="1576" y="980"/>
                  </a:lnTo>
                  <a:lnTo>
                    <a:pt x="1576" y="971"/>
                  </a:lnTo>
                  <a:lnTo>
                    <a:pt x="1576" y="963"/>
                  </a:lnTo>
                  <a:lnTo>
                    <a:pt x="1586" y="954"/>
                  </a:lnTo>
                  <a:lnTo>
                    <a:pt x="1586" y="946"/>
                  </a:lnTo>
                  <a:lnTo>
                    <a:pt x="1586" y="937"/>
                  </a:lnTo>
                  <a:lnTo>
                    <a:pt x="1597" y="929"/>
                  </a:lnTo>
                  <a:lnTo>
                    <a:pt x="1597" y="921"/>
                  </a:lnTo>
                  <a:lnTo>
                    <a:pt x="1607" y="912"/>
                  </a:lnTo>
                  <a:lnTo>
                    <a:pt x="1607" y="904"/>
                  </a:lnTo>
                  <a:lnTo>
                    <a:pt x="1607" y="895"/>
                  </a:lnTo>
                  <a:lnTo>
                    <a:pt x="1618" y="887"/>
                  </a:lnTo>
                  <a:lnTo>
                    <a:pt x="1618" y="878"/>
                  </a:lnTo>
                  <a:lnTo>
                    <a:pt x="1618" y="870"/>
                  </a:lnTo>
                  <a:lnTo>
                    <a:pt x="1628" y="861"/>
                  </a:lnTo>
                  <a:lnTo>
                    <a:pt x="1628" y="853"/>
                  </a:lnTo>
                  <a:lnTo>
                    <a:pt x="1628" y="845"/>
                  </a:lnTo>
                  <a:lnTo>
                    <a:pt x="1639" y="836"/>
                  </a:lnTo>
                  <a:lnTo>
                    <a:pt x="1639" y="828"/>
                  </a:lnTo>
                  <a:lnTo>
                    <a:pt x="1639" y="819"/>
                  </a:lnTo>
                  <a:lnTo>
                    <a:pt x="1649" y="811"/>
                  </a:lnTo>
                  <a:lnTo>
                    <a:pt x="1649" y="802"/>
                  </a:lnTo>
                  <a:lnTo>
                    <a:pt x="1659" y="794"/>
                  </a:lnTo>
                  <a:lnTo>
                    <a:pt x="1659" y="785"/>
                  </a:lnTo>
                  <a:lnTo>
                    <a:pt x="1659" y="777"/>
                  </a:lnTo>
                  <a:lnTo>
                    <a:pt x="1670" y="769"/>
                  </a:lnTo>
                  <a:lnTo>
                    <a:pt x="1670" y="760"/>
                  </a:lnTo>
                  <a:lnTo>
                    <a:pt x="1670" y="752"/>
                  </a:lnTo>
                  <a:lnTo>
                    <a:pt x="1680" y="743"/>
                  </a:lnTo>
                  <a:lnTo>
                    <a:pt x="1680" y="735"/>
                  </a:lnTo>
                  <a:lnTo>
                    <a:pt x="1691" y="726"/>
                  </a:lnTo>
                  <a:lnTo>
                    <a:pt x="1691" y="718"/>
                  </a:lnTo>
                  <a:lnTo>
                    <a:pt x="1691" y="709"/>
                  </a:lnTo>
                  <a:lnTo>
                    <a:pt x="1701" y="701"/>
                  </a:lnTo>
                  <a:lnTo>
                    <a:pt x="1701" y="693"/>
                  </a:lnTo>
                  <a:lnTo>
                    <a:pt x="1701" y="684"/>
                  </a:lnTo>
                  <a:lnTo>
                    <a:pt x="1712" y="676"/>
                  </a:lnTo>
                  <a:lnTo>
                    <a:pt x="1712" y="667"/>
                  </a:lnTo>
                  <a:lnTo>
                    <a:pt x="1722" y="659"/>
                  </a:lnTo>
                  <a:lnTo>
                    <a:pt x="1722" y="650"/>
                  </a:lnTo>
                  <a:lnTo>
                    <a:pt x="1722" y="642"/>
                  </a:lnTo>
                  <a:lnTo>
                    <a:pt x="1732" y="633"/>
                  </a:lnTo>
                  <a:lnTo>
                    <a:pt x="1732" y="625"/>
                  </a:lnTo>
                  <a:lnTo>
                    <a:pt x="1732" y="617"/>
                  </a:lnTo>
                  <a:lnTo>
                    <a:pt x="1743" y="608"/>
                  </a:lnTo>
                  <a:lnTo>
                    <a:pt x="1743" y="600"/>
                  </a:lnTo>
                  <a:lnTo>
                    <a:pt x="1753" y="591"/>
                  </a:lnTo>
                  <a:lnTo>
                    <a:pt x="1753" y="583"/>
                  </a:lnTo>
                  <a:lnTo>
                    <a:pt x="1753" y="574"/>
                  </a:lnTo>
                  <a:lnTo>
                    <a:pt x="1764" y="566"/>
                  </a:lnTo>
                  <a:lnTo>
                    <a:pt x="1764" y="557"/>
                  </a:lnTo>
                  <a:lnTo>
                    <a:pt x="1774" y="549"/>
                  </a:lnTo>
                  <a:lnTo>
                    <a:pt x="1774" y="541"/>
                  </a:lnTo>
                  <a:lnTo>
                    <a:pt x="1774" y="532"/>
                  </a:lnTo>
                  <a:lnTo>
                    <a:pt x="1785" y="524"/>
                  </a:lnTo>
                  <a:lnTo>
                    <a:pt x="1785" y="515"/>
                  </a:lnTo>
                  <a:lnTo>
                    <a:pt x="1795" y="507"/>
                  </a:lnTo>
                  <a:lnTo>
                    <a:pt x="1795" y="498"/>
                  </a:lnTo>
                  <a:lnTo>
                    <a:pt x="1806" y="490"/>
                  </a:lnTo>
                  <a:lnTo>
                    <a:pt x="1806" y="481"/>
                  </a:lnTo>
                  <a:lnTo>
                    <a:pt x="1806" y="473"/>
                  </a:lnTo>
                  <a:lnTo>
                    <a:pt x="1816" y="465"/>
                  </a:lnTo>
                  <a:lnTo>
                    <a:pt x="1816" y="456"/>
                  </a:lnTo>
                  <a:lnTo>
                    <a:pt x="1826" y="448"/>
                  </a:lnTo>
                  <a:lnTo>
                    <a:pt x="1826" y="439"/>
                  </a:lnTo>
                  <a:lnTo>
                    <a:pt x="1837" y="431"/>
                  </a:lnTo>
                  <a:lnTo>
                    <a:pt x="1837" y="422"/>
                  </a:lnTo>
                  <a:lnTo>
                    <a:pt x="1837" y="414"/>
                  </a:lnTo>
                  <a:lnTo>
                    <a:pt x="1847" y="405"/>
                  </a:lnTo>
                  <a:lnTo>
                    <a:pt x="1847" y="397"/>
                  </a:lnTo>
                  <a:lnTo>
                    <a:pt x="1858" y="389"/>
                  </a:lnTo>
                  <a:lnTo>
                    <a:pt x="1858" y="380"/>
                  </a:lnTo>
                  <a:lnTo>
                    <a:pt x="1868" y="372"/>
                  </a:lnTo>
                  <a:lnTo>
                    <a:pt x="1868" y="363"/>
                  </a:lnTo>
                  <a:lnTo>
                    <a:pt x="1879" y="355"/>
                  </a:lnTo>
                  <a:lnTo>
                    <a:pt x="1879" y="346"/>
                  </a:lnTo>
                  <a:lnTo>
                    <a:pt x="1889" y="338"/>
                  </a:lnTo>
                  <a:lnTo>
                    <a:pt x="1889" y="329"/>
                  </a:lnTo>
                  <a:lnTo>
                    <a:pt x="1899" y="321"/>
                  </a:lnTo>
                  <a:lnTo>
                    <a:pt x="1899" y="313"/>
                  </a:lnTo>
                  <a:lnTo>
                    <a:pt x="1910" y="304"/>
                  </a:lnTo>
                  <a:lnTo>
                    <a:pt x="1910" y="296"/>
                  </a:lnTo>
                  <a:lnTo>
                    <a:pt x="1920" y="287"/>
                  </a:lnTo>
                  <a:lnTo>
                    <a:pt x="1920" y="279"/>
                  </a:lnTo>
                  <a:lnTo>
                    <a:pt x="1931" y="270"/>
                  </a:lnTo>
                  <a:lnTo>
                    <a:pt x="1931" y="262"/>
                  </a:lnTo>
                  <a:lnTo>
                    <a:pt x="1941" y="253"/>
                  </a:lnTo>
                  <a:lnTo>
                    <a:pt x="1941" y="245"/>
                  </a:lnTo>
                  <a:lnTo>
                    <a:pt x="1952" y="237"/>
                  </a:lnTo>
                  <a:lnTo>
                    <a:pt x="1952" y="228"/>
                  </a:lnTo>
                  <a:lnTo>
                    <a:pt x="1962" y="220"/>
                  </a:lnTo>
                  <a:lnTo>
                    <a:pt x="1972" y="211"/>
                  </a:lnTo>
                  <a:lnTo>
                    <a:pt x="1972" y="203"/>
                  </a:lnTo>
                  <a:lnTo>
                    <a:pt x="1983" y="194"/>
                  </a:lnTo>
                  <a:lnTo>
                    <a:pt x="1983" y="186"/>
                  </a:lnTo>
                  <a:lnTo>
                    <a:pt x="1993" y="177"/>
                  </a:lnTo>
                  <a:lnTo>
                    <a:pt x="2004" y="169"/>
                  </a:lnTo>
                  <a:lnTo>
                    <a:pt x="2004" y="161"/>
                  </a:lnTo>
                  <a:lnTo>
                    <a:pt x="2014" y="152"/>
                  </a:lnTo>
                  <a:lnTo>
                    <a:pt x="2025" y="144"/>
                  </a:lnTo>
                  <a:lnTo>
                    <a:pt x="2025" y="135"/>
                  </a:lnTo>
                  <a:lnTo>
                    <a:pt x="2035" y="127"/>
                  </a:lnTo>
                  <a:lnTo>
                    <a:pt x="2046" y="118"/>
                  </a:lnTo>
                  <a:lnTo>
                    <a:pt x="2056" y="110"/>
                  </a:lnTo>
                  <a:lnTo>
                    <a:pt x="2056" y="102"/>
                  </a:lnTo>
                  <a:lnTo>
                    <a:pt x="2066" y="93"/>
                  </a:lnTo>
                  <a:lnTo>
                    <a:pt x="2077" y="85"/>
                  </a:lnTo>
                  <a:lnTo>
                    <a:pt x="2087" y="76"/>
                  </a:lnTo>
                  <a:lnTo>
                    <a:pt x="2098" y="68"/>
                  </a:lnTo>
                  <a:lnTo>
                    <a:pt x="2108" y="59"/>
                  </a:lnTo>
                  <a:lnTo>
                    <a:pt x="2119" y="51"/>
                  </a:lnTo>
                  <a:lnTo>
                    <a:pt x="2129" y="42"/>
                  </a:lnTo>
                  <a:lnTo>
                    <a:pt x="2139" y="34"/>
                  </a:lnTo>
                  <a:lnTo>
                    <a:pt x="2150" y="26"/>
                  </a:lnTo>
                  <a:lnTo>
                    <a:pt x="2160" y="26"/>
                  </a:lnTo>
                  <a:lnTo>
                    <a:pt x="2171" y="17"/>
                  </a:lnTo>
                  <a:lnTo>
                    <a:pt x="2181" y="17"/>
                  </a:lnTo>
                  <a:lnTo>
                    <a:pt x="2192" y="9"/>
                  </a:lnTo>
                  <a:lnTo>
                    <a:pt x="2202" y="9"/>
                  </a:lnTo>
                  <a:lnTo>
                    <a:pt x="2212" y="0"/>
                  </a:lnTo>
                  <a:lnTo>
                    <a:pt x="2223" y="0"/>
                  </a:lnTo>
                  <a:lnTo>
                    <a:pt x="2233" y="0"/>
                  </a:lnTo>
                  <a:lnTo>
                    <a:pt x="2244" y="0"/>
                  </a:lnTo>
                  <a:lnTo>
                    <a:pt x="2254" y="0"/>
                  </a:lnTo>
                  <a:lnTo>
                    <a:pt x="2265" y="0"/>
                  </a:lnTo>
                  <a:lnTo>
                    <a:pt x="2275" y="0"/>
                  </a:lnTo>
                  <a:lnTo>
                    <a:pt x="2286" y="0"/>
                  </a:lnTo>
                  <a:lnTo>
                    <a:pt x="2296" y="0"/>
                  </a:lnTo>
                  <a:lnTo>
                    <a:pt x="2306" y="9"/>
                  </a:lnTo>
                  <a:lnTo>
                    <a:pt x="2317" y="9"/>
                  </a:lnTo>
                  <a:lnTo>
                    <a:pt x="2327" y="9"/>
                  </a:lnTo>
                  <a:lnTo>
                    <a:pt x="2338" y="17"/>
                  </a:lnTo>
                  <a:lnTo>
                    <a:pt x="2348" y="26"/>
                  </a:lnTo>
                  <a:lnTo>
                    <a:pt x="2359" y="26"/>
                  </a:lnTo>
                  <a:lnTo>
                    <a:pt x="2369" y="34"/>
                  </a:lnTo>
                  <a:lnTo>
                    <a:pt x="2379" y="42"/>
                  </a:lnTo>
                  <a:lnTo>
                    <a:pt x="2390" y="42"/>
                  </a:lnTo>
                  <a:lnTo>
                    <a:pt x="2400" y="51"/>
                  </a:lnTo>
                  <a:lnTo>
                    <a:pt x="2411" y="59"/>
                  </a:lnTo>
                  <a:lnTo>
                    <a:pt x="2421" y="68"/>
                  </a:lnTo>
                  <a:lnTo>
                    <a:pt x="2432" y="76"/>
                  </a:lnTo>
                  <a:lnTo>
                    <a:pt x="2442" y="85"/>
                  </a:lnTo>
                  <a:lnTo>
                    <a:pt x="2452" y="93"/>
                  </a:lnTo>
                  <a:lnTo>
                    <a:pt x="2463" y="102"/>
                  </a:lnTo>
                  <a:lnTo>
                    <a:pt x="2473" y="110"/>
                  </a:lnTo>
                  <a:lnTo>
                    <a:pt x="2484" y="118"/>
                  </a:lnTo>
                  <a:lnTo>
                    <a:pt x="2494" y="127"/>
                  </a:lnTo>
                  <a:lnTo>
                    <a:pt x="2494" y="135"/>
                  </a:lnTo>
                  <a:lnTo>
                    <a:pt x="2505" y="144"/>
                  </a:lnTo>
                  <a:lnTo>
                    <a:pt x="2515" y="152"/>
                  </a:lnTo>
                  <a:lnTo>
                    <a:pt x="2515" y="161"/>
                  </a:lnTo>
                  <a:lnTo>
                    <a:pt x="2526" y="169"/>
                  </a:lnTo>
                  <a:lnTo>
                    <a:pt x="2536" y="177"/>
                  </a:lnTo>
                  <a:lnTo>
                    <a:pt x="2536" y="186"/>
                  </a:lnTo>
                  <a:lnTo>
                    <a:pt x="2546" y="194"/>
                  </a:lnTo>
                  <a:lnTo>
                    <a:pt x="2546" y="203"/>
                  </a:lnTo>
                  <a:lnTo>
                    <a:pt x="2557" y="211"/>
                  </a:lnTo>
                  <a:lnTo>
                    <a:pt x="2567" y="220"/>
                  </a:lnTo>
                  <a:lnTo>
                    <a:pt x="2567" y="228"/>
                  </a:lnTo>
                  <a:lnTo>
                    <a:pt x="2578" y="237"/>
                  </a:lnTo>
                  <a:lnTo>
                    <a:pt x="2578" y="245"/>
                  </a:lnTo>
                  <a:lnTo>
                    <a:pt x="2588" y="253"/>
                  </a:lnTo>
                  <a:lnTo>
                    <a:pt x="2588" y="262"/>
                  </a:lnTo>
                  <a:lnTo>
                    <a:pt x="2599" y="270"/>
                  </a:lnTo>
                  <a:lnTo>
                    <a:pt x="2599" y="279"/>
                  </a:lnTo>
                  <a:lnTo>
                    <a:pt x="2609" y="287"/>
                  </a:lnTo>
                  <a:lnTo>
                    <a:pt x="2609" y="296"/>
                  </a:lnTo>
                  <a:lnTo>
                    <a:pt x="2619" y="304"/>
                  </a:lnTo>
                  <a:lnTo>
                    <a:pt x="2619" y="313"/>
                  </a:lnTo>
                  <a:lnTo>
                    <a:pt x="2630" y="321"/>
                  </a:lnTo>
                  <a:lnTo>
                    <a:pt x="2630" y="329"/>
                  </a:lnTo>
                  <a:lnTo>
                    <a:pt x="2640" y="338"/>
                  </a:lnTo>
                  <a:lnTo>
                    <a:pt x="2640" y="346"/>
                  </a:lnTo>
                  <a:lnTo>
                    <a:pt x="2651" y="355"/>
                  </a:lnTo>
                  <a:lnTo>
                    <a:pt x="2651" y="363"/>
                  </a:lnTo>
                  <a:lnTo>
                    <a:pt x="2661" y="372"/>
                  </a:lnTo>
                  <a:lnTo>
                    <a:pt x="2661" y="380"/>
                  </a:lnTo>
                  <a:lnTo>
                    <a:pt x="2672" y="389"/>
                  </a:lnTo>
                  <a:lnTo>
                    <a:pt x="2672" y="397"/>
                  </a:lnTo>
                  <a:lnTo>
                    <a:pt x="2682" y="405"/>
                  </a:lnTo>
                  <a:lnTo>
                    <a:pt x="2682" y="414"/>
                  </a:lnTo>
                  <a:lnTo>
                    <a:pt x="2682" y="422"/>
                  </a:lnTo>
                  <a:lnTo>
                    <a:pt x="2692" y="431"/>
                  </a:lnTo>
                  <a:lnTo>
                    <a:pt x="2692" y="439"/>
                  </a:lnTo>
                  <a:lnTo>
                    <a:pt x="2703" y="448"/>
                  </a:lnTo>
                  <a:lnTo>
                    <a:pt x="2703" y="456"/>
                  </a:lnTo>
                  <a:lnTo>
                    <a:pt x="2713" y="465"/>
                  </a:lnTo>
                  <a:lnTo>
                    <a:pt x="2713" y="473"/>
                  </a:lnTo>
                  <a:lnTo>
                    <a:pt x="2713" y="481"/>
                  </a:lnTo>
                  <a:lnTo>
                    <a:pt x="2724" y="490"/>
                  </a:lnTo>
                  <a:lnTo>
                    <a:pt x="2724" y="498"/>
                  </a:lnTo>
                  <a:lnTo>
                    <a:pt x="2734" y="507"/>
                  </a:lnTo>
                  <a:lnTo>
                    <a:pt x="2734" y="515"/>
                  </a:lnTo>
                  <a:lnTo>
                    <a:pt x="2745" y="524"/>
                  </a:lnTo>
                  <a:lnTo>
                    <a:pt x="2745" y="532"/>
                  </a:lnTo>
                  <a:lnTo>
                    <a:pt x="2745" y="541"/>
                  </a:lnTo>
                  <a:lnTo>
                    <a:pt x="2755" y="549"/>
                  </a:lnTo>
                  <a:lnTo>
                    <a:pt x="2755" y="557"/>
                  </a:lnTo>
                  <a:lnTo>
                    <a:pt x="2766" y="566"/>
                  </a:lnTo>
                  <a:lnTo>
                    <a:pt x="2766" y="574"/>
                  </a:lnTo>
                  <a:lnTo>
                    <a:pt x="2766" y="583"/>
                  </a:lnTo>
                  <a:lnTo>
                    <a:pt x="2776" y="591"/>
                  </a:lnTo>
                  <a:lnTo>
                    <a:pt x="2776" y="600"/>
                  </a:lnTo>
                  <a:lnTo>
                    <a:pt x="2776" y="608"/>
                  </a:lnTo>
                  <a:lnTo>
                    <a:pt x="2786" y="617"/>
                  </a:lnTo>
                  <a:lnTo>
                    <a:pt x="2786" y="625"/>
                  </a:lnTo>
                  <a:lnTo>
                    <a:pt x="2797" y="633"/>
                  </a:lnTo>
                  <a:lnTo>
                    <a:pt x="2797" y="642"/>
                  </a:lnTo>
                  <a:lnTo>
                    <a:pt x="2797" y="650"/>
                  </a:lnTo>
                  <a:lnTo>
                    <a:pt x="2807" y="659"/>
                  </a:lnTo>
                  <a:lnTo>
                    <a:pt x="2807" y="667"/>
                  </a:lnTo>
                  <a:lnTo>
                    <a:pt x="2818" y="676"/>
                  </a:lnTo>
                  <a:lnTo>
                    <a:pt x="2818" y="684"/>
                  </a:lnTo>
                  <a:lnTo>
                    <a:pt x="2818" y="693"/>
                  </a:lnTo>
                  <a:lnTo>
                    <a:pt x="2828" y="701"/>
                  </a:lnTo>
                  <a:lnTo>
                    <a:pt x="2828" y="709"/>
                  </a:lnTo>
                  <a:lnTo>
                    <a:pt x="2828" y="718"/>
                  </a:lnTo>
                  <a:lnTo>
                    <a:pt x="2839" y="726"/>
                  </a:lnTo>
                  <a:lnTo>
                    <a:pt x="2839" y="735"/>
                  </a:lnTo>
                  <a:lnTo>
                    <a:pt x="2849" y="743"/>
                  </a:lnTo>
                  <a:lnTo>
                    <a:pt x="2849" y="752"/>
                  </a:lnTo>
                  <a:lnTo>
                    <a:pt x="2849" y="760"/>
                  </a:lnTo>
                  <a:lnTo>
                    <a:pt x="2859" y="769"/>
                  </a:lnTo>
                  <a:lnTo>
                    <a:pt x="2859" y="777"/>
                  </a:lnTo>
                  <a:lnTo>
                    <a:pt x="2859" y="785"/>
                  </a:lnTo>
                  <a:lnTo>
                    <a:pt x="2870" y="794"/>
                  </a:lnTo>
                  <a:lnTo>
                    <a:pt x="2870" y="802"/>
                  </a:lnTo>
                  <a:lnTo>
                    <a:pt x="2870" y="811"/>
                  </a:lnTo>
                  <a:lnTo>
                    <a:pt x="2880" y="819"/>
                  </a:lnTo>
                  <a:lnTo>
                    <a:pt x="2880" y="828"/>
                  </a:lnTo>
                  <a:lnTo>
                    <a:pt x="2891" y="836"/>
                  </a:lnTo>
                  <a:lnTo>
                    <a:pt x="2891" y="845"/>
                  </a:lnTo>
                  <a:lnTo>
                    <a:pt x="2891" y="853"/>
                  </a:lnTo>
                  <a:lnTo>
                    <a:pt x="2901" y="861"/>
                  </a:lnTo>
                  <a:lnTo>
                    <a:pt x="2901" y="870"/>
                  </a:lnTo>
                  <a:lnTo>
                    <a:pt x="2901" y="878"/>
                  </a:lnTo>
                  <a:lnTo>
                    <a:pt x="2912" y="887"/>
                  </a:lnTo>
                  <a:lnTo>
                    <a:pt x="2912" y="895"/>
                  </a:lnTo>
                  <a:lnTo>
                    <a:pt x="2912" y="904"/>
                  </a:lnTo>
                  <a:lnTo>
                    <a:pt x="2922" y="912"/>
                  </a:lnTo>
                  <a:lnTo>
                    <a:pt x="2922" y="921"/>
                  </a:lnTo>
                  <a:lnTo>
                    <a:pt x="2922" y="929"/>
                  </a:lnTo>
                  <a:lnTo>
                    <a:pt x="2932" y="937"/>
                  </a:lnTo>
                  <a:lnTo>
                    <a:pt x="2932" y="946"/>
                  </a:lnTo>
                  <a:lnTo>
                    <a:pt x="2943" y="954"/>
                  </a:lnTo>
                  <a:lnTo>
                    <a:pt x="2943" y="963"/>
                  </a:lnTo>
                  <a:lnTo>
                    <a:pt x="2943" y="971"/>
                  </a:lnTo>
                  <a:lnTo>
                    <a:pt x="2953" y="980"/>
                  </a:lnTo>
                  <a:lnTo>
                    <a:pt x="2953" y="988"/>
                  </a:lnTo>
                  <a:lnTo>
                    <a:pt x="2953" y="997"/>
                  </a:lnTo>
                  <a:lnTo>
                    <a:pt x="2964" y="1005"/>
                  </a:lnTo>
                  <a:lnTo>
                    <a:pt x="2964" y="1013"/>
                  </a:lnTo>
                  <a:lnTo>
                    <a:pt x="2964" y="1022"/>
                  </a:lnTo>
                  <a:lnTo>
                    <a:pt x="2974" y="1030"/>
                  </a:lnTo>
                  <a:lnTo>
                    <a:pt x="2974" y="1039"/>
                  </a:lnTo>
                  <a:lnTo>
                    <a:pt x="2974" y="1047"/>
                  </a:lnTo>
                  <a:lnTo>
                    <a:pt x="2985" y="1056"/>
                  </a:lnTo>
                  <a:lnTo>
                    <a:pt x="2985" y="1064"/>
                  </a:lnTo>
                  <a:lnTo>
                    <a:pt x="2985" y="1072"/>
                  </a:lnTo>
                  <a:lnTo>
                    <a:pt x="2995" y="1081"/>
                  </a:lnTo>
                  <a:lnTo>
                    <a:pt x="2995" y="1089"/>
                  </a:lnTo>
                  <a:lnTo>
                    <a:pt x="2995" y="1098"/>
                  </a:lnTo>
                  <a:lnTo>
                    <a:pt x="3006" y="1106"/>
                  </a:lnTo>
                  <a:lnTo>
                    <a:pt x="3006" y="1115"/>
                  </a:lnTo>
                  <a:lnTo>
                    <a:pt x="3016" y="1123"/>
                  </a:lnTo>
                  <a:lnTo>
                    <a:pt x="3016" y="1132"/>
                  </a:lnTo>
                  <a:lnTo>
                    <a:pt x="3016" y="1140"/>
                  </a:lnTo>
                  <a:lnTo>
                    <a:pt x="3026" y="1148"/>
                  </a:lnTo>
                  <a:lnTo>
                    <a:pt x="3026" y="1157"/>
                  </a:lnTo>
                  <a:lnTo>
                    <a:pt x="3026" y="1165"/>
                  </a:lnTo>
                  <a:lnTo>
                    <a:pt x="3037" y="1174"/>
                  </a:lnTo>
                  <a:lnTo>
                    <a:pt x="3037" y="1182"/>
                  </a:lnTo>
                  <a:lnTo>
                    <a:pt x="3037" y="1191"/>
                  </a:lnTo>
                  <a:lnTo>
                    <a:pt x="3047" y="1199"/>
                  </a:lnTo>
                  <a:lnTo>
                    <a:pt x="3047" y="1208"/>
                  </a:lnTo>
                  <a:lnTo>
                    <a:pt x="3047" y="1216"/>
                  </a:lnTo>
                  <a:lnTo>
                    <a:pt x="3058" y="1224"/>
                  </a:lnTo>
                  <a:lnTo>
                    <a:pt x="3058" y="1233"/>
                  </a:lnTo>
                  <a:lnTo>
                    <a:pt x="3058" y="1241"/>
                  </a:lnTo>
                  <a:lnTo>
                    <a:pt x="3068" y="1250"/>
                  </a:lnTo>
                  <a:lnTo>
                    <a:pt x="3068" y="1258"/>
                  </a:lnTo>
                  <a:lnTo>
                    <a:pt x="3079" y="1267"/>
                  </a:lnTo>
                  <a:lnTo>
                    <a:pt x="3079" y="1275"/>
                  </a:lnTo>
                  <a:lnTo>
                    <a:pt x="3079" y="1284"/>
                  </a:lnTo>
                  <a:lnTo>
                    <a:pt x="3089" y="1292"/>
                  </a:lnTo>
                  <a:lnTo>
                    <a:pt x="3089" y="1300"/>
                  </a:lnTo>
                  <a:lnTo>
                    <a:pt x="3089" y="1309"/>
                  </a:lnTo>
                  <a:lnTo>
                    <a:pt x="3099" y="1317"/>
                  </a:lnTo>
                  <a:lnTo>
                    <a:pt x="3099" y="1326"/>
                  </a:lnTo>
                  <a:lnTo>
                    <a:pt x="3099" y="1334"/>
                  </a:lnTo>
                  <a:lnTo>
                    <a:pt x="3110" y="1343"/>
                  </a:lnTo>
                  <a:lnTo>
                    <a:pt x="3110" y="1351"/>
                  </a:lnTo>
                  <a:lnTo>
                    <a:pt x="3110" y="1360"/>
                  </a:lnTo>
                  <a:lnTo>
                    <a:pt x="3120" y="1368"/>
                  </a:lnTo>
                  <a:lnTo>
                    <a:pt x="3120" y="1376"/>
                  </a:lnTo>
                  <a:lnTo>
                    <a:pt x="3120" y="1385"/>
                  </a:lnTo>
                  <a:lnTo>
                    <a:pt x="3131" y="1393"/>
                  </a:lnTo>
                  <a:lnTo>
                    <a:pt x="3131" y="1402"/>
                  </a:lnTo>
                  <a:lnTo>
                    <a:pt x="3141" y="1410"/>
                  </a:lnTo>
                  <a:lnTo>
                    <a:pt x="3141" y="1419"/>
                  </a:lnTo>
                  <a:lnTo>
                    <a:pt x="3141" y="1427"/>
                  </a:lnTo>
                  <a:lnTo>
                    <a:pt x="3152" y="1436"/>
                  </a:lnTo>
                  <a:lnTo>
                    <a:pt x="3152" y="1444"/>
                  </a:lnTo>
                  <a:lnTo>
                    <a:pt x="3152" y="1452"/>
                  </a:lnTo>
                  <a:lnTo>
                    <a:pt x="3162" y="1461"/>
                  </a:lnTo>
                  <a:lnTo>
                    <a:pt x="3162" y="1469"/>
                  </a:lnTo>
                  <a:lnTo>
                    <a:pt x="3162" y="1478"/>
                  </a:lnTo>
                  <a:lnTo>
                    <a:pt x="3172" y="1486"/>
                  </a:lnTo>
                  <a:lnTo>
                    <a:pt x="3172" y="1495"/>
                  </a:lnTo>
                  <a:lnTo>
                    <a:pt x="3183" y="1503"/>
                  </a:lnTo>
                  <a:lnTo>
                    <a:pt x="3183" y="1512"/>
                  </a:lnTo>
                  <a:lnTo>
                    <a:pt x="3183" y="1520"/>
                  </a:lnTo>
                  <a:lnTo>
                    <a:pt x="3193" y="1528"/>
                  </a:lnTo>
                  <a:lnTo>
                    <a:pt x="3193" y="1537"/>
                  </a:lnTo>
                  <a:lnTo>
                    <a:pt x="3193" y="1545"/>
                  </a:lnTo>
                  <a:lnTo>
                    <a:pt x="3204" y="1554"/>
                  </a:lnTo>
                  <a:lnTo>
                    <a:pt x="3204" y="1562"/>
                  </a:lnTo>
                  <a:lnTo>
                    <a:pt x="3214" y="1571"/>
                  </a:lnTo>
                  <a:lnTo>
                    <a:pt x="3214" y="1579"/>
                  </a:lnTo>
                  <a:lnTo>
                    <a:pt x="3214" y="1588"/>
                  </a:lnTo>
                  <a:lnTo>
                    <a:pt x="3225" y="1596"/>
                  </a:lnTo>
                  <a:lnTo>
                    <a:pt x="3225" y="1604"/>
                  </a:lnTo>
                  <a:lnTo>
                    <a:pt x="3225" y="1613"/>
                  </a:lnTo>
                  <a:lnTo>
                    <a:pt x="3235" y="1621"/>
                  </a:lnTo>
                  <a:lnTo>
                    <a:pt x="3235" y="1630"/>
                  </a:lnTo>
                  <a:lnTo>
                    <a:pt x="3246" y="1638"/>
                  </a:lnTo>
                  <a:lnTo>
                    <a:pt x="3246" y="1647"/>
                  </a:lnTo>
                  <a:lnTo>
                    <a:pt x="3246" y="1655"/>
                  </a:lnTo>
                  <a:lnTo>
                    <a:pt x="3256" y="1664"/>
                  </a:lnTo>
                  <a:lnTo>
                    <a:pt x="3256" y="1672"/>
                  </a:lnTo>
                  <a:lnTo>
                    <a:pt x="3256" y="1680"/>
                  </a:lnTo>
                  <a:lnTo>
                    <a:pt x="3266" y="1689"/>
                  </a:lnTo>
                  <a:lnTo>
                    <a:pt x="3266" y="1697"/>
                  </a:lnTo>
                  <a:lnTo>
                    <a:pt x="3277" y="1706"/>
                  </a:lnTo>
                  <a:lnTo>
                    <a:pt x="3277" y="1714"/>
                  </a:lnTo>
                  <a:lnTo>
                    <a:pt x="3277" y="1723"/>
                  </a:lnTo>
                  <a:lnTo>
                    <a:pt x="3287" y="1731"/>
                  </a:lnTo>
                  <a:lnTo>
                    <a:pt x="3287" y="1740"/>
                  </a:lnTo>
                  <a:lnTo>
                    <a:pt x="3298" y="1748"/>
                  </a:lnTo>
                  <a:lnTo>
                    <a:pt x="3298" y="1756"/>
                  </a:lnTo>
                  <a:lnTo>
                    <a:pt x="3298" y="1765"/>
                  </a:lnTo>
                  <a:lnTo>
                    <a:pt x="3308" y="1773"/>
                  </a:lnTo>
                  <a:lnTo>
                    <a:pt x="3308" y="1782"/>
                  </a:lnTo>
                  <a:lnTo>
                    <a:pt x="3319" y="1790"/>
                  </a:lnTo>
                  <a:lnTo>
                    <a:pt x="3319" y="1799"/>
                  </a:lnTo>
                  <a:lnTo>
                    <a:pt x="3319" y="1807"/>
                  </a:lnTo>
                  <a:lnTo>
                    <a:pt x="3329" y="1816"/>
                  </a:lnTo>
                  <a:lnTo>
                    <a:pt x="3329" y="1824"/>
                  </a:lnTo>
                  <a:lnTo>
                    <a:pt x="3339" y="1832"/>
                  </a:lnTo>
                  <a:lnTo>
                    <a:pt x="3339" y="1841"/>
                  </a:lnTo>
                  <a:lnTo>
                    <a:pt x="3339" y="1849"/>
                  </a:lnTo>
                  <a:lnTo>
                    <a:pt x="3350" y="1858"/>
                  </a:lnTo>
                  <a:lnTo>
                    <a:pt x="3350" y="1866"/>
                  </a:lnTo>
                  <a:lnTo>
                    <a:pt x="3360" y="1875"/>
                  </a:lnTo>
                  <a:lnTo>
                    <a:pt x="3360" y="1883"/>
                  </a:lnTo>
                  <a:lnTo>
                    <a:pt x="3371" y="1892"/>
                  </a:lnTo>
                  <a:lnTo>
                    <a:pt x="3371" y="1900"/>
                  </a:lnTo>
                  <a:lnTo>
                    <a:pt x="3371" y="1908"/>
                  </a:lnTo>
                  <a:lnTo>
                    <a:pt x="3381" y="1917"/>
                  </a:lnTo>
                  <a:lnTo>
                    <a:pt x="3381" y="1925"/>
                  </a:lnTo>
                  <a:lnTo>
                    <a:pt x="3392" y="1934"/>
                  </a:lnTo>
                  <a:lnTo>
                    <a:pt x="3392" y="1942"/>
                  </a:lnTo>
                  <a:lnTo>
                    <a:pt x="3402" y="1951"/>
                  </a:lnTo>
                  <a:lnTo>
                    <a:pt x="3402" y="1959"/>
                  </a:lnTo>
                  <a:lnTo>
                    <a:pt x="3402" y="1967"/>
                  </a:lnTo>
                  <a:lnTo>
                    <a:pt x="3412" y="1976"/>
                  </a:lnTo>
                  <a:lnTo>
                    <a:pt x="3412" y="1984"/>
                  </a:lnTo>
                  <a:lnTo>
                    <a:pt x="3423" y="1993"/>
                  </a:lnTo>
                  <a:lnTo>
                    <a:pt x="3423" y="2001"/>
                  </a:lnTo>
                  <a:lnTo>
                    <a:pt x="3433" y="2010"/>
                  </a:lnTo>
                  <a:lnTo>
                    <a:pt x="3433" y="2018"/>
                  </a:lnTo>
                  <a:lnTo>
                    <a:pt x="3444" y="2027"/>
                  </a:lnTo>
                  <a:lnTo>
                    <a:pt x="3444" y="2035"/>
                  </a:lnTo>
                  <a:lnTo>
                    <a:pt x="3454" y="2043"/>
                  </a:lnTo>
                  <a:lnTo>
                    <a:pt x="3454" y="2052"/>
                  </a:lnTo>
                  <a:lnTo>
                    <a:pt x="3454" y="2060"/>
                  </a:lnTo>
                  <a:lnTo>
                    <a:pt x="3465" y="2069"/>
                  </a:lnTo>
                  <a:lnTo>
                    <a:pt x="3465" y="2077"/>
                  </a:lnTo>
                  <a:lnTo>
                    <a:pt x="3475" y="2086"/>
                  </a:lnTo>
                  <a:lnTo>
                    <a:pt x="3475" y="2094"/>
                  </a:lnTo>
                  <a:lnTo>
                    <a:pt x="3486" y="2103"/>
                  </a:lnTo>
                  <a:lnTo>
                    <a:pt x="3486" y="2111"/>
                  </a:lnTo>
                  <a:lnTo>
                    <a:pt x="3496" y="2119"/>
                  </a:lnTo>
                  <a:lnTo>
                    <a:pt x="3496" y="2128"/>
                  </a:lnTo>
                  <a:lnTo>
                    <a:pt x="3506" y="2136"/>
                  </a:lnTo>
                  <a:lnTo>
                    <a:pt x="3506" y="2145"/>
                  </a:lnTo>
                  <a:lnTo>
                    <a:pt x="3517" y="2153"/>
                  </a:lnTo>
                  <a:lnTo>
                    <a:pt x="3517" y="2162"/>
                  </a:lnTo>
                  <a:lnTo>
                    <a:pt x="3527" y="2170"/>
                  </a:lnTo>
                  <a:lnTo>
                    <a:pt x="3527" y="2179"/>
                  </a:lnTo>
                  <a:lnTo>
                    <a:pt x="3538" y="2187"/>
                  </a:lnTo>
                  <a:lnTo>
                    <a:pt x="3548" y="2195"/>
                  </a:lnTo>
                  <a:lnTo>
                    <a:pt x="3548" y="2204"/>
                  </a:lnTo>
                  <a:lnTo>
                    <a:pt x="3559" y="2212"/>
                  </a:lnTo>
                  <a:lnTo>
                    <a:pt x="3559" y="2221"/>
                  </a:lnTo>
                  <a:lnTo>
                    <a:pt x="3569" y="2229"/>
                  </a:lnTo>
                  <a:lnTo>
                    <a:pt x="3569" y="2238"/>
                  </a:lnTo>
                  <a:lnTo>
                    <a:pt x="3579" y="2246"/>
                  </a:lnTo>
                  <a:lnTo>
                    <a:pt x="3579" y="2255"/>
                  </a:lnTo>
                  <a:lnTo>
                    <a:pt x="3590" y="2263"/>
                  </a:lnTo>
                  <a:lnTo>
                    <a:pt x="3590" y="2271"/>
                  </a:lnTo>
                  <a:lnTo>
                    <a:pt x="3600" y="2280"/>
                  </a:lnTo>
                  <a:lnTo>
                    <a:pt x="3611" y="2288"/>
                  </a:lnTo>
                  <a:lnTo>
                    <a:pt x="3611" y="2297"/>
                  </a:lnTo>
                  <a:lnTo>
                    <a:pt x="3621" y="2305"/>
                  </a:lnTo>
                  <a:lnTo>
                    <a:pt x="3621" y="2314"/>
                  </a:lnTo>
                  <a:lnTo>
                    <a:pt x="3632" y="2322"/>
                  </a:lnTo>
                  <a:lnTo>
                    <a:pt x="3642" y="2331"/>
                  </a:lnTo>
                  <a:lnTo>
                    <a:pt x="3642" y="2339"/>
                  </a:lnTo>
                  <a:lnTo>
                    <a:pt x="3652" y="2347"/>
                  </a:lnTo>
                  <a:lnTo>
                    <a:pt x="3663" y="2356"/>
                  </a:lnTo>
                  <a:lnTo>
                    <a:pt x="3663" y="2364"/>
                  </a:lnTo>
                  <a:lnTo>
                    <a:pt x="3673" y="2373"/>
                  </a:lnTo>
                  <a:lnTo>
                    <a:pt x="3684" y="2381"/>
                  </a:lnTo>
                  <a:lnTo>
                    <a:pt x="3684" y="2390"/>
                  </a:lnTo>
                  <a:lnTo>
                    <a:pt x="3694" y="2398"/>
                  </a:lnTo>
                  <a:lnTo>
                    <a:pt x="3705" y="2407"/>
                  </a:lnTo>
                  <a:lnTo>
                    <a:pt x="3705" y="2415"/>
                  </a:lnTo>
                  <a:lnTo>
                    <a:pt x="3715" y="2423"/>
                  </a:lnTo>
                  <a:lnTo>
                    <a:pt x="3726" y="2432"/>
                  </a:lnTo>
                  <a:lnTo>
                    <a:pt x="3726" y="2440"/>
                  </a:lnTo>
                  <a:lnTo>
                    <a:pt x="3736" y="2449"/>
                  </a:lnTo>
                  <a:lnTo>
                    <a:pt x="3746" y="2457"/>
                  </a:lnTo>
                  <a:lnTo>
                    <a:pt x="3757" y="2466"/>
                  </a:lnTo>
                  <a:lnTo>
                    <a:pt x="3757" y="2474"/>
                  </a:lnTo>
                  <a:lnTo>
                    <a:pt x="3767" y="2483"/>
                  </a:lnTo>
                  <a:lnTo>
                    <a:pt x="3778" y="2491"/>
                  </a:lnTo>
                  <a:lnTo>
                    <a:pt x="3788" y="2499"/>
                  </a:lnTo>
                  <a:lnTo>
                    <a:pt x="3799" y="2508"/>
                  </a:lnTo>
                  <a:lnTo>
                    <a:pt x="3799" y="2516"/>
                  </a:lnTo>
                  <a:lnTo>
                    <a:pt x="3809" y="2525"/>
                  </a:lnTo>
                  <a:lnTo>
                    <a:pt x="3819" y="2533"/>
                  </a:lnTo>
                  <a:lnTo>
                    <a:pt x="3830" y="2542"/>
                  </a:lnTo>
                  <a:lnTo>
                    <a:pt x="3840" y="2550"/>
                  </a:lnTo>
                  <a:lnTo>
                    <a:pt x="3851" y="2559"/>
                  </a:lnTo>
                  <a:lnTo>
                    <a:pt x="3861" y="2567"/>
                  </a:lnTo>
                  <a:lnTo>
                    <a:pt x="3872" y="2575"/>
                  </a:lnTo>
                  <a:lnTo>
                    <a:pt x="3882" y="2584"/>
                  </a:lnTo>
                  <a:lnTo>
                    <a:pt x="3892" y="2592"/>
                  </a:lnTo>
                  <a:lnTo>
                    <a:pt x="3903" y="2601"/>
                  </a:lnTo>
                  <a:lnTo>
                    <a:pt x="3913" y="2609"/>
                  </a:lnTo>
                  <a:lnTo>
                    <a:pt x="3924" y="2618"/>
                  </a:lnTo>
                  <a:lnTo>
                    <a:pt x="3934" y="2626"/>
                  </a:lnTo>
                  <a:lnTo>
                    <a:pt x="3945" y="2635"/>
                  </a:lnTo>
                  <a:lnTo>
                    <a:pt x="3955" y="2643"/>
                  </a:lnTo>
                  <a:lnTo>
                    <a:pt x="3966" y="2651"/>
                  </a:lnTo>
                  <a:lnTo>
                    <a:pt x="3976" y="2660"/>
                  </a:lnTo>
                  <a:lnTo>
                    <a:pt x="3986" y="2668"/>
                  </a:lnTo>
                  <a:lnTo>
                    <a:pt x="3997" y="2677"/>
                  </a:lnTo>
                  <a:lnTo>
                    <a:pt x="4007" y="2677"/>
                  </a:lnTo>
                  <a:lnTo>
                    <a:pt x="4018" y="2685"/>
                  </a:lnTo>
                  <a:lnTo>
                    <a:pt x="4028" y="2694"/>
                  </a:lnTo>
                  <a:lnTo>
                    <a:pt x="4039" y="2694"/>
                  </a:lnTo>
                  <a:lnTo>
                    <a:pt x="4049" y="2702"/>
                  </a:lnTo>
                  <a:lnTo>
                    <a:pt x="4059" y="2711"/>
                  </a:lnTo>
                  <a:lnTo>
                    <a:pt x="4070" y="2711"/>
                  </a:lnTo>
                  <a:lnTo>
                    <a:pt x="4080" y="2719"/>
                  </a:lnTo>
                  <a:lnTo>
                    <a:pt x="4091" y="2727"/>
                  </a:lnTo>
                  <a:lnTo>
                    <a:pt x="4101" y="2727"/>
                  </a:lnTo>
                  <a:lnTo>
                    <a:pt x="4112" y="2736"/>
                  </a:lnTo>
                  <a:lnTo>
                    <a:pt x="4122" y="2736"/>
                  </a:lnTo>
                  <a:lnTo>
                    <a:pt x="4132" y="2744"/>
                  </a:lnTo>
                  <a:lnTo>
                    <a:pt x="4143" y="2744"/>
                  </a:lnTo>
                  <a:lnTo>
                    <a:pt x="4153" y="2753"/>
                  </a:lnTo>
                  <a:lnTo>
                    <a:pt x="4164" y="2753"/>
                  </a:lnTo>
                  <a:lnTo>
                    <a:pt x="4174" y="2761"/>
                  </a:lnTo>
                  <a:lnTo>
                    <a:pt x="4185" y="2761"/>
                  </a:lnTo>
                  <a:lnTo>
                    <a:pt x="4195" y="2770"/>
                  </a:lnTo>
                  <a:lnTo>
                    <a:pt x="4206" y="2770"/>
                  </a:lnTo>
                  <a:lnTo>
                    <a:pt x="4216" y="2778"/>
                  </a:lnTo>
                  <a:lnTo>
                    <a:pt x="4226" y="2778"/>
                  </a:lnTo>
                  <a:lnTo>
                    <a:pt x="4237" y="2778"/>
                  </a:lnTo>
                  <a:lnTo>
                    <a:pt x="4247" y="2787"/>
                  </a:lnTo>
                  <a:lnTo>
                    <a:pt x="4258" y="2787"/>
                  </a:lnTo>
                  <a:lnTo>
                    <a:pt x="4268" y="2787"/>
                  </a:lnTo>
                  <a:lnTo>
                    <a:pt x="4279" y="2795"/>
                  </a:lnTo>
                  <a:lnTo>
                    <a:pt x="4289" y="2795"/>
                  </a:lnTo>
                  <a:lnTo>
                    <a:pt x="4299" y="2795"/>
                  </a:lnTo>
                  <a:lnTo>
                    <a:pt x="4310" y="2803"/>
                  </a:lnTo>
                  <a:lnTo>
                    <a:pt x="4320" y="2803"/>
                  </a:lnTo>
                  <a:lnTo>
                    <a:pt x="4331" y="2803"/>
                  </a:lnTo>
                  <a:lnTo>
                    <a:pt x="4341" y="2812"/>
                  </a:lnTo>
                  <a:lnTo>
                    <a:pt x="4352" y="2812"/>
                  </a:lnTo>
                  <a:lnTo>
                    <a:pt x="4362" y="2812"/>
                  </a:lnTo>
                  <a:lnTo>
                    <a:pt x="4372" y="2812"/>
                  </a:lnTo>
                  <a:lnTo>
                    <a:pt x="4383" y="2820"/>
                  </a:lnTo>
                  <a:lnTo>
                    <a:pt x="4393" y="2820"/>
                  </a:lnTo>
                  <a:lnTo>
                    <a:pt x="4404" y="2820"/>
                  </a:lnTo>
                  <a:lnTo>
                    <a:pt x="4414" y="2820"/>
                  </a:lnTo>
                  <a:lnTo>
                    <a:pt x="4425" y="2829"/>
                  </a:lnTo>
                  <a:lnTo>
                    <a:pt x="4435" y="2829"/>
                  </a:lnTo>
                  <a:lnTo>
                    <a:pt x="4446" y="2829"/>
                  </a:lnTo>
                  <a:lnTo>
                    <a:pt x="4456" y="2829"/>
                  </a:lnTo>
                  <a:lnTo>
                    <a:pt x="4466" y="2829"/>
                  </a:lnTo>
                  <a:lnTo>
                    <a:pt x="4477" y="2837"/>
                  </a:lnTo>
                  <a:lnTo>
                    <a:pt x="4487" y="2837"/>
                  </a:lnTo>
                  <a:lnTo>
                    <a:pt x="4498" y="2837"/>
                  </a:lnTo>
                  <a:lnTo>
                    <a:pt x="4508" y="2837"/>
                  </a:lnTo>
                  <a:lnTo>
                    <a:pt x="4519" y="2837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5" name="Line 36"/>
            <p:cNvSpPr/>
            <p:nvPr/>
          </p:nvSpPr>
          <p:spPr>
            <a:xfrm flipV="1">
              <a:off x="1968" y="70"/>
              <a:ext cx="16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86046" name="Object 37"/>
            <p:cNvGraphicFramePr>
              <a:graphicFrameLocks noChangeAspect="1"/>
            </p:cNvGraphicFramePr>
            <p:nvPr/>
          </p:nvGraphicFramePr>
          <p:xfrm>
            <a:off x="2064" y="0"/>
            <a:ext cx="46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3" r:id="rId17" imgW="342900" imgH="203200" progId="Equation.3">
                    <p:embed/>
                  </p:oleObj>
                </mc:Choice>
                <mc:Fallback>
                  <p:oleObj r:id="rId17" imgW="342900" imgH="203200" progId="Equation.3">
                    <p:embed/>
                    <p:pic>
                      <p:nvPicPr>
                        <p:cNvPr id="0" name="图片 34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64" y="0"/>
                          <a:ext cx="469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7" name="Object 38"/>
            <p:cNvGraphicFramePr>
              <a:graphicFrameLocks noChangeAspect="1"/>
            </p:cNvGraphicFramePr>
            <p:nvPr/>
          </p:nvGraphicFramePr>
          <p:xfrm>
            <a:off x="2612" y="1872"/>
            <a:ext cx="4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4" r:id="rId19" imgW="266700" imgH="228600" progId="Equation.3">
                    <p:embed/>
                  </p:oleObj>
                </mc:Choice>
                <mc:Fallback>
                  <p:oleObj r:id="rId19" imgW="266700" imgH="228600" progId="Equation.3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12" y="1872"/>
                          <a:ext cx="45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8" name="Line 39"/>
            <p:cNvSpPr/>
            <p:nvPr/>
          </p:nvSpPr>
          <p:spPr>
            <a:xfrm flipH="1">
              <a:off x="2824" y="1432"/>
              <a:ext cx="0" cy="50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6049" name="Oval 40"/>
            <p:cNvSpPr/>
            <p:nvPr/>
          </p:nvSpPr>
          <p:spPr>
            <a:xfrm>
              <a:off x="2792" y="1888"/>
              <a:ext cx="53" cy="52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86050" name="Line 41"/>
            <p:cNvSpPr/>
            <p:nvPr/>
          </p:nvSpPr>
          <p:spPr>
            <a:xfrm flipV="1">
              <a:off x="3024" y="1536"/>
              <a:ext cx="288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86051" name="Object 42"/>
            <p:cNvGraphicFramePr>
              <a:graphicFrameLocks noChangeAspect="1"/>
            </p:cNvGraphicFramePr>
            <p:nvPr/>
          </p:nvGraphicFramePr>
          <p:xfrm>
            <a:off x="3168" y="1282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5" r:id="rId21" imgW="317500" imgH="177800" progId="Equation.3">
                    <p:embed/>
                  </p:oleObj>
                </mc:Choice>
                <mc:Fallback>
                  <p:oleObj r:id="rId21" imgW="317500" imgH="177800" progId="Equation.3">
                    <p:embed/>
                    <p:pic>
                      <p:nvPicPr>
                        <p:cNvPr id="0" name="图片 345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168" y="1282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2" name="Object 43"/>
            <p:cNvGraphicFramePr>
              <a:graphicFrameLocks noChangeAspect="1"/>
            </p:cNvGraphicFramePr>
            <p:nvPr/>
          </p:nvGraphicFramePr>
          <p:xfrm>
            <a:off x="1680" y="1152"/>
            <a:ext cx="67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6" r:id="rId23" imgW="355600" imgH="177800" progId="Equation.3">
                    <p:embed/>
                  </p:oleObj>
                </mc:Choice>
                <mc:Fallback>
                  <p:oleObj r:id="rId23" imgW="355600" imgH="177800" progId="Equation.3">
                    <p:embed/>
                    <p:pic>
                      <p:nvPicPr>
                        <p:cNvPr id="0" name="图片 345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80" y="1152"/>
                          <a:ext cx="672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3" name="Object 44"/>
            <p:cNvGraphicFramePr>
              <a:graphicFrameLocks noChangeAspect="1"/>
            </p:cNvGraphicFramePr>
            <p:nvPr/>
          </p:nvGraphicFramePr>
          <p:xfrm>
            <a:off x="480" y="1234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7" r:id="rId25" imgW="317500" imgH="177800" progId="Equation.3">
                    <p:embed/>
                  </p:oleObj>
                </mc:Choice>
                <mc:Fallback>
                  <p:oleObj r:id="rId25" imgW="317500" imgH="177800" progId="Equation.3">
                    <p:embed/>
                    <p:pic>
                      <p:nvPicPr>
                        <p:cNvPr id="0" name="图片 345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80" y="1234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6054" name="Group 45"/>
            <p:cNvGrpSpPr/>
            <p:nvPr/>
          </p:nvGrpSpPr>
          <p:grpSpPr>
            <a:xfrm flipH="1">
              <a:off x="362" y="1488"/>
              <a:ext cx="816" cy="432"/>
              <a:chOff x="0" y="0"/>
              <a:chExt cx="720" cy="432"/>
            </a:xfrm>
          </p:grpSpPr>
          <p:sp>
            <p:nvSpPr>
              <p:cNvPr id="86055" name="Line 46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56" name="Line 47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57" name="Line 48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58" name="Line 49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59" name="Line 50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0" name="Line 51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1" name="Line 52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2" name="Line 53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3" name="Line 54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4" name="Line 55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5" name="Line 56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6" name="Line 57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86067" name="Object 58"/>
            <p:cNvGraphicFramePr>
              <a:graphicFrameLocks noChangeAspect="1"/>
            </p:cNvGraphicFramePr>
            <p:nvPr/>
          </p:nvGraphicFramePr>
          <p:xfrm>
            <a:off x="861" y="1883"/>
            <a:ext cx="6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8" r:id="rId26" imgW="381000" imgH="228600" progId="Equation.3">
                    <p:embed/>
                  </p:oleObj>
                </mc:Choice>
                <mc:Fallback>
                  <p:oleObj r:id="rId26" imgW="381000" imgH="228600" progId="Equation.3">
                    <p:embed/>
                    <p:pic>
                      <p:nvPicPr>
                        <p:cNvPr id="0" name="图片 345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1" y="1883"/>
                          <a:ext cx="65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68" name="Line 59"/>
            <p:cNvSpPr/>
            <p:nvPr/>
          </p:nvSpPr>
          <p:spPr>
            <a:xfrm flipH="1">
              <a:off x="1170" y="1443"/>
              <a:ext cx="0" cy="50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6069" name="Oval 60"/>
            <p:cNvSpPr/>
            <p:nvPr/>
          </p:nvSpPr>
          <p:spPr>
            <a:xfrm>
              <a:off x="1138" y="1899"/>
              <a:ext cx="53" cy="52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86070" name="Line 61"/>
            <p:cNvSpPr/>
            <p:nvPr/>
          </p:nvSpPr>
          <p:spPr>
            <a:xfrm flipH="1" flipV="1">
              <a:off x="720" y="1536"/>
              <a:ext cx="240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71" name="Line 62"/>
            <p:cNvSpPr/>
            <p:nvPr/>
          </p:nvSpPr>
          <p:spPr>
            <a:xfrm>
              <a:off x="1979" y="458"/>
              <a:ext cx="0" cy="1488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6072" name="Line 63"/>
            <p:cNvSpPr/>
            <p:nvPr/>
          </p:nvSpPr>
          <p:spPr>
            <a:xfrm>
              <a:off x="1979" y="192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文本框 52229"/>
          <p:cNvSpPr txBox="1"/>
          <p:nvPr/>
        </p:nvSpPr>
        <p:spPr>
          <a:xfrm>
            <a:off x="852488" y="762000"/>
            <a:ext cx="7543800" cy="1123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 包糖机某日开工包了12包糖,称得质量(单位:克)分别为506,500,495,488,504,486,505,</a:t>
            </a:r>
          </a:p>
        </p:txBody>
      </p:sp>
      <p:sp>
        <p:nvSpPr>
          <p:cNvPr id="87042" name="矩形 52230"/>
          <p:cNvSpPr/>
          <p:nvPr/>
        </p:nvSpPr>
        <p:spPr>
          <a:xfrm>
            <a:off x="852488" y="1851025"/>
            <a:ext cx="791051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513,521,520,512,485. 假设重量服从正态分布,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sym typeface="Math1" pitchFamily="2" charset="2"/>
            </a:endParaRPr>
          </a:p>
        </p:txBody>
      </p:sp>
      <p:sp>
        <p:nvSpPr>
          <p:cNvPr id="52232" name="文本框 52231"/>
          <p:cNvSpPr txBox="1"/>
          <p:nvPr/>
        </p:nvSpPr>
        <p:spPr>
          <a:xfrm>
            <a:off x="852488" y="3595688"/>
            <a:ext cx="1281112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52233" name="对象 52232"/>
          <p:cNvGraphicFramePr/>
          <p:nvPr/>
        </p:nvGraphicFramePr>
        <p:xfrm>
          <a:off x="1900238" y="3671888"/>
          <a:ext cx="238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r:id="rId3" imgW="2386330" imgH="393700" progId="Equation.3">
                  <p:embed/>
                </p:oleObj>
              </mc:Choice>
              <mc:Fallback>
                <p:oleObj r:id="rId3" imgW="2386330" imgH="393700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0238" y="3671888"/>
                        <a:ext cx="2387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对象 52233"/>
          <p:cNvGraphicFramePr/>
          <p:nvPr/>
        </p:nvGraphicFramePr>
        <p:xfrm>
          <a:off x="908050" y="4305300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r:id="rId5" imgW="2921000" imgH="419100" progId="Equation.3">
                  <p:embed/>
                </p:oleObj>
              </mc:Choice>
              <mc:Fallback>
                <p:oleObj r:id="rId5" imgW="2921000" imgH="419100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050" y="4305300"/>
                        <a:ext cx="2921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对象 52234"/>
          <p:cNvGraphicFramePr/>
          <p:nvPr/>
        </p:nvGraphicFramePr>
        <p:xfrm>
          <a:off x="831850" y="499427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r:id="rId7" imgW="3097530" imgH="431800" progId="Equation.3">
                  <p:embed/>
                </p:oleObj>
              </mc:Choice>
              <mc:Fallback>
                <p:oleObj r:id="rId7" imgW="3097530" imgH="431800" progId="Equation.3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50" y="4994275"/>
                        <a:ext cx="309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对象 52235"/>
          <p:cNvGraphicFramePr/>
          <p:nvPr/>
        </p:nvGraphicFramePr>
        <p:xfrm>
          <a:off x="914400" y="5638800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r:id="rId9" imgW="2945130" imgH="444500" progId="Equation.3">
                  <p:embed/>
                </p:oleObj>
              </mc:Choice>
              <mc:Fallback>
                <p:oleObj r:id="rId9" imgW="2945130" imgH="444500" progId="Equation.3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638800"/>
                        <a:ext cx="2946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对象 52242"/>
          <p:cNvGraphicFramePr/>
          <p:nvPr/>
        </p:nvGraphicFramePr>
        <p:xfrm>
          <a:off x="893763" y="2430463"/>
          <a:ext cx="796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r:id="rId11" imgW="7962900" imgH="977900" progId="Equation.3">
                  <p:embed/>
                </p:oleObj>
              </mc:Choice>
              <mc:Fallback>
                <p:oleObj r:id="rId11" imgW="7962900" imgH="977900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3763" y="2430463"/>
                        <a:ext cx="7962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对象 52251"/>
          <p:cNvGraphicFramePr/>
          <p:nvPr/>
        </p:nvGraphicFramePr>
        <p:xfrm>
          <a:off x="3746500" y="4764088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r:id="rId13" imgW="2197100" imgH="838200" progId="Equation.3">
                  <p:embed/>
                </p:oleObj>
              </mc:Choice>
              <mc:Fallback>
                <p:oleObj r:id="rId13" imgW="2197100" imgH="838200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46500" y="4764088"/>
                        <a:ext cx="2197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对象 52252"/>
          <p:cNvGraphicFramePr/>
          <p:nvPr/>
        </p:nvGraphicFramePr>
        <p:xfrm>
          <a:off x="3954463" y="5694363"/>
          <a:ext cx="90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r:id="rId15" imgW="901065" imgH="368300" progId="Equation.3">
                  <p:embed/>
                </p:oleObj>
              </mc:Choice>
              <mc:Fallback>
                <p:oleObj r:id="rId15" imgW="901065" imgH="368300" progId="Equation.3">
                  <p:embed/>
                  <p:pic>
                    <p:nvPicPr>
                      <p:cNvPr id="0" name="图片 34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4463" y="5694363"/>
                        <a:ext cx="901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矩形 52253"/>
          <p:cNvSpPr/>
          <p:nvPr/>
        </p:nvSpPr>
        <p:spPr>
          <a:xfrm>
            <a:off x="842963" y="852488"/>
            <a:ext cx="7207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4337"/>
          <p:cNvGrpSpPr/>
          <p:nvPr/>
        </p:nvGrpSpPr>
        <p:grpSpPr>
          <a:xfrm>
            <a:off x="431800" y="1038225"/>
            <a:ext cx="1944688" cy="647700"/>
            <a:chOff x="0" y="0"/>
            <a:chExt cx="1225" cy="408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0" y="0"/>
              <a:ext cx="1225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为估计</a:t>
              </a:r>
              <a:r>
                <a:rPr lang="zh-CN" altLang="en-US" sz="2800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4340" name="对象 14339"/>
            <p:cNvGraphicFramePr>
              <a:graphicFrameLocks noChangeAspect="1"/>
            </p:cNvGraphicFramePr>
            <p:nvPr/>
          </p:nvGraphicFramePr>
          <p:xfrm>
            <a:off x="817" y="118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r:id="rId3" imgW="153035" imgH="165735" progId="Equations">
                    <p:embed/>
                  </p:oleObj>
                </mc:Choice>
                <mc:Fallback>
                  <p:oleObj r:id="rId3" imgW="153035" imgH="165735" progId="Equations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" y="118"/>
                          <a:ext cx="270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" name="组合 14340"/>
          <p:cNvGrpSpPr/>
          <p:nvPr/>
        </p:nvGrpSpPr>
        <p:grpSpPr>
          <a:xfrm>
            <a:off x="576263" y="1900238"/>
            <a:ext cx="8280400" cy="1657350"/>
            <a:chOff x="0" y="0"/>
            <a:chExt cx="5216" cy="1044"/>
          </a:xfrm>
        </p:grpSpPr>
        <p:sp>
          <p:nvSpPr>
            <p:cNvPr id="14342" name="文本框 14341"/>
            <p:cNvSpPr txBox="1"/>
            <p:nvPr/>
          </p:nvSpPr>
          <p:spPr>
            <a:xfrm>
              <a:off x="0" y="0"/>
              <a:ext cx="5216" cy="10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</a:rPr>
                <a:t>我们需要构造出适当的样本的函数 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g(X</a:t>
              </a:r>
              <a:r>
                <a:rPr lang="en-US" altLang="zh-CN" sz="2800" i="0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,X</a:t>
              </a:r>
              <a:r>
                <a:rPr lang="en-US" altLang="zh-CN" sz="2800" i="0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,…</a:t>
              </a:r>
              <a:r>
                <a:rPr lang="en-US" altLang="zh-CN" sz="2800" i="0" dirty="0" err="1">
                  <a:solidFill>
                    <a:srgbClr val="1C1C1C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i="0" baseline="-25000" dirty="0" err="1">
                  <a:solidFill>
                    <a:srgbClr val="1C1C1C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)  </a:t>
              </a:r>
              <a:r>
                <a:rPr lang="zh-CN" altLang="en-US" sz="2800" i="0" dirty="0">
                  <a:latin typeface="Times New Roman" panose="02020603050405020304" pitchFamily="18" charset="0"/>
                </a:rPr>
                <a:t>， 每当有了样本，就代入该函数中算出一个值，用来作为    的估计值 </a:t>
              </a:r>
              <a:r>
                <a:rPr lang="en-US" altLang="zh-CN" sz="2800" i="0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343" name="对象 14342"/>
            <p:cNvGraphicFramePr>
              <a:graphicFrameLocks noChangeAspect="1"/>
            </p:cNvGraphicFramePr>
            <p:nvPr/>
          </p:nvGraphicFramePr>
          <p:xfrm>
            <a:off x="499" y="754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r:id="rId5" imgW="153035" imgH="165735" progId="Equations">
                    <p:embed/>
                  </p:oleObj>
                </mc:Choice>
                <mc:Fallback>
                  <p:oleObj r:id="rId5" imgW="153035" imgH="165735" progId="Equations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9" y="754"/>
                          <a:ext cx="270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4" name="矩形 14343"/>
          <p:cNvSpPr/>
          <p:nvPr/>
        </p:nvSpPr>
        <p:spPr>
          <a:xfrm>
            <a:off x="1152525" y="4449922"/>
            <a:ext cx="5329238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i="0" dirty="0">
                <a:latin typeface="Times New Roman" panose="02020603050405020304" pitchFamily="18" charset="0"/>
              </a:rPr>
              <a:t>把样本值代入</a:t>
            </a:r>
            <a:r>
              <a:rPr lang="en-US" altLang="zh-CN" sz="2800" i="0" dirty="0">
                <a:solidFill>
                  <a:srgbClr val="1C1C1C"/>
                </a:solidFill>
                <a:latin typeface="Times New Roman" panose="02020603050405020304" pitchFamily="18" charset="0"/>
              </a:rPr>
              <a:t>g(X</a:t>
            </a:r>
            <a:r>
              <a:rPr lang="en-US" altLang="zh-CN" sz="2800" i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0" dirty="0">
                <a:solidFill>
                  <a:srgbClr val="1C1C1C"/>
                </a:solidFill>
                <a:latin typeface="Times New Roman" panose="02020603050405020304" pitchFamily="18" charset="0"/>
              </a:rPr>
              <a:t>,X</a:t>
            </a:r>
            <a:r>
              <a:rPr lang="en-US" altLang="zh-CN" sz="2800" i="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0" dirty="0">
                <a:solidFill>
                  <a:srgbClr val="1C1C1C"/>
                </a:solidFill>
                <a:latin typeface="Times New Roman" panose="02020603050405020304" pitchFamily="18" charset="0"/>
              </a:rPr>
              <a:t>,…</a:t>
            </a:r>
            <a:r>
              <a:rPr lang="en-US" altLang="zh-CN" sz="2800" i="0" dirty="0" err="1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i="0" baseline="-25000" dirty="0" err="1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i="0" dirty="0">
                <a:solidFill>
                  <a:srgbClr val="1C1C1C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i="0" dirty="0">
                <a:latin typeface="Times New Roman" panose="02020603050405020304" pitchFamily="18" charset="0"/>
              </a:rPr>
              <a:t>中，</a:t>
            </a:r>
          </a:p>
        </p:txBody>
      </p:sp>
      <p:sp>
        <p:nvSpPr>
          <p:cNvPr id="14345" name="矩形 14344"/>
          <p:cNvSpPr/>
          <p:nvPr/>
        </p:nvSpPr>
        <p:spPr>
          <a:xfrm>
            <a:off x="506254" y="5069047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i="0">
                <a:solidFill>
                  <a:srgbClr val="FF0066"/>
                </a:solidFill>
                <a:latin typeface="Times New Roman" panose="02020603050405020304" pitchFamily="18" charset="0"/>
              </a:rPr>
              <a:t>估计值</a:t>
            </a:r>
            <a:r>
              <a:rPr lang="zh-CN" altLang="en-US" sz="2800" i="0">
                <a:latin typeface="Times New Roman" panose="02020603050405020304" pitchFamily="18" charset="0"/>
              </a:rPr>
              <a:t> </a:t>
            </a:r>
            <a:r>
              <a:rPr lang="en-US" altLang="zh-CN" sz="2800" i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4346" name="组合 14345"/>
          <p:cNvGrpSpPr/>
          <p:nvPr/>
        </p:nvGrpSpPr>
        <p:grpSpPr>
          <a:xfrm>
            <a:off x="1228725" y="3773488"/>
            <a:ext cx="6345238" cy="576263"/>
            <a:chOff x="0" y="-1"/>
            <a:chExt cx="3997" cy="363"/>
          </a:xfrm>
        </p:grpSpPr>
        <p:sp>
          <p:nvSpPr>
            <p:cNvPr id="14347" name="矩形 14346"/>
            <p:cNvSpPr/>
            <p:nvPr/>
          </p:nvSpPr>
          <p:spPr>
            <a:xfrm>
              <a:off x="0" y="-1"/>
              <a:ext cx="239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g(X</a:t>
              </a:r>
              <a:r>
                <a:rPr lang="en-US" altLang="zh-CN" sz="2800" i="0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,X</a:t>
              </a:r>
              <a:r>
                <a:rPr lang="en-US" altLang="zh-CN" sz="2800" i="0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,…</a:t>
              </a:r>
              <a:r>
                <a:rPr lang="en-US" altLang="zh-CN" sz="2800" i="0" dirty="0" err="1">
                  <a:solidFill>
                    <a:srgbClr val="1C1C1C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i="0" baseline="-25000" dirty="0" err="1">
                  <a:solidFill>
                    <a:srgbClr val="1C1C1C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i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) </a:t>
              </a:r>
              <a:r>
                <a:rPr lang="zh-CN" altLang="en-US" sz="2800" i="0" dirty="0">
                  <a:latin typeface="Times New Roman" panose="02020603050405020304" pitchFamily="18" charset="0"/>
                </a:rPr>
                <a:t>称为参数</a:t>
              </a:r>
            </a:p>
          </p:txBody>
        </p:sp>
        <p:graphicFrame>
          <p:nvGraphicFramePr>
            <p:cNvPr id="14348" name="对象 14347"/>
            <p:cNvGraphicFramePr>
              <a:graphicFrameLocks noChangeAspect="1"/>
            </p:cNvGraphicFramePr>
            <p:nvPr/>
          </p:nvGraphicFramePr>
          <p:xfrm>
            <a:off x="2311" y="72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r:id="rId6" imgW="153035" imgH="165735" progId="Equations">
                    <p:embed/>
                  </p:oleObj>
                </mc:Choice>
                <mc:Fallback>
                  <p:oleObj r:id="rId6" imgW="153035" imgH="165735" progId="Equations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11" y="72"/>
                          <a:ext cx="269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矩形 14348"/>
            <p:cNvSpPr/>
            <p:nvPr/>
          </p:nvSpPr>
          <p:spPr>
            <a:xfrm>
              <a:off x="2538" y="-1"/>
              <a:ext cx="145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i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i="0">
                  <a:solidFill>
                    <a:srgbClr val="FF0066"/>
                  </a:solidFill>
                  <a:latin typeface="Times New Roman" panose="02020603050405020304" pitchFamily="18" charset="0"/>
                </a:rPr>
                <a:t>点估计量</a:t>
              </a:r>
              <a:r>
                <a:rPr lang="zh-CN" altLang="en-US" sz="2800" i="0">
                  <a:latin typeface="Times New Roman" panose="02020603050405020304" pitchFamily="18" charset="0"/>
                </a:rPr>
                <a:t>，</a:t>
              </a:r>
            </a:p>
          </p:txBody>
        </p:sp>
      </p:grpSp>
      <p:grpSp>
        <p:nvGrpSpPr>
          <p:cNvPr id="14350" name="组合 14349"/>
          <p:cNvGrpSpPr/>
          <p:nvPr/>
        </p:nvGrpSpPr>
        <p:grpSpPr>
          <a:xfrm>
            <a:off x="6121400" y="4422775"/>
            <a:ext cx="2760663" cy="576263"/>
            <a:chOff x="0" y="0"/>
            <a:chExt cx="1739" cy="363"/>
          </a:xfrm>
        </p:grpSpPr>
        <p:graphicFrame>
          <p:nvGraphicFramePr>
            <p:cNvPr id="14351" name="对象 14350"/>
            <p:cNvGraphicFramePr>
              <a:graphicFrameLocks noChangeAspect="1"/>
            </p:cNvGraphicFramePr>
            <p:nvPr/>
          </p:nvGraphicFramePr>
          <p:xfrm>
            <a:off x="499" y="73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r:id="rId7" imgW="153035" imgH="165735" progId="Equations">
                    <p:embed/>
                  </p:oleObj>
                </mc:Choice>
                <mc:Fallback>
                  <p:oleObj r:id="rId7" imgW="153035" imgH="165735" progId="Equations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9" y="73"/>
                          <a:ext cx="269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矩形 14351"/>
            <p:cNvSpPr/>
            <p:nvPr/>
          </p:nvSpPr>
          <p:spPr>
            <a:xfrm>
              <a:off x="0" y="0"/>
              <a:ext cx="17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i="0">
                  <a:latin typeface="Times New Roman" panose="02020603050405020304" pitchFamily="18" charset="0"/>
                </a:rPr>
                <a:t>得到     的一个</a:t>
              </a:r>
              <a:r>
                <a:rPr lang="zh-CN" altLang="en-US" sz="2800" i="0">
                  <a:solidFill>
                    <a:srgbClr val="FF0066"/>
                  </a:solidFill>
                  <a:latin typeface="Times New Roman" panose="02020603050405020304" pitchFamily="18" charset="0"/>
                </a:rPr>
                <a:t>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对象 82945"/>
          <p:cNvGraphicFramePr/>
          <p:nvPr/>
        </p:nvGraphicFramePr>
        <p:xfrm>
          <a:off x="1038225" y="2143125"/>
          <a:ext cx="196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r:id="rId3" imgW="1967865" imgH="850265" progId="Equation.3">
                  <p:embed/>
                </p:oleObj>
              </mc:Choice>
              <mc:Fallback>
                <p:oleObj r:id="rId3" imgW="1967865" imgH="850265" progId="Equation.3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225" y="2143125"/>
                        <a:ext cx="1968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对象 82946"/>
          <p:cNvGraphicFramePr/>
          <p:nvPr/>
        </p:nvGraphicFramePr>
        <p:xfrm>
          <a:off x="3024188" y="2184400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r:id="rId5" imgW="3008630" imgH="850265" progId="Equation.3">
                  <p:embed/>
                </p:oleObj>
              </mc:Choice>
              <mc:Fallback>
                <p:oleObj r:id="rId5" imgW="3008630" imgH="850265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4188" y="2184400"/>
                        <a:ext cx="3009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对象 82947"/>
          <p:cNvGraphicFramePr/>
          <p:nvPr/>
        </p:nvGraphicFramePr>
        <p:xfrm>
          <a:off x="6083300" y="2427288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r:id="rId7" imgW="1384300" imgH="368300" progId="Equation.3">
                  <p:embed/>
                </p:oleObj>
              </mc:Choice>
              <mc:Fallback>
                <p:oleObj r:id="rId7" imgW="1384300" imgH="368300" progId="Equation.3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3300" y="2427288"/>
                        <a:ext cx="1384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对象 82948"/>
          <p:cNvGraphicFramePr/>
          <p:nvPr/>
        </p:nvGraphicFramePr>
        <p:xfrm>
          <a:off x="996950" y="1066800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0" r:id="rId9" imgW="1955165" imgH="850265" progId="Equation.3">
                  <p:embed/>
                </p:oleObj>
              </mc:Choice>
              <mc:Fallback>
                <p:oleObj r:id="rId9" imgW="1955165" imgH="850265" progId="Equation.3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950" y="1066800"/>
                        <a:ext cx="1955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对象 82949"/>
          <p:cNvGraphicFramePr/>
          <p:nvPr/>
        </p:nvGraphicFramePr>
        <p:xfrm>
          <a:off x="3009900" y="1108075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1" r:id="rId11" imgW="3008630" imgH="850265" progId="Equation.3">
                  <p:embed/>
                </p:oleObj>
              </mc:Choice>
              <mc:Fallback>
                <p:oleObj r:id="rId11" imgW="3008630" imgH="850265" progId="Equation.3">
                  <p:embed/>
                  <p:pic>
                    <p:nvPicPr>
                      <p:cNvPr id="0" name="图片 34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9900" y="1108075"/>
                        <a:ext cx="3009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82950"/>
          <p:cNvGraphicFramePr/>
          <p:nvPr/>
        </p:nvGraphicFramePr>
        <p:xfrm>
          <a:off x="6083300" y="1330325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2" r:id="rId13" imgW="1384300" imgH="368300" progId="Equation.3">
                  <p:embed/>
                </p:oleObj>
              </mc:Choice>
              <mc:Fallback>
                <p:oleObj r:id="rId13" imgW="1384300" imgH="368300" progId="Equation.3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83300" y="1330325"/>
                        <a:ext cx="1384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对象 82953"/>
          <p:cNvGraphicFramePr/>
          <p:nvPr/>
        </p:nvGraphicFramePr>
        <p:xfrm>
          <a:off x="1066800" y="3352800"/>
          <a:ext cx="574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3" r:id="rId15" imgW="5737860" imgH="444500" progId="Equation.3">
                  <p:embed/>
                </p:oleObj>
              </mc:Choice>
              <mc:Fallback>
                <p:oleObj r:id="rId15" imgW="5737860" imgH="444500" progId="Equation.3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6800" y="3352800"/>
                        <a:ext cx="5740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对象 82954"/>
          <p:cNvGraphicFramePr/>
          <p:nvPr/>
        </p:nvGraphicFramePr>
        <p:xfrm>
          <a:off x="2965450" y="41021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4" r:id="rId17" imgW="2589530" imgH="393700" progId="Equation.3">
                  <p:embed/>
                </p:oleObj>
              </mc:Choice>
              <mc:Fallback>
                <p:oleObj r:id="rId17" imgW="2589530" imgH="393700" progId="Equation.3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65450" y="4102100"/>
                        <a:ext cx="2590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对象 82955"/>
          <p:cNvGraphicFramePr/>
          <p:nvPr/>
        </p:nvGraphicFramePr>
        <p:xfrm>
          <a:off x="825500" y="4902200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5" r:id="rId19" imgW="3135630" imgH="431800" progId="Equation.3">
                  <p:embed/>
                </p:oleObj>
              </mc:Choice>
              <mc:Fallback>
                <p:oleObj r:id="rId19" imgW="3135630" imgH="431800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5500" y="4902200"/>
                        <a:ext cx="3136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对象 82956"/>
          <p:cNvGraphicFramePr/>
          <p:nvPr/>
        </p:nvGraphicFramePr>
        <p:xfrm>
          <a:off x="3949700" y="470217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6" r:id="rId21" imgW="2374900" imgH="838200" progId="Equation.3">
                  <p:embed/>
                </p:oleObj>
              </mc:Choice>
              <mc:Fallback>
                <p:oleObj r:id="rId21" imgW="2374900" imgH="838200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49700" y="4702175"/>
                        <a:ext cx="2374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89" name="对象 24595"/>
          <p:cNvGraphicFramePr/>
          <p:nvPr/>
        </p:nvGraphicFramePr>
        <p:xfrm>
          <a:off x="2260600" y="1377950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r:id="rId3" imgW="1929765" imgH="431800" progId="Equation.3">
                  <p:embed/>
                </p:oleObj>
              </mc:Choice>
              <mc:Fallback>
                <p:oleObj r:id="rId3" imgW="1929765" imgH="4318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1377950"/>
                        <a:ext cx="1930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对象 24602"/>
          <p:cNvGraphicFramePr/>
          <p:nvPr/>
        </p:nvGraphicFramePr>
        <p:xfrm>
          <a:off x="793750" y="2197100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r:id="rId5" imgW="6943725" imgH="444500" progId="Equation.3">
                  <p:embed/>
                </p:oleObj>
              </mc:Choice>
              <mc:Fallback>
                <p:oleObj r:id="rId5" imgW="6943725" imgH="444500" progId="Equation.3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0" y="2197100"/>
                        <a:ext cx="694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对象 24603"/>
          <p:cNvGraphicFramePr/>
          <p:nvPr/>
        </p:nvGraphicFramePr>
        <p:xfrm>
          <a:off x="3097213" y="2959100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r:id="rId7" imgW="2576830" imgH="393700" progId="Equation.3">
                  <p:embed/>
                </p:oleObj>
              </mc:Choice>
              <mc:Fallback>
                <p:oleObj r:id="rId7" imgW="2576830" imgH="393700" progId="Equation.3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7213" y="2959100"/>
                        <a:ext cx="257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对象 24604"/>
          <p:cNvGraphicFramePr/>
          <p:nvPr/>
        </p:nvGraphicFramePr>
        <p:xfrm>
          <a:off x="788988" y="3746500"/>
          <a:ext cx="697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r:id="rId9" imgW="6972300" imgH="1511300" progId="Equation.3">
                  <p:embed/>
                </p:oleObj>
              </mc:Choice>
              <mc:Fallback>
                <p:oleObj r:id="rId9" imgW="6972300" imgH="1511300" progId="Equation.3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988" y="3746500"/>
                        <a:ext cx="69723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对象 24607"/>
          <p:cNvGraphicFramePr/>
          <p:nvPr/>
        </p:nvGraphicFramePr>
        <p:xfrm>
          <a:off x="4191000" y="1427163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r:id="rId11" imgW="723900" imgH="368300" progId="Equation.3">
                  <p:embed/>
                </p:oleObj>
              </mc:Choice>
              <mc:Fallback>
                <p:oleObj r:id="rId11" imgW="723900" imgH="368300" progId="Equation.3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1427163"/>
                        <a:ext cx="7239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矩形 24611"/>
          <p:cNvSpPr/>
          <p:nvPr/>
        </p:nvSpPr>
        <p:spPr>
          <a:xfrm>
            <a:off x="838200" y="776288"/>
            <a:ext cx="125571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查表得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2"/>
          <p:cNvGrpSpPr/>
          <p:nvPr/>
        </p:nvGrpSpPr>
        <p:grpSpPr>
          <a:xfrm>
            <a:off x="195263" y="496888"/>
            <a:ext cx="4572000" cy="603250"/>
            <a:chOff x="0" y="0"/>
            <a:chExt cx="2880" cy="380"/>
          </a:xfrm>
        </p:grpSpPr>
        <p:sp>
          <p:nvSpPr>
            <p:cNvPr id="90114" name="Text Box 3"/>
            <p:cNvSpPr txBox="1"/>
            <p:nvPr/>
          </p:nvSpPr>
          <p:spPr>
            <a:xfrm>
              <a:off x="0" y="24"/>
              <a:ext cx="28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solidFill>
                    <a:srgbClr val="150AE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2.    </a:t>
              </a:r>
              <a:r>
                <a:rPr lang="zh-CN" altLang="en-US" sz="2800" b="1" i="0" dirty="0">
                  <a:solidFill>
                    <a:srgbClr val="150AE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未知时  的置信区间</a:t>
              </a:r>
            </a:p>
          </p:txBody>
        </p:sp>
        <p:graphicFrame>
          <p:nvGraphicFramePr>
            <p:cNvPr id="90115" name="Object 4"/>
            <p:cNvGraphicFramePr>
              <a:graphicFrameLocks noChangeAspect="1"/>
            </p:cNvGraphicFramePr>
            <p:nvPr/>
          </p:nvGraphicFramePr>
          <p:xfrm>
            <a:off x="424" y="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0" r:id="rId3" imgW="203200" imgH="203200" progId="Equation.3">
                    <p:embed/>
                  </p:oleObj>
                </mc:Choice>
                <mc:Fallback>
                  <p:oleObj r:id="rId3" imgW="203200" imgH="203200" progId="Equation.3">
                    <p:embed/>
                    <p:pic>
                      <p:nvPicPr>
                        <p:cNvPr id="0" name="图片 34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4" y="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16" name="Object 5"/>
            <p:cNvGraphicFramePr>
              <a:graphicFrameLocks noChangeAspect="1"/>
            </p:cNvGraphicFramePr>
            <p:nvPr/>
          </p:nvGraphicFramePr>
          <p:xfrm>
            <a:off x="1384" y="8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1" r:id="rId5" imgW="152400" imgH="165100" progId="Equation.3">
                    <p:embed/>
                  </p:oleObj>
                </mc:Choice>
                <mc:Fallback>
                  <p:oleObj r:id="rId5" imgW="152400" imgH="165100" progId="Equation.3">
                    <p:embed/>
                    <p:pic>
                      <p:nvPicPr>
                        <p:cNvPr id="0" name="图片 34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4" y="88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323850" y="908050"/>
          <a:ext cx="3657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2" r:id="rId7" imgW="1448435" imgH="403225" progId="Word.Document.8">
                  <p:embed/>
                </p:oleObj>
              </mc:Choice>
              <mc:Fallback>
                <p:oleObj r:id="rId7" imgW="1448435" imgH="403225" progId="Word.Document.8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3657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3851275" y="836613"/>
          <a:ext cx="51054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3" r:id="rId9" imgW="1923415" imgH="396240" progId="Word.Document.8">
                  <p:embed/>
                </p:oleObj>
              </mc:Choice>
              <mc:Fallback>
                <p:oleObj r:id="rId9" imgW="1923415" imgH="396240" progId="Word.Document.8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275" y="836613"/>
                        <a:ext cx="5105400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395288" y="1700213"/>
          <a:ext cx="44196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4" r:id="rId11" imgW="1592580" imgH="396240" progId="Word.Document.8">
                  <p:embed/>
                </p:oleObj>
              </mc:Choice>
              <mc:Fallback>
                <p:oleObj r:id="rId11" imgW="1592580" imgH="396240" progId="Word.Document.8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1700213"/>
                        <a:ext cx="4419600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 Box 9"/>
          <p:cNvSpPr txBox="1"/>
          <p:nvPr/>
        </p:nvSpPr>
        <p:spPr>
          <a:xfrm>
            <a:off x="4859338" y="198913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上一章已证得 </a:t>
            </a:r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755650" y="2781300"/>
          <a:ext cx="36576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5" r:id="rId13" imgW="1409700" imgH="444500" progId="Equation.3">
                  <p:embed/>
                </p:oleObj>
              </mc:Choice>
              <mc:Fallback>
                <p:oleObj r:id="rId13" imgW="1409700" imgH="444500" progId="Equation.3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2781300"/>
                        <a:ext cx="3657600" cy="114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0" y="3789363"/>
          <a:ext cx="70104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6" r:id="rId15" imgW="2525395" imgH="396240" progId="Word.Document.8">
                  <p:embed/>
                </p:oleObj>
              </mc:Choice>
              <mc:Fallback>
                <p:oleObj r:id="rId15" imgW="2525395" imgH="396240" progId="Word.Document.8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3789363"/>
                        <a:ext cx="7010400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468313" y="4724400"/>
          <a:ext cx="46482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7" r:id="rId17" imgW="2134235" imgH="469900" progId="Equation.3">
                  <p:embed/>
                </p:oleObj>
              </mc:Choice>
              <mc:Fallback>
                <p:oleObj r:id="rId17" imgW="2134235" imgH="469900" progId="Equation.3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8313" y="4724400"/>
                        <a:ext cx="4648200" cy="112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55" name="Group 15"/>
          <p:cNvGrpSpPr/>
          <p:nvPr/>
        </p:nvGrpSpPr>
        <p:grpSpPr>
          <a:xfrm>
            <a:off x="4932363" y="4149725"/>
            <a:ext cx="4343400" cy="2300288"/>
            <a:chOff x="0" y="0"/>
            <a:chExt cx="2736" cy="1449"/>
          </a:xfrm>
        </p:grpSpPr>
        <p:grpSp>
          <p:nvGrpSpPr>
            <p:cNvPr id="90125" name="Group 16"/>
            <p:cNvGrpSpPr/>
            <p:nvPr/>
          </p:nvGrpSpPr>
          <p:grpSpPr>
            <a:xfrm>
              <a:off x="0" y="1184"/>
              <a:ext cx="2736" cy="186"/>
              <a:chOff x="0" y="0"/>
              <a:chExt cx="4140" cy="291"/>
            </a:xfrm>
          </p:grpSpPr>
          <p:graphicFrame>
            <p:nvGraphicFramePr>
              <p:cNvPr id="90126" name="Object 17"/>
              <p:cNvGraphicFramePr>
                <a:graphicFrameLocks noChangeAspect="1"/>
              </p:cNvGraphicFramePr>
              <p:nvPr/>
            </p:nvGraphicFramePr>
            <p:xfrm>
              <a:off x="3936" y="69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48" r:id="rId19" imgW="139700" imgH="139700" progId="Equation.3">
                      <p:embed/>
                    </p:oleObj>
                  </mc:Choice>
                  <mc:Fallback>
                    <p:oleObj r:id="rId19" imgW="139700" imgH="139700" progId="Equation.3">
                      <p:embed/>
                      <p:pic>
                        <p:nvPicPr>
                          <p:cNvPr id="0" name="图片 348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936" y="69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27" name="Line 18"/>
              <p:cNvSpPr/>
              <p:nvPr/>
            </p:nvSpPr>
            <p:spPr>
              <a:xfrm>
                <a:off x="0" y="0"/>
                <a:ext cx="4128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90128" name="Object 19"/>
              <p:cNvGraphicFramePr>
                <a:graphicFrameLocks noChangeAspect="1"/>
              </p:cNvGraphicFramePr>
              <p:nvPr/>
            </p:nvGraphicFramePr>
            <p:xfrm>
              <a:off x="1728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49" r:id="rId21" imgW="165100" imgH="177800" progId="Equation.3">
                      <p:embed/>
                    </p:oleObj>
                  </mc:Choice>
                  <mc:Fallback>
                    <p:oleObj r:id="rId21" imgW="165100" imgH="177800" progId="Equation.3">
                      <p:embed/>
                      <p:pic>
                        <p:nvPicPr>
                          <p:cNvPr id="0" name="图片 347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728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0129" name="Group 20"/>
            <p:cNvGrpSpPr/>
            <p:nvPr/>
          </p:nvGrpSpPr>
          <p:grpSpPr>
            <a:xfrm>
              <a:off x="1872" y="907"/>
              <a:ext cx="475" cy="277"/>
              <a:chOff x="0" y="0"/>
              <a:chExt cx="720" cy="432"/>
            </a:xfrm>
          </p:grpSpPr>
          <p:sp>
            <p:nvSpPr>
              <p:cNvPr id="90130" name="Line 21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1" name="Line 22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2" name="Line 23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3" name="Line 24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4" name="Line 25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5" name="Line 26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6" name="Line 27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7" name="Line 28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8" name="Line 29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39" name="Line 30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40" name="Line 31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41" name="Line 32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142" name="未知"/>
            <p:cNvSpPr/>
            <p:nvPr/>
          </p:nvSpPr>
          <p:spPr>
            <a:xfrm>
              <a:off x="196" y="247"/>
              <a:ext cx="2225" cy="911"/>
            </a:xfrm>
            <a:custGeom>
              <a:avLst/>
              <a:gdLst/>
              <a:ahLst/>
              <a:cxnLst>
                <a:cxn ang="0">
                  <a:pos x="57" y="906"/>
                </a:cxn>
                <a:cxn ang="0">
                  <a:pos x="118" y="895"/>
                </a:cxn>
                <a:cxn ang="0">
                  <a:pos x="180" y="881"/>
                </a:cxn>
                <a:cxn ang="0">
                  <a:pos x="242" y="862"/>
                </a:cxn>
                <a:cxn ang="0">
                  <a:pos x="303" y="835"/>
                </a:cxn>
                <a:cxn ang="0">
                  <a:pos x="365" y="802"/>
                </a:cxn>
                <a:cxn ang="0">
                  <a:pos x="411" y="770"/>
                </a:cxn>
                <a:cxn ang="0">
                  <a:pos x="447" y="738"/>
                </a:cxn>
                <a:cxn ang="0">
                  <a:pos x="483" y="705"/>
                </a:cxn>
                <a:cxn ang="0">
                  <a:pos x="514" y="672"/>
                </a:cxn>
                <a:cxn ang="0">
                  <a:pos x="545" y="640"/>
                </a:cxn>
                <a:cxn ang="0">
                  <a:pos x="571" y="608"/>
                </a:cxn>
                <a:cxn ang="0">
                  <a:pos x="596" y="575"/>
                </a:cxn>
                <a:cxn ang="0">
                  <a:pos x="622" y="542"/>
                </a:cxn>
                <a:cxn ang="0">
                  <a:pos x="643" y="510"/>
                </a:cxn>
                <a:cxn ang="0">
                  <a:pos x="663" y="477"/>
                </a:cxn>
                <a:cxn ang="0">
                  <a:pos x="689" y="445"/>
                </a:cxn>
                <a:cxn ang="0">
                  <a:pos x="709" y="412"/>
                </a:cxn>
                <a:cxn ang="0">
                  <a:pos x="730" y="380"/>
                </a:cxn>
                <a:cxn ang="0">
                  <a:pos x="750" y="347"/>
                </a:cxn>
                <a:cxn ang="0">
                  <a:pos x="776" y="315"/>
                </a:cxn>
                <a:cxn ang="0">
                  <a:pos x="797" y="282"/>
                </a:cxn>
                <a:cxn ang="0">
                  <a:pos x="817" y="250"/>
                </a:cxn>
                <a:cxn ang="0">
                  <a:pos x="843" y="217"/>
                </a:cxn>
                <a:cxn ang="0">
                  <a:pos x="863" y="184"/>
                </a:cxn>
                <a:cxn ang="0">
                  <a:pos x="889" y="152"/>
                </a:cxn>
                <a:cxn ang="0">
                  <a:pos x="920" y="119"/>
                </a:cxn>
                <a:cxn ang="0">
                  <a:pos x="951" y="87"/>
                </a:cxn>
                <a:cxn ang="0">
                  <a:pos x="987" y="54"/>
                </a:cxn>
                <a:cxn ang="0">
                  <a:pos x="1033" y="22"/>
                </a:cxn>
                <a:cxn ang="0">
                  <a:pos x="1095" y="0"/>
                </a:cxn>
                <a:cxn ang="0">
                  <a:pos x="1156" y="8"/>
                </a:cxn>
                <a:cxn ang="0">
                  <a:pos x="1218" y="35"/>
                </a:cxn>
                <a:cxn ang="0">
                  <a:pos x="1259" y="68"/>
                </a:cxn>
                <a:cxn ang="0">
                  <a:pos x="1290" y="101"/>
                </a:cxn>
                <a:cxn ang="0">
                  <a:pos x="1321" y="133"/>
                </a:cxn>
                <a:cxn ang="0">
                  <a:pos x="1346" y="165"/>
                </a:cxn>
                <a:cxn ang="0">
                  <a:pos x="1372" y="198"/>
                </a:cxn>
                <a:cxn ang="0">
                  <a:pos x="1392" y="231"/>
                </a:cxn>
                <a:cxn ang="0">
                  <a:pos x="1418" y="263"/>
                </a:cxn>
                <a:cxn ang="0">
                  <a:pos x="1439" y="296"/>
                </a:cxn>
                <a:cxn ang="0">
                  <a:pos x="1459" y="328"/>
                </a:cxn>
                <a:cxn ang="0">
                  <a:pos x="1485" y="361"/>
                </a:cxn>
                <a:cxn ang="0">
                  <a:pos x="1506" y="393"/>
                </a:cxn>
                <a:cxn ang="0">
                  <a:pos x="1526" y="426"/>
                </a:cxn>
                <a:cxn ang="0">
                  <a:pos x="1547" y="458"/>
                </a:cxn>
                <a:cxn ang="0">
                  <a:pos x="1572" y="491"/>
                </a:cxn>
                <a:cxn ang="0">
                  <a:pos x="1593" y="523"/>
                </a:cxn>
                <a:cxn ang="0">
                  <a:pos x="1618" y="556"/>
                </a:cxn>
                <a:cxn ang="0">
                  <a:pos x="1644" y="588"/>
                </a:cxn>
                <a:cxn ang="0">
                  <a:pos x="1670" y="621"/>
                </a:cxn>
                <a:cxn ang="0">
                  <a:pos x="1696" y="653"/>
                </a:cxn>
                <a:cxn ang="0">
                  <a:pos x="1726" y="686"/>
                </a:cxn>
                <a:cxn ang="0">
                  <a:pos x="1757" y="719"/>
                </a:cxn>
                <a:cxn ang="0">
                  <a:pos x="1793" y="751"/>
                </a:cxn>
                <a:cxn ang="0">
                  <a:pos x="1835" y="784"/>
                </a:cxn>
                <a:cxn ang="0">
                  <a:pos x="1886" y="816"/>
                </a:cxn>
                <a:cxn ang="0">
                  <a:pos x="1947" y="849"/>
                </a:cxn>
                <a:cxn ang="0">
                  <a:pos x="2009" y="873"/>
                </a:cxn>
                <a:cxn ang="0">
                  <a:pos x="2071" y="889"/>
                </a:cxn>
                <a:cxn ang="0">
                  <a:pos x="2132" y="900"/>
                </a:cxn>
                <a:cxn ang="0">
                  <a:pos x="2194" y="908"/>
                </a:cxn>
              </a:cxnLst>
              <a:rect l="0" t="0" r="0" b="0"/>
              <a:pathLst>
                <a:path w="4519" h="2837">
                  <a:moveTo>
                    <a:pt x="0" y="2837"/>
                  </a:moveTo>
                  <a:lnTo>
                    <a:pt x="11" y="2837"/>
                  </a:lnTo>
                  <a:lnTo>
                    <a:pt x="21" y="2837"/>
                  </a:lnTo>
                  <a:lnTo>
                    <a:pt x="32" y="2837"/>
                  </a:lnTo>
                  <a:lnTo>
                    <a:pt x="42" y="2829"/>
                  </a:lnTo>
                  <a:lnTo>
                    <a:pt x="52" y="2829"/>
                  </a:lnTo>
                  <a:lnTo>
                    <a:pt x="63" y="2829"/>
                  </a:lnTo>
                  <a:lnTo>
                    <a:pt x="73" y="2829"/>
                  </a:lnTo>
                  <a:lnTo>
                    <a:pt x="84" y="2829"/>
                  </a:lnTo>
                  <a:lnTo>
                    <a:pt x="94" y="2820"/>
                  </a:lnTo>
                  <a:lnTo>
                    <a:pt x="105" y="2820"/>
                  </a:lnTo>
                  <a:lnTo>
                    <a:pt x="115" y="2820"/>
                  </a:lnTo>
                  <a:lnTo>
                    <a:pt x="126" y="2820"/>
                  </a:lnTo>
                  <a:lnTo>
                    <a:pt x="136" y="2820"/>
                  </a:lnTo>
                  <a:lnTo>
                    <a:pt x="146" y="2812"/>
                  </a:lnTo>
                  <a:lnTo>
                    <a:pt x="157" y="2812"/>
                  </a:lnTo>
                  <a:lnTo>
                    <a:pt x="167" y="2812"/>
                  </a:lnTo>
                  <a:lnTo>
                    <a:pt x="178" y="2803"/>
                  </a:lnTo>
                  <a:lnTo>
                    <a:pt x="188" y="2803"/>
                  </a:lnTo>
                  <a:lnTo>
                    <a:pt x="199" y="2803"/>
                  </a:lnTo>
                  <a:lnTo>
                    <a:pt x="209" y="2795"/>
                  </a:lnTo>
                  <a:lnTo>
                    <a:pt x="219" y="2795"/>
                  </a:lnTo>
                  <a:lnTo>
                    <a:pt x="230" y="2795"/>
                  </a:lnTo>
                  <a:lnTo>
                    <a:pt x="240" y="2787"/>
                  </a:lnTo>
                  <a:lnTo>
                    <a:pt x="251" y="2787"/>
                  </a:lnTo>
                  <a:lnTo>
                    <a:pt x="261" y="2787"/>
                  </a:lnTo>
                  <a:lnTo>
                    <a:pt x="272" y="2778"/>
                  </a:lnTo>
                  <a:lnTo>
                    <a:pt x="282" y="2778"/>
                  </a:lnTo>
                  <a:lnTo>
                    <a:pt x="292" y="2778"/>
                  </a:lnTo>
                  <a:lnTo>
                    <a:pt x="303" y="2770"/>
                  </a:lnTo>
                  <a:lnTo>
                    <a:pt x="313" y="2770"/>
                  </a:lnTo>
                  <a:lnTo>
                    <a:pt x="324" y="2761"/>
                  </a:lnTo>
                  <a:lnTo>
                    <a:pt x="334" y="2761"/>
                  </a:lnTo>
                  <a:lnTo>
                    <a:pt x="345" y="2753"/>
                  </a:lnTo>
                  <a:lnTo>
                    <a:pt x="355" y="2753"/>
                  </a:lnTo>
                  <a:lnTo>
                    <a:pt x="366" y="2744"/>
                  </a:lnTo>
                  <a:lnTo>
                    <a:pt x="376" y="2744"/>
                  </a:lnTo>
                  <a:lnTo>
                    <a:pt x="386" y="2736"/>
                  </a:lnTo>
                  <a:lnTo>
                    <a:pt x="397" y="2736"/>
                  </a:lnTo>
                  <a:lnTo>
                    <a:pt x="407" y="2727"/>
                  </a:lnTo>
                  <a:lnTo>
                    <a:pt x="418" y="2727"/>
                  </a:lnTo>
                  <a:lnTo>
                    <a:pt x="428" y="2719"/>
                  </a:lnTo>
                  <a:lnTo>
                    <a:pt x="439" y="2711"/>
                  </a:lnTo>
                  <a:lnTo>
                    <a:pt x="449" y="2711"/>
                  </a:lnTo>
                  <a:lnTo>
                    <a:pt x="459" y="2702"/>
                  </a:lnTo>
                  <a:lnTo>
                    <a:pt x="470" y="2694"/>
                  </a:lnTo>
                  <a:lnTo>
                    <a:pt x="480" y="2694"/>
                  </a:lnTo>
                  <a:lnTo>
                    <a:pt x="491" y="2685"/>
                  </a:lnTo>
                  <a:lnTo>
                    <a:pt x="501" y="2677"/>
                  </a:lnTo>
                  <a:lnTo>
                    <a:pt x="512" y="2677"/>
                  </a:lnTo>
                  <a:lnTo>
                    <a:pt x="522" y="2668"/>
                  </a:lnTo>
                  <a:lnTo>
                    <a:pt x="532" y="2660"/>
                  </a:lnTo>
                  <a:lnTo>
                    <a:pt x="543" y="2651"/>
                  </a:lnTo>
                  <a:lnTo>
                    <a:pt x="553" y="2643"/>
                  </a:lnTo>
                  <a:lnTo>
                    <a:pt x="564" y="2643"/>
                  </a:lnTo>
                  <a:lnTo>
                    <a:pt x="574" y="2635"/>
                  </a:lnTo>
                  <a:lnTo>
                    <a:pt x="585" y="2626"/>
                  </a:lnTo>
                  <a:lnTo>
                    <a:pt x="595" y="2618"/>
                  </a:lnTo>
                  <a:lnTo>
                    <a:pt x="606" y="2609"/>
                  </a:lnTo>
                  <a:lnTo>
                    <a:pt x="616" y="2601"/>
                  </a:lnTo>
                  <a:lnTo>
                    <a:pt x="626" y="2592"/>
                  </a:lnTo>
                  <a:lnTo>
                    <a:pt x="637" y="2584"/>
                  </a:lnTo>
                  <a:lnTo>
                    <a:pt x="647" y="2575"/>
                  </a:lnTo>
                  <a:lnTo>
                    <a:pt x="658" y="2567"/>
                  </a:lnTo>
                  <a:lnTo>
                    <a:pt x="668" y="2559"/>
                  </a:lnTo>
                  <a:lnTo>
                    <a:pt x="679" y="2550"/>
                  </a:lnTo>
                  <a:lnTo>
                    <a:pt x="689" y="2542"/>
                  </a:lnTo>
                  <a:lnTo>
                    <a:pt x="699" y="2533"/>
                  </a:lnTo>
                  <a:lnTo>
                    <a:pt x="710" y="2525"/>
                  </a:lnTo>
                  <a:lnTo>
                    <a:pt x="720" y="2516"/>
                  </a:lnTo>
                  <a:lnTo>
                    <a:pt x="731" y="2508"/>
                  </a:lnTo>
                  <a:lnTo>
                    <a:pt x="741" y="2499"/>
                  </a:lnTo>
                  <a:lnTo>
                    <a:pt x="752" y="2491"/>
                  </a:lnTo>
                  <a:lnTo>
                    <a:pt x="762" y="2483"/>
                  </a:lnTo>
                  <a:lnTo>
                    <a:pt x="762" y="2474"/>
                  </a:lnTo>
                  <a:lnTo>
                    <a:pt x="772" y="2466"/>
                  </a:lnTo>
                  <a:lnTo>
                    <a:pt x="783" y="2457"/>
                  </a:lnTo>
                  <a:lnTo>
                    <a:pt x="793" y="2449"/>
                  </a:lnTo>
                  <a:lnTo>
                    <a:pt x="793" y="2440"/>
                  </a:lnTo>
                  <a:lnTo>
                    <a:pt x="804" y="2432"/>
                  </a:lnTo>
                  <a:lnTo>
                    <a:pt x="814" y="2423"/>
                  </a:lnTo>
                  <a:lnTo>
                    <a:pt x="814" y="2415"/>
                  </a:lnTo>
                  <a:lnTo>
                    <a:pt x="825" y="2407"/>
                  </a:lnTo>
                  <a:lnTo>
                    <a:pt x="835" y="2398"/>
                  </a:lnTo>
                  <a:lnTo>
                    <a:pt x="835" y="2390"/>
                  </a:lnTo>
                  <a:lnTo>
                    <a:pt x="846" y="2381"/>
                  </a:lnTo>
                  <a:lnTo>
                    <a:pt x="856" y="2373"/>
                  </a:lnTo>
                  <a:lnTo>
                    <a:pt x="856" y="2364"/>
                  </a:lnTo>
                  <a:lnTo>
                    <a:pt x="866" y="2356"/>
                  </a:lnTo>
                  <a:lnTo>
                    <a:pt x="877" y="2347"/>
                  </a:lnTo>
                  <a:lnTo>
                    <a:pt x="877" y="2339"/>
                  </a:lnTo>
                  <a:lnTo>
                    <a:pt x="887" y="2331"/>
                  </a:lnTo>
                  <a:lnTo>
                    <a:pt x="887" y="2322"/>
                  </a:lnTo>
                  <a:lnTo>
                    <a:pt x="898" y="2314"/>
                  </a:lnTo>
                  <a:lnTo>
                    <a:pt x="908" y="2305"/>
                  </a:lnTo>
                  <a:lnTo>
                    <a:pt x="908" y="2297"/>
                  </a:lnTo>
                  <a:lnTo>
                    <a:pt x="919" y="2288"/>
                  </a:lnTo>
                  <a:lnTo>
                    <a:pt x="919" y="2280"/>
                  </a:lnTo>
                  <a:lnTo>
                    <a:pt x="929" y="2271"/>
                  </a:lnTo>
                  <a:lnTo>
                    <a:pt x="939" y="2263"/>
                  </a:lnTo>
                  <a:lnTo>
                    <a:pt x="939" y="2255"/>
                  </a:lnTo>
                  <a:lnTo>
                    <a:pt x="950" y="2246"/>
                  </a:lnTo>
                  <a:lnTo>
                    <a:pt x="950" y="2238"/>
                  </a:lnTo>
                  <a:lnTo>
                    <a:pt x="960" y="2229"/>
                  </a:lnTo>
                  <a:lnTo>
                    <a:pt x="960" y="2221"/>
                  </a:lnTo>
                  <a:lnTo>
                    <a:pt x="971" y="2212"/>
                  </a:lnTo>
                  <a:lnTo>
                    <a:pt x="971" y="2204"/>
                  </a:lnTo>
                  <a:lnTo>
                    <a:pt x="981" y="2195"/>
                  </a:lnTo>
                  <a:lnTo>
                    <a:pt x="981" y="2187"/>
                  </a:lnTo>
                  <a:lnTo>
                    <a:pt x="992" y="2179"/>
                  </a:lnTo>
                  <a:lnTo>
                    <a:pt x="1002" y="2170"/>
                  </a:lnTo>
                  <a:lnTo>
                    <a:pt x="1002" y="2162"/>
                  </a:lnTo>
                  <a:lnTo>
                    <a:pt x="1012" y="2153"/>
                  </a:lnTo>
                  <a:lnTo>
                    <a:pt x="1012" y="2145"/>
                  </a:lnTo>
                  <a:lnTo>
                    <a:pt x="1023" y="2136"/>
                  </a:lnTo>
                  <a:lnTo>
                    <a:pt x="1023" y="2128"/>
                  </a:lnTo>
                  <a:lnTo>
                    <a:pt x="1033" y="2119"/>
                  </a:lnTo>
                  <a:lnTo>
                    <a:pt x="1033" y="2111"/>
                  </a:lnTo>
                  <a:lnTo>
                    <a:pt x="1044" y="2103"/>
                  </a:lnTo>
                  <a:lnTo>
                    <a:pt x="1044" y="2094"/>
                  </a:lnTo>
                  <a:lnTo>
                    <a:pt x="1054" y="2086"/>
                  </a:lnTo>
                  <a:lnTo>
                    <a:pt x="1054" y="2077"/>
                  </a:lnTo>
                  <a:lnTo>
                    <a:pt x="1054" y="2069"/>
                  </a:lnTo>
                  <a:lnTo>
                    <a:pt x="1065" y="2060"/>
                  </a:lnTo>
                  <a:lnTo>
                    <a:pt x="1065" y="2052"/>
                  </a:lnTo>
                  <a:lnTo>
                    <a:pt x="1075" y="2043"/>
                  </a:lnTo>
                  <a:lnTo>
                    <a:pt x="1075" y="2035"/>
                  </a:lnTo>
                  <a:lnTo>
                    <a:pt x="1086" y="2027"/>
                  </a:lnTo>
                  <a:lnTo>
                    <a:pt x="1086" y="2018"/>
                  </a:lnTo>
                  <a:lnTo>
                    <a:pt x="1096" y="2010"/>
                  </a:lnTo>
                  <a:lnTo>
                    <a:pt x="1096" y="2001"/>
                  </a:lnTo>
                  <a:lnTo>
                    <a:pt x="1106" y="1993"/>
                  </a:lnTo>
                  <a:lnTo>
                    <a:pt x="1106" y="1984"/>
                  </a:lnTo>
                  <a:lnTo>
                    <a:pt x="1106" y="1976"/>
                  </a:lnTo>
                  <a:lnTo>
                    <a:pt x="1117" y="1967"/>
                  </a:lnTo>
                  <a:lnTo>
                    <a:pt x="1117" y="1959"/>
                  </a:lnTo>
                  <a:lnTo>
                    <a:pt x="1127" y="1951"/>
                  </a:lnTo>
                  <a:lnTo>
                    <a:pt x="1127" y="1942"/>
                  </a:lnTo>
                  <a:lnTo>
                    <a:pt x="1138" y="1934"/>
                  </a:lnTo>
                  <a:lnTo>
                    <a:pt x="1138" y="1925"/>
                  </a:lnTo>
                  <a:lnTo>
                    <a:pt x="1148" y="1917"/>
                  </a:lnTo>
                  <a:lnTo>
                    <a:pt x="1148" y="1908"/>
                  </a:lnTo>
                  <a:lnTo>
                    <a:pt x="1148" y="1900"/>
                  </a:lnTo>
                  <a:lnTo>
                    <a:pt x="1159" y="1892"/>
                  </a:lnTo>
                  <a:lnTo>
                    <a:pt x="1159" y="1883"/>
                  </a:lnTo>
                  <a:lnTo>
                    <a:pt x="1169" y="1875"/>
                  </a:lnTo>
                  <a:lnTo>
                    <a:pt x="1169" y="1866"/>
                  </a:lnTo>
                  <a:lnTo>
                    <a:pt x="1179" y="1858"/>
                  </a:lnTo>
                  <a:lnTo>
                    <a:pt x="1179" y="1849"/>
                  </a:lnTo>
                  <a:lnTo>
                    <a:pt x="1179" y="1841"/>
                  </a:lnTo>
                  <a:lnTo>
                    <a:pt x="1190" y="1832"/>
                  </a:lnTo>
                  <a:lnTo>
                    <a:pt x="1190" y="1824"/>
                  </a:lnTo>
                  <a:lnTo>
                    <a:pt x="1200" y="1816"/>
                  </a:lnTo>
                  <a:lnTo>
                    <a:pt x="1200" y="1807"/>
                  </a:lnTo>
                  <a:lnTo>
                    <a:pt x="1200" y="1799"/>
                  </a:lnTo>
                  <a:lnTo>
                    <a:pt x="1211" y="1790"/>
                  </a:lnTo>
                  <a:lnTo>
                    <a:pt x="1211" y="1782"/>
                  </a:lnTo>
                  <a:lnTo>
                    <a:pt x="1221" y="1773"/>
                  </a:lnTo>
                  <a:lnTo>
                    <a:pt x="1221" y="1765"/>
                  </a:lnTo>
                  <a:lnTo>
                    <a:pt x="1221" y="1756"/>
                  </a:lnTo>
                  <a:lnTo>
                    <a:pt x="1232" y="1748"/>
                  </a:lnTo>
                  <a:lnTo>
                    <a:pt x="1232" y="1740"/>
                  </a:lnTo>
                  <a:lnTo>
                    <a:pt x="1242" y="1731"/>
                  </a:lnTo>
                  <a:lnTo>
                    <a:pt x="1242" y="1723"/>
                  </a:lnTo>
                  <a:lnTo>
                    <a:pt x="1242" y="1714"/>
                  </a:lnTo>
                  <a:lnTo>
                    <a:pt x="1252" y="1706"/>
                  </a:lnTo>
                  <a:lnTo>
                    <a:pt x="1252" y="1697"/>
                  </a:lnTo>
                  <a:lnTo>
                    <a:pt x="1263" y="1689"/>
                  </a:lnTo>
                  <a:lnTo>
                    <a:pt x="1263" y="1680"/>
                  </a:lnTo>
                  <a:lnTo>
                    <a:pt x="1263" y="1672"/>
                  </a:lnTo>
                  <a:lnTo>
                    <a:pt x="1273" y="1664"/>
                  </a:lnTo>
                  <a:lnTo>
                    <a:pt x="1273" y="1655"/>
                  </a:lnTo>
                  <a:lnTo>
                    <a:pt x="1273" y="1647"/>
                  </a:lnTo>
                  <a:lnTo>
                    <a:pt x="1284" y="1638"/>
                  </a:lnTo>
                  <a:lnTo>
                    <a:pt x="1284" y="1630"/>
                  </a:lnTo>
                  <a:lnTo>
                    <a:pt x="1294" y="1621"/>
                  </a:lnTo>
                  <a:lnTo>
                    <a:pt x="1294" y="1613"/>
                  </a:lnTo>
                  <a:lnTo>
                    <a:pt x="1294" y="1604"/>
                  </a:lnTo>
                  <a:lnTo>
                    <a:pt x="1305" y="1596"/>
                  </a:lnTo>
                  <a:lnTo>
                    <a:pt x="1305" y="1588"/>
                  </a:lnTo>
                  <a:lnTo>
                    <a:pt x="1305" y="1579"/>
                  </a:lnTo>
                  <a:lnTo>
                    <a:pt x="1315" y="1571"/>
                  </a:lnTo>
                  <a:lnTo>
                    <a:pt x="1315" y="1562"/>
                  </a:lnTo>
                  <a:lnTo>
                    <a:pt x="1326" y="1554"/>
                  </a:lnTo>
                  <a:lnTo>
                    <a:pt x="1326" y="1545"/>
                  </a:lnTo>
                  <a:lnTo>
                    <a:pt x="1326" y="1537"/>
                  </a:lnTo>
                  <a:lnTo>
                    <a:pt x="1336" y="1528"/>
                  </a:lnTo>
                  <a:lnTo>
                    <a:pt x="1336" y="1520"/>
                  </a:lnTo>
                  <a:lnTo>
                    <a:pt x="1336" y="1512"/>
                  </a:lnTo>
                  <a:lnTo>
                    <a:pt x="1346" y="1503"/>
                  </a:lnTo>
                  <a:lnTo>
                    <a:pt x="1346" y="1495"/>
                  </a:lnTo>
                  <a:lnTo>
                    <a:pt x="1346" y="1486"/>
                  </a:lnTo>
                  <a:lnTo>
                    <a:pt x="1357" y="1478"/>
                  </a:lnTo>
                  <a:lnTo>
                    <a:pt x="1357" y="1469"/>
                  </a:lnTo>
                  <a:lnTo>
                    <a:pt x="1367" y="1461"/>
                  </a:lnTo>
                  <a:lnTo>
                    <a:pt x="1367" y="1452"/>
                  </a:lnTo>
                  <a:lnTo>
                    <a:pt x="1367" y="1444"/>
                  </a:lnTo>
                  <a:lnTo>
                    <a:pt x="1378" y="1436"/>
                  </a:lnTo>
                  <a:lnTo>
                    <a:pt x="1378" y="1427"/>
                  </a:lnTo>
                  <a:lnTo>
                    <a:pt x="1378" y="1419"/>
                  </a:lnTo>
                  <a:lnTo>
                    <a:pt x="1388" y="1410"/>
                  </a:lnTo>
                  <a:lnTo>
                    <a:pt x="1388" y="1402"/>
                  </a:lnTo>
                  <a:lnTo>
                    <a:pt x="1388" y="1393"/>
                  </a:lnTo>
                  <a:lnTo>
                    <a:pt x="1399" y="1385"/>
                  </a:lnTo>
                  <a:lnTo>
                    <a:pt x="1399" y="1376"/>
                  </a:lnTo>
                  <a:lnTo>
                    <a:pt x="1409" y="1368"/>
                  </a:lnTo>
                  <a:lnTo>
                    <a:pt x="1409" y="1360"/>
                  </a:lnTo>
                  <a:lnTo>
                    <a:pt x="1409" y="1351"/>
                  </a:lnTo>
                  <a:lnTo>
                    <a:pt x="1419" y="1343"/>
                  </a:lnTo>
                  <a:lnTo>
                    <a:pt x="1419" y="1334"/>
                  </a:lnTo>
                  <a:lnTo>
                    <a:pt x="1419" y="1326"/>
                  </a:lnTo>
                  <a:lnTo>
                    <a:pt x="1430" y="1317"/>
                  </a:lnTo>
                  <a:lnTo>
                    <a:pt x="1430" y="1309"/>
                  </a:lnTo>
                  <a:lnTo>
                    <a:pt x="1430" y="1300"/>
                  </a:lnTo>
                  <a:lnTo>
                    <a:pt x="1440" y="1292"/>
                  </a:lnTo>
                  <a:lnTo>
                    <a:pt x="1440" y="1284"/>
                  </a:lnTo>
                  <a:lnTo>
                    <a:pt x="1440" y="1275"/>
                  </a:lnTo>
                  <a:lnTo>
                    <a:pt x="1451" y="1267"/>
                  </a:lnTo>
                  <a:lnTo>
                    <a:pt x="1451" y="1258"/>
                  </a:lnTo>
                  <a:lnTo>
                    <a:pt x="1451" y="1250"/>
                  </a:lnTo>
                  <a:lnTo>
                    <a:pt x="1461" y="1241"/>
                  </a:lnTo>
                  <a:lnTo>
                    <a:pt x="1461" y="1233"/>
                  </a:lnTo>
                  <a:lnTo>
                    <a:pt x="1472" y="1224"/>
                  </a:lnTo>
                  <a:lnTo>
                    <a:pt x="1472" y="1216"/>
                  </a:lnTo>
                  <a:lnTo>
                    <a:pt x="1472" y="1208"/>
                  </a:lnTo>
                  <a:lnTo>
                    <a:pt x="1482" y="1199"/>
                  </a:lnTo>
                  <a:lnTo>
                    <a:pt x="1482" y="1191"/>
                  </a:lnTo>
                  <a:lnTo>
                    <a:pt x="1482" y="1182"/>
                  </a:lnTo>
                  <a:lnTo>
                    <a:pt x="1492" y="1174"/>
                  </a:lnTo>
                  <a:lnTo>
                    <a:pt x="1492" y="1165"/>
                  </a:lnTo>
                  <a:lnTo>
                    <a:pt x="1492" y="1157"/>
                  </a:lnTo>
                  <a:lnTo>
                    <a:pt x="1503" y="1148"/>
                  </a:lnTo>
                  <a:lnTo>
                    <a:pt x="1503" y="1140"/>
                  </a:lnTo>
                  <a:lnTo>
                    <a:pt x="1503" y="1132"/>
                  </a:lnTo>
                  <a:lnTo>
                    <a:pt x="1513" y="1123"/>
                  </a:lnTo>
                  <a:lnTo>
                    <a:pt x="1513" y="1115"/>
                  </a:lnTo>
                  <a:lnTo>
                    <a:pt x="1513" y="1106"/>
                  </a:lnTo>
                  <a:lnTo>
                    <a:pt x="1524" y="1098"/>
                  </a:lnTo>
                  <a:lnTo>
                    <a:pt x="1524" y="1089"/>
                  </a:lnTo>
                  <a:lnTo>
                    <a:pt x="1524" y="1081"/>
                  </a:lnTo>
                  <a:lnTo>
                    <a:pt x="1534" y="1072"/>
                  </a:lnTo>
                  <a:lnTo>
                    <a:pt x="1534" y="1064"/>
                  </a:lnTo>
                  <a:lnTo>
                    <a:pt x="1545" y="1056"/>
                  </a:lnTo>
                  <a:lnTo>
                    <a:pt x="1545" y="1047"/>
                  </a:lnTo>
                  <a:lnTo>
                    <a:pt x="1545" y="1039"/>
                  </a:lnTo>
                  <a:lnTo>
                    <a:pt x="1555" y="1030"/>
                  </a:lnTo>
                  <a:lnTo>
                    <a:pt x="1555" y="1022"/>
                  </a:lnTo>
                  <a:lnTo>
                    <a:pt x="1555" y="1013"/>
                  </a:lnTo>
                  <a:lnTo>
                    <a:pt x="1566" y="1005"/>
                  </a:lnTo>
                  <a:lnTo>
                    <a:pt x="1566" y="997"/>
                  </a:lnTo>
                  <a:lnTo>
                    <a:pt x="1566" y="988"/>
                  </a:lnTo>
                  <a:lnTo>
                    <a:pt x="1576" y="980"/>
                  </a:lnTo>
                  <a:lnTo>
                    <a:pt x="1576" y="971"/>
                  </a:lnTo>
                  <a:lnTo>
                    <a:pt x="1576" y="963"/>
                  </a:lnTo>
                  <a:lnTo>
                    <a:pt x="1586" y="954"/>
                  </a:lnTo>
                  <a:lnTo>
                    <a:pt x="1586" y="946"/>
                  </a:lnTo>
                  <a:lnTo>
                    <a:pt x="1586" y="937"/>
                  </a:lnTo>
                  <a:lnTo>
                    <a:pt x="1597" y="929"/>
                  </a:lnTo>
                  <a:lnTo>
                    <a:pt x="1597" y="921"/>
                  </a:lnTo>
                  <a:lnTo>
                    <a:pt x="1607" y="912"/>
                  </a:lnTo>
                  <a:lnTo>
                    <a:pt x="1607" y="904"/>
                  </a:lnTo>
                  <a:lnTo>
                    <a:pt x="1607" y="895"/>
                  </a:lnTo>
                  <a:lnTo>
                    <a:pt x="1618" y="887"/>
                  </a:lnTo>
                  <a:lnTo>
                    <a:pt x="1618" y="878"/>
                  </a:lnTo>
                  <a:lnTo>
                    <a:pt x="1618" y="870"/>
                  </a:lnTo>
                  <a:lnTo>
                    <a:pt x="1628" y="861"/>
                  </a:lnTo>
                  <a:lnTo>
                    <a:pt x="1628" y="853"/>
                  </a:lnTo>
                  <a:lnTo>
                    <a:pt x="1628" y="845"/>
                  </a:lnTo>
                  <a:lnTo>
                    <a:pt x="1639" y="836"/>
                  </a:lnTo>
                  <a:lnTo>
                    <a:pt x="1639" y="828"/>
                  </a:lnTo>
                  <a:lnTo>
                    <a:pt x="1639" y="819"/>
                  </a:lnTo>
                  <a:lnTo>
                    <a:pt x="1649" y="811"/>
                  </a:lnTo>
                  <a:lnTo>
                    <a:pt x="1649" y="802"/>
                  </a:lnTo>
                  <a:lnTo>
                    <a:pt x="1659" y="794"/>
                  </a:lnTo>
                  <a:lnTo>
                    <a:pt x="1659" y="785"/>
                  </a:lnTo>
                  <a:lnTo>
                    <a:pt x="1659" y="777"/>
                  </a:lnTo>
                  <a:lnTo>
                    <a:pt x="1670" y="769"/>
                  </a:lnTo>
                  <a:lnTo>
                    <a:pt x="1670" y="760"/>
                  </a:lnTo>
                  <a:lnTo>
                    <a:pt x="1670" y="752"/>
                  </a:lnTo>
                  <a:lnTo>
                    <a:pt x="1680" y="743"/>
                  </a:lnTo>
                  <a:lnTo>
                    <a:pt x="1680" y="735"/>
                  </a:lnTo>
                  <a:lnTo>
                    <a:pt x="1691" y="726"/>
                  </a:lnTo>
                  <a:lnTo>
                    <a:pt x="1691" y="718"/>
                  </a:lnTo>
                  <a:lnTo>
                    <a:pt x="1691" y="709"/>
                  </a:lnTo>
                  <a:lnTo>
                    <a:pt x="1701" y="701"/>
                  </a:lnTo>
                  <a:lnTo>
                    <a:pt x="1701" y="693"/>
                  </a:lnTo>
                  <a:lnTo>
                    <a:pt x="1701" y="684"/>
                  </a:lnTo>
                  <a:lnTo>
                    <a:pt x="1712" y="676"/>
                  </a:lnTo>
                  <a:lnTo>
                    <a:pt x="1712" y="667"/>
                  </a:lnTo>
                  <a:lnTo>
                    <a:pt x="1722" y="659"/>
                  </a:lnTo>
                  <a:lnTo>
                    <a:pt x="1722" y="650"/>
                  </a:lnTo>
                  <a:lnTo>
                    <a:pt x="1722" y="642"/>
                  </a:lnTo>
                  <a:lnTo>
                    <a:pt x="1732" y="633"/>
                  </a:lnTo>
                  <a:lnTo>
                    <a:pt x="1732" y="625"/>
                  </a:lnTo>
                  <a:lnTo>
                    <a:pt x="1732" y="617"/>
                  </a:lnTo>
                  <a:lnTo>
                    <a:pt x="1743" y="608"/>
                  </a:lnTo>
                  <a:lnTo>
                    <a:pt x="1743" y="600"/>
                  </a:lnTo>
                  <a:lnTo>
                    <a:pt x="1753" y="591"/>
                  </a:lnTo>
                  <a:lnTo>
                    <a:pt x="1753" y="583"/>
                  </a:lnTo>
                  <a:lnTo>
                    <a:pt x="1753" y="574"/>
                  </a:lnTo>
                  <a:lnTo>
                    <a:pt x="1764" y="566"/>
                  </a:lnTo>
                  <a:lnTo>
                    <a:pt x="1764" y="557"/>
                  </a:lnTo>
                  <a:lnTo>
                    <a:pt x="1774" y="549"/>
                  </a:lnTo>
                  <a:lnTo>
                    <a:pt x="1774" y="541"/>
                  </a:lnTo>
                  <a:lnTo>
                    <a:pt x="1774" y="532"/>
                  </a:lnTo>
                  <a:lnTo>
                    <a:pt x="1785" y="524"/>
                  </a:lnTo>
                  <a:lnTo>
                    <a:pt x="1785" y="515"/>
                  </a:lnTo>
                  <a:lnTo>
                    <a:pt x="1795" y="507"/>
                  </a:lnTo>
                  <a:lnTo>
                    <a:pt x="1795" y="498"/>
                  </a:lnTo>
                  <a:lnTo>
                    <a:pt x="1806" y="490"/>
                  </a:lnTo>
                  <a:lnTo>
                    <a:pt x="1806" y="481"/>
                  </a:lnTo>
                  <a:lnTo>
                    <a:pt x="1806" y="473"/>
                  </a:lnTo>
                  <a:lnTo>
                    <a:pt x="1816" y="465"/>
                  </a:lnTo>
                  <a:lnTo>
                    <a:pt x="1816" y="456"/>
                  </a:lnTo>
                  <a:lnTo>
                    <a:pt x="1826" y="448"/>
                  </a:lnTo>
                  <a:lnTo>
                    <a:pt x="1826" y="439"/>
                  </a:lnTo>
                  <a:lnTo>
                    <a:pt x="1837" y="431"/>
                  </a:lnTo>
                  <a:lnTo>
                    <a:pt x="1837" y="422"/>
                  </a:lnTo>
                  <a:lnTo>
                    <a:pt x="1837" y="414"/>
                  </a:lnTo>
                  <a:lnTo>
                    <a:pt x="1847" y="405"/>
                  </a:lnTo>
                  <a:lnTo>
                    <a:pt x="1847" y="397"/>
                  </a:lnTo>
                  <a:lnTo>
                    <a:pt x="1858" y="389"/>
                  </a:lnTo>
                  <a:lnTo>
                    <a:pt x="1858" y="380"/>
                  </a:lnTo>
                  <a:lnTo>
                    <a:pt x="1868" y="372"/>
                  </a:lnTo>
                  <a:lnTo>
                    <a:pt x="1868" y="363"/>
                  </a:lnTo>
                  <a:lnTo>
                    <a:pt x="1879" y="355"/>
                  </a:lnTo>
                  <a:lnTo>
                    <a:pt x="1879" y="346"/>
                  </a:lnTo>
                  <a:lnTo>
                    <a:pt x="1889" y="338"/>
                  </a:lnTo>
                  <a:lnTo>
                    <a:pt x="1889" y="329"/>
                  </a:lnTo>
                  <a:lnTo>
                    <a:pt x="1899" y="321"/>
                  </a:lnTo>
                  <a:lnTo>
                    <a:pt x="1899" y="313"/>
                  </a:lnTo>
                  <a:lnTo>
                    <a:pt x="1910" y="304"/>
                  </a:lnTo>
                  <a:lnTo>
                    <a:pt x="1910" y="296"/>
                  </a:lnTo>
                  <a:lnTo>
                    <a:pt x="1920" y="287"/>
                  </a:lnTo>
                  <a:lnTo>
                    <a:pt x="1920" y="279"/>
                  </a:lnTo>
                  <a:lnTo>
                    <a:pt x="1931" y="270"/>
                  </a:lnTo>
                  <a:lnTo>
                    <a:pt x="1931" y="262"/>
                  </a:lnTo>
                  <a:lnTo>
                    <a:pt x="1941" y="253"/>
                  </a:lnTo>
                  <a:lnTo>
                    <a:pt x="1941" y="245"/>
                  </a:lnTo>
                  <a:lnTo>
                    <a:pt x="1952" y="237"/>
                  </a:lnTo>
                  <a:lnTo>
                    <a:pt x="1952" y="228"/>
                  </a:lnTo>
                  <a:lnTo>
                    <a:pt x="1962" y="220"/>
                  </a:lnTo>
                  <a:lnTo>
                    <a:pt x="1972" y="211"/>
                  </a:lnTo>
                  <a:lnTo>
                    <a:pt x="1972" y="203"/>
                  </a:lnTo>
                  <a:lnTo>
                    <a:pt x="1983" y="194"/>
                  </a:lnTo>
                  <a:lnTo>
                    <a:pt x="1983" y="186"/>
                  </a:lnTo>
                  <a:lnTo>
                    <a:pt x="1993" y="177"/>
                  </a:lnTo>
                  <a:lnTo>
                    <a:pt x="2004" y="169"/>
                  </a:lnTo>
                  <a:lnTo>
                    <a:pt x="2004" y="161"/>
                  </a:lnTo>
                  <a:lnTo>
                    <a:pt x="2014" y="152"/>
                  </a:lnTo>
                  <a:lnTo>
                    <a:pt x="2025" y="144"/>
                  </a:lnTo>
                  <a:lnTo>
                    <a:pt x="2025" y="135"/>
                  </a:lnTo>
                  <a:lnTo>
                    <a:pt x="2035" y="127"/>
                  </a:lnTo>
                  <a:lnTo>
                    <a:pt x="2046" y="118"/>
                  </a:lnTo>
                  <a:lnTo>
                    <a:pt x="2056" y="110"/>
                  </a:lnTo>
                  <a:lnTo>
                    <a:pt x="2056" y="102"/>
                  </a:lnTo>
                  <a:lnTo>
                    <a:pt x="2066" y="93"/>
                  </a:lnTo>
                  <a:lnTo>
                    <a:pt x="2077" y="85"/>
                  </a:lnTo>
                  <a:lnTo>
                    <a:pt x="2087" y="76"/>
                  </a:lnTo>
                  <a:lnTo>
                    <a:pt x="2098" y="68"/>
                  </a:lnTo>
                  <a:lnTo>
                    <a:pt x="2108" y="59"/>
                  </a:lnTo>
                  <a:lnTo>
                    <a:pt x="2119" y="51"/>
                  </a:lnTo>
                  <a:lnTo>
                    <a:pt x="2129" y="42"/>
                  </a:lnTo>
                  <a:lnTo>
                    <a:pt x="2139" y="34"/>
                  </a:lnTo>
                  <a:lnTo>
                    <a:pt x="2150" y="26"/>
                  </a:lnTo>
                  <a:lnTo>
                    <a:pt x="2160" y="26"/>
                  </a:lnTo>
                  <a:lnTo>
                    <a:pt x="2171" y="17"/>
                  </a:lnTo>
                  <a:lnTo>
                    <a:pt x="2181" y="17"/>
                  </a:lnTo>
                  <a:lnTo>
                    <a:pt x="2192" y="9"/>
                  </a:lnTo>
                  <a:lnTo>
                    <a:pt x="2202" y="9"/>
                  </a:lnTo>
                  <a:lnTo>
                    <a:pt x="2212" y="0"/>
                  </a:lnTo>
                  <a:lnTo>
                    <a:pt x="2223" y="0"/>
                  </a:lnTo>
                  <a:lnTo>
                    <a:pt x="2233" y="0"/>
                  </a:lnTo>
                  <a:lnTo>
                    <a:pt x="2244" y="0"/>
                  </a:lnTo>
                  <a:lnTo>
                    <a:pt x="2254" y="0"/>
                  </a:lnTo>
                  <a:lnTo>
                    <a:pt x="2265" y="0"/>
                  </a:lnTo>
                  <a:lnTo>
                    <a:pt x="2275" y="0"/>
                  </a:lnTo>
                  <a:lnTo>
                    <a:pt x="2286" y="0"/>
                  </a:lnTo>
                  <a:lnTo>
                    <a:pt x="2296" y="0"/>
                  </a:lnTo>
                  <a:lnTo>
                    <a:pt x="2306" y="9"/>
                  </a:lnTo>
                  <a:lnTo>
                    <a:pt x="2317" y="9"/>
                  </a:lnTo>
                  <a:lnTo>
                    <a:pt x="2327" y="9"/>
                  </a:lnTo>
                  <a:lnTo>
                    <a:pt x="2338" y="17"/>
                  </a:lnTo>
                  <a:lnTo>
                    <a:pt x="2348" y="26"/>
                  </a:lnTo>
                  <a:lnTo>
                    <a:pt x="2359" y="26"/>
                  </a:lnTo>
                  <a:lnTo>
                    <a:pt x="2369" y="34"/>
                  </a:lnTo>
                  <a:lnTo>
                    <a:pt x="2379" y="42"/>
                  </a:lnTo>
                  <a:lnTo>
                    <a:pt x="2390" y="42"/>
                  </a:lnTo>
                  <a:lnTo>
                    <a:pt x="2400" y="51"/>
                  </a:lnTo>
                  <a:lnTo>
                    <a:pt x="2411" y="59"/>
                  </a:lnTo>
                  <a:lnTo>
                    <a:pt x="2421" y="68"/>
                  </a:lnTo>
                  <a:lnTo>
                    <a:pt x="2432" y="76"/>
                  </a:lnTo>
                  <a:lnTo>
                    <a:pt x="2442" y="85"/>
                  </a:lnTo>
                  <a:lnTo>
                    <a:pt x="2452" y="93"/>
                  </a:lnTo>
                  <a:lnTo>
                    <a:pt x="2463" y="102"/>
                  </a:lnTo>
                  <a:lnTo>
                    <a:pt x="2473" y="110"/>
                  </a:lnTo>
                  <a:lnTo>
                    <a:pt x="2484" y="118"/>
                  </a:lnTo>
                  <a:lnTo>
                    <a:pt x="2494" y="127"/>
                  </a:lnTo>
                  <a:lnTo>
                    <a:pt x="2494" y="135"/>
                  </a:lnTo>
                  <a:lnTo>
                    <a:pt x="2505" y="144"/>
                  </a:lnTo>
                  <a:lnTo>
                    <a:pt x="2515" y="152"/>
                  </a:lnTo>
                  <a:lnTo>
                    <a:pt x="2515" y="161"/>
                  </a:lnTo>
                  <a:lnTo>
                    <a:pt x="2526" y="169"/>
                  </a:lnTo>
                  <a:lnTo>
                    <a:pt x="2536" y="177"/>
                  </a:lnTo>
                  <a:lnTo>
                    <a:pt x="2536" y="186"/>
                  </a:lnTo>
                  <a:lnTo>
                    <a:pt x="2546" y="194"/>
                  </a:lnTo>
                  <a:lnTo>
                    <a:pt x="2546" y="203"/>
                  </a:lnTo>
                  <a:lnTo>
                    <a:pt x="2557" y="211"/>
                  </a:lnTo>
                  <a:lnTo>
                    <a:pt x="2567" y="220"/>
                  </a:lnTo>
                  <a:lnTo>
                    <a:pt x="2567" y="228"/>
                  </a:lnTo>
                  <a:lnTo>
                    <a:pt x="2578" y="237"/>
                  </a:lnTo>
                  <a:lnTo>
                    <a:pt x="2578" y="245"/>
                  </a:lnTo>
                  <a:lnTo>
                    <a:pt x="2588" y="253"/>
                  </a:lnTo>
                  <a:lnTo>
                    <a:pt x="2588" y="262"/>
                  </a:lnTo>
                  <a:lnTo>
                    <a:pt x="2599" y="270"/>
                  </a:lnTo>
                  <a:lnTo>
                    <a:pt x="2599" y="279"/>
                  </a:lnTo>
                  <a:lnTo>
                    <a:pt x="2609" y="287"/>
                  </a:lnTo>
                  <a:lnTo>
                    <a:pt x="2609" y="296"/>
                  </a:lnTo>
                  <a:lnTo>
                    <a:pt x="2619" y="304"/>
                  </a:lnTo>
                  <a:lnTo>
                    <a:pt x="2619" y="313"/>
                  </a:lnTo>
                  <a:lnTo>
                    <a:pt x="2630" y="321"/>
                  </a:lnTo>
                  <a:lnTo>
                    <a:pt x="2630" y="329"/>
                  </a:lnTo>
                  <a:lnTo>
                    <a:pt x="2640" y="338"/>
                  </a:lnTo>
                  <a:lnTo>
                    <a:pt x="2640" y="346"/>
                  </a:lnTo>
                  <a:lnTo>
                    <a:pt x="2651" y="355"/>
                  </a:lnTo>
                  <a:lnTo>
                    <a:pt x="2651" y="363"/>
                  </a:lnTo>
                  <a:lnTo>
                    <a:pt x="2661" y="372"/>
                  </a:lnTo>
                  <a:lnTo>
                    <a:pt x="2661" y="380"/>
                  </a:lnTo>
                  <a:lnTo>
                    <a:pt x="2672" y="389"/>
                  </a:lnTo>
                  <a:lnTo>
                    <a:pt x="2672" y="397"/>
                  </a:lnTo>
                  <a:lnTo>
                    <a:pt x="2682" y="405"/>
                  </a:lnTo>
                  <a:lnTo>
                    <a:pt x="2682" y="414"/>
                  </a:lnTo>
                  <a:lnTo>
                    <a:pt x="2682" y="422"/>
                  </a:lnTo>
                  <a:lnTo>
                    <a:pt x="2692" y="431"/>
                  </a:lnTo>
                  <a:lnTo>
                    <a:pt x="2692" y="439"/>
                  </a:lnTo>
                  <a:lnTo>
                    <a:pt x="2703" y="448"/>
                  </a:lnTo>
                  <a:lnTo>
                    <a:pt x="2703" y="456"/>
                  </a:lnTo>
                  <a:lnTo>
                    <a:pt x="2713" y="465"/>
                  </a:lnTo>
                  <a:lnTo>
                    <a:pt x="2713" y="473"/>
                  </a:lnTo>
                  <a:lnTo>
                    <a:pt x="2713" y="481"/>
                  </a:lnTo>
                  <a:lnTo>
                    <a:pt x="2724" y="490"/>
                  </a:lnTo>
                  <a:lnTo>
                    <a:pt x="2724" y="498"/>
                  </a:lnTo>
                  <a:lnTo>
                    <a:pt x="2734" y="507"/>
                  </a:lnTo>
                  <a:lnTo>
                    <a:pt x="2734" y="515"/>
                  </a:lnTo>
                  <a:lnTo>
                    <a:pt x="2745" y="524"/>
                  </a:lnTo>
                  <a:lnTo>
                    <a:pt x="2745" y="532"/>
                  </a:lnTo>
                  <a:lnTo>
                    <a:pt x="2745" y="541"/>
                  </a:lnTo>
                  <a:lnTo>
                    <a:pt x="2755" y="549"/>
                  </a:lnTo>
                  <a:lnTo>
                    <a:pt x="2755" y="557"/>
                  </a:lnTo>
                  <a:lnTo>
                    <a:pt x="2766" y="566"/>
                  </a:lnTo>
                  <a:lnTo>
                    <a:pt x="2766" y="574"/>
                  </a:lnTo>
                  <a:lnTo>
                    <a:pt x="2766" y="583"/>
                  </a:lnTo>
                  <a:lnTo>
                    <a:pt x="2776" y="591"/>
                  </a:lnTo>
                  <a:lnTo>
                    <a:pt x="2776" y="600"/>
                  </a:lnTo>
                  <a:lnTo>
                    <a:pt x="2776" y="608"/>
                  </a:lnTo>
                  <a:lnTo>
                    <a:pt x="2786" y="617"/>
                  </a:lnTo>
                  <a:lnTo>
                    <a:pt x="2786" y="625"/>
                  </a:lnTo>
                  <a:lnTo>
                    <a:pt x="2797" y="633"/>
                  </a:lnTo>
                  <a:lnTo>
                    <a:pt x="2797" y="642"/>
                  </a:lnTo>
                  <a:lnTo>
                    <a:pt x="2797" y="650"/>
                  </a:lnTo>
                  <a:lnTo>
                    <a:pt x="2807" y="659"/>
                  </a:lnTo>
                  <a:lnTo>
                    <a:pt x="2807" y="667"/>
                  </a:lnTo>
                  <a:lnTo>
                    <a:pt x="2818" y="676"/>
                  </a:lnTo>
                  <a:lnTo>
                    <a:pt x="2818" y="684"/>
                  </a:lnTo>
                  <a:lnTo>
                    <a:pt x="2818" y="693"/>
                  </a:lnTo>
                  <a:lnTo>
                    <a:pt x="2828" y="701"/>
                  </a:lnTo>
                  <a:lnTo>
                    <a:pt x="2828" y="709"/>
                  </a:lnTo>
                  <a:lnTo>
                    <a:pt x="2828" y="718"/>
                  </a:lnTo>
                  <a:lnTo>
                    <a:pt x="2839" y="726"/>
                  </a:lnTo>
                  <a:lnTo>
                    <a:pt x="2839" y="735"/>
                  </a:lnTo>
                  <a:lnTo>
                    <a:pt x="2849" y="743"/>
                  </a:lnTo>
                  <a:lnTo>
                    <a:pt x="2849" y="752"/>
                  </a:lnTo>
                  <a:lnTo>
                    <a:pt x="2849" y="760"/>
                  </a:lnTo>
                  <a:lnTo>
                    <a:pt x="2859" y="769"/>
                  </a:lnTo>
                  <a:lnTo>
                    <a:pt x="2859" y="777"/>
                  </a:lnTo>
                  <a:lnTo>
                    <a:pt x="2859" y="785"/>
                  </a:lnTo>
                  <a:lnTo>
                    <a:pt x="2870" y="794"/>
                  </a:lnTo>
                  <a:lnTo>
                    <a:pt x="2870" y="802"/>
                  </a:lnTo>
                  <a:lnTo>
                    <a:pt x="2870" y="811"/>
                  </a:lnTo>
                  <a:lnTo>
                    <a:pt x="2880" y="819"/>
                  </a:lnTo>
                  <a:lnTo>
                    <a:pt x="2880" y="828"/>
                  </a:lnTo>
                  <a:lnTo>
                    <a:pt x="2891" y="836"/>
                  </a:lnTo>
                  <a:lnTo>
                    <a:pt x="2891" y="845"/>
                  </a:lnTo>
                  <a:lnTo>
                    <a:pt x="2891" y="853"/>
                  </a:lnTo>
                  <a:lnTo>
                    <a:pt x="2901" y="861"/>
                  </a:lnTo>
                  <a:lnTo>
                    <a:pt x="2901" y="870"/>
                  </a:lnTo>
                  <a:lnTo>
                    <a:pt x="2901" y="878"/>
                  </a:lnTo>
                  <a:lnTo>
                    <a:pt x="2912" y="887"/>
                  </a:lnTo>
                  <a:lnTo>
                    <a:pt x="2912" y="895"/>
                  </a:lnTo>
                  <a:lnTo>
                    <a:pt x="2912" y="904"/>
                  </a:lnTo>
                  <a:lnTo>
                    <a:pt x="2922" y="912"/>
                  </a:lnTo>
                  <a:lnTo>
                    <a:pt x="2922" y="921"/>
                  </a:lnTo>
                  <a:lnTo>
                    <a:pt x="2922" y="929"/>
                  </a:lnTo>
                  <a:lnTo>
                    <a:pt x="2932" y="937"/>
                  </a:lnTo>
                  <a:lnTo>
                    <a:pt x="2932" y="946"/>
                  </a:lnTo>
                  <a:lnTo>
                    <a:pt x="2943" y="954"/>
                  </a:lnTo>
                  <a:lnTo>
                    <a:pt x="2943" y="963"/>
                  </a:lnTo>
                  <a:lnTo>
                    <a:pt x="2943" y="971"/>
                  </a:lnTo>
                  <a:lnTo>
                    <a:pt x="2953" y="980"/>
                  </a:lnTo>
                  <a:lnTo>
                    <a:pt x="2953" y="988"/>
                  </a:lnTo>
                  <a:lnTo>
                    <a:pt x="2953" y="997"/>
                  </a:lnTo>
                  <a:lnTo>
                    <a:pt x="2964" y="1005"/>
                  </a:lnTo>
                  <a:lnTo>
                    <a:pt x="2964" y="1013"/>
                  </a:lnTo>
                  <a:lnTo>
                    <a:pt x="2964" y="1022"/>
                  </a:lnTo>
                  <a:lnTo>
                    <a:pt x="2974" y="1030"/>
                  </a:lnTo>
                  <a:lnTo>
                    <a:pt x="2974" y="1039"/>
                  </a:lnTo>
                  <a:lnTo>
                    <a:pt x="2974" y="1047"/>
                  </a:lnTo>
                  <a:lnTo>
                    <a:pt x="2985" y="1056"/>
                  </a:lnTo>
                  <a:lnTo>
                    <a:pt x="2985" y="1064"/>
                  </a:lnTo>
                  <a:lnTo>
                    <a:pt x="2985" y="1072"/>
                  </a:lnTo>
                  <a:lnTo>
                    <a:pt x="2995" y="1081"/>
                  </a:lnTo>
                  <a:lnTo>
                    <a:pt x="2995" y="1089"/>
                  </a:lnTo>
                  <a:lnTo>
                    <a:pt x="2995" y="1098"/>
                  </a:lnTo>
                  <a:lnTo>
                    <a:pt x="3006" y="1106"/>
                  </a:lnTo>
                  <a:lnTo>
                    <a:pt x="3006" y="1115"/>
                  </a:lnTo>
                  <a:lnTo>
                    <a:pt x="3016" y="1123"/>
                  </a:lnTo>
                  <a:lnTo>
                    <a:pt x="3016" y="1132"/>
                  </a:lnTo>
                  <a:lnTo>
                    <a:pt x="3016" y="1140"/>
                  </a:lnTo>
                  <a:lnTo>
                    <a:pt x="3026" y="1148"/>
                  </a:lnTo>
                  <a:lnTo>
                    <a:pt x="3026" y="1157"/>
                  </a:lnTo>
                  <a:lnTo>
                    <a:pt x="3026" y="1165"/>
                  </a:lnTo>
                  <a:lnTo>
                    <a:pt x="3037" y="1174"/>
                  </a:lnTo>
                  <a:lnTo>
                    <a:pt x="3037" y="1182"/>
                  </a:lnTo>
                  <a:lnTo>
                    <a:pt x="3037" y="1191"/>
                  </a:lnTo>
                  <a:lnTo>
                    <a:pt x="3047" y="1199"/>
                  </a:lnTo>
                  <a:lnTo>
                    <a:pt x="3047" y="1208"/>
                  </a:lnTo>
                  <a:lnTo>
                    <a:pt x="3047" y="1216"/>
                  </a:lnTo>
                  <a:lnTo>
                    <a:pt x="3058" y="1224"/>
                  </a:lnTo>
                  <a:lnTo>
                    <a:pt x="3058" y="1233"/>
                  </a:lnTo>
                  <a:lnTo>
                    <a:pt x="3058" y="1241"/>
                  </a:lnTo>
                  <a:lnTo>
                    <a:pt x="3068" y="1250"/>
                  </a:lnTo>
                  <a:lnTo>
                    <a:pt x="3068" y="1258"/>
                  </a:lnTo>
                  <a:lnTo>
                    <a:pt x="3079" y="1267"/>
                  </a:lnTo>
                  <a:lnTo>
                    <a:pt x="3079" y="1275"/>
                  </a:lnTo>
                  <a:lnTo>
                    <a:pt x="3079" y="1284"/>
                  </a:lnTo>
                  <a:lnTo>
                    <a:pt x="3089" y="1292"/>
                  </a:lnTo>
                  <a:lnTo>
                    <a:pt x="3089" y="1300"/>
                  </a:lnTo>
                  <a:lnTo>
                    <a:pt x="3089" y="1309"/>
                  </a:lnTo>
                  <a:lnTo>
                    <a:pt x="3099" y="1317"/>
                  </a:lnTo>
                  <a:lnTo>
                    <a:pt x="3099" y="1326"/>
                  </a:lnTo>
                  <a:lnTo>
                    <a:pt x="3099" y="1334"/>
                  </a:lnTo>
                  <a:lnTo>
                    <a:pt x="3110" y="1343"/>
                  </a:lnTo>
                  <a:lnTo>
                    <a:pt x="3110" y="1351"/>
                  </a:lnTo>
                  <a:lnTo>
                    <a:pt x="3110" y="1360"/>
                  </a:lnTo>
                  <a:lnTo>
                    <a:pt x="3120" y="1368"/>
                  </a:lnTo>
                  <a:lnTo>
                    <a:pt x="3120" y="1376"/>
                  </a:lnTo>
                  <a:lnTo>
                    <a:pt x="3120" y="1385"/>
                  </a:lnTo>
                  <a:lnTo>
                    <a:pt x="3131" y="1393"/>
                  </a:lnTo>
                  <a:lnTo>
                    <a:pt x="3131" y="1402"/>
                  </a:lnTo>
                  <a:lnTo>
                    <a:pt x="3141" y="1410"/>
                  </a:lnTo>
                  <a:lnTo>
                    <a:pt x="3141" y="1419"/>
                  </a:lnTo>
                  <a:lnTo>
                    <a:pt x="3141" y="1427"/>
                  </a:lnTo>
                  <a:lnTo>
                    <a:pt x="3152" y="1436"/>
                  </a:lnTo>
                  <a:lnTo>
                    <a:pt x="3152" y="1444"/>
                  </a:lnTo>
                  <a:lnTo>
                    <a:pt x="3152" y="1452"/>
                  </a:lnTo>
                  <a:lnTo>
                    <a:pt x="3162" y="1461"/>
                  </a:lnTo>
                  <a:lnTo>
                    <a:pt x="3162" y="1469"/>
                  </a:lnTo>
                  <a:lnTo>
                    <a:pt x="3162" y="1478"/>
                  </a:lnTo>
                  <a:lnTo>
                    <a:pt x="3172" y="1486"/>
                  </a:lnTo>
                  <a:lnTo>
                    <a:pt x="3172" y="1495"/>
                  </a:lnTo>
                  <a:lnTo>
                    <a:pt x="3183" y="1503"/>
                  </a:lnTo>
                  <a:lnTo>
                    <a:pt x="3183" y="1512"/>
                  </a:lnTo>
                  <a:lnTo>
                    <a:pt x="3183" y="1520"/>
                  </a:lnTo>
                  <a:lnTo>
                    <a:pt x="3193" y="1528"/>
                  </a:lnTo>
                  <a:lnTo>
                    <a:pt x="3193" y="1537"/>
                  </a:lnTo>
                  <a:lnTo>
                    <a:pt x="3193" y="1545"/>
                  </a:lnTo>
                  <a:lnTo>
                    <a:pt x="3204" y="1554"/>
                  </a:lnTo>
                  <a:lnTo>
                    <a:pt x="3204" y="1562"/>
                  </a:lnTo>
                  <a:lnTo>
                    <a:pt x="3214" y="1571"/>
                  </a:lnTo>
                  <a:lnTo>
                    <a:pt x="3214" y="1579"/>
                  </a:lnTo>
                  <a:lnTo>
                    <a:pt x="3214" y="1588"/>
                  </a:lnTo>
                  <a:lnTo>
                    <a:pt x="3225" y="1596"/>
                  </a:lnTo>
                  <a:lnTo>
                    <a:pt x="3225" y="1604"/>
                  </a:lnTo>
                  <a:lnTo>
                    <a:pt x="3225" y="1613"/>
                  </a:lnTo>
                  <a:lnTo>
                    <a:pt x="3235" y="1621"/>
                  </a:lnTo>
                  <a:lnTo>
                    <a:pt x="3235" y="1630"/>
                  </a:lnTo>
                  <a:lnTo>
                    <a:pt x="3246" y="1638"/>
                  </a:lnTo>
                  <a:lnTo>
                    <a:pt x="3246" y="1647"/>
                  </a:lnTo>
                  <a:lnTo>
                    <a:pt x="3246" y="1655"/>
                  </a:lnTo>
                  <a:lnTo>
                    <a:pt x="3256" y="1664"/>
                  </a:lnTo>
                  <a:lnTo>
                    <a:pt x="3256" y="1672"/>
                  </a:lnTo>
                  <a:lnTo>
                    <a:pt x="3256" y="1680"/>
                  </a:lnTo>
                  <a:lnTo>
                    <a:pt x="3266" y="1689"/>
                  </a:lnTo>
                  <a:lnTo>
                    <a:pt x="3266" y="1697"/>
                  </a:lnTo>
                  <a:lnTo>
                    <a:pt x="3277" y="1706"/>
                  </a:lnTo>
                  <a:lnTo>
                    <a:pt x="3277" y="1714"/>
                  </a:lnTo>
                  <a:lnTo>
                    <a:pt x="3277" y="1723"/>
                  </a:lnTo>
                  <a:lnTo>
                    <a:pt x="3287" y="1731"/>
                  </a:lnTo>
                  <a:lnTo>
                    <a:pt x="3287" y="1740"/>
                  </a:lnTo>
                  <a:lnTo>
                    <a:pt x="3298" y="1748"/>
                  </a:lnTo>
                  <a:lnTo>
                    <a:pt x="3298" y="1756"/>
                  </a:lnTo>
                  <a:lnTo>
                    <a:pt x="3298" y="1765"/>
                  </a:lnTo>
                  <a:lnTo>
                    <a:pt x="3308" y="1773"/>
                  </a:lnTo>
                  <a:lnTo>
                    <a:pt x="3308" y="1782"/>
                  </a:lnTo>
                  <a:lnTo>
                    <a:pt x="3319" y="1790"/>
                  </a:lnTo>
                  <a:lnTo>
                    <a:pt x="3319" y="1799"/>
                  </a:lnTo>
                  <a:lnTo>
                    <a:pt x="3319" y="1807"/>
                  </a:lnTo>
                  <a:lnTo>
                    <a:pt x="3329" y="1816"/>
                  </a:lnTo>
                  <a:lnTo>
                    <a:pt x="3329" y="1824"/>
                  </a:lnTo>
                  <a:lnTo>
                    <a:pt x="3339" y="1832"/>
                  </a:lnTo>
                  <a:lnTo>
                    <a:pt x="3339" y="1841"/>
                  </a:lnTo>
                  <a:lnTo>
                    <a:pt x="3339" y="1849"/>
                  </a:lnTo>
                  <a:lnTo>
                    <a:pt x="3350" y="1858"/>
                  </a:lnTo>
                  <a:lnTo>
                    <a:pt x="3350" y="1866"/>
                  </a:lnTo>
                  <a:lnTo>
                    <a:pt x="3360" y="1875"/>
                  </a:lnTo>
                  <a:lnTo>
                    <a:pt x="3360" y="1883"/>
                  </a:lnTo>
                  <a:lnTo>
                    <a:pt x="3371" y="1892"/>
                  </a:lnTo>
                  <a:lnTo>
                    <a:pt x="3371" y="1900"/>
                  </a:lnTo>
                  <a:lnTo>
                    <a:pt x="3371" y="1908"/>
                  </a:lnTo>
                  <a:lnTo>
                    <a:pt x="3381" y="1917"/>
                  </a:lnTo>
                  <a:lnTo>
                    <a:pt x="3381" y="1925"/>
                  </a:lnTo>
                  <a:lnTo>
                    <a:pt x="3392" y="1934"/>
                  </a:lnTo>
                  <a:lnTo>
                    <a:pt x="3392" y="1942"/>
                  </a:lnTo>
                  <a:lnTo>
                    <a:pt x="3402" y="1951"/>
                  </a:lnTo>
                  <a:lnTo>
                    <a:pt x="3402" y="1959"/>
                  </a:lnTo>
                  <a:lnTo>
                    <a:pt x="3402" y="1967"/>
                  </a:lnTo>
                  <a:lnTo>
                    <a:pt x="3412" y="1976"/>
                  </a:lnTo>
                  <a:lnTo>
                    <a:pt x="3412" y="1984"/>
                  </a:lnTo>
                  <a:lnTo>
                    <a:pt x="3423" y="1993"/>
                  </a:lnTo>
                  <a:lnTo>
                    <a:pt x="3423" y="2001"/>
                  </a:lnTo>
                  <a:lnTo>
                    <a:pt x="3433" y="2010"/>
                  </a:lnTo>
                  <a:lnTo>
                    <a:pt x="3433" y="2018"/>
                  </a:lnTo>
                  <a:lnTo>
                    <a:pt x="3444" y="2027"/>
                  </a:lnTo>
                  <a:lnTo>
                    <a:pt x="3444" y="2035"/>
                  </a:lnTo>
                  <a:lnTo>
                    <a:pt x="3454" y="2043"/>
                  </a:lnTo>
                  <a:lnTo>
                    <a:pt x="3454" y="2052"/>
                  </a:lnTo>
                  <a:lnTo>
                    <a:pt x="3454" y="2060"/>
                  </a:lnTo>
                  <a:lnTo>
                    <a:pt x="3465" y="2069"/>
                  </a:lnTo>
                  <a:lnTo>
                    <a:pt x="3465" y="2077"/>
                  </a:lnTo>
                  <a:lnTo>
                    <a:pt x="3475" y="2086"/>
                  </a:lnTo>
                  <a:lnTo>
                    <a:pt x="3475" y="2094"/>
                  </a:lnTo>
                  <a:lnTo>
                    <a:pt x="3486" y="2103"/>
                  </a:lnTo>
                  <a:lnTo>
                    <a:pt x="3486" y="2111"/>
                  </a:lnTo>
                  <a:lnTo>
                    <a:pt x="3496" y="2119"/>
                  </a:lnTo>
                  <a:lnTo>
                    <a:pt x="3496" y="2128"/>
                  </a:lnTo>
                  <a:lnTo>
                    <a:pt x="3506" y="2136"/>
                  </a:lnTo>
                  <a:lnTo>
                    <a:pt x="3506" y="2145"/>
                  </a:lnTo>
                  <a:lnTo>
                    <a:pt x="3517" y="2153"/>
                  </a:lnTo>
                  <a:lnTo>
                    <a:pt x="3517" y="2162"/>
                  </a:lnTo>
                  <a:lnTo>
                    <a:pt x="3527" y="2170"/>
                  </a:lnTo>
                  <a:lnTo>
                    <a:pt x="3527" y="2179"/>
                  </a:lnTo>
                  <a:lnTo>
                    <a:pt x="3538" y="2187"/>
                  </a:lnTo>
                  <a:lnTo>
                    <a:pt x="3548" y="2195"/>
                  </a:lnTo>
                  <a:lnTo>
                    <a:pt x="3548" y="2204"/>
                  </a:lnTo>
                  <a:lnTo>
                    <a:pt x="3559" y="2212"/>
                  </a:lnTo>
                  <a:lnTo>
                    <a:pt x="3559" y="2221"/>
                  </a:lnTo>
                  <a:lnTo>
                    <a:pt x="3569" y="2229"/>
                  </a:lnTo>
                  <a:lnTo>
                    <a:pt x="3569" y="2238"/>
                  </a:lnTo>
                  <a:lnTo>
                    <a:pt x="3579" y="2246"/>
                  </a:lnTo>
                  <a:lnTo>
                    <a:pt x="3579" y="2255"/>
                  </a:lnTo>
                  <a:lnTo>
                    <a:pt x="3590" y="2263"/>
                  </a:lnTo>
                  <a:lnTo>
                    <a:pt x="3590" y="2271"/>
                  </a:lnTo>
                  <a:lnTo>
                    <a:pt x="3600" y="2280"/>
                  </a:lnTo>
                  <a:lnTo>
                    <a:pt x="3611" y="2288"/>
                  </a:lnTo>
                  <a:lnTo>
                    <a:pt x="3611" y="2297"/>
                  </a:lnTo>
                  <a:lnTo>
                    <a:pt x="3621" y="2305"/>
                  </a:lnTo>
                  <a:lnTo>
                    <a:pt x="3621" y="2314"/>
                  </a:lnTo>
                  <a:lnTo>
                    <a:pt x="3632" y="2322"/>
                  </a:lnTo>
                  <a:lnTo>
                    <a:pt x="3642" y="2331"/>
                  </a:lnTo>
                  <a:lnTo>
                    <a:pt x="3642" y="2339"/>
                  </a:lnTo>
                  <a:lnTo>
                    <a:pt x="3652" y="2347"/>
                  </a:lnTo>
                  <a:lnTo>
                    <a:pt x="3663" y="2356"/>
                  </a:lnTo>
                  <a:lnTo>
                    <a:pt x="3663" y="2364"/>
                  </a:lnTo>
                  <a:lnTo>
                    <a:pt x="3673" y="2373"/>
                  </a:lnTo>
                  <a:lnTo>
                    <a:pt x="3684" y="2381"/>
                  </a:lnTo>
                  <a:lnTo>
                    <a:pt x="3684" y="2390"/>
                  </a:lnTo>
                  <a:lnTo>
                    <a:pt x="3694" y="2398"/>
                  </a:lnTo>
                  <a:lnTo>
                    <a:pt x="3705" y="2407"/>
                  </a:lnTo>
                  <a:lnTo>
                    <a:pt x="3705" y="2415"/>
                  </a:lnTo>
                  <a:lnTo>
                    <a:pt x="3715" y="2423"/>
                  </a:lnTo>
                  <a:lnTo>
                    <a:pt x="3726" y="2432"/>
                  </a:lnTo>
                  <a:lnTo>
                    <a:pt x="3726" y="2440"/>
                  </a:lnTo>
                  <a:lnTo>
                    <a:pt x="3736" y="2449"/>
                  </a:lnTo>
                  <a:lnTo>
                    <a:pt x="3746" y="2457"/>
                  </a:lnTo>
                  <a:lnTo>
                    <a:pt x="3757" y="2466"/>
                  </a:lnTo>
                  <a:lnTo>
                    <a:pt x="3757" y="2474"/>
                  </a:lnTo>
                  <a:lnTo>
                    <a:pt x="3767" y="2483"/>
                  </a:lnTo>
                  <a:lnTo>
                    <a:pt x="3778" y="2491"/>
                  </a:lnTo>
                  <a:lnTo>
                    <a:pt x="3788" y="2499"/>
                  </a:lnTo>
                  <a:lnTo>
                    <a:pt x="3799" y="2508"/>
                  </a:lnTo>
                  <a:lnTo>
                    <a:pt x="3799" y="2516"/>
                  </a:lnTo>
                  <a:lnTo>
                    <a:pt x="3809" y="2525"/>
                  </a:lnTo>
                  <a:lnTo>
                    <a:pt x="3819" y="2533"/>
                  </a:lnTo>
                  <a:lnTo>
                    <a:pt x="3830" y="2542"/>
                  </a:lnTo>
                  <a:lnTo>
                    <a:pt x="3840" y="2550"/>
                  </a:lnTo>
                  <a:lnTo>
                    <a:pt x="3851" y="2559"/>
                  </a:lnTo>
                  <a:lnTo>
                    <a:pt x="3861" y="2567"/>
                  </a:lnTo>
                  <a:lnTo>
                    <a:pt x="3872" y="2575"/>
                  </a:lnTo>
                  <a:lnTo>
                    <a:pt x="3882" y="2584"/>
                  </a:lnTo>
                  <a:lnTo>
                    <a:pt x="3892" y="2592"/>
                  </a:lnTo>
                  <a:lnTo>
                    <a:pt x="3903" y="2601"/>
                  </a:lnTo>
                  <a:lnTo>
                    <a:pt x="3913" y="2609"/>
                  </a:lnTo>
                  <a:lnTo>
                    <a:pt x="3924" y="2618"/>
                  </a:lnTo>
                  <a:lnTo>
                    <a:pt x="3934" y="2626"/>
                  </a:lnTo>
                  <a:lnTo>
                    <a:pt x="3945" y="2635"/>
                  </a:lnTo>
                  <a:lnTo>
                    <a:pt x="3955" y="2643"/>
                  </a:lnTo>
                  <a:lnTo>
                    <a:pt x="3966" y="2651"/>
                  </a:lnTo>
                  <a:lnTo>
                    <a:pt x="3976" y="2660"/>
                  </a:lnTo>
                  <a:lnTo>
                    <a:pt x="3986" y="2668"/>
                  </a:lnTo>
                  <a:lnTo>
                    <a:pt x="3997" y="2677"/>
                  </a:lnTo>
                  <a:lnTo>
                    <a:pt x="4007" y="2677"/>
                  </a:lnTo>
                  <a:lnTo>
                    <a:pt x="4018" y="2685"/>
                  </a:lnTo>
                  <a:lnTo>
                    <a:pt x="4028" y="2694"/>
                  </a:lnTo>
                  <a:lnTo>
                    <a:pt x="4039" y="2694"/>
                  </a:lnTo>
                  <a:lnTo>
                    <a:pt x="4049" y="2702"/>
                  </a:lnTo>
                  <a:lnTo>
                    <a:pt x="4059" y="2711"/>
                  </a:lnTo>
                  <a:lnTo>
                    <a:pt x="4070" y="2711"/>
                  </a:lnTo>
                  <a:lnTo>
                    <a:pt x="4080" y="2719"/>
                  </a:lnTo>
                  <a:lnTo>
                    <a:pt x="4091" y="2727"/>
                  </a:lnTo>
                  <a:lnTo>
                    <a:pt x="4101" y="2727"/>
                  </a:lnTo>
                  <a:lnTo>
                    <a:pt x="4112" y="2736"/>
                  </a:lnTo>
                  <a:lnTo>
                    <a:pt x="4122" y="2736"/>
                  </a:lnTo>
                  <a:lnTo>
                    <a:pt x="4132" y="2744"/>
                  </a:lnTo>
                  <a:lnTo>
                    <a:pt x="4143" y="2744"/>
                  </a:lnTo>
                  <a:lnTo>
                    <a:pt x="4153" y="2753"/>
                  </a:lnTo>
                  <a:lnTo>
                    <a:pt x="4164" y="2753"/>
                  </a:lnTo>
                  <a:lnTo>
                    <a:pt x="4174" y="2761"/>
                  </a:lnTo>
                  <a:lnTo>
                    <a:pt x="4185" y="2761"/>
                  </a:lnTo>
                  <a:lnTo>
                    <a:pt x="4195" y="2770"/>
                  </a:lnTo>
                  <a:lnTo>
                    <a:pt x="4206" y="2770"/>
                  </a:lnTo>
                  <a:lnTo>
                    <a:pt x="4216" y="2778"/>
                  </a:lnTo>
                  <a:lnTo>
                    <a:pt x="4226" y="2778"/>
                  </a:lnTo>
                  <a:lnTo>
                    <a:pt x="4237" y="2778"/>
                  </a:lnTo>
                  <a:lnTo>
                    <a:pt x="4247" y="2787"/>
                  </a:lnTo>
                  <a:lnTo>
                    <a:pt x="4258" y="2787"/>
                  </a:lnTo>
                  <a:lnTo>
                    <a:pt x="4268" y="2787"/>
                  </a:lnTo>
                  <a:lnTo>
                    <a:pt x="4279" y="2795"/>
                  </a:lnTo>
                  <a:lnTo>
                    <a:pt x="4289" y="2795"/>
                  </a:lnTo>
                  <a:lnTo>
                    <a:pt x="4299" y="2795"/>
                  </a:lnTo>
                  <a:lnTo>
                    <a:pt x="4310" y="2803"/>
                  </a:lnTo>
                  <a:lnTo>
                    <a:pt x="4320" y="2803"/>
                  </a:lnTo>
                  <a:lnTo>
                    <a:pt x="4331" y="2803"/>
                  </a:lnTo>
                  <a:lnTo>
                    <a:pt x="4341" y="2812"/>
                  </a:lnTo>
                  <a:lnTo>
                    <a:pt x="4352" y="2812"/>
                  </a:lnTo>
                  <a:lnTo>
                    <a:pt x="4362" y="2812"/>
                  </a:lnTo>
                  <a:lnTo>
                    <a:pt x="4372" y="2812"/>
                  </a:lnTo>
                  <a:lnTo>
                    <a:pt x="4383" y="2820"/>
                  </a:lnTo>
                  <a:lnTo>
                    <a:pt x="4393" y="2820"/>
                  </a:lnTo>
                  <a:lnTo>
                    <a:pt x="4404" y="2820"/>
                  </a:lnTo>
                  <a:lnTo>
                    <a:pt x="4414" y="2820"/>
                  </a:lnTo>
                  <a:lnTo>
                    <a:pt x="4425" y="2829"/>
                  </a:lnTo>
                  <a:lnTo>
                    <a:pt x="4435" y="2829"/>
                  </a:lnTo>
                  <a:lnTo>
                    <a:pt x="4446" y="2829"/>
                  </a:lnTo>
                  <a:lnTo>
                    <a:pt x="4456" y="2829"/>
                  </a:lnTo>
                  <a:lnTo>
                    <a:pt x="4466" y="2829"/>
                  </a:lnTo>
                  <a:lnTo>
                    <a:pt x="4477" y="2837"/>
                  </a:lnTo>
                  <a:lnTo>
                    <a:pt x="4487" y="2837"/>
                  </a:lnTo>
                  <a:lnTo>
                    <a:pt x="4498" y="2837"/>
                  </a:lnTo>
                  <a:lnTo>
                    <a:pt x="4508" y="2837"/>
                  </a:lnTo>
                  <a:lnTo>
                    <a:pt x="4519" y="2837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3" name="Line 34"/>
            <p:cNvSpPr/>
            <p:nvPr/>
          </p:nvSpPr>
          <p:spPr>
            <a:xfrm flipV="1">
              <a:off x="1301" y="0"/>
              <a:ext cx="10" cy="24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90144" name="Object 35"/>
            <p:cNvGraphicFramePr>
              <a:graphicFrameLocks noChangeAspect="1"/>
            </p:cNvGraphicFramePr>
            <p:nvPr/>
          </p:nvGraphicFramePr>
          <p:xfrm>
            <a:off x="1632" y="1203"/>
            <a:ext cx="7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0" r:id="rId23" imgW="660400" imgH="228600" progId="Equation.3">
                    <p:embed/>
                  </p:oleObj>
                </mc:Choice>
                <mc:Fallback>
                  <p:oleObj r:id="rId23" imgW="660400" imgH="228600" progId="Equation.3">
                    <p:embed/>
                    <p:pic>
                      <p:nvPicPr>
                        <p:cNvPr id="0" name="图片 349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32" y="1203"/>
                          <a:ext cx="74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5" name="Line 36"/>
            <p:cNvSpPr/>
            <p:nvPr/>
          </p:nvSpPr>
          <p:spPr>
            <a:xfrm flipH="1">
              <a:off x="1866" y="872"/>
              <a:ext cx="0" cy="32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0146" name="Oval 37"/>
            <p:cNvSpPr/>
            <p:nvPr/>
          </p:nvSpPr>
          <p:spPr>
            <a:xfrm>
              <a:off x="1845" y="1163"/>
              <a:ext cx="35" cy="34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0147" name="Line 38"/>
            <p:cNvSpPr/>
            <p:nvPr/>
          </p:nvSpPr>
          <p:spPr>
            <a:xfrm flipV="1">
              <a:off x="1998" y="938"/>
              <a:ext cx="191" cy="15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0148" name="Object 39"/>
            <p:cNvGraphicFramePr>
              <a:graphicFrameLocks noChangeAspect="1"/>
            </p:cNvGraphicFramePr>
            <p:nvPr/>
          </p:nvGraphicFramePr>
          <p:xfrm>
            <a:off x="2094" y="776"/>
            <a:ext cx="31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1" r:id="rId25" imgW="317500" imgH="177800" progId="Equation.3">
                    <p:embed/>
                  </p:oleObj>
                </mc:Choice>
                <mc:Fallback>
                  <p:oleObj r:id="rId25" imgW="317500" imgH="177800" progId="Equation.3">
                    <p:embed/>
                    <p:pic>
                      <p:nvPicPr>
                        <p:cNvPr id="0" name="图片 349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094" y="776"/>
                          <a:ext cx="317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9" name="Object 40"/>
            <p:cNvGraphicFramePr>
              <a:graphicFrameLocks noChangeAspect="1"/>
            </p:cNvGraphicFramePr>
            <p:nvPr/>
          </p:nvGraphicFramePr>
          <p:xfrm>
            <a:off x="1110" y="692"/>
            <a:ext cx="44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2" r:id="rId27" imgW="355600" imgH="177800" progId="Equation.3">
                    <p:embed/>
                  </p:oleObj>
                </mc:Choice>
                <mc:Fallback>
                  <p:oleObj r:id="rId27" imgW="355600" imgH="177800" progId="Equation.3">
                    <p:embed/>
                    <p:pic>
                      <p:nvPicPr>
                        <p:cNvPr id="0" name="图片 349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10" y="692"/>
                          <a:ext cx="444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0" name="Object 41"/>
            <p:cNvGraphicFramePr>
              <a:graphicFrameLocks noChangeAspect="1"/>
            </p:cNvGraphicFramePr>
            <p:nvPr/>
          </p:nvGraphicFramePr>
          <p:xfrm>
            <a:off x="317" y="745"/>
            <a:ext cx="31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3" r:id="rId29" imgW="317500" imgH="177800" progId="Equation.3">
                    <p:embed/>
                  </p:oleObj>
                </mc:Choice>
                <mc:Fallback>
                  <p:oleObj r:id="rId29" imgW="317500" imgH="177800" progId="Equation.3">
                    <p:embed/>
                    <p:pic>
                      <p:nvPicPr>
                        <p:cNvPr id="0" name="图片 348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17" y="745"/>
                          <a:ext cx="317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151" name="Group 42"/>
            <p:cNvGrpSpPr/>
            <p:nvPr/>
          </p:nvGrpSpPr>
          <p:grpSpPr>
            <a:xfrm flipH="1">
              <a:off x="239" y="907"/>
              <a:ext cx="540" cy="277"/>
              <a:chOff x="0" y="0"/>
              <a:chExt cx="720" cy="432"/>
            </a:xfrm>
          </p:grpSpPr>
          <p:sp>
            <p:nvSpPr>
              <p:cNvPr id="90152" name="Line 43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53" name="Line 44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54" name="Line 45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55" name="Line 46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56" name="Line 47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57" name="Line 48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58" name="Line 49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59" name="Line 50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60" name="Line 51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61" name="Line 52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62" name="Line 53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63" name="Line 54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164" name="Line 55"/>
            <p:cNvSpPr/>
            <p:nvPr/>
          </p:nvSpPr>
          <p:spPr>
            <a:xfrm flipH="1">
              <a:off x="773" y="879"/>
              <a:ext cx="0" cy="32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0165" name="Oval 56"/>
            <p:cNvSpPr/>
            <p:nvPr/>
          </p:nvSpPr>
          <p:spPr>
            <a:xfrm>
              <a:off x="752" y="1170"/>
              <a:ext cx="35" cy="34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0166" name="Line 57"/>
            <p:cNvSpPr/>
            <p:nvPr/>
          </p:nvSpPr>
          <p:spPr>
            <a:xfrm flipH="1" flipV="1">
              <a:off x="476" y="938"/>
              <a:ext cx="158" cy="15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167" name="Line 58"/>
            <p:cNvSpPr/>
            <p:nvPr/>
          </p:nvSpPr>
          <p:spPr>
            <a:xfrm>
              <a:off x="1308" y="248"/>
              <a:ext cx="0" cy="953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0168" name="Line 59"/>
            <p:cNvSpPr/>
            <p:nvPr/>
          </p:nvSpPr>
          <p:spPr>
            <a:xfrm>
              <a:off x="1308" y="1184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0169" name="Object 60"/>
            <p:cNvGraphicFramePr>
              <a:graphicFrameLocks noChangeAspect="1"/>
            </p:cNvGraphicFramePr>
            <p:nvPr/>
          </p:nvGraphicFramePr>
          <p:xfrm>
            <a:off x="288" y="1203"/>
            <a:ext cx="87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4" r:id="rId30" imgW="774700" imgH="228600" progId="Equation.3">
                    <p:embed/>
                  </p:oleObj>
                </mc:Choice>
                <mc:Fallback>
                  <p:oleObj r:id="rId30" imgW="774700" imgH="228600" progId="Equation.3">
                    <p:embed/>
                    <p:pic>
                      <p:nvPicPr>
                        <p:cNvPr id="0" name="图片 349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88" y="1203"/>
                          <a:ext cx="877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Group 4"/>
          <p:cNvGrpSpPr/>
          <p:nvPr/>
        </p:nvGrpSpPr>
        <p:grpSpPr>
          <a:xfrm>
            <a:off x="4500563" y="404813"/>
            <a:ext cx="4343400" cy="2300287"/>
            <a:chOff x="0" y="0"/>
            <a:chExt cx="2736" cy="1449"/>
          </a:xfrm>
        </p:grpSpPr>
        <p:grpSp>
          <p:nvGrpSpPr>
            <p:cNvPr id="91138" name="Group 5"/>
            <p:cNvGrpSpPr/>
            <p:nvPr/>
          </p:nvGrpSpPr>
          <p:grpSpPr>
            <a:xfrm>
              <a:off x="0" y="1184"/>
              <a:ext cx="2736" cy="186"/>
              <a:chOff x="0" y="0"/>
              <a:chExt cx="4140" cy="291"/>
            </a:xfrm>
          </p:grpSpPr>
          <p:graphicFrame>
            <p:nvGraphicFramePr>
              <p:cNvPr id="91139" name="Object 6"/>
              <p:cNvGraphicFramePr>
                <a:graphicFrameLocks noChangeAspect="1"/>
              </p:cNvGraphicFramePr>
              <p:nvPr/>
            </p:nvGraphicFramePr>
            <p:xfrm>
              <a:off x="3936" y="69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9" r:id="rId3" imgW="139700" imgH="139700" progId="Equation.3">
                      <p:embed/>
                    </p:oleObj>
                  </mc:Choice>
                  <mc:Fallback>
                    <p:oleObj r:id="rId3" imgW="139700" imgH="139700" progId="Equation.3">
                      <p:embed/>
                      <p:pic>
                        <p:nvPicPr>
                          <p:cNvPr id="0" name="图片 349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36" y="69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40" name="Line 7"/>
              <p:cNvSpPr/>
              <p:nvPr/>
            </p:nvSpPr>
            <p:spPr>
              <a:xfrm>
                <a:off x="0" y="0"/>
                <a:ext cx="4128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91141" name="Object 8"/>
              <p:cNvGraphicFramePr>
                <a:graphicFrameLocks noChangeAspect="1"/>
              </p:cNvGraphicFramePr>
              <p:nvPr/>
            </p:nvGraphicFramePr>
            <p:xfrm>
              <a:off x="1728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20" r:id="rId5" imgW="165100" imgH="177800" progId="Equation.3">
                      <p:embed/>
                    </p:oleObj>
                  </mc:Choice>
                  <mc:Fallback>
                    <p:oleObj r:id="rId5" imgW="165100" imgH="177800" progId="Equation.3">
                      <p:embed/>
                      <p:pic>
                        <p:nvPicPr>
                          <p:cNvPr id="0" name="图片 349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728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1142" name="Group 9"/>
            <p:cNvGrpSpPr/>
            <p:nvPr/>
          </p:nvGrpSpPr>
          <p:grpSpPr>
            <a:xfrm>
              <a:off x="1872" y="907"/>
              <a:ext cx="475" cy="277"/>
              <a:chOff x="0" y="0"/>
              <a:chExt cx="720" cy="432"/>
            </a:xfrm>
          </p:grpSpPr>
          <p:sp>
            <p:nvSpPr>
              <p:cNvPr id="91143" name="Line 10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4" name="Line 11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5" name="Line 12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6" name="Line 13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7" name="Line 14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8" name="Line 15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9" name="Line 16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0" name="Line 17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1" name="Line 18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2" name="Line 19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3" name="Line 20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4" name="Line 21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1155" name="未知"/>
            <p:cNvSpPr/>
            <p:nvPr/>
          </p:nvSpPr>
          <p:spPr>
            <a:xfrm>
              <a:off x="196" y="247"/>
              <a:ext cx="2225" cy="911"/>
            </a:xfrm>
            <a:custGeom>
              <a:avLst/>
              <a:gdLst/>
              <a:ahLst/>
              <a:cxnLst>
                <a:cxn ang="0">
                  <a:pos x="57" y="906"/>
                </a:cxn>
                <a:cxn ang="0">
                  <a:pos x="118" y="895"/>
                </a:cxn>
                <a:cxn ang="0">
                  <a:pos x="180" y="881"/>
                </a:cxn>
                <a:cxn ang="0">
                  <a:pos x="242" y="862"/>
                </a:cxn>
                <a:cxn ang="0">
                  <a:pos x="303" y="835"/>
                </a:cxn>
                <a:cxn ang="0">
                  <a:pos x="365" y="802"/>
                </a:cxn>
                <a:cxn ang="0">
                  <a:pos x="411" y="770"/>
                </a:cxn>
                <a:cxn ang="0">
                  <a:pos x="447" y="738"/>
                </a:cxn>
                <a:cxn ang="0">
                  <a:pos x="483" y="705"/>
                </a:cxn>
                <a:cxn ang="0">
                  <a:pos x="514" y="672"/>
                </a:cxn>
                <a:cxn ang="0">
                  <a:pos x="545" y="640"/>
                </a:cxn>
                <a:cxn ang="0">
                  <a:pos x="571" y="608"/>
                </a:cxn>
                <a:cxn ang="0">
                  <a:pos x="596" y="575"/>
                </a:cxn>
                <a:cxn ang="0">
                  <a:pos x="622" y="542"/>
                </a:cxn>
                <a:cxn ang="0">
                  <a:pos x="643" y="510"/>
                </a:cxn>
                <a:cxn ang="0">
                  <a:pos x="663" y="477"/>
                </a:cxn>
                <a:cxn ang="0">
                  <a:pos x="689" y="445"/>
                </a:cxn>
                <a:cxn ang="0">
                  <a:pos x="709" y="412"/>
                </a:cxn>
                <a:cxn ang="0">
                  <a:pos x="730" y="380"/>
                </a:cxn>
                <a:cxn ang="0">
                  <a:pos x="750" y="347"/>
                </a:cxn>
                <a:cxn ang="0">
                  <a:pos x="776" y="315"/>
                </a:cxn>
                <a:cxn ang="0">
                  <a:pos x="797" y="282"/>
                </a:cxn>
                <a:cxn ang="0">
                  <a:pos x="817" y="250"/>
                </a:cxn>
                <a:cxn ang="0">
                  <a:pos x="843" y="217"/>
                </a:cxn>
                <a:cxn ang="0">
                  <a:pos x="863" y="184"/>
                </a:cxn>
                <a:cxn ang="0">
                  <a:pos x="889" y="152"/>
                </a:cxn>
                <a:cxn ang="0">
                  <a:pos x="920" y="119"/>
                </a:cxn>
                <a:cxn ang="0">
                  <a:pos x="951" y="87"/>
                </a:cxn>
                <a:cxn ang="0">
                  <a:pos x="987" y="54"/>
                </a:cxn>
                <a:cxn ang="0">
                  <a:pos x="1033" y="22"/>
                </a:cxn>
                <a:cxn ang="0">
                  <a:pos x="1095" y="0"/>
                </a:cxn>
                <a:cxn ang="0">
                  <a:pos x="1156" y="8"/>
                </a:cxn>
                <a:cxn ang="0">
                  <a:pos x="1218" y="35"/>
                </a:cxn>
                <a:cxn ang="0">
                  <a:pos x="1259" y="68"/>
                </a:cxn>
                <a:cxn ang="0">
                  <a:pos x="1290" y="101"/>
                </a:cxn>
                <a:cxn ang="0">
                  <a:pos x="1321" y="133"/>
                </a:cxn>
                <a:cxn ang="0">
                  <a:pos x="1346" y="165"/>
                </a:cxn>
                <a:cxn ang="0">
                  <a:pos x="1372" y="198"/>
                </a:cxn>
                <a:cxn ang="0">
                  <a:pos x="1392" y="231"/>
                </a:cxn>
                <a:cxn ang="0">
                  <a:pos x="1418" y="263"/>
                </a:cxn>
                <a:cxn ang="0">
                  <a:pos x="1439" y="296"/>
                </a:cxn>
                <a:cxn ang="0">
                  <a:pos x="1459" y="328"/>
                </a:cxn>
                <a:cxn ang="0">
                  <a:pos x="1485" y="361"/>
                </a:cxn>
                <a:cxn ang="0">
                  <a:pos x="1506" y="393"/>
                </a:cxn>
                <a:cxn ang="0">
                  <a:pos x="1526" y="426"/>
                </a:cxn>
                <a:cxn ang="0">
                  <a:pos x="1547" y="458"/>
                </a:cxn>
                <a:cxn ang="0">
                  <a:pos x="1572" y="491"/>
                </a:cxn>
                <a:cxn ang="0">
                  <a:pos x="1593" y="523"/>
                </a:cxn>
                <a:cxn ang="0">
                  <a:pos x="1618" y="556"/>
                </a:cxn>
                <a:cxn ang="0">
                  <a:pos x="1644" y="588"/>
                </a:cxn>
                <a:cxn ang="0">
                  <a:pos x="1670" y="621"/>
                </a:cxn>
                <a:cxn ang="0">
                  <a:pos x="1696" y="653"/>
                </a:cxn>
                <a:cxn ang="0">
                  <a:pos x="1726" y="686"/>
                </a:cxn>
                <a:cxn ang="0">
                  <a:pos x="1757" y="719"/>
                </a:cxn>
                <a:cxn ang="0">
                  <a:pos x="1793" y="751"/>
                </a:cxn>
                <a:cxn ang="0">
                  <a:pos x="1835" y="784"/>
                </a:cxn>
                <a:cxn ang="0">
                  <a:pos x="1886" y="816"/>
                </a:cxn>
                <a:cxn ang="0">
                  <a:pos x="1947" y="849"/>
                </a:cxn>
                <a:cxn ang="0">
                  <a:pos x="2009" y="873"/>
                </a:cxn>
                <a:cxn ang="0">
                  <a:pos x="2071" y="889"/>
                </a:cxn>
                <a:cxn ang="0">
                  <a:pos x="2132" y="900"/>
                </a:cxn>
                <a:cxn ang="0">
                  <a:pos x="2194" y="908"/>
                </a:cxn>
              </a:cxnLst>
              <a:rect l="0" t="0" r="0" b="0"/>
              <a:pathLst>
                <a:path w="4519" h="2837">
                  <a:moveTo>
                    <a:pt x="0" y="2837"/>
                  </a:moveTo>
                  <a:lnTo>
                    <a:pt x="11" y="2837"/>
                  </a:lnTo>
                  <a:lnTo>
                    <a:pt x="21" y="2837"/>
                  </a:lnTo>
                  <a:lnTo>
                    <a:pt x="32" y="2837"/>
                  </a:lnTo>
                  <a:lnTo>
                    <a:pt x="42" y="2829"/>
                  </a:lnTo>
                  <a:lnTo>
                    <a:pt x="52" y="2829"/>
                  </a:lnTo>
                  <a:lnTo>
                    <a:pt x="63" y="2829"/>
                  </a:lnTo>
                  <a:lnTo>
                    <a:pt x="73" y="2829"/>
                  </a:lnTo>
                  <a:lnTo>
                    <a:pt x="84" y="2829"/>
                  </a:lnTo>
                  <a:lnTo>
                    <a:pt x="94" y="2820"/>
                  </a:lnTo>
                  <a:lnTo>
                    <a:pt x="105" y="2820"/>
                  </a:lnTo>
                  <a:lnTo>
                    <a:pt x="115" y="2820"/>
                  </a:lnTo>
                  <a:lnTo>
                    <a:pt x="126" y="2820"/>
                  </a:lnTo>
                  <a:lnTo>
                    <a:pt x="136" y="2820"/>
                  </a:lnTo>
                  <a:lnTo>
                    <a:pt x="146" y="2812"/>
                  </a:lnTo>
                  <a:lnTo>
                    <a:pt x="157" y="2812"/>
                  </a:lnTo>
                  <a:lnTo>
                    <a:pt x="167" y="2812"/>
                  </a:lnTo>
                  <a:lnTo>
                    <a:pt x="178" y="2803"/>
                  </a:lnTo>
                  <a:lnTo>
                    <a:pt x="188" y="2803"/>
                  </a:lnTo>
                  <a:lnTo>
                    <a:pt x="199" y="2803"/>
                  </a:lnTo>
                  <a:lnTo>
                    <a:pt x="209" y="2795"/>
                  </a:lnTo>
                  <a:lnTo>
                    <a:pt x="219" y="2795"/>
                  </a:lnTo>
                  <a:lnTo>
                    <a:pt x="230" y="2795"/>
                  </a:lnTo>
                  <a:lnTo>
                    <a:pt x="240" y="2787"/>
                  </a:lnTo>
                  <a:lnTo>
                    <a:pt x="251" y="2787"/>
                  </a:lnTo>
                  <a:lnTo>
                    <a:pt x="261" y="2787"/>
                  </a:lnTo>
                  <a:lnTo>
                    <a:pt x="272" y="2778"/>
                  </a:lnTo>
                  <a:lnTo>
                    <a:pt x="282" y="2778"/>
                  </a:lnTo>
                  <a:lnTo>
                    <a:pt x="292" y="2778"/>
                  </a:lnTo>
                  <a:lnTo>
                    <a:pt x="303" y="2770"/>
                  </a:lnTo>
                  <a:lnTo>
                    <a:pt x="313" y="2770"/>
                  </a:lnTo>
                  <a:lnTo>
                    <a:pt x="324" y="2761"/>
                  </a:lnTo>
                  <a:lnTo>
                    <a:pt x="334" y="2761"/>
                  </a:lnTo>
                  <a:lnTo>
                    <a:pt x="345" y="2753"/>
                  </a:lnTo>
                  <a:lnTo>
                    <a:pt x="355" y="2753"/>
                  </a:lnTo>
                  <a:lnTo>
                    <a:pt x="366" y="2744"/>
                  </a:lnTo>
                  <a:lnTo>
                    <a:pt x="376" y="2744"/>
                  </a:lnTo>
                  <a:lnTo>
                    <a:pt x="386" y="2736"/>
                  </a:lnTo>
                  <a:lnTo>
                    <a:pt x="397" y="2736"/>
                  </a:lnTo>
                  <a:lnTo>
                    <a:pt x="407" y="2727"/>
                  </a:lnTo>
                  <a:lnTo>
                    <a:pt x="418" y="2727"/>
                  </a:lnTo>
                  <a:lnTo>
                    <a:pt x="428" y="2719"/>
                  </a:lnTo>
                  <a:lnTo>
                    <a:pt x="439" y="2711"/>
                  </a:lnTo>
                  <a:lnTo>
                    <a:pt x="449" y="2711"/>
                  </a:lnTo>
                  <a:lnTo>
                    <a:pt x="459" y="2702"/>
                  </a:lnTo>
                  <a:lnTo>
                    <a:pt x="470" y="2694"/>
                  </a:lnTo>
                  <a:lnTo>
                    <a:pt x="480" y="2694"/>
                  </a:lnTo>
                  <a:lnTo>
                    <a:pt x="491" y="2685"/>
                  </a:lnTo>
                  <a:lnTo>
                    <a:pt x="501" y="2677"/>
                  </a:lnTo>
                  <a:lnTo>
                    <a:pt x="512" y="2677"/>
                  </a:lnTo>
                  <a:lnTo>
                    <a:pt x="522" y="2668"/>
                  </a:lnTo>
                  <a:lnTo>
                    <a:pt x="532" y="2660"/>
                  </a:lnTo>
                  <a:lnTo>
                    <a:pt x="543" y="2651"/>
                  </a:lnTo>
                  <a:lnTo>
                    <a:pt x="553" y="2643"/>
                  </a:lnTo>
                  <a:lnTo>
                    <a:pt x="564" y="2643"/>
                  </a:lnTo>
                  <a:lnTo>
                    <a:pt x="574" y="2635"/>
                  </a:lnTo>
                  <a:lnTo>
                    <a:pt x="585" y="2626"/>
                  </a:lnTo>
                  <a:lnTo>
                    <a:pt x="595" y="2618"/>
                  </a:lnTo>
                  <a:lnTo>
                    <a:pt x="606" y="2609"/>
                  </a:lnTo>
                  <a:lnTo>
                    <a:pt x="616" y="2601"/>
                  </a:lnTo>
                  <a:lnTo>
                    <a:pt x="626" y="2592"/>
                  </a:lnTo>
                  <a:lnTo>
                    <a:pt x="637" y="2584"/>
                  </a:lnTo>
                  <a:lnTo>
                    <a:pt x="647" y="2575"/>
                  </a:lnTo>
                  <a:lnTo>
                    <a:pt x="658" y="2567"/>
                  </a:lnTo>
                  <a:lnTo>
                    <a:pt x="668" y="2559"/>
                  </a:lnTo>
                  <a:lnTo>
                    <a:pt x="679" y="2550"/>
                  </a:lnTo>
                  <a:lnTo>
                    <a:pt x="689" y="2542"/>
                  </a:lnTo>
                  <a:lnTo>
                    <a:pt x="699" y="2533"/>
                  </a:lnTo>
                  <a:lnTo>
                    <a:pt x="710" y="2525"/>
                  </a:lnTo>
                  <a:lnTo>
                    <a:pt x="720" y="2516"/>
                  </a:lnTo>
                  <a:lnTo>
                    <a:pt x="731" y="2508"/>
                  </a:lnTo>
                  <a:lnTo>
                    <a:pt x="741" y="2499"/>
                  </a:lnTo>
                  <a:lnTo>
                    <a:pt x="752" y="2491"/>
                  </a:lnTo>
                  <a:lnTo>
                    <a:pt x="762" y="2483"/>
                  </a:lnTo>
                  <a:lnTo>
                    <a:pt x="762" y="2474"/>
                  </a:lnTo>
                  <a:lnTo>
                    <a:pt x="772" y="2466"/>
                  </a:lnTo>
                  <a:lnTo>
                    <a:pt x="783" y="2457"/>
                  </a:lnTo>
                  <a:lnTo>
                    <a:pt x="793" y="2449"/>
                  </a:lnTo>
                  <a:lnTo>
                    <a:pt x="793" y="2440"/>
                  </a:lnTo>
                  <a:lnTo>
                    <a:pt x="804" y="2432"/>
                  </a:lnTo>
                  <a:lnTo>
                    <a:pt x="814" y="2423"/>
                  </a:lnTo>
                  <a:lnTo>
                    <a:pt x="814" y="2415"/>
                  </a:lnTo>
                  <a:lnTo>
                    <a:pt x="825" y="2407"/>
                  </a:lnTo>
                  <a:lnTo>
                    <a:pt x="835" y="2398"/>
                  </a:lnTo>
                  <a:lnTo>
                    <a:pt x="835" y="2390"/>
                  </a:lnTo>
                  <a:lnTo>
                    <a:pt x="846" y="2381"/>
                  </a:lnTo>
                  <a:lnTo>
                    <a:pt x="856" y="2373"/>
                  </a:lnTo>
                  <a:lnTo>
                    <a:pt x="856" y="2364"/>
                  </a:lnTo>
                  <a:lnTo>
                    <a:pt x="866" y="2356"/>
                  </a:lnTo>
                  <a:lnTo>
                    <a:pt x="877" y="2347"/>
                  </a:lnTo>
                  <a:lnTo>
                    <a:pt x="877" y="2339"/>
                  </a:lnTo>
                  <a:lnTo>
                    <a:pt x="887" y="2331"/>
                  </a:lnTo>
                  <a:lnTo>
                    <a:pt x="887" y="2322"/>
                  </a:lnTo>
                  <a:lnTo>
                    <a:pt x="898" y="2314"/>
                  </a:lnTo>
                  <a:lnTo>
                    <a:pt x="908" y="2305"/>
                  </a:lnTo>
                  <a:lnTo>
                    <a:pt x="908" y="2297"/>
                  </a:lnTo>
                  <a:lnTo>
                    <a:pt x="919" y="2288"/>
                  </a:lnTo>
                  <a:lnTo>
                    <a:pt x="919" y="2280"/>
                  </a:lnTo>
                  <a:lnTo>
                    <a:pt x="929" y="2271"/>
                  </a:lnTo>
                  <a:lnTo>
                    <a:pt x="939" y="2263"/>
                  </a:lnTo>
                  <a:lnTo>
                    <a:pt x="939" y="2255"/>
                  </a:lnTo>
                  <a:lnTo>
                    <a:pt x="950" y="2246"/>
                  </a:lnTo>
                  <a:lnTo>
                    <a:pt x="950" y="2238"/>
                  </a:lnTo>
                  <a:lnTo>
                    <a:pt x="960" y="2229"/>
                  </a:lnTo>
                  <a:lnTo>
                    <a:pt x="960" y="2221"/>
                  </a:lnTo>
                  <a:lnTo>
                    <a:pt x="971" y="2212"/>
                  </a:lnTo>
                  <a:lnTo>
                    <a:pt x="971" y="2204"/>
                  </a:lnTo>
                  <a:lnTo>
                    <a:pt x="981" y="2195"/>
                  </a:lnTo>
                  <a:lnTo>
                    <a:pt x="981" y="2187"/>
                  </a:lnTo>
                  <a:lnTo>
                    <a:pt x="992" y="2179"/>
                  </a:lnTo>
                  <a:lnTo>
                    <a:pt x="1002" y="2170"/>
                  </a:lnTo>
                  <a:lnTo>
                    <a:pt x="1002" y="2162"/>
                  </a:lnTo>
                  <a:lnTo>
                    <a:pt x="1012" y="2153"/>
                  </a:lnTo>
                  <a:lnTo>
                    <a:pt x="1012" y="2145"/>
                  </a:lnTo>
                  <a:lnTo>
                    <a:pt x="1023" y="2136"/>
                  </a:lnTo>
                  <a:lnTo>
                    <a:pt x="1023" y="2128"/>
                  </a:lnTo>
                  <a:lnTo>
                    <a:pt x="1033" y="2119"/>
                  </a:lnTo>
                  <a:lnTo>
                    <a:pt x="1033" y="2111"/>
                  </a:lnTo>
                  <a:lnTo>
                    <a:pt x="1044" y="2103"/>
                  </a:lnTo>
                  <a:lnTo>
                    <a:pt x="1044" y="2094"/>
                  </a:lnTo>
                  <a:lnTo>
                    <a:pt x="1054" y="2086"/>
                  </a:lnTo>
                  <a:lnTo>
                    <a:pt x="1054" y="2077"/>
                  </a:lnTo>
                  <a:lnTo>
                    <a:pt x="1054" y="2069"/>
                  </a:lnTo>
                  <a:lnTo>
                    <a:pt x="1065" y="2060"/>
                  </a:lnTo>
                  <a:lnTo>
                    <a:pt x="1065" y="2052"/>
                  </a:lnTo>
                  <a:lnTo>
                    <a:pt x="1075" y="2043"/>
                  </a:lnTo>
                  <a:lnTo>
                    <a:pt x="1075" y="2035"/>
                  </a:lnTo>
                  <a:lnTo>
                    <a:pt x="1086" y="2027"/>
                  </a:lnTo>
                  <a:lnTo>
                    <a:pt x="1086" y="2018"/>
                  </a:lnTo>
                  <a:lnTo>
                    <a:pt x="1096" y="2010"/>
                  </a:lnTo>
                  <a:lnTo>
                    <a:pt x="1096" y="2001"/>
                  </a:lnTo>
                  <a:lnTo>
                    <a:pt x="1106" y="1993"/>
                  </a:lnTo>
                  <a:lnTo>
                    <a:pt x="1106" y="1984"/>
                  </a:lnTo>
                  <a:lnTo>
                    <a:pt x="1106" y="1976"/>
                  </a:lnTo>
                  <a:lnTo>
                    <a:pt x="1117" y="1967"/>
                  </a:lnTo>
                  <a:lnTo>
                    <a:pt x="1117" y="1959"/>
                  </a:lnTo>
                  <a:lnTo>
                    <a:pt x="1127" y="1951"/>
                  </a:lnTo>
                  <a:lnTo>
                    <a:pt x="1127" y="1942"/>
                  </a:lnTo>
                  <a:lnTo>
                    <a:pt x="1138" y="1934"/>
                  </a:lnTo>
                  <a:lnTo>
                    <a:pt x="1138" y="1925"/>
                  </a:lnTo>
                  <a:lnTo>
                    <a:pt x="1148" y="1917"/>
                  </a:lnTo>
                  <a:lnTo>
                    <a:pt x="1148" y="1908"/>
                  </a:lnTo>
                  <a:lnTo>
                    <a:pt x="1148" y="1900"/>
                  </a:lnTo>
                  <a:lnTo>
                    <a:pt x="1159" y="1892"/>
                  </a:lnTo>
                  <a:lnTo>
                    <a:pt x="1159" y="1883"/>
                  </a:lnTo>
                  <a:lnTo>
                    <a:pt x="1169" y="1875"/>
                  </a:lnTo>
                  <a:lnTo>
                    <a:pt x="1169" y="1866"/>
                  </a:lnTo>
                  <a:lnTo>
                    <a:pt x="1179" y="1858"/>
                  </a:lnTo>
                  <a:lnTo>
                    <a:pt x="1179" y="1849"/>
                  </a:lnTo>
                  <a:lnTo>
                    <a:pt x="1179" y="1841"/>
                  </a:lnTo>
                  <a:lnTo>
                    <a:pt x="1190" y="1832"/>
                  </a:lnTo>
                  <a:lnTo>
                    <a:pt x="1190" y="1824"/>
                  </a:lnTo>
                  <a:lnTo>
                    <a:pt x="1200" y="1816"/>
                  </a:lnTo>
                  <a:lnTo>
                    <a:pt x="1200" y="1807"/>
                  </a:lnTo>
                  <a:lnTo>
                    <a:pt x="1200" y="1799"/>
                  </a:lnTo>
                  <a:lnTo>
                    <a:pt x="1211" y="1790"/>
                  </a:lnTo>
                  <a:lnTo>
                    <a:pt x="1211" y="1782"/>
                  </a:lnTo>
                  <a:lnTo>
                    <a:pt x="1221" y="1773"/>
                  </a:lnTo>
                  <a:lnTo>
                    <a:pt x="1221" y="1765"/>
                  </a:lnTo>
                  <a:lnTo>
                    <a:pt x="1221" y="1756"/>
                  </a:lnTo>
                  <a:lnTo>
                    <a:pt x="1232" y="1748"/>
                  </a:lnTo>
                  <a:lnTo>
                    <a:pt x="1232" y="1740"/>
                  </a:lnTo>
                  <a:lnTo>
                    <a:pt x="1242" y="1731"/>
                  </a:lnTo>
                  <a:lnTo>
                    <a:pt x="1242" y="1723"/>
                  </a:lnTo>
                  <a:lnTo>
                    <a:pt x="1242" y="1714"/>
                  </a:lnTo>
                  <a:lnTo>
                    <a:pt x="1252" y="1706"/>
                  </a:lnTo>
                  <a:lnTo>
                    <a:pt x="1252" y="1697"/>
                  </a:lnTo>
                  <a:lnTo>
                    <a:pt x="1263" y="1689"/>
                  </a:lnTo>
                  <a:lnTo>
                    <a:pt x="1263" y="1680"/>
                  </a:lnTo>
                  <a:lnTo>
                    <a:pt x="1263" y="1672"/>
                  </a:lnTo>
                  <a:lnTo>
                    <a:pt x="1273" y="1664"/>
                  </a:lnTo>
                  <a:lnTo>
                    <a:pt x="1273" y="1655"/>
                  </a:lnTo>
                  <a:lnTo>
                    <a:pt x="1273" y="1647"/>
                  </a:lnTo>
                  <a:lnTo>
                    <a:pt x="1284" y="1638"/>
                  </a:lnTo>
                  <a:lnTo>
                    <a:pt x="1284" y="1630"/>
                  </a:lnTo>
                  <a:lnTo>
                    <a:pt x="1294" y="1621"/>
                  </a:lnTo>
                  <a:lnTo>
                    <a:pt x="1294" y="1613"/>
                  </a:lnTo>
                  <a:lnTo>
                    <a:pt x="1294" y="1604"/>
                  </a:lnTo>
                  <a:lnTo>
                    <a:pt x="1305" y="1596"/>
                  </a:lnTo>
                  <a:lnTo>
                    <a:pt x="1305" y="1588"/>
                  </a:lnTo>
                  <a:lnTo>
                    <a:pt x="1305" y="1579"/>
                  </a:lnTo>
                  <a:lnTo>
                    <a:pt x="1315" y="1571"/>
                  </a:lnTo>
                  <a:lnTo>
                    <a:pt x="1315" y="1562"/>
                  </a:lnTo>
                  <a:lnTo>
                    <a:pt x="1326" y="1554"/>
                  </a:lnTo>
                  <a:lnTo>
                    <a:pt x="1326" y="1545"/>
                  </a:lnTo>
                  <a:lnTo>
                    <a:pt x="1326" y="1537"/>
                  </a:lnTo>
                  <a:lnTo>
                    <a:pt x="1336" y="1528"/>
                  </a:lnTo>
                  <a:lnTo>
                    <a:pt x="1336" y="1520"/>
                  </a:lnTo>
                  <a:lnTo>
                    <a:pt x="1336" y="1512"/>
                  </a:lnTo>
                  <a:lnTo>
                    <a:pt x="1346" y="1503"/>
                  </a:lnTo>
                  <a:lnTo>
                    <a:pt x="1346" y="1495"/>
                  </a:lnTo>
                  <a:lnTo>
                    <a:pt x="1346" y="1486"/>
                  </a:lnTo>
                  <a:lnTo>
                    <a:pt x="1357" y="1478"/>
                  </a:lnTo>
                  <a:lnTo>
                    <a:pt x="1357" y="1469"/>
                  </a:lnTo>
                  <a:lnTo>
                    <a:pt x="1367" y="1461"/>
                  </a:lnTo>
                  <a:lnTo>
                    <a:pt x="1367" y="1452"/>
                  </a:lnTo>
                  <a:lnTo>
                    <a:pt x="1367" y="1444"/>
                  </a:lnTo>
                  <a:lnTo>
                    <a:pt x="1378" y="1436"/>
                  </a:lnTo>
                  <a:lnTo>
                    <a:pt x="1378" y="1427"/>
                  </a:lnTo>
                  <a:lnTo>
                    <a:pt x="1378" y="1419"/>
                  </a:lnTo>
                  <a:lnTo>
                    <a:pt x="1388" y="1410"/>
                  </a:lnTo>
                  <a:lnTo>
                    <a:pt x="1388" y="1402"/>
                  </a:lnTo>
                  <a:lnTo>
                    <a:pt x="1388" y="1393"/>
                  </a:lnTo>
                  <a:lnTo>
                    <a:pt x="1399" y="1385"/>
                  </a:lnTo>
                  <a:lnTo>
                    <a:pt x="1399" y="1376"/>
                  </a:lnTo>
                  <a:lnTo>
                    <a:pt x="1409" y="1368"/>
                  </a:lnTo>
                  <a:lnTo>
                    <a:pt x="1409" y="1360"/>
                  </a:lnTo>
                  <a:lnTo>
                    <a:pt x="1409" y="1351"/>
                  </a:lnTo>
                  <a:lnTo>
                    <a:pt x="1419" y="1343"/>
                  </a:lnTo>
                  <a:lnTo>
                    <a:pt x="1419" y="1334"/>
                  </a:lnTo>
                  <a:lnTo>
                    <a:pt x="1419" y="1326"/>
                  </a:lnTo>
                  <a:lnTo>
                    <a:pt x="1430" y="1317"/>
                  </a:lnTo>
                  <a:lnTo>
                    <a:pt x="1430" y="1309"/>
                  </a:lnTo>
                  <a:lnTo>
                    <a:pt x="1430" y="1300"/>
                  </a:lnTo>
                  <a:lnTo>
                    <a:pt x="1440" y="1292"/>
                  </a:lnTo>
                  <a:lnTo>
                    <a:pt x="1440" y="1284"/>
                  </a:lnTo>
                  <a:lnTo>
                    <a:pt x="1440" y="1275"/>
                  </a:lnTo>
                  <a:lnTo>
                    <a:pt x="1451" y="1267"/>
                  </a:lnTo>
                  <a:lnTo>
                    <a:pt x="1451" y="1258"/>
                  </a:lnTo>
                  <a:lnTo>
                    <a:pt x="1451" y="1250"/>
                  </a:lnTo>
                  <a:lnTo>
                    <a:pt x="1461" y="1241"/>
                  </a:lnTo>
                  <a:lnTo>
                    <a:pt x="1461" y="1233"/>
                  </a:lnTo>
                  <a:lnTo>
                    <a:pt x="1472" y="1224"/>
                  </a:lnTo>
                  <a:lnTo>
                    <a:pt x="1472" y="1216"/>
                  </a:lnTo>
                  <a:lnTo>
                    <a:pt x="1472" y="1208"/>
                  </a:lnTo>
                  <a:lnTo>
                    <a:pt x="1482" y="1199"/>
                  </a:lnTo>
                  <a:lnTo>
                    <a:pt x="1482" y="1191"/>
                  </a:lnTo>
                  <a:lnTo>
                    <a:pt x="1482" y="1182"/>
                  </a:lnTo>
                  <a:lnTo>
                    <a:pt x="1492" y="1174"/>
                  </a:lnTo>
                  <a:lnTo>
                    <a:pt x="1492" y="1165"/>
                  </a:lnTo>
                  <a:lnTo>
                    <a:pt x="1492" y="1157"/>
                  </a:lnTo>
                  <a:lnTo>
                    <a:pt x="1503" y="1148"/>
                  </a:lnTo>
                  <a:lnTo>
                    <a:pt x="1503" y="1140"/>
                  </a:lnTo>
                  <a:lnTo>
                    <a:pt x="1503" y="1132"/>
                  </a:lnTo>
                  <a:lnTo>
                    <a:pt x="1513" y="1123"/>
                  </a:lnTo>
                  <a:lnTo>
                    <a:pt x="1513" y="1115"/>
                  </a:lnTo>
                  <a:lnTo>
                    <a:pt x="1513" y="1106"/>
                  </a:lnTo>
                  <a:lnTo>
                    <a:pt x="1524" y="1098"/>
                  </a:lnTo>
                  <a:lnTo>
                    <a:pt x="1524" y="1089"/>
                  </a:lnTo>
                  <a:lnTo>
                    <a:pt x="1524" y="1081"/>
                  </a:lnTo>
                  <a:lnTo>
                    <a:pt x="1534" y="1072"/>
                  </a:lnTo>
                  <a:lnTo>
                    <a:pt x="1534" y="1064"/>
                  </a:lnTo>
                  <a:lnTo>
                    <a:pt x="1545" y="1056"/>
                  </a:lnTo>
                  <a:lnTo>
                    <a:pt x="1545" y="1047"/>
                  </a:lnTo>
                  <a:lnTo>
                    <a:pt x="1545" y="1039"/>
                  </a:lnTo>
                  <a:lnTo>
                    <a:pt x="1555" y="1030"/>
                  </a:lnTo>
                  <a:lnTo>
                    <a:pt x="1555" y="1022"/>
                  </a:lnTo>
                  <a:lnTo>
                    <a:pt x="1555" y="1013"/>
                  </a:lnTo>
                  <a:lnTo>
                    <a:pt x="1566" y="1005"/>
                  </a:lnTo>
                  <a:lnTo>
                    <a:pt x="1566" y="997"/>
                  </a:lnTo>
                  <a:lnTo>
                    <a:pt x="1566" y="988"/>
                  </a:lnTo>
                  <a:lnTo>
                    <a:pt x="1576" y="980"/>
                  </a:lnTo>
                  <a:lnTo>
                    <a:pt x="1576" y="971"/>
                  </a:lnTo>
                  <a:lnTo>
                    <a:pt x="1576" y="963"/>
                  </a:lnTo>
                  <a:lnTo>
                    <a:pt x="1586" y="954"/>
                  </a:lnTo>
                  <a:lnTo>
                    <a:pt x="1586" y="946"/>
                  </a:lnTo>
                  <a:lnTo>
                    <a:pt x="1586" y="937"/>
                  </a:lnTo>
                  <a:lnTo>
                    <a:pt x="1597" y="929"/>
                  </a:lnTo>
                  <a:lnTo>
                    <a:pt x="1597" y="921"/>
                  </a:lnTo>
                  <a:lnTo>
                    <a:pt x="1607" y="912"/>
                  </a:lnTo>
                  <a:lnTo>
                    <a:pt x="1607" y="904"/>
                  </a:lnTo>
                  <a:lnTo>
                    <a:pt x="1607" y="895"/>
                  </a:lnTo>
                  <a:lnTo>
                    <a:pt x="1618" y="887"/>
                  </a:lnTo>
                  <a:lnTo>
                    <a:pt x="1618" y="878"/>
                  </a:lnTo>
                  <a:lnTo>
                    <a:pt x="1618" y="870"/>
                  </a:lnTo>
                  <a:lnTo>
                    <a:pt x="1628" y="861"/>
                  </a:lnTo>
                  <a:lnTo>
                    <a:pt x="1628" y="853"/>
                  </a:lnTo>
                  <a:lnTo>
                    <a:pt x="1628" y="845"/>
                  </a:lnTo>
                  <a:lnTo>
                    <a:pt x="1639" y="836"/>
                  </a:lnTo>
                  <a:lnTo>
                    <a:pt x="1639" y="828"/>
                  </a:lnTo>
                  <a:lnTo>
                    <a:pt x="1639" y="819"/>
                  </a:lnTo>
                  <a:lnTo>
                    <a:pt x="1649" y="811"/>
                  </a:lnTo>
                  <a:lnTo>
                    <a:pt x="1649" y="802"/>
                  </a:lnTo>
                  <a:lnTo>
                    <a:pt x="1659" y="794"/>
                  </a:lnTo>
                  <a:lnTo>
                    <a:pt x="1659" y="785"/>
                  </a:lnTo>
                  <a:lnTo>
                    <a:pt x="1659" y="777"/>
                  </a:lnTo>
                  <a:lnTo>
                    <a:pt x="1670" y="769"/>
                  </a:lnTo>
                  <a:lnTo>
                    <a:pt x="1670" y="760"/>
                  </a:lnTo>
                  <a:lnTo>
                    <a:pt x="1670" y="752"/>
                  </a:lnTo>
                  <a:lnTo>
                    <a:pt x="1680" y="743"/>
                  </a:lnTo>
                  <a:lnTo>
                    <a:pt x="1680" y="735"/>
                  </a:lnTo>
                  <a:lnTo>
                    <a:pt x="1691" y="726"/>
                  </a:lnTo>
                  <a:lnTo>
                    <a:pt x="1691" y="718"/>
                  </a:lnTo>
                  <a:lnTo>
                    <a:pt x="1691" y="709"/>
                  </a:lnTo>
                  <a:lnTo>
                    <a:pt x="1701" y="701"/>
                  </a:lnTo>
                  <a:lnTo>
                    <a:pt x="1701" y="693"/>
                  </a:lnTo>
                  <a:lnTo>
                    <a:pt x="1701" y="684"/>
                  </a:lnTo>
                  <a:lnTo>
                    <a:pt x="1712" y="676"/>
                  </a:lnTo>
                  <a:lnTo>
                    <a:pt x="1712" y="667"/>
                  </a:lnTo>
                  <a:lnTo>
                    <a:pt x="1722" y="659"/>
                  </a:lnTo>
                  <a:lnTo>
                    <a:pt x="1722" y="650"/>
                  </a:lnTo>
                  <a:lnTo>
                    <a:pt x="1722" y="642"/>
                  </a:lnTo>
                  <a:lnTo>
                    <a:pt x="1732" y="633"/>
                  </a:lnTo>
                  <a:lnTo>
                    <a:pt x="1732" y="625"/>
                  </a:lnTo>
                  <a:lnTo>
                    <a:pt x="1732" y="617"/>
                  </a:lnTo>
                  <a:lnTo>
                    <a:pt x="1743" y="608"/>
                  </a:lnTo>
                  <a:lnTo>
                    <a:pt x="1743" y="600"/>
                  </a:lnTo>
                  <a:lnTo>
                    <a:pt x="1753" y="591"/>
                  </a:lnTo>
                  <a:lnTo>
                    <a:pt x="1753" y="583"/>
                  </a:lnTo>
                  <a:lnTo>
                    <a:pt x="1753" y="574"/>
                  </a:lnTo>
                  <a:lnTo>
                    <a:pt x="1764" y="566"/>
                  </a:lnTo>
                  <a:lnTo>
                    <a:pt x="1764" y="557"/>
                  </a:lnTo>
                  <a:lnTo>
                    <a:pt x="1774" y="549"/>
                  </a:lnTo>
                  <a:lnTo>
                    <a:pt x="1774" y="541"/>
                  </a:lnTo>
                  <a:lnTo>
                    <a:pt x="1774" y="532"/>
                  </a:lnTo>
                  <a:lnTo>
                    <a:pt x="1785" y="524"/>
                  </a:lnTo>
                  <a:lnTo>
                    <a:pt x="1785" y="515"/>
                  </a:lnTo>
                  <a:lnTo>
                    <a:pt x="1795" y="507"/>
                  </a:lnTo>
                  <a:lnTo>
                    <a:pt x="1795" y="498"/>
                  </a:lnTo>
                  <a:lnTo>
                    <a:pt x="1806" y="490"/>
                  </a:lnTo>
                  <a:lnTo>
                    <a:pt x="1806" y="481"/>
                  </a:lnTo>
                  <a:lnTo>
                    <a:pt x="1806" y="473"/>
                  </a:lnTo>
                  <a:lnTo>
                    <a:pt x="1816" y="465"/>
                  </a:lnTo>
                  <a:lnTo>
                    <a:pt x="1816" y="456"/>
                  </a:lnTo>
                  <a:lnTo>
                    <a:pt x="1826" y="448"/>
                  </a:lnTo>
                  <a:lnTo>
                    <a:pt x="1826" y="439"/>
                  </a:lnTo>
                  <a:lnTo>
                    <a:pt x="1837" y="431"/>
                  </a:lnTo>
                  <a:lnTo>
                    <a:pt x="1837" y="422"/>
                  </a:lnTo>
                  <a:lnTo>
                    <a:pt x="1837" y="414"/>
                  </a:lnTo>
                  <a:lnTo>
                    <a:pt x="1847" y="405"/>
                  </a:lnTo>
                  <a:lnTo>
                    <a:pt x="1847" y="397"/>
                  </a:lnTo>
                  <a:lnTo>
                    <a:pt x="1858" y="389"/>
                  </a:lnTo>
                  <a:lnTo>
                    <a:pt x="1858" y="380"/>
                  </a:lnTo>
                  <a:lnTo>
                    <a:pt x="1868" y="372"/>
                  </a:lnTo>
                  <a:lnTo>
                    <a:pt x="1868" y="363"/>
                  </a:lnTo>
                  <a:lnTo>
                    <a:pt x="1879" y="355"/>
                  </a:lnTo>
                  <a:lnTo>
                    <a:pt x="1879" y="346"/>
                  </a:lnTo>
                  <a:lnTo>
                    <a:pt x="1889" y="338"/>
                  </a:lnTo>
                  <a:lnTo>
                    <a:pt x="1889" y="329"/>
                  </a:lnTo>
                  <a:lnTo>
                    <a:pt x="1899" y="321"/>
                  </a:lnTo>
                  <a:lnTo>
                    <a:pt x="1899" y="313"/>
                  </a:lnTo>
                  <a:lnTo>
                    <a:pt x="1910" y="304"/>
                  </a:lnTo>
                  <a:lnTo>
                    <a:pt x="1910" y="296"/>
                  </a:lnTo>
                  <a:lnTo>
                    <a:pt x="1920" y="287"/>
                  </a:lnTo>
                  <a:lnTo>
                    <a:pt x="1920" y="279"/>
                  </a:lnTo>
                  <a:lnTo>
                    <a:pt x="1931" y="270"/>
                  </a:lnTo>
                  <a:lnTo>
                    <a:pt x="1931" y="262"/>
                  </a:lnTo>
                  <a:lnTo>
                    <a:pt x="1941" y="253"/>
                  </a:lnTo>
                  <a:lnTo>
                    <a:pt x="1941" y="245"/>
                  </a:lnTo>
                  <a:lnTo>
                    <a:pt x="1952" y="237"/>
                  </a:lnTo>
                  <a:lnTo>
                    <a:pt x="1952" y="228"/>
                  </a:lnTo>
                  <a:lnTo>
                    <a:pt x="1962" y="220"/>
                  </a:lnTo>
                  <a:lnTo>
                    <a:pt x="1972" y="211"/>
                  </a:lnTo>
                  <a:lnTo>
                    <a:pt x="1972" y="203"/>
                  </a:lnTo>
                  <a:lnTo>
                    <a:pt x="1983" y="194"/>
                  </a:lnTo>
                  <a:lnTo>
                    <a:pt x="1983" y="186"/>
                  </a:lnTo>
                  <a:lnTo>
                    <a:pt x="1993" y="177"/>
                  </a:lnTo>
                  <a:lnTo>
                    <a:pt x="2004" y="169"/>
                  </a:lnTo>
                  <a:lnTo>
                    <a:pt x="2004" y="161"/>
                  </a:lnTo>
                  <a:lnTo>
                    <a:pt x="2014" y="152"/>
                  </a:lnTo>
                  <a:lnTo>
                    <a:pt x="2025" y="144"/>
                  </a:lnTo>
                  <a:lnTo>
                    <a:pt x="2025" y="135"/>
                  </a:lnTo>
                  <a:lnTo>
                    <a:pt x="2035" y="127"/>
                  </a:lnTo>
                  <a:lnTo>
                    <a:pt x="2046" y="118"/>
                  </a:lnTo>
                  <a:lnTo>
                    <a:pt x="2056" y="110"/>
                  </a:lnTo>
                  <a:lnTo>
                    <a:pt x="2056" y="102"/>
                  </a:lnTo>
                  <a:lnTo>
                    <a:pt x="2066" y="93"/>
                  </a:lnTo>
                  <a:lnTo>
                    <a:pt x="2077" y="85"/>
                  </a:lnTo>
                  <a:lnTo>
                    <a:pt x="2087" y="76"/>
                  </a:lnTo>
                  <a:lnTo>
                    <a:pt x="2098" y="68"/>
                  </a:lnTo>
                  <a:lnTo>
                    <a:pt x="2108" y="59"/>
                  </a:lnTo>
                  <a:lnTo>
                    <a:pt x="2119" y="51"/>
                  </a:lnTo>
                  <a:lnTo>
                    <a:pt x="2129" y="42"/>
                  </a:lnTo>
                  <a:lnTo>
                    <a:pt x="2139" y="34"/>
                  </a:lnTo>
                  <a:lnTo>
                    <a:pt x="2150" y="26"/>
                  </a:lnTo>
                  <a:lnTo>
                    <a:pt x="2160" y="26"/>
                  </a:lnTo>
                  <a:lnTo>
                    <a:pt x="2171" y="17"/>
                  </a:lnTo>
                  <a:lnTo>
                    <a:pt x="2181" y="17"/>
                  </a:lnTo>
                  <a:lnTo>
                    <a:pt x="2192" y="9"/>
                  </a:lnTo>
                  <a:lnTo>
                    <a:pt x="2202" y="9"/>
                  </a:lnTo>
                  <a:lnTo>
                    <a:pt x="2212" y="0"/>
                  </a:lnTo>
                  <a:lnTo>
                    <a:pt x="2223" y="0"/>
                  </a:lnTo>
                  <a:lnTo>
                    <a:pt x="2233" y="0"/>
                  </a:lnTo>
                  <a:lnTo>
                    <a:pt x="2244" y="0"/>
                  </a:lnTo>
                  <a:lnTo>
                    <a:pt x="2254" y="0"/>
                  </a:lnTo>
                  <a:lnTo>
                    <a:pt x="2265" y="0"/>
                  </a:lnTo>
                  <a:lnTo>
                    <a:pt x="2275" y="0"/>
                  </a:lnTo>
                  <a:lnTo>
                    <a:pt x="2286" y="0"/>
                  </a:lnTo>
                  <a:lnTo>
                    <a:pt x="2296" y="0"/>
                  </a:lnTo>
                  <a:lnTo>
                    <a:pt x="2306" y="9"/>
                  </a:lnTo>
                  <a:lnTo>
                    <a:pt x="2317" y="9"/>
                  </a:lnTo>
                  <a:lnTo>
                    <a:pt x="2327" y="9"/>
                  </a:lnTo>
                  <a:lnTo>
                    <a:pt x="2338" y="17"/>
                  </a:lnTo>
                  <a:lnTo>
                    <a:pt x="2348" y="26"/>
                  </a:lnTo>
                  <a:lnTo>
                    <a:pt x="2359" y="26"/>
                  </a:lnTo>
                  <a:lnTo>
                    <a:pt x="2369" y="34"/>
                  </a:lnTo>
                  <a:lnTo>
                    <a:pt x="2379" y="42"/>
                  </a:lnTo>
                  <a:lnTo>
                    <a:pt x="2390" y="42"/>
                  </a:lnTo>
                  <a:lnTo>
                    <a:pt x="2400" y="51"/>
                  </a:lnTo>
                  <a:lnTo>
                    <a:pt x="2411" y="59"/>
                  </a:lnTo>
                  <a:lnTo>
                    <a:pt x="2421" y="68"/>
                  </a:lnTo>
                  <a:lnTo>
                    <a:pt x="2432" y="76"/>
                  </a:lnTo>
                  <a:lnTo>
                    <a:pt x="2442" y="85"/>
                  </a:lnTo>
                  <a:lnTo>
                    <a:pt x="2452" y="93"/>
                  </a:lnTo>
                  <a:lnTo>
                    <a:pt x="2463" y="102"/>
                  </a:lnTo>
                  <a:lnTo>
                    <a:pt x="2473" y="110"/>
                  </a:lnTo>
                  <a:lnTo>
                    <a:pt x="2484" y="118"/>
                  </a:lnTo>
                  <a:lnTo>
                    <a:pt x="2494" y="127"/>
                  </a:lnTo>
                  <a:lnTo>
                    <a:pt x="2494" y="135"/>
                  </a:lnTo>
                  <a:lnTo>
                    <a:pt x="2505" y="144"/>
                  </a:lnTo>
                  <a:lnTo>
                    <a:pt x="2515" y="152"/>
                  </a:lnTo>
                  <a:lnTo>
                    <a:pt x="2515" y="161"/>
                  </a:lnTo>
                  <a:lnTo>
                    <a:pt x="2526" y="169"/>
                  </a:lnTo>
                  <a:lnTo>
                    <a:pt x="2536" y="177"/>
                  </a:lnTo>
                  <a:lnTo>
                    <a:pt x="2536" y="186"/>
                  </a:lnTo>
                  <a:lnTo>
                    <a:pt x="2546" y="194"/>
                  </a:lnTo>
                  <a:lnTo>
                    <a:pt x="2546" y="203"/>
                  </a:lnTo>
                  <a:lnTo>
                    <a:pt x="2557" y="211"/>
                  </a:lnTo>
                  <a:lnTo>
                    <a:pt x="2567" y="220"/>
                  </a:lnTo>
                  <a:lnTo>
                    <a:pt x="2567" y="228"/>
                  </a:lnTo>
                  <a:lnTo>
                    <a:pt x="2578" y="237"/>
                  </a:lnTo>
                  <a:lnTo>
                    <a:pt x="2578" y="245"/>
                  </a:lnTo>
                  <a:lnTo>
                    <a:pt x="2588" y="253"/>
                  </a:lnTo>
                  <a:lnTo>
                    <a:pt x="2588" y="262"/>
                  </a:lnTo>
                  <a:lnTo>
                    <a:pt x="2599" y="270"/>
                  </a:lnTo>
                  <a:lnTo>
                    <a:pt x="2599" y="279"/>
                  </a:lnTo>
                  <a:lnTo>
                    <a:pt x="2609" y="287"/>
                  </a:lnTo>
                  <a:lnTo>
                    <a:pt x="2609" y="296"/>
                  </a:lnTo>
                  <a:lnTo>
                    <a:pt x="2619" y="304"/>
                  </a:lnTo>
                  <a:lnTo>
                    <a:pt x="2619" y="313"/>
                  </a:lnTo>
                  <a:lnTo>
                    <a:pt x="2630" y="321"/>
                  </a:lnTo>
                  <a:lnTo>
                    <a:pt x="2630" y="329"/>
                  </a:lnTo>
                  <a:lnTo>
                    <a:pt x="2640" y="338"/>
                  </a:lnTo>
                  <a:lnTo>
                    <a:pt x="2640" y="346"/>
                  </a:lnTo>
                  <a:lnTo>
                    <a:pt x="2651" y="355"/>
                  </a:lnTo>
                  <a:lnTo>
                    <a:pt x="2651" y="363"/>
                  </a:lnTo>
                  <a:lnTo>
                    <a:pt x="2661" y="372"/>
                  </a:lnTo>
                  <a:lnTo>
                    <a:pt x="2661" y="380"/>
                  </a:lnTo>
                  <a:lnTo>
                    <a:pt x="2672" y="389"/>
                  </a:lnTo>
                  <a:lnTo>
                    <a:pt x="2672" y="397"/>
                  </a:lnTo>
                  <a:lnTo>
                    <a:pt x="2682" y="405"/>
                  </a:lnTo>
                  <a:lnTo>
                    <a:pt x="2682" y="414"/>
                  </a:lnTo>
                  <a:lnTo>
                    <a:pt x="2682" y="422"/>
                  </a:lnTo>
                  <a:lnTo>
                    <a:pt x="2692" y="431"/>
                  </a:lnTo>
                  <a:lnTo>
                    <a:pt x="2692" y="439"/>
                  </a:lnTo>
                  <a:lnTo>
                    <a:pt x="2703" y="448"/>
                  </a:lnTo>
                  <a:lnTo>
                    <a:pt x="2703" y="456"/>
                  </a:lnTo>
                  <a:lnTo>
                    <a:pt x="2713" y="465"/>
                  </a:lnTo>
                  <a:lnTo>
                    <a:pt x="2713" y="473"/>
                  </a:lnTo>
                  <a:lnTo>
                    <a:pt x="2713" y="481"/>
                  </a:lnTo>
                  <a:lnTo>
                    <a:pt x="2724" y="490"/>
                  </a:lnTo>
                  <a:lnTo>
                    <a:pt x="2724" y="498"/>
                  </a:lnTo>
                  <a:lnTo>
                    <a:pt x="2734" y="507"/>
                  </a:lnTo>
                  <a:lnTo>
                    <a:pt x="2734" y="515"/>
                  </a:lnTo>
                  <a:lnTo>
                    <a:pt x="2745" y="524"/>
                  </a:lnTo>
                  <a:lnTo>
                    <a:pt x="2745" y="532"/>
                  </a:lnTo>
                  <a:lnTo>
                    <a:pt x="2745" y="541"/>
                  </a:lnTo>
                  <a:lnTo>
                    <a:pt x="2755" y="549"/>
                  </a:lnTo>
                  <a:lnTo>
                    <a:pt x="2755" y="557"/>
                  </a:lnTo>
                  <a:lnTo>
                    <a:pt x="2766" y="566"/>
                  </a:lnTo>
                  <a:lnTo>
                    <a:pt x="2766" y="574"/>
                  </a:lnTo>
                  <a:lnTo>
                    <a:pt x="2766" y="583"/>
                  </a:lnTo>
                  <a:lnTo>
                    <a:pt x="2776" y="591"/>
                  </a:lnTo>
                  <a:lnTo>
                    <a:pt x="2776" y="600"/>
                  </a:lnTo>
                  <a:lnTo>
                    <a:pt x="2776" y="608"/>
                  </a:lnTo>
                  <a:lnTo>
                    <a:pt x="2786" y="617"/>
                  </a:lnTo>
                  <a:lnTo>
                    <a:pt x="2786" y="625"/>
                  </a:lnTo>
                  <a:lnTo>
                    <a:pt x="2797" y="633"/>
                  </a:lnTo>
                  <a:lnTo>
                    <a:pt x="2797" y="642"/>
                  </a:lnTo>
                  <a:lnTo>
                    <a:pt x="2797" y="650"/>
                  </a:lnTo>
                  <a:lnTo>
                    <a:pt x="2807" y="659"/>
                  </a:lnTo>
                  <a:lnTo>
                    <a:pt x="2807" y="667"/>
                  </a:lnTo>
                  <a:lnTo>
                    <a:pt x="2818" y="676"/>
                  </a:lnTo>
                  <a:lnTo>
                    <a:pt x="2818" y="684"/>
                  </a:lnTo>
                  <a:lnTo>
                    <a:pt x="2818" y="693"/>
                  </a:lnTo>
                  <a:lnTo>
                    <a:pt x="2828" y="701"/>
                  </a:lnTo>
                  <a:lnTo>
                    <a:pt x="2828" y="709"/>
                  </a:lnTo>
                  <a:lnTo>
                    <a:pt x="2828" y="718"/>
                  </a:lnTo>
                  <a:lnTo>
                    <a:pt x="2839" y="726"/>
                  </a:lnTo>
                  <a:lnTo>
                    <a:pt x="2839" y="735"/>
                  </a:lnTo>
                  <a:lnTo>
                    <a:pt x="2849" y="743"/>
                  </a:lnTo>
                  <a:lnTo>
                    <a:pt x="2849" y="752"/>
                  </a:lnTo>
                  <a:lnTo>
                    <a:pt x="2849" y="760"/>
                  </a:lnTo>
                  <a:lnTo>
                    <a:pt x="2859" y="769"/>
                  </a:lnTo>
                  <a:lnTo>
                    <a:pt x="2859" y="777"/>
                  </a:lnTo>
                  <a:lnTo>
                    <a:pt x="2859" y="785"/>
                  </a:lnTo>
                  <a:lnTo>
                    <a:pt x="2870" y="794"/>
                  </a:lnTo>
                  <a:lnTo>
                    <a:pt x="2870" y="802"/>
                  </a:lnTo>
                  <a:lnTo>
                    <a:pt x="2870" y="811"/>
                  </a:lnTo>
                  <a:lnTo>
                    <a:pt x="2880" y="819"/>
                  </a:lnTo>
                  <a:lnTo>
                    <a:pt x="2880" y="828"/>
                  </a:lnTo>
                  <a:lnTo>
                    <a:pt x="2891" y="836"/>
                  </a:lnTo>
                  <a:lnTo>
                    <a:pt x="2891" y="845"/>
                  </a:lnTo>
                  <a:lnTo>
                    <a:pt x="2891" y="853"/>
                  </a:lnTo>
                  <a:lnTo>
                    <a:pt x="2901" y="861"/>
                  </a:lnTo>
                  <a:lnTo>
                    <a:pt x="2901" y="870"/>
                  </a:lnTo>
                  <a:lnTo>
                    <a:pt x="2901" y="878"/>
                  </a:lnTo>
                  <a:lnTo>
                    <a:pt x="2912" y="887"/>
                  </a:lnTo>
                  <a:lnTo>
                    <a:pt x="2912" y="895"/>
                  </a:lnTo>
                  <a:lnTo>
                    <a:pt x="2912" y="904"/>
                  </a:lnTo>
                  <a:lnTo>
                    <a:pt x="2922" y="912"/>
                  </a:lnTo>
                  <a:lnTo>
                    <a:pt x="2922" y="921"/>
                  </a:lnTo>
                  <a:lnTo>
                    <a:pt x="2922" y="929"/>
                  </a:lnTo>
                  <a:lnTo>
                    <a:pt x="2932" y="937"/>
                  </a:lnTo>
                  <a:lnTo>
                    <a:pt x="2932" y="946"/>
                  </a:lnTo>
                  <a:lnTo>
                    <a:pt x="2943" y="954"/>
                  </a:lnTo>
                  <a:lnTo>
                    <a:pt x="2943" y="963"/>
                  </a:lnTo>
                  <a:lnTo>
                    <a:pt x="2943" y="971"/>
                  </a:lnTo>
                  <a:lnTo>
                    <a:pt x="2953" y="980"/>
                  </a:lnTo>
                  <a:lnTo>
                    <a:pt x="2953" y="988"/>
                  </a:lnTo>
                  <a:lnTo>
                    <a:pt x="2953" y="997"/>
                  </a:lnTo>
                  <a:lnTo>
                    <a:pt x="2964" y="1005"/>
                  </a:lnTo>
                  <a:lnTo>
                    <a:pt x="2964" y="1013"/>
                  </a:lnTo>
                  <a:lnTo>
                    <a:pt x="2964" y="1022"/>
                  </a:lnTo>
                  <a:lnTo>
                    <a:pt x="2974" y="1030"/>
                  </a:lnTo>
                  <a:lnTo>
                    <a:pt x="2974" y="1039"/>
                  </a:lnTo>
                  <a:lnTo>
                    <a:pt x="2974" y="1047"/>
                  </a:lnTo>
                  <a:lnTo>
                    <a:pt x="2985" y="1056"/>
                  </a:lnTo>
                  <a:lnTo>
                    <a:pt x="2985" y="1064"/>
                  </a:lnTo>
                  <a:lnTo>
                    <a:pt x="2985" y="1072"/>
                  </a:lnTo>
                  <a:lnTo>
                    <a:pt x="2995" y="1081"/>
                  </a:lnTo>
                  <a:lnTo>
                    <a:pt x="2995" y="1089"/>
                  </a:lnTo>
                  <a:lnTo>
                    <a:pt x="2995" y="1098"/>
                  </a:lnTo>
                  <a:lnTo>
                    <a:pt x="3006" y="1106"/>
                  </a:lnTo>
                  <a:lnTo>
                    <a:pt x="3006" y="1115"/>
                  </a:lnTo>
                  <a:lnTo>
                    <a:pt x="3016" y="1123"/>
                  </a:lnTo>
                  <a:lnTo>
                    <a:pt x="3016" y="1132"/>
                  </a:lnTo>
                  <a:lnTo>
                    <a:pt x="3016" y="1140"/>
                  </a:lnTo>
                  <a:lnTo>
                    <a:pt x="3026" y="1148"/>
                  </a:lnTo>
                  <a:lnTo>
                    <a:pt x="3026" y="1157"/>
                  </a:lnTo>
                  <a:lnTo>
                    <a:pt x="3026" y="1165"/>
                  </a:lnTo>
                  <a:lnTo>
                    <a:pt x="3037" y="1174"/>
                  </a:lnTo>
                  <a:lnTo>
                    <a:pt x="3037" y="1182"/>
                  </a:lnTo>
                  <a:lnTo>
                    <a:pt x="3037" y="1191"/>
                  </a:lnTo>
                  <a:lnTo>
                    <a:pt x="3047" y="1199"/>
                  </a:lnTo>
                  <a:lnTo>
                    <a:pt x="3047" y="1208"/>
                  </a:lnTo>
                  <a:lnTo>
                    <a:pt x="3047" y="1216"/>
                  </a:lnTo>
                  <a:lnTo>
                    <a:pt x="3058" y="1224"/>
                  </a:lnTo>
                  <a:lnTo>
                    <a:pt x="3058" y="1233"/>
                  </a:lnTo>
                  <a:lnTo>
                    <a:pt x="3058" y="1241"/>
                  </a:lnTo>
                  <a:lnTo>
                    <a:pt x="3068" y="1250"/>
                  </a:lnTo>
                  <a:lnTo>
                    <a:pt x="3068" y="1258"/>
                  </a:lnTo>
                  <a:lnTo>
                    <a:pt x="3079" y="1267"/>
                  </a:lnTo>
                  <a:lnTo>
                    <a:pt x="3079" y="1275"/>
                  </a:lnTo>
                  <a:lnTo>
                    <a:pt x="3079" y="1284"/>
                  </a:lnTo>
                  <a:lnTo>
                    <a:pt x="3089" y="1292"/>
                  </a:lnTo>
                  <a:lnTo>
                    <a:pt x="3089" y="1300"/>
                  </a:lnTo>
                  <a:lnTo>
                    <a:pt x="3089" y="1309"/>
                  </a:lnTo>
                  <a:lnTo>
                    <a:pt x="3099" y="1317"/>
                  </a:lnTo>
                  <a:lnTo>
                    <a:pt x="3099" y="1326"/>
                  </a:lnTo>
                  <a:lnTo>
                    <a:pt x="3099" y="1334"/>
                  </a:lnTo>
                  <a:lnTo>
                    <a:pt x="3110" y="1343"/>
                  </a:lnTo>
                  <a:lnTo>
                    <a:pt x="3110" y="1351"/>
                  </a:lnTo>
                  <a:lnTo>
                    <a:pt x="3110" y="1360"/>
                  </a:lnTo>
                  <a:lnTo>
                    <a:pt x="3120" y="1368"/>
                  </a:lnTo>
                  <a:lnTo>
                    <a:pt x="3120" y="1376"/>
                  </a:lnTo>
                  <a:lnTo>
                    <a:pt x="3120" y="1385"/>
                  </a:lnTo>
                  <a:lnTo>
                    <a:pt x="3131" y="1393"/>
                  </a:lnTo>
                  <a:lnTo>
                    <a:pt x="3131" y="1402"/>
                  </a:lnTo>
                  <a:lnTo>
                    <a:pt x="3141" y="1410"/>
                  </a:lnTo>
                  <a:lnTo>
                    <a:pt x="3141" y="1419"/>
                  </a:lnTo>
                  <a:lnTo>
                    <a:pt x="3141" y="1427"/>
                  </a:lnTo>
                  <a:lnTo>
                    <a:pt x="3152" y="1436"/>
                  </a:lnTo>
                  <a:lnTo>
                    <a:pt x="3152" y="1444"/>
                  </a:lnTo>
                  <a:lnTo>
                    <a:pt x="3152" y="1452"/>
                  </a:lnTo>
                  <a:lnTo>
                    <a:pt x="3162" y="1461"/>
                  </a:lnTo>
                  <a:lnTo>
                    <a:pt x="3162" y="1469"/>
                  </a:lnTo>
                  <a:lnTo>
                    <a:pt x="3162" y="1478"/>
                  </a:lnTo>
                  <a:lnTo>
                    <a:pt x="3172" y="1486"/>
                  </a:lnTo>
                  <a:lnTo>
                    <a:pt x="3172" y="1495"/>
                  </a:lnTo>
                  <a:lnTo>
                    <a:pt x="3183" y="1503"/>
                  </a:lnTo>
                  <a:lnTo>
                    <a:pt x="3183" y="1512"/>
                  </a:lnTo>
                  <a:lnTo>
                    <a:pt x="3183" y="1520"/>
                  </a:lnTo>
                  <a:lnTo>
                    <a:pt x="3193" y="1528"/>
                  </a:lnTo>
                  <a:lnTo>
                    <a:pt x="3193" y="1537"/>
                  </a:lnTo>
                  <a:lnTo>
                    <a:pt x="3193" y="1545"/>
                  </a:lnTo>
                  <a:lnTo>
                    <a:pt x="3204" y="1554"/>
                  </a:lnTo>
                  <a:lnTo>
                    <a:pt x="3204" y="1562"/>
                  </a:lnTo>
                  <a:lnTo>
                    <a:pt x="3214" y="1571"/>
                  </a:lnTo>
                  <a:lnTo>
                    <a:pt x="3214" y="1579"/>
                  </a:lnTo>
                  <a:lnTo>
                    <a:pt x="3214" y="1588"/>
                  </a:lnTo>
                  <a:lnTo>
                    <a:pt x="3225" y="1596"/>
                  </a:lnTo>
                  <a:lnTo>
                    <a:pt x="3225" y="1604"/>
                  </a:lnTo>
                  <a:lnTo>
                    <a:pt x="3225" y="1613"/>
                  </a:lnTo>
                  <a:lnTo>
                    <a:pt x="3235" y="1621"/>
                  </a:lnTo>
                  <a:lnTo>
                    <a:pt x="3235" y="1630"/>
                  </a:lnTo>
                  <a:lnTo>
                    <a:pt x="3246" y="1638"/>
                  </a:lnTo>
                  <a:lnTo>
                    <a:pt x="3246" y="1647"/>
                  </a:lnTo>
                  <a:lnTo>
                    <a:pt x="3246" y="1655"/>
                  </a:lnTo>
                  <a:lnTo>
                    <a:pt x="3256" y="1664"/>
                  </a:lnTo>
                  <a:lnTo>
                    <a:pt x="3256" y="1672"/>
                  </a:lnTo>
                  <a:lnTo>
                    <a:pt x="3256" y="1680"/>
                  </a:lnTo>
                  <a:lnTo>
                    <a:pt x="3266" y="1689"/>
                  </a:lnTo>
                  <a:lnTo>
                    <a:pt x="3266" y="1697"/>
                  </a:lnTo>
                  <a:lnTo>
                    <a:pt x="3277" y="1706"/>
                  </a:lnTo>
                  <a:lnTo>
                    <a:pt x="3277" y="1714"/>
                  </a:lnTo>
                  <a:lnTo>
                    <a:pt x="3277" y="1723"/>
                  </a:lnTo>
                  <a:lnTo>
                    <a:pt x="3287" y="1731"/>
                  </a:lnTo>
                  <a:lnTo>
                    <a:pt x="3287" y="1740"/>
                  </a:lnTo>
                  <a:lnTo>
                    <a:pt x="3298" y="1748"/>
                  </a:lnTo>
                  <a:lnTo>
                    <a:pt x="3298" y="1756"/>
                  </a:lnTo>
                  <a:lnTo>
                    <a:pt x="3298" y="1765"/>
                  </a:lnTo>
                  <a:lnTo>
                    <a:pt x="3308" y="1773"/>
                  </a:lnTo>
                  <a:lnTo>
                    <a:pt x="3308" y="1782"/>
                  </a:lnTo>
                  <a:lnTo>
                    <a:pt x="3319" y="1790"/>
                  </a:lnTo>
                  <a:lnTo>
                    <a:pt x="3319" y="1799"/>
                  </a:lnTo>
                  <a:lnTo>
                    <a:pt x="3319" y="1807"/>
                  </a:lnTo>
                  <a:lnTo>
                    <a:pt x="3329" y="1816"/>
                  </a:lnTo>
                  <a:lnTo>
                    <a:pt x="3329" y="1824"/>
                  </a:lnTo>
                  <a:lnTo>
                    <a:pt x="3339" y="1832"/>
                  </a:lnTo>
                  <a:lnTo>
                    <a:pt x="3339" y="1841"/>
                  </a:lnTo>
                  <a:lnTo>
                    <a:pt x="3339" y="1849"/>
                  </a:lnTo>
                  <a:lnTo>
                    <a:pt x="3350" y="1858"/>
                  </a:lnTo>
                  <a:lnTo>
                    <a:pt x="3350" y="1866"/>
                  </a:lnTo>
                  <a:lnTo>
                    <a:pt x="3360" y="1875"/>
                  </a:lnTo>
                  <a:lnTo>
                    <a:pt x="3360" y="1883"/>
                  </a:lnTo>
                  <a:lnTo>
                    <a:pt x="3371" y="1892"/>
                  </a:lnTo>
                  <a:lnTo>
                    <a:pt x="3371" y="1900"/>
                  </a:lnTo>
                  <a:lnTo>
                    <a:pt x="3371" y="1908"/>
                  </a:lnTo>
                  <a:lnTo>
                    <a:pt x="3381" y="1917"/>
                  </a:lnTo>
                  <a:lnTo>
                    <a:pt x="3381" y="1925"/>
                  </a:lnTo>
                  <a:lnTo>
                    <a:pt x="3392" y="1934"/>
                  </a:lnTo>
                  <a:lnTo>
                    <a:pt x="3392" y="1942"/>
                  </a:lnTo>
                  <a:lnTo>
                    <a:pt x="3402" y="1951"/>
                  </a:lnTo>
                  <a:lnTo>
                    <a:pt x="3402" y="1959"/>
                  </a:lnTo>
                  <a:lnTo>
                    <a:pt x="3402" y="1967"/>
                  </a:lnTo>
                  <a:lnTo>
                    <a:pt x="3412" y="1976"/>
                  </a:lnTo>
                  <a:lnTo>
                    <a:pt x="3412" y="1984"/>
                  </a:lnTo>
                  <a:lnTo>
                    <a:pt x="3423" y="1993"/>
                  </a:lnTo>
                  <a:lnTo>
                    <a:pt x="3423" y="2001"/>
                  </a:lnTo>
                  <a:lnTo>
                    <a:pt x="3433" y="2010"/>
                  </a:lnTo>
                  <a:lnTo>
                    <a:pt x="3433" y="2018"/>
                  </a:lnTo>
                  <a:lnTo>
                    <a:pt x="3444" y="2027"/>
                  </a:lnTo>
                  <a:lnTo>
                    <a:pt x="3444" y="2035"/>
                  </a:lnTo>
                  <a:lnTo>
                    <a:pt x="3454" y="2043"/>
                  </a:lnTo>
                  <a:lnTo>
                    <a:pt x="3454" y="2052"/>
                  </a:lnTo>
                  <a:lnTo>
                    <a:pt x="3454" y="2060"/>
                  </a:lnTo>
                  <a:lnTo>
                    <a:pt x="3465" y="2069"/>
                  </a:lnTo>
                  <a:lnTo>
                    <a:pt x="3465" y="2077"/>
                  </a:lnTo>
                  <a:lnTo>
                    <a:pt x="3475" y="2086"/>
                  </a:lnTo>
                  <a:lnTo>
                    <a:pt x="3475" y="2094"/>
                  </a:lnTo>
                  <a:lnTo>
                    <a:pt x="3486" y="2103"/>
                  </a:lnTo>
                  <a:lnTo>
                    <a:pt x="3486" y="2111"/>
                  </a:lnTo>
                  <a:lnTo>
                    <a:pt x="3496" y="2119"/>
                  </a:lnTo>
                  <a:lnTo>
                    <a:pt x="3496" y="2128"/>
                  </a:lnTo>
                  <a:lnTo>
                    <a:pt x="3506" y="2136"/>
                  </a:lnTo>
                  <a:lnTo>
                    <a:pt x="3506" y="2145"/>
                  </a:lnTo>
                  <a:lnTo>
                    <a:pt x="3517" y="2153"/>
                  </a:lnTo>
                  <a:lnTo>
                    <a:pt x="3517" y="2162"/>
                  </a:lnTo>
                  <a:lnTo>
                    <a:pt x="3527" y="2170"/>
                  </a:lnTo>
                  <a:lnTo>
                    <a:pt x="3527" y="2179"/>
                  </a:lnTo>
                  <a:lnTo>
                    <a:pt x="3538" y="2187"/>
                  </a:lnTo>
                  <a:lnTo>
                    <a:pt x="3548" y="2195"/>
                  </a:lnTo>
                  <a:lnTo>
                    <a:pt x="3548" y="2204"/>
                  </a:lnTo>
                  <a:lnTo>
                    <a:pt x="3559" y="2212"/>
                  </a:lnTo>
                  <a:lnTo>
                    <a:pt x="3559" y="2221"/>
                  </a:lnTo>
                  <a:lnTo>
                    <a:pt x="3569" y="2229"/>
                  </a:lnTo>
                  <a:lnTo>
                    <a:pt x="3569" y="2238"/>
                  </a:lnTo>
                  <a:lnTo>
                    <a:pt x="3579" y="2246"/>
                  </a:lnTo>
                  <a:lnTo>
                    <a:pt x="3579" y="2255"/>
                  </a:lnTo>
                  <a:lnTo>
                    <a:pt x="3590" y="2263"/>
                  </a:lnTo>
                  <a:lnTo>
                    <a:pt x="3590" y="2271"/>
                  </a:lnTo>
                  <a:lnTo>
                    <a:pt x="3600" y="2280"/>
                  </a:lnTo>
                  <a:lnTo>
                    <a:pt x="3611" y="2288"/>
                  </a:lnTo>
                  <a:lnTo>
                    <a:pt x="3611" y="2297"/>
                  </a:lnTo>
                  <a:lnTo>
                    <a:pt x="3621" y="2305"/>
                  </a:lnTo>
                  <a:lnTo>
                    <a:pt x="3621" y="2314"/>
                  </a:lnTo>
                  <a:lnTo>
                    <a:pt x="3632" y="2322"/>
                  </a:lnTo>
                  <a:lnTo>
                    <a:pt x="3642" y="2331"/>
                  </a:lnTo>
                  <a:lnTo>
                    <a:pt x="3642" y="2339"/>
                  </a:lnTo>
                  <a:lnTo>
                    <a:pt x="3652" y="2347"/>
                  </a:lnTo>
                  <a:lnTo>
                    <a:pt x="3663" y="2356"/>
                  </a:lnTo>
                  <a:lnTo>
                    <a:pt x="3663" y="2364"/>
                  </a:lnTo>
                  <a:lnTo>
                    <a:pt x="3673" y="2373"/>
                  </a:lnTo>
                  <a:lnTo>
                    <a:pt x="3684" y="2381"/>
                  </a:lnTo>
                  <a:lnTo>
                    <a:pt x="3684" y="2390"/>
                  </a:lnTo>
                  <a:lnTo>
                    <a:pt x="3694" y="2398"/>
                  </a:lnTo>
                  <a:lnTo>
                    <a:pt x="3705" y="2407"/>
                  </a:lnTo>
                  <a:lnTo>
                    <a:pt x="3705" y="2415"/>
                  </a:lnTo>
                  <a:lnTo>
                    <a:pt x="3715" y="2423"/>
                  </a:lnTo>
                  <a:lnTo>
                    <a:pt x="3726" y="2432"/>
                  </a:lnTo>
                  <a:lnTo>
                    <a:pt x="3726" y="2440"/>
                  </a:lnTo>
                  <a:lnTo>
                    <a:pt x="3736" y="2449"/>
                  </a:lnTo>
                  <a:lnTo>
                    <a:pt x="3746" y="2457"/>
                  </a:lnTo>
                  <a:lnTo>
                    <a:pt x="3757" y="2466"/>
                  </a:lnTo>
                  <a:lnTo>
                    <a:pt x="3757" y="2474"/>
                  </a:lnTo>
                  <a:lnTo>
                    <a:pt x="3767" y="2483"/>
                  </a:lnTo>
                  <a:lnTo>
                    <a:pt x="3778" y="2491"/>
                  </a:lnTo>
                  <a:lnTo>
                    <a:pt x="3788" y="2499"/>
                  </a:lnTo>
                  <a:lnTo>
                    <a:pt x="3799" y="2508"/>
                  </a:lnTo>
                  <a:lnTo>
                    <a:pt x="3799" y="2516"/>
                  </a:lnTo>
                  <a:lnTo>
                    <a:pt x="3809" y="2525"/>
                  </a:lnTo>
                  <a:lnTo>
                    <a:pt x="3819" y="2533"/>
                  </a:lnTo>
                  <a:lnTo>
                    <a:pt x="3830" y="2542"/>
                  </a:lnTo>
                  <a:lnTo>
                    <a:pt x="3840" y="2550"/>
                  </a:lnTo>
                  <a:lnTo>
                    <a:pt x="3851" y="2559"/>
                  </a:lnTo>
                  <a:lnTo>
                    <a:pt x="3861" y="2567"/>
                  </a:lnTo>
                  <a:lnTo>
                    <a:pt x="3872" y="2575"/>
                  </a:lnTo>
                  <a:lnTo>
                    <a:pt x="3882" y="2584"/>
                  </a:lnTo>
                  <a:lnTo>
                    <a:pt x="3892" y="2592"/>
                  </a:lnTo>
                  <a:lnTo>
                    <a:pt x="3903" y="2601"/>
                  </a:lnTo>
                  <a:lnTo>
                    <a:pt x="3913" y="2609"/>
                  </a:lnTo>
                  <a:lnTo>
                    <a:pt x="3924" y="2618"/>
                  </a:lnTo>
                  <a:lnTo>
                    <a:pt x="3934" y="2626"/>
                  </a:lnTo>
                  <a:lnTo>
                    <a:pt x="3945" y="2635"/>
                  </a:lnTo>
                  <a:lnTo>
                    <a:pt x="3955" y="2643"/>
                  </a:lnTo>
                  <a:lnTo>
                    <a:pt x="3966" y="2651"/>
                  </a:lnTo>
                  <a:lnTo>
                    <a:pt x="3976" y="2660"/>
                  </a:lnTo>
                  <a:lnTo>
                    <a:pt x="3986" y="2668"/>
                  </a:lnTo>
                  <a:lnTo>
                    <a:pt x="3997" y="2677"/>
                  </a:lnTo>
                  <a:lnTo>
                    <a:pt x="4007" y="2677"/>
                  </a:lnTo>
                  <a:lnTo>
                    <a:pt x="4018" y="2685"/>
                  </a:lnTo>
                  <a:lnTo>
                    <a:pt x="4028" y="2694"/>
                  </a:lnTo>
                  <a:lnTo>
                    <a:pt x="4039" y="2694"/>
                  </a:lnTo>
                  <a:lnTo>
                    <a:pt x="4049" y="2702"/>
                  </a:lnTo>
                  <a:lnTo>
                    <a:pt x="4059" y="2711"/>
                  </a:lnTo>
                  <a:lnTo>
                    <a:pt x="4070" y="2711"/>
                  </a:lnTo>
                  <a:lnTo>
                    <a:pt x="4080" y="2719"/>
                  </a:lnTo>
                  <a:lnTo>
                    <a:pt x="4091" y="2727"/>
                  </a:lnTo>
                  <a:lnTo>
                    <a:pt x="4101" y="2727"/>
                  </a:lnTo>
                  <a:lnTo>
                    <a:pt x="4112" y="2736"/>
                  </a:lnTo>
                  <a:lnTo>
                    <a:pt x="4122" y="2736"/>
                  </a:lnTo>
                  <a:lnTo>
                    <a:pt x="4132" y="2744"/>
                  </a:lnTo>
                  <a:lnTo>
                    <a:pt x="4143" y="2744"/>
                  </a:lnTo>
                  <a:lnTo>
                    <a:pt x="4153" y="2753"/>
                  </a:lnTo>
                  <a:lnTo>
                    <a:pt x="4164" y="2753"/>
                  </a:lnTo>
                  <a:lnTo>
                    <a:pt x="4174" y="2761"/>
                  </a:lnTo>
                  <a:lnTo>
                    <a:pt x="4185" y="2761"/>
                  </a:lnTo>
                  <a:lnTo>
                    <a:pt x="4195" y="2770"/>
                  </a:lnTo>
                  <a:lnTo>
                    <a:pt x="4206" y="2770"/>
                  </a:lnTo>
                  <a:lnTo>
                    <a:pt x="4216" y="2778"/>
                  </a:lnTo>
                  <a:lnTo>
                    <a:pt x="4226" y="2778"/>
                  </a:lnTo>
                  <a:lnTo>
                    <a:pt x="4237" y="2778"/>
                  </a:lnTo>
                  <a:lnTo>
                    <a:pt x="4247" y="2787"/>
                  </a:lnTo>
                  <a:lnTo>
                    <a:pt x="4258" y="2787"/>
                  </a:lnTo>
                  <a:lnTo>
                    <a:pt x="4268" y="2787"/>
                  </a:lnTo>
                  <a:lnTo>
                    <a:pt x="4279" y="2795"/>
                  </a:lnTo>
                  <a:lnTo>
                    <a:pt x="4289" y="2795"/>
                  </a:lnTo>
                  <a:lnTo>
                    <a:pt x="4299" y="2795"/>
                  </a:lnTo>
                  <a:lnTo>
                    <a:pt x="4310" y="2803"/>
                  </a:lnTo>
                  <a:lnTo>
                    <a:pt x="4320" y="2803"/>
                  </a:lnTo>
                  <a:lnTo>
                    <a:pt x="4331" y="2803"/>
                  </a:lnTo>
                  <a:lnTo>
                    <a:pt x="4341" y="2812"/>
                  </a:lnTo>
                  <a:lnTo>
                    <a:pt x="4352" y="2812"/>
                  </a:lnTo>
                  <a:lnTo>
                    <a:pt x="4362" y="2812"/>
                  </a:lnTo>
                  <a:lnTo>
                    <a:pt x="4372" y="2812"/>
                  </a:lnTo>
                  <a:lnTo>
                    <a:pt x="4383" y="2820"/>
                  </a:lnTo>
                  <a:lnTo>
                    <a:pt x="4393" y="2820"/>
                  </a:lnTo>
                  <a:lnTo>
                    <a:pt x="4404" y="2820"/>
                  </a:lnTo>
                  <a:lnTo>
                    <a:pt x="4414" y="2820"/>
                  </a:lnTo>
                  <a:lnTo>
                    <a:pt x="4425" y="2829"/>
                  </a:lnTo>
                  <a:lnTo>
                    <a:pt x="4435" y="2829"/>
                  </a:lnTo>
                  <a:lnTo>
                    <a:pt x="4446" y="2829"/>
                  </a:lnTo>
                  <a:lnTo>
                    <a:pt x="4456" y="2829"/>
                  </a:lnTo>
                  <a:lnTo>
                    <a:pt x="4466" y="2829"/>
                  </a:lnTo>
                  <a:lnTo>
                    <a:pt x="4477" y="2837"/>
                  </a:lnTo>
                  <a:lnTo>
                    <a:pt x="4487" y="2837"/>
                  </a:lnTo>
                  <a:lnTo>
                    <a:pt x="4498" y="2837"/>
                  </a:lnTo>
                  <a:lnTo>
                    <a:pt x="4508" y="2837"/>
                  </a:lnTo>
                  <a:lnTo>
                    <a:pt x="4519" y="2837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Line 23"/>
            <p:cNvSpPr/>
            <p:nvPr/>
          </p:nvSpPr>
          <p:spPr>
            <a:xfrm flipV="1">
              <a:off x="1301" y="0"/>
              <a:ext cx="10" cy="24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91157" name="Object 24"/>
            <p:cNvGraphicFramePr>
              <a:graphicFrameLocks noChangeAspect="1"/>
            </p:cNvGraphicFramePr>
            <p:nvPr/>
          </p:nvGraphicFramePr>
          <p:xfrm>
            <a:off x="1632" y="1203"/>
            <a:ext cx="7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1" r:id="rId7" imgW="660400" imgH="228600" progId="Equation.3">
                    <p:embed/>
                  </p:oleObj>
                </mc:Choice>
                <mc:Fallback>
                  <p:oleObj r:id="rId7" imgW="660400" imgH="228600" progId="Equation.3">
                    <p:embed/>
                    <p:pic>
                      <p:nvPicPr>
                        <p:cNvPr id="0" name="图片 34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32" y="1203"/>
                          <a:ext cx="74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8" name="Line 25"/>
            <p:cNvSpPr/>
            <p:nvPr/>
          </p:nvSpPr>
          <p:spPr>
            <a:xfrm flipH="1">
              <a:off x="1866" y="872"/>
              <a:ext cx="0" cy="32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1159" name="Oval 26"/>
            <p:cNvSpPr/>
            <p:nvPr/>
          </p:nvSpPr>
          <p:spPr>
            <a:xfrm>
              <a:off x="1845" y="1163"/>
              <a:ext cx="35" cy="34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1160" name="Line 27"/>
            <p:cNvSpPr/>
            <p:nvPr/>
          </p:nvSpPr>
          <p:spPr>
            <a:xfrm flipV="1">
              <a:off x="1998" y="938"/>
              <a:ext cx="191" cy="15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1161" name="Object 28"/>
            <p:cNvGraphicFramePr>
              <a:graphicFrameLocks noChangeAspect="1"/>
            </p:cNvGraphicFramePr>
            <p:nvPr/>
          </p:nvGraphicFramePr>
          <p:xfrm>
            <a:off x="2094" y="776"/>
            <a:ext cx="31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2" r:id="rId9" imgW="317500" imgH="177800" progId="Equation.3">
                    <p:embed/>
                  </p:oleObj>
                </mc:Choice>
                <mc:Fallback>
                  <p:oleObj r:id="rId9" imgW="317500" imgH="177800" progId="Equation.3">
                    <p:embed/>
                    <p:pic>
                      <p:nvPicPr>
                        <p:cNvPr id="0" name="图片 34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94" y="776"/>
                          <a:ext cx="317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2" name="Object 29"/>
            <p:cNvGraphicFramePr>
              <a:graphicFrameLocks noChangeAspect="1"/>
            </p:cNvGraphicFramePr>
            <p:nvPr/>
          </p:nvGraphicFramePr>
          <p:xfrm>
            <a:off x="1110" y="692"/>
            <a:ext cx="44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3" r:id="rId11" imgW="355600" imgH="177800" progId="Equation.3">
                    <p:embed/>
                  </p:oleObj>
                </mc:Choice>
                <mc:Fallback>
                  <p:oleObj r:id="rId11" imgW="355600" imgH="177800" progId="Equation.3">
                    <p:embed/>
                    <p:pic>
                      <p:nvPicPr>
                        <p:cNvPr id="0" name="图片 34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10" y="692"/>
                          <a:ext cx="444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3" name="Object 30"/>
            <p:cNvGraphicFramePr>
              <a:graphicFrameLocks noChangeAspect="1"/>
            </p:cNvGraphicFramePr>
            <p:nvPr/>
          </p:nvGraphicFramePr>
          <p:xfrm>
            <a:off x="317" y="745"/>
            <a:ext cx="31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4" r:id="rId13" imgW="317500" imgH="177800" progId="Equation.3">
                    <p:embed/>
                  </p:oleObj>
                </mc:Choice>
                <mc:Fallback>
                  <p:oleObj r:id="rId13" imgW="317500" imgH="177800" progId="Equation.3">
                    <p:embed/>
                    <p:pic>
                      <p:nvPicPr>
                        <p:cNvPr id="0" name="图片 34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7" y="745"/>
                          <a:ext cx="317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64" name="Group 31"/>
            <p:cNvGrpSpPr/>
            <p:nvPr/>
          </p:nvGrpSpPr>
          <p:grpSpPr>
            <a:xfrm flipH="1">
              <a:off x="239" y="907"/>
              <a:ext cx="540" cy="277"/>
              <a:chOff x="0" y="0"/>
              <a:chExt cx="720" cy="432"/>
            </a:xfrm>
          </p:grpSpPr>
          <p:sp>
            <p:nvSpPr>
              <p:cNvPr id="91165" name="Line 32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66" name="Line 33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67" name="Line 34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68" name="Line 35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69" name="Line 36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0" name="Line 37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1" name="Line 38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2" name="Line 39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3" name="Line 40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4" name="Line 41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5" name="Line 42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6" name="Line 43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1177" name="Line 44"/>
            <p:cNvSpPr/>
            <p:nvPr/>
          </p:nvSpPr>
          <p:spPr>
            <a:xfrm flipH="1">
              <a:off x="773" y="879"/>
              <a:ext cx="0" cy="32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1178" name="Oval 45"/>
            <p:cNvSpPr/>
            <p:nvPr/>
          </p:nvSpPr>
          <p:spPr>
            <a:xfrm>
              <a:off x="752" y="1170"/>
              <a:ext cx="35" cy="34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1179" name="Line 46"/>
            <p:cNvSpPr/>
            <p:nvPr/>
          </p:nvSpPr>
          <p:spPr>
            <a:xfrm flipH="1" flipV="1">
              <a:off x="476" y="938"/>
              <a:ext cx="158" cy="15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80" name="Line 47"/>
            <p:cNvSpPr/>
            <p:nvPr/>
          </p:nvSpPr>
          <p:spPr>
            <a:xfrm>
              <a:off x="1308" y="248"/>
              <a:ext cx="0" cy="953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1181" name="Line 48"/>
            <p:cNvSpPr/>
            <p:nvPr/>
          </p:nvSpPr>
          <p:spPr>
            <a:xfrm>
              <a:off x="1308" y="1184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1182" name="Object 49"/>
            <p:cNvGraphicFramePr>
              <a:graphicFrameLocks noChangeAspect="1"/>
            </p:cNvGraphicFramePr>
            <p:nvPr/>
          </p:nvGraphicFramePr>
          <p:xfrm>
            <a:off x="288" y="1203"/>
            <a:ext cx="87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5" r:id="rId14" imgW="774700" imgH="228600" progId="Equation.3">
                    <p:embed/>
                  </p:oleObj>
                </mc:Choice>
                <mc:Fallback>
                  <p:oleObj r:id="rId14" imgW="774700" imgH="228600" progId="Equation.3">
                    <p:embed/>
                    <p:pic>
                      <p:nvPicPr>
                        <p:cNvPr id="0" name="图片 35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8" y="1203"/>
                          <a:ext cx="877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714" name="Object 50"/>
          <p:cNvGraphicFramePr>
            <a:graphicFrameLocks noChangeAspect="1"/>
          </p:cNvGraphicFramePr>
          <p:nvPr/>
        </p:nvGraphicFramePr>
        <p:xfrm>
          <a:off x="468313" y="3429000"/>
          <a:ext cx="6019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6" r:id="rId16" imgW="2514600" imgH="396240" progId="Word.Document.8">
                  <p:embed/>
                </p:oleObj>
              </mc:Choice>
              <mc:Fallback>
                <p:oleObj r:id="rId16" imgW="2514600" imgH="396240" progId="Word.Document.8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8313" y="3429000"/>
                        <a:ext cx="60198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5" name="Object 51"/>
          <p:cNvGraphicFramePr>
            <a:graphicFrameLocks noChangeAspect="1"/>
          </p:cNvGraphicFramePr>
          <p:nvPr/>
        </p:nvGraphicFramePr>
        <p:xfrm>
          <a:off x="1116013" y="4149725"/>
          <a:ext cx="586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7" r:id="rId18" imgW="2551430" imgH="431800" progId="Equation.3">
                  <p:embed/>
                </p:oleObj>
              </mc:Choice>
              <mc:Fallback>
                <p:oleObj r:id="rId18" imgW="2551430" imgH="431800" progId="Equation.3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16013" y="4149725"/>
                        <a:ext cx="5867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16" name="Group 52"/>
          <p:cNvGrpSpPr/>
          <p:nvPr/>
        </p:nvGrpSpPr>
        <p:grpSpPr>
          <a:xfrm>
            <a:off x="971550" y="5300663"/>
            <a:ext cx="4859338" cy="1136650"/>
            <a:chOff x="0" y="0"/>
            <a:chExt cx="3061" cy="716"/>
          </a:xfrm>
        </p:grpSpPr>
        <p:sp>
          <p:nvSpPr>
            <p:cNvPr id="91186" name="Text Box 53"/>
            <p:cNvSpPr txBox="1"/>
            <p:nvPr/>
          </p:nvSpPr>
          <p:spPr>
            <a:xfrm>
              <a:off x="0" y="152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简记为</a:t>
              </a:r>
            </a:p>
          </p:txBody>
        </p:sp>
        <p:graphicFrame>
          <p:nvGraphicFramePr>
            <p:cNvPr id="91187" name="Object 54"/>
            <p:cNvGraphicFramePr>
              <a:graphicFrameLocks noChangeAspect="1"/>
            </p:cNvGraphicFramePr>
            <p:nvPr/>
          </p:nvGraphicFramePr>
          <p:xfrm>
            <a:off x="816" y="0"/>
            <a:ext cx="2245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8" r:id="rId20" imgW="1346200" imgH="431800" progId="Equation.3">
                    <p:embed/>
                  </p:oleObj>
                </mc:Choice>
                <mc:Fallback>
                  <p:oleObj r:id="rId20" imgW="1346200" imgH="431800" progId="Equation.3">
                    <p:embed/>
                    <p:pic>
                      <p:nvPicPr>
                        <p:cNvPr id="0" name="图片 350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16" y="0"/>
                          <a:ext cx="2245" cy="7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框 65538"/>
          <p:cNvSpPr txBox="1"/>
          <p:nvPr/>
        </p:nvSpPr>
        <p:spPr>
          <a:xfrm>
            <a:off x="852488" y="3913188"/>
            <a:ext cx="10318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92162" name="文本框 65539"/>
          <p:cNvSpPr txBox="1"/>
          <p:nvPr/>
        </p:nvSpPr>
        <p:spPr>
          <a:xfrm>
            <a:off x="789940" y="675958"/>
            <a:ext cx="76962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有一大批糖果,现从中随机地取16袋, 称得重量(克)如下: </a:t>
            </a:r>
          </a:p>
        </p:txBody>
      </p:sp>
      <p:graphicFrame>
        <p:nvGraphicFramePr>
          <p:cNvPr id="92163" name="对象 65540"/>
          <p:cNvGraphicFramePr/>
          <p:nvPr/>
        </p:nvGraphicFramePr>
        <p:xfrm>
          <a:off x="1371600" y="1793875"/>
          <a:ext cx="659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" r:id="rId3" imgW="6591300" imgH="939800" progId="Equation.3">
                  <p:embed/>
                </p:oleObj>
              </mc:Choice>
              <mc:Fallback>
                <p:oleObj r:id="rId3" imgW="6591300" imgH="9398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793875"/>
                        <a:ext cx="6591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文本框 65541"/>
          <p:cNvSpPr txBox="1"/>
          <p:nvPr/>
        </p:nvSpPr>
        <p:spPr>
          <a:xfrm>
            <a:off x="831850" y="2784475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设袋装糖果的重量服从正态分布, 试求总体均值</a:t>
            </a:r>
          </a:p>
        </p:txBody>
      </p:sp>
      <p:graphicFrame>
        <p:nvGraphicFramePr>
          <p:cNvPr id="65543" name="对象 65542"/>
          <p:cNvGraphicFramePr/>
          <p:nvPr/>
        </p:nvGraphicFramePr>
        <p:xfrm>
          <a:off x="1697038" y="4010025"/>
          <a:ext cx="303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7" r:id="rId5" imgW="3035300" imgH="368300" progId="Equation.3">
                  <p:embed/>
                </p:oleObj>
              </mc:Choice>
              <mc:Fallback>
                <p:oleObj r:id="rId5" imgW="3035300" imgH="368300" progId="Equation.3">
                  <p:embed/>
                  <p:pic>
                    <p:nvPicPr>
                      <p:cNvPr id="0" name="图片 35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038" y="4010025"/>
                        <a:ext cx="3035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对象 65543"/>
          <p:cNvGraphicFramePr/>
          <p:nvPr/>
        </p:nvGraphicFramePr>
        <p:xfrm>
          <a:off x="914400" y="4624388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8" r:id="rId7" imgW="3668395" imgH="431800" progId="Equation.3">
                  <p:embed/>
                </p:oleObj>
              </mc:Choice>
              <mc:Fallback>
                <p:oleObj r:id="rId7" imgW="3668395" imgH="4318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624388"/>
                        <a:ext cx="367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对象 65544"/>
          <p:cNvGraphicFramePr/>
          <p:nvPr/>
        </p:nvGraphicFramePr>
        <p:xfrm>
          <a:off x="4800600" y="4610100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9" r:id="rId9" imgW="1536065" imgH="431800" progId="Equation.3">
                  <p:embed/>
                </p:oleObj>
              </mc:Choice>
              <mc:Fallback>
                <p:oleObj r:id="rId9" imgW="1536065" imgH="4318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610100"/>
                        <a:ext cx="153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对象 65545"/>
          <p:cNvGraphicFramePr/>
          <p:nvPr/>
        </p:nvGraphicFramePr>
        <p:xfrm>
          <a:off x="914400" y="5270500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0" r:id="rId11" imgW="4836795" imgH="444500" progId="Equation.3">
                  <p:embed/>
                </p:oleObj>
              </mc:Choice>
              <mc:Fallback>
                <p:oleObj r:id="rId11" imgW="4836795" imgH="444500" progId="Equation.3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5270500"/>
                        <a:ext cx="483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对象 65546"/>
          <p:cNvGraphicFramePr/>
          <p:nvPr/>
        </p:nvGraphicFramePr>
        <p:xfrm>
          <a:off x="963613" y="3421063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1" r:id="rId13" imgW="5027295" imgH="444500" progId="Equation.3">
                  <p:embed/>
                </p:oleObj>
              </mc:Choice>
              <mc:Fallback>
                <p:oleObj r:id="rId13" imgW="5027295" imgH="444500" progId="Equation.3">
                  <p:embed/>
                  <p:pic>
                    <p:nvPicPr>
                      <p:cNvPr id="0" name="图片 35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3613" y="3421063"/>
                        <a:ext cx="5029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对象 65549"/>
          <p:cNvGraphicFramePr/>
          <p:nvPr/>
        </p:nvGraphicFramePr>
        <p:xfrm>
          <a:off x="6400800" y="4648200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r:id="rId15" imgW="1104900" imgH="368300" progId="Equation.3">
                  <p:embed/>
                </p:oleObj>
              </mc:Choice>
              <mc:Fallback>
                <p:oleObj r:id="rId15" imgW="1104900" imgH="368300" progId="Equation.3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00800" y="4648200"/>
                        <a:ext cx="11049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矩形 65551"/>
          <p:cNvSpPr/>
          <p:nvPr/>
        </p:nvSpPr>
        <p:spPr>
          <a:xfrm>
            <a:off x="838200" y="73342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5" name="对象 66561"/>
          <p:cNvGraphicFramePr/>
          <p:nvPr/>
        </p:nvGraphicFramePr>
        <p:xfrm>
          <a:off x="949325" y="976313"/>
          <a:ext cx="539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r:id="rId3" imgW="5394960" imgH="444500" progId="Equation.3">
                  <p:embed/>
                </p:oleObj>
              </mc:Choice>
              <mc:Fallback>
                <p:oleObj r:id="rId3" imgW="5394960" imgH="4445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325" y="976313"/>
                        <a:ext cx="539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对象 66562"/>
          <p:cNvGraphicFramePr/>
          <p:nvPr/>
        </p:nvGraphicFramePr>
        <p:xfrm>
          <a:off x="1103313" y="1593850"/>
          <a:ext cx="393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r:id="rId5" imgW="3937000" imgH="914400" progId="Equation.3">
                  <p:embed/>
                </p:oleObj>
              </mc:Choice>
              <mc:Fallback>
                <p:oleObj r:id="rId5" imgW="3937000" imgH="914400" progId="Equation.3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3313" y="1593850"/>
                        <a:ext cx="393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对象 66563"/>
          <p:cNvGraphicFramePr/>
          <p:nvPr/>
        </p:nvGraphicFramePr>
        <p:xfrm>
          <a:off x="5257800" y="18288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r:id="rId7" imgW="3009900" imgH="419100" progId="Equation.3">
                  <p:embed/>
                </p:oleObj>
              </mc:Choice>
              <mc:Fallback>
                <p:oleObj r:id="rId7" imgW="3009900" imgH="419100" progId="Equation.3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1828800"/>
                        <a:ext cx="3009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文本框 66564"/>
          <p:cNvSpPr txBox="1"/>
          <p:nvPr/>
        </p:nvSpPr>
        <p:spPr>
          <a:xfrm>
            <a:off x="914400" y="2590800"/>
            <a:ext cx="74676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就是说估计袋装糖果重量的均值在500.4克与507.1克之间, 这个估计的可信程度为95%.</a:t>
            </a:r>
          </a:p>
        </p:txBody>
      </p:sp>
      <p:graphicFrame>
        <p:nvGraphicFramePr>
          <p:cNvPr id="66567" name="对象 66566"/>
          <p:cNvGraphicFramePr/>
          <p:nvPr/>
        </p:nvGraphicFramePr>
        <p:xfrm>
          <a:off x="1025525" y="4495800"/>
          <a:ext cx="703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5" r:id="rId9" imgW="7032625" imgH="850265" progId="Equation.3">
                  <p:embed/>
                </p:oleObj>
              </mc:Choice>
              <mc:Fallback>
                <p:oleObj r:id="rId9" imgW="7032625" imgH="850265" progId="Equation.3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525" y="4495800"/>
                        <a:ext cx="7035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对象 66570"/>
          <p:cNvGraphicFramePr/>
          <p:nvPr/>
        </p:nvGraphicFramePr>
        <p:xfrm>
          <a:off x="1004888" y="3898900"/>
          <a:ext cx="629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r:id="rId11" imgW="6296660" imgH="444500" progId="Equation.3">
                  <p:embed/>
                </p:oleObj>
              </mc:Choice>
              <mc:Fallback>
                <p:oleObj r:id="rId11" imgW="6296660" imgH="444500" progId="Equation.3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4888" y="3898900"/>
                        <a:ext cx="6299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矩形 66571"/>
          <p:cNvSpPr/>
          <p:nvPr/>
        </p:nvSpPr>
        <p:spPr>
          <a:xfrm>
            <a:off x="949325" y="54244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这个误差的可信度为95%.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7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/>
          <p:nvPr/>
        </p:nvGrpSpPr>
        <p:grpSpPr>
          <a:xfrm>
            <a:off x="314325" y="554038"/>
            <a:ext cx="4572000" cy="561975"/>
            <a:chOff x="-42" y="205"/>
            <a:chExt cx="2880" cy="354"/>
          </a:xfrm>
        </p:grpSpPr>
        <p:sp>
          <p:nvSpPr>
            <p:cNvPr id="94210" name="Text Box 3"/>
            <p:cNvSpPr txBox="1"/>
            <p:nvPr/>
          </p:nvSpPr>
          <p:spPr>
            <a:xfrm>
              <a:off x="-42" y="232"/>
              <a:ext cx="28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solidFill>
                    <a:srgbClr val="150AE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3.   </a:t>
              </a:r>
              <a:r>
                <a:rPr lang="zh-CN" altLang="en-US" sz="2800" b="1" i="0" dirty="0">
                  <a:solidFill>
                    <a:srgbClr val="150AE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未知时   的置信区间</a:t>
              </a:r>
            </a:p>
          </p:txBody>
        </p:sp>
        <p:graphicFrame>
          <p:nvGraphicFramePr>
            <p:cNvPr id="94211" name="Object 4"/>
            <p:cNvGraphicFramePr>
              <a:graphicFrameLocks noChangeAspect="1"/>
            </p:cNvGraphicFramePr>
            <p:nvPr/>
          </p:nvGraphicFramePr>
          <p:xfrm>
            <a:off x="1283" y="205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7" r:id="rId3" imgW="203200" imgH="203200" progId="Equation.3">
                    <p:embed/>
                  </p:oleObj>
                </mc:Choice>
                <mc:Fallback>
                  <p:oleObj r:id="rId3" imgW="203200" imgH="203200" progId="Equation.3">
                    <p:embed/>
                    <p:pic>
                      <p:nvPicPr>
                        <p:cNvPr id="0" name="图片 35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83" y="205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2" name="Object 5"/>
            <p:cNvGraphicFramePr>
              <a:graphicFrameLocks noChangeAspect="1"/>
            </p:cNvGraphicFramePr>
            <p:nvPr/>
          </p:nvGraphicFramePr>
          <p:xfrm>
            <a:off x="336" y="267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8" r:id="rId5" imgW="152400" imgH="165100" progId="Equation.3">
                    <p:embed/>
                  </p:oleObj>
                </mc:Choice>
                <mc:Fallback>
                  <p:oleObj r:id="rId5" imgW="152400" imgH="165100" progId="Equation.3">
                    <p:embed/>
                    <p:pic>
                      <p:nvPicPr>
                        <p:cNvPr id="0" name="图片 35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6" y="267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4" name="Text Box 6"/>
          <p:cNvSpPr txBox="1"/>
          <p:nvPr/>
        </p:nvSpPr>
        <p:spPr>
          <a:xfrm>
            <a:off x="762000" y="111601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考虑随机变量 </a:t>
            </a: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3182938" y="846138"/>
          <a:ext cx="3894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9" r:id="rId7" imgW="1689735" imgH="419100" progId="Equation.3">
                  <p:embed/>
                </p:oleObj>
              </mc:Choice>
              <mc:Fallback>
                <p:oleObj r:id="rId7" imgW="1689735" imgH="419100" progId="Equation.3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2938" y="846138"/>
                        <a:ext cx="3894137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1014413" y="1887538"/>
          <a:ext cx="746760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0" r:id="rId9" imgW="3097530" imgH="482600" progId="Equation.3">
                  <p:embed/>
                </p:oleObj>
              </mc:Choice>
              <mc:Fallback>
                <p:oleObj r:id="rId9" imgW="3097530" imgH="482600" progId="Equation.3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4413" y="1887538"/>
                        <a:ext cx="7467600" cy="1195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Text Box 9"/>
          <p:cNvSpPr txBox="1"/>
          <p:nvPr/>
        </p:nvSpPr>
        <p:spPr>
          <a:xfrm>
            <a:off x="381000" y="3376613"/>
            <a:ext cx="53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1076325" y="3030538"/>
          <a:ext cx="63912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1" r:id="rId11" imgW="2716530" imgH="520700" progId="Equation.3">
                  <p:embed/>
                </p:oleObj>
              </mc:Choice>
              <mc:Fallback>
                <p:oleObj r:id="rId11" imgW="2716530" imgH="520700" progId="Equation.3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6325" y="3030538"/>
                        <a:ext cx="6391275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/>
          <p:nvPr/>
        </p:nvSpPr>
        <p:spPr>
          <a:xfrm>
            <a:off x="381000" y="217487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0" y="4076700"/>
          <a:ext cx="6248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2" r:id="rId13" imgW="2514600" imgH="396240" progId="Word.Document.8">
                  <p:embed/>
                </p:oleObj>
              </mc:Choice>
              <mc:Fallback>
                <p:oleObj r:id="rId13" imgW="2514600" imgH="396240" progId="Word.Document.8">
                  <p:embed/>
                  <p:pic>
                    <p:nvPicPr>
                      <p:cNvPr id="0" name="图片 35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4076700"/>
                        <a:ext cx="6248400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179388" y="5013325"/>
          <a:ext cx="4841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3" r:id="rId15" imgW="1727200" imgH="520700" progId="Equation.3">
                  <p:embed/>
                </p:oleObj>
              </mc:Choice>
              <mc:Fallback>
                <p:oleObj r:id="rId15" imgW="1727200" imgH="5207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9388" y="5013325"/>
                        <a:ext cx="4841875" cy="145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02" name="Group 14"/>
          <p:cNvGrpSpPr/>
          <p:nvPr/>
        </p:nvGrpSpPr>
        <p:grpSpPr>
          <a:xfrm>
            <a:off x="5334000" y="4221163"/>
            <a:ext cx="3810000" cy="2260600"/>
            <a:chOff x="0" y="0"/>
            <a:chExt cx="2400" cy="1424"/>
          </a:xfrm>
        </p:grpSpPr>
        <p:grpSp>
          <p:nvGrpSpPr>
            <p:cNvPr id="94222" name="Group 15"/>
            <p:cNvGrpSpPr/>
            <p:nvPr/>
          </p:nvGrpSpPr>
          <p:grpSpPr>
            <a:xfrm>
              <a:off x="243" y="1158"/>
              <a:ext cx="2157" cy="224"/>
              <a:chOff x="0" y="0"/>
              <a:chExt cx="2988" cy="270"/>
            </a:xfrm>
          </p:grpSpPr>
          <p:graphicFrame>
            <p:nvGraphicFramePr>
              <p:cNvPr id="94223" name="Object 16"/>
              <p:cNvGraphicFramePr>
                <a:graphicFrameLocks noChangeAspect="1"/>
              </p:cNvGraphicFramePr>
              <p:nvPr/>
            </p:nvGraphicFramePr>
            <p:xfrm>
              <a:off x="2784" y="48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34" r:id="rId17" imgW="139700" imgH="139700" progId="Equation.3">
                      <p:embed/>
                    </p:oleObj>
                  </mc:Choice>
                  <mc:Fallback>
                    <p:oleObj r:id="rId17" imgW="139700" imgH="139700" progId="Equation.3">
                      <p:embed/>
                      <p:pic>
                        <p:nvPicPr>
                          <p:cNvPr id="0" name="图片 352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784" y="48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24" name="Line 17"/>
              <p:cNvSpPr/>
              <p:nvPr/>
            </p:nvSpPr>
            <p:spPr>
              <a:xfrm>
                <a:off x="0" y="0"/>
                <a:ext cx="29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94225" name="Object 18"/>
              <p:cNvGraphicFramePr>
                <a:graphicFrameLocks noChangeAspect="1"/>
              </p:cNvGraphicFramePr>
              <p:nvPr/>
            </p:nvGraphicFramePr>
            <p:xfrm>
              <a:off x="0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35" r:id="rId19" imgW="165100" imgH="177800" progId="Equation.3">
                      <p:embed/>
                    </p:oleObj>
                  </mc:Choice>
                  <mc:Fallback>
                    <p:oleObj r:id="rId19" imgW="165100" imgH="177800" progId="Equation.3">
                      <p:embed/>
                      <p:pic>
                        <p:nvPicPr>
                          <p:cNvPr id="0" name="图片 352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4226" name="Group 19"/>
            <p:cNvGrpSpPr/>
            <p:nvPr/>
          </p:nvGrpSpPr>
          <p:grpSpPr>
            <a:xfrm>
              <a:off x="1519" y="965"/>
              <a:ext cx="555" cy="193"/>
              <a:chOff x="0" y="0"/>
              <a:chExt cx="720" cy="432"/>
            </a:xfrm>
          </p:grpSpPr>
          <p:sp>
            <p:nvSpPr>
              <p:cNvPr id="94227" name="Line 20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28" name="Line 21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29" name="Line 22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0" name="Line 23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1" name="Line 24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2" name="Line 25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3" name="Line 26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4" name="Line 27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5" name="Line 28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6" name="Line 29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7" name="Line 30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4238" name="Line 31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4239" name="Line 32"/>
            <p:cNvSpPr/>
            <p:nvPr/>
          </p:nvSpPr>
          <p:spPr>
            <a:xfrm flipH="1">
              <a:off x="1525" y="945"/>
              <a:ext cx="0" cy="22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40" name="Oval 33"/>
            <p:cNvSpPr/>
            <p:nvPr/>
          </p:nvSpPr>
          <p:spPr>
            <a:xfrm flipV="1">
              <a:off x="1502" y="1135"/>
              <a:ext cx="34" cy="39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4241" name="Line 34"/>
            <p:cNvSpPr/>
            <p:nvPr/>
          </p:nvSpPr>
          <p:spPr>
            <a:xfrm flipV="1">
              <a:off x="1629" y="878"/>
              <a:ext cx="208" cy="20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4242" name="Object 35"/>
            <p:cNvGraphicFramePr>
              <a:graphicFrameLocks noChangeAspect="1"/>
            </p:cNvGraphicFramePr>
            <p:nvPr/>
          </p:nvGraphicFramePr>
          <p:xfrm>
            <a:off x="1768" y="639"/>
            <a:ext cx="3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36" r:id="rId21" imgW="317500" imgH="177800" progId="Equation.3">
                    <p:embed/>
                  </p:oleObj>
                </mc:Choice>
                <mc:Fallback>
                  <p:oleObj r:id="rId21" imgW="317500" imgH="177800" progId="Equation.3">
                    <p:embed/>
                    <p:pic>
                      <p:nvPicPr>
                        <p:cNvPr id="0" name="图片 351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68" y="639"/>
                          <a:ext cx="3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243" name="Group 36"/>
            <p:cNvGrpSpPr/>
            <p:nvPr/>
          </p:nvGrpSpPr>
          <p:grpSpPr>
            <a:xfrm>
              <a:off x="416" y="273"/>
              <a:ext cx="1764" cy="878"/>
              <a:chOff x="0" y="0"/>
              <a:chExt cx="2443" cy="1056"/>
            </a:xfrm>
          </p:grpSpPr>
          <p:sp>
            <p:nvSpPr>
              <p:cNvPr id="94244" name="未知"/>
              <p:cNvSpPr/>
              <p:nvPr/>
            </p:nvSpPr>
            <p:spPr>
              <a:xfrm>
                <a:off x="0" y="0"/>
                <a:ext cx="1145" cy="1056"/>
              </a:xfrm>
              <a:custGeom>
                <a:avLst/>
                <a:gdLst/>
                <a:ahLst/>
                <a:cxnLst>
                  <a:cxn ang="0">
                    <a:pos x="0" y="1056"/>
                  </a:cxn>
                  <a:cxn ang="0">
                    <a:pos x="620" y="96"/>
                  </a:cxn>
                  <a:cxn ang="0">
                    <a:pos x="1145" y="479"/>
                  </a:cxn>
                </a:cxnLst>
                <a:rect l="0" t="0" r="0" b="0"/>
                <a:pathLst>
                  <a:path w="715" h="887">
                    <a:moveTo>
                      <a:pt x="0" y="887"/>
                    </a:moveTo>
                    <a:cubicBezTo>
                      <a:pt x="142" y="537"/>
                      <a:pt x="268" y="162"/>
                      <a:pt x="387" y="81"/>
                    </a:cubicBezTo>
                    <a:cubicBezTo>
                      <a:pt x="506" y="0"/>
                      <a:pt x="647" y="335"/>
                      <a:pt x="715" y="40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5" name="未知"/>
              <p:cNvSpPr/>
              <p:nvPr/>
            </p:nvSpPr>
            <p:spPr>
              <a:xfrm>
                <a:off x="1141" y="475"/>
                <a:ext cx="1302" cy="5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5" y="457"/>
                  </a:cxn>
                  <a:cxn ang="0">
                    <a:pos x="1302" y="539"/>
                  </a:cxn>
                </a:cxnLst>
                <a:rect l="0" t="0" r="0" b="0"/>
                <a:pathLst>
                  <a:path w="1302" h="547">
                    <a:moveTo>
                      <a:pt x="0" y="0"/>
                    </a:moveTo>
                    <a:cubicBezTo>
                      <a:pt x="199" y="186"/>
                      <a:pt x="398" y="367"/>
                      <a:pt x="615" y="457"/>
                    </a:cubicBezTo>
                    <a:cubicBezTo>
                      <a:pt x="832" y="547"/>
                      <a:pt x="1159" y="522"/>
                      <a:pt x="1302" y="539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4246" name="Group 39"/>
            <p:cNvGrpSpPr/>
            <p:nvPr/>
          </p:nvGrpSpPr>
          <p:grpSpPr>
            <a:xfrm>
              <a:off x="416" y="0"/>
              <a:ext cx="398" cy="1278"/>
              <a:chOff x="0" y="0"/>
              <a:chExt cx="551" cy="1536"/>
            </a:xfrm>
          </p:grpSpPr>
          <p:graphicFrame>
            <p:nvGraphicFramePr>
              <p:cNvPr id="94247" name="Object 40"/>
              <p:cNvGraphicFramePr>
                <a:graphicFrameLocks noChangeAspect="1"/>
              </p:cNvGraphicFramePr>
              <p:nvPr/>
            </p:nvGraphicFramePr>
            <p:xfrm>
              <a:off x="48" y="0"/>
              <a:ext cx="503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37" r:id="rId23" imgW="368300" imgH="203200" progId="Equation.3">
                      <p:embed/>
                    </p:oleObj>
                  </mc:Choice>
                  <mc:Fallback>
                    <p:oleObj r:id="rId23" imgW="368300" imgH="203200" progId="Equation.3">
                      <p:embed/>
                      <p:pic>
                        <p:nvPicPr>
                          <p:cNvPr id="0" name="图片 352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503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48" name="Line 41"/>
              <p:cNvSpPr/>
              <p:nvPr/>
            </p:nvSpPr>
            <p:spPr>
              <a:xfrm>
                <a:off x="0" y="48"/>
                <a:ext cx="0" cy="14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</p:grpSp>
        <p:sp>
          <p:nvSpPr>
            <p:cNvPr id="94249" name="Line 42"/>
            <p:cNvSpPr/>
            <p:nvPr/>
          </p:nvSpPr>
          <p:spPr>
            <a:xfrm>
              <a:off x="555" y="878"/>
              <a:ext cx="103" cy="27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0" name="Line 43"/>
            <p:cNvSpPr/>
            <p:nvPr/>
          </p:nvSpPr>
          <p:spPr>
            <a:xfrm>
              <a:off x="589" y="838"/>
              <a:ext cx="69" cy="21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1" name="Line 44"/>
            <p:cNvSpPr/>
            <p:nvPr/>
          </p:nvSpPr>
          <p:spPr>
            <a:xfrm>
              <a:off x="610" y="815"/>
              <a:ext cx="48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2" name="Line 45"/>
            <p:cNvSpPr/>
            <p:nvPr/>
          </p:nvSpPr>
          <p:spPr>
            <a:xfrm>
              <a:off x="626" y="767"/>
              <a:ext cx="32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3" name="Line 46"/>
            <p:cNvSpPr/>
            <p:nvPr/>
          </p:nvSpPr>
          <p:spPr>
            <a:xfrm flipH="1" flipV="1">
              <a:off x="643" y="719"/>
              <a:ext cx="15" cy="3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4" name="Line 47"/>
            <p:cNvSpPr/>
            <p:nvPr/>
          </p:nvSpPr>
          <p:spPr>
            <a:xfrm>
              <a:off x="528" y="909"/>
              <a:ext cx="106" cy="23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5" name="Line 48"/>
            <p:cNvSpPr/>
            <p:nvPr/>
          </p:nvSpPr>
          <p:spPr>
            <a:xfrm>
              <a:off x="520" y="958"/>
              <a:ext cx="74" cy="19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6" name="Line 49"/>
            <p:cNvSpPr/>
            <p:nvPr/>
          </p:nvSpPr>
          <p:spPr>
            <a:xfrm>
              <a:off x="513" y="1007"/>
              <a:ext cx="49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7" name="Line 50"/>
            <p:cNvSpPr/>
            <p:nvPr/>
          </p:nvSpPr>
          <p:spPr>
            <a:xfrm>
              <a:off x="497" y="1055"/>
              <a:ext cx="32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8" name="Line 51"/>
            <p:cNvSpPr/>
            <p:nvPr/>
          </p:nvSpPr>
          <p:spPr>
            <a:xfrm>
              <a:off x="464" y="1055"/>
              <a:ext cx="33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59" name="Line 52"/>
            <p:cNvSpPr/>
            <p:nvPr/>
          </p:nvSpPr>
          <p:spPr>
            <a:xfrm>
              <a:off x="448" y="1103"/>
              <a:ext cx="16" cy="4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60" name="Line 53"/>
            <p:cNvSpPr/>
            <p:nvPr/>
          </p:nvSpPr>
          <p:spPr>
            <a:xfrm>
              <a:off x="416" y="1103"/>
              <a:ext cx="16" cy="4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61" name="Line 54"/>
            <p:cNvSpPr/>
            <p:nvPr/>
          </p:nvSpPr>
          <p:spPr>
            <a:xfrm flipH="1">
              <a:off x="658" y="639"/>
              <a:ext cx="0" cy="519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4262" name="Object 55"/>
            <p:cNvGraphicFramePr>
              <a:graphicFrameLocks noChangeAspect="1"/>
            </p:cNvGraphicFramePr>
            <p:nvPr/>
          </p:nvGraphicFramePr>
          <p:xfrm>
            <a:off x="1282" y="1198"/>
            <a:ext cx="5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38" r:id="rId25" imgW="711200" imgH="241300" progId="Equation.3">
                    <p:embed/>
                  </p:oleObj>
                </mc:Choice>
                <mc:Fallback>
                  <p:oleObj r:id="rId25" imgW="711200" imgH="241300" progId="Equation.3">
                    <p:embed/>
                    <p:pic>
                      <p:nvPicPr>
                        <p:cNvPr id="0" name="图片 353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82" y="1198"/>
                          <a:ext cx="589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3" name="Object 56"/>
            <p:cNvGraphicFramePr>
              <a:graphicFrameLocks noChangeAspect="1"/>
            </p:cNvGraphicFramePr>
            <p:nvPr/>
          </p:nvGraphicFramePr>
          <p:xfrm>
            <a:off x="416" y="1158"/>
            <a:ext cx="69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39" r:id="rId27" imgW="812800" imgH="241300" progId="Equation.3">
                    <p:embed/>
                  </p:oleObj>
                </mc:Choice>
                <mc:Fallback>
                  <p:oleObj r:id="rId27" imgW="812800" imgH="241300" progId="Equation.3">
                    <p:embed/>
                    <p:pic>
                      <p:nvPicPr>
                        <p:cNvPr id="0" name="图片 352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16" y="1158"/>
                          <a:ext cx="69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64" name="Line 57"/>
            <p:cNvSpPr/>
            <p:nvPr/>
          </p:nvSpPr>
          <p:spPr>
            <a:xfrm flipH="1" flipV="1">
              <a:off x="347" y="759"/>
              <a:ext cx="242" cy="23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4265" name="Object 58"/>
            <p:cNvGraphicFramePr>
              <a:graphicFrameLocks noChangeAspect="1"/>
            </p:cNvGraphicFramePr>
            <p:nvPr/>
          </p:nvGraphicFramePr>
          <p:xfrm>
            <a:off x="0" y="639"/>
            <a:ext cx="3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40" r:id="rId29" imgW="317500" imgH="177800" progId="Equation.3">
                    <p:embed/>
                  </p:oleObj>
                </mc:Choice>
                <mc:Fallback>
                  <p:oleObj r:id="rId29" imgW="317500" imgH="177800" progId="Equation.3">
                    <p:embed/>
                    <p:pic>
                      <p:nvPicPr>
                        <p:cNvPr id="0" name="图片 35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0" y="639"/>
                          <a:ext cx="3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66" name="Oval 59"/>
            <p:cNvSpPr/>
            <p:nvPr/>
          </p:nvSpPr>
          <p:spPr>
            <a:xfrm flipV="1">
              <a:off x="635" y="1130"/>
              <a:ext cx="34" cy="39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7" grpId="0"/>
      <p:bldP spid="11469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2"/>
          <p:cNvGrpSpPr/>
          <p:nvPr/>
        </p:nvGrpSpPr>
        <p:grpSpPr>
          <a:xfrm>
            <a:off x="5334000" y="981075"/>
            <a:ext cx="3810000" cy="2260600"/>
            <a:chOff x="0" y="0"/>
            <a:chExt cx="2400" cy="1424"/>
          </a:xfrm>
        </p:grpSpPr>
        <p:grpSp>
          <p:nvGrpSpPr>
            <p:cNvPr id="95234" name="Group 3"/>
            <p:cNvGrpSpPr/>
            <p:nvPr/>
          </p:nvGrpSpPr>
          <p:grpSpPr>
            <a:xfrm>
              <a:off x="243" y="1158"/>
              <a:ext cx="2157" cy="224"/>
              <a:chOff x="0" y="0"/>
              <a:chExt cx="2988" cy="270"/>
            </a:xfrm>
          </p:grpSpPr>
          <p:graphicFrame>
            <p:nvGraphicFramePr>
              <p:cNvPr id="95235" name="Object 4"/>
              <p:cNvGraphicFramePr>
                <a:graphicFrameLocks noChangeAspect="1"/>
              </p:cNvGraphicFramePr>
              <p:nvPr/>
            </p:nvGraphicFramePr>
            <p:xfrm>
              <a:off x="2784" y="48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06" r:id="rId3" imgW="139700" imgH="139700" progId="Equation.3">
                      <p:embed/>
                    </p:oleObj>
                  </mc:Choice>
                  <mc:Fallback>
                    <p:oleObj r:id="rId3" imgW="139700" imgH="139700" progId="Equation.3">
                      <p:embed/>
                      <p:pic>
                        <p:nvPicPr>
                          <p:cNvPr id="0" name="图片 352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84" y="48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236" name="Line 5"/>
              <p:cNvSpPr/>
              <p:nvPr/>
            </p:nvSpPr>
            <p:spPr>
              <a:xfrm>
                <a:off x="0" y="0"/>
                <a:ext cx="29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95237" name="Object 6"/>
              <p:cNvGraphicFramePr>
                <a:graphicFrameLocks noChangeAspect="1"/>
              </p:cNvGraphicFramePr>
              <p:nvPr/>
            </p:nvGraphicFramePr>
            <p:xfrm>
              <a:off x="0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07" r:id="rId5" imgW="165100" imgH="177800" progId="Equation.3">
                      <p:embed/>
                    </p:oleObj>
                  </mc:Choice>
                  <mc:Fallback>
                    <p:oleObj r:id="rId5" imgW="165100" imgH="177800" progId="Equation.3">
                      <p:embed/>
                      <p:pic>
                        <p:nvPicPr>
                          <p:cNvPr id="0" name="图片 353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5238" name="Group 7"/>
            <p:cNvGrpSpPr/>
            <p:nvPr/>
          </p:nvGrpSpPr>
          <p:grpSpPr>
            <a:xfrm>
              <a:off x="1519" y="965"/>
              <a:ext cx="555" cy="193"/>
              <a:chOff x="0" y="0"/>
              <a:chExt cx="720" cy="432"/>
            </a:xfrm>
          </p:grpSpPr>
          <p:sp>
            <p:nvSpPr>
              <p:cNvPr id="95239" name="Line 8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0" name="Line 9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1" name="Line 10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2" name="Line 11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3" name="Line 12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4" name="Line 13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5" name="Line 14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6" name="Line 15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7" name="Line 16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8" name="Line 17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49" name="Line 18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250" name="Line 19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5251" name="Line 20"/>
            <p:cNvSpPr/>
            <p:nvPr/>
          </p:nvSpPr>
          <p:spPr>
            <a:xfrm flipH="1">
              <a:off x="1525" y="945"/>
              <a:ext cx="0" cy="22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52" name="Oval 21"/>
            <p:cNvSpPr/>
            <p:nvPr/>
          </p:nvSpPr>
          <p:spPr>
            <a:xfrm flipV="1">
              <a:off x="1502" y="1135"/>
              <a:ext cx="34" cy="39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5253" name="Line 22"/>
            <p:cNvSpPr/>
            <p:nvPr/>
          </p:nvSpPr>
          <p:spPr>
            <a:xfrm flipV="1">
              <a:off x="1629" y="878"/>
              <a:ext cx="208" cy="20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5254" name="Object 23"/>
            <p:cNvGraphicFramePr>
              <a:graphicFrameLocks noChangeAspect="1"/>
            </p:cNvGraphicFramePr>
            <p:nvPr/>
          </p:nvGraphicFramePr>
          <p:xfrm>
            <a:off x="1768" y="639"/>
            <a:ext cx="3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8" r:id="rId7" imgW="317500" imgH="177800" progId="Equation.3">
                    <p:embed/>
                  </p:oleObj>
                </mc:Choice>
                <mc:Fallback>
                  <p:oleObj r:id="rId7" imgW="317500" imgH="177800" progId="Equation.3">
                    <p:embed/>
                    <p:pic>
                      <p:nvPicPr>
                        <p:cNvPr id="0" name="图片 35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68" y="639"/>
                          <a:ext cx="3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255" name="Group 24"/>
            <p:cNvGrpSpPr/>
            <p:nvPr/>
          </p:nvGrpSpPr>
          <p:grpSpPr>
            <a:xfrm>
              <a:off x="416" y="273"/>
              <a:ext cx="1764" cy="878"/>
              <a:chOff x="0" y="0"/>
              <a:chExt cx="2443" cy="1056"/>
            </a:xfrm>
          </p:grpSpPr>
          <p:sp>
            <p:nvSpPr>
              <p:cNvPr id="95256" name="未知"/>
              <p:cNvSpPr/>
              <p:nvPr/>
            </p:nvSpPr>
            <p:spPr>
              <a:xfrm>
                <a:off x="0" y="0"/>
                <a:ext cx="1145" cy="1056"/>
              </a:xfrm>
              <a:custGeom>
                <a:avLst/>
                <a:gdLst/>
                <a:ahLst/>
                <a:cxnLst>
                  <a:cxn ang="0">
                    <a:pos x="0" y="1056"/>
                  </a:cxn>
                  <a:cxn ang="0">
                    <a:pos x="620" y="96"/>
                  </a:cxn>
                  <a:cxn ang="0">
                    <a:pos x="1145" y="479"/>
                  </a:cxn>
                </a:cxnLst>
                <a:rect l="0" t="0" r="0" b="0"/>
                <a:pathLst>
                  <a:path w="715" h="887">
                    <a:moveTo>
                      <a:pt x="0" y="887"/>
                    </a:moveTo>
                    <a:cubicBezTo>
                      <a:pt x="142" y="537"/>
                      <a:pt x="268" y="162"/>
                      <a:pt x="387" y="81"/>
                    </a:cubicBezTo>
                    <a:cubicBezTo>
                      <a:pt x="506" y="0"/>
                      <a:pt x="647" y="335"/>
                      <a:pt x="715" y="40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7" name="未知"/>
              <p:cNvSpPr/>
              <p:nvPr/>
            </p:nvSpPr>
            <p:spPr>
              <a:xfrm>
                <a:off x="1141" y="475"/>
                <a:ext cx="1302" cy="5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5" y="457"/>
                  </a:cxn>
                  <a:cxn ang="0">
                    <a:pos x="1302" y="539"/>
                  </a:cxn>
                </a:cxnLst>
                <a:rect l="0" t="0" r="0" b="0"/>
                <a:pathLst>
                  <a:path w="1302" h="547">
                    <a:moveTo>
                      <a:pt x="0" y="0"/>
                    </a:moveTo>
                    <a:cubicBezTo>
                      <a:pt x="199" y="186"/>
                      <a:pt x="398" y="367"/>
                      <a:pt x="615" y="457"/>
                    </a:cubicBezTo>
                    <a:cubicBezTo>
                      <a:pt x="832" y="547"/>
                      <a:pt x="1159" y="522"/>
                      <a:pt x="1302" y="539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258" name="Group 27"/>
            <p:cNvGrpSpPr/>
            <p:nvPr/>
          </p:nvGrpSpPr>
          <p:grpSpPr>
            <a:xfrm>
              <a:off x="416" y="0"/>
              <a:ext cx="398" cy="1278"/>
              <a:chOff x="0" y="0"/>
              <a:chExt cx="551" cy="1536"/>
            </a:xfrm>
          </p:grpSpPr>
          <p:graphicFrame>
            <p:nvGraphicFramePr>
              <p:cNvPr id="95259" name="Object 28"/>
              <p:cNvGraphicFramePr>
                <a:graphicFrameLocks noChangeAspect="1"/>
              </p:cNvGraphicFramePr>
              <p:nvPr/>
            </p:nvGraphicFramePr>
            <p:xfrm>
              <a:off x="48" y="0"/>
              <a:ext cx="503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09" r:id="rId9" imgW="368300" imgH="203200" progId="Equation.3">
                      <p:embed/>
                    </p:oleObj>
                  </mc:Choice>
                  <mc:Fallback>
                    <p:oleObj r:id="rId9" imgW="368300" imgH="203200" progId="Equation.3">
                      <p:embed/>
                      <p:pic>
                        <p:nvPicPr>
                          <p:cNvPr id="0" name="图片 353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503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260" name="Line 29"/>
              <p:cNvSpPr/>
              <p:nvPr/>
            </p:nvSpPr>
            <p:spPr>
              <a:xfrm>
                <a:off x="0" y="48"/>
                <a:ext cx="0" cy="14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</p:grpSp>
        <p:sp>
          <p:nvSpPr>
            <p:cNvPr id="95261" name="Line 30"/>
            <p:cNvSpPr/>
            <p:nvPr/>
          </p:nvSpPr>
          <p:spPr>
            <a:xfrm>
              <a:off x="555" y="878"/>
              <a:ext cx="103" cy="27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2" name="Line 31"/>
            <p:cNvSpPr/>
            <p:nvPr/>
          </p:nvSpPr>
          <p:spPr>
            <a:xfrm>
              <a:off x="589" y="838"/>
              <a:ext cx="69" cy="21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3" name="Line 32"/>
            <p:cNvSpPr/>
            <p:nvPr/>
          </p:nvSpPr>
          <p:spPr>
            <a:xfrm>
              <a:off x="610" y="815"/>
              <a:ext cx="48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4" name="Line 33"/>
            <p:cNvSpPr/>
            <p:nvPr/>
          </p:nvSpPr>
          <p:spPr>
            <a:xfrm>
              <a:off x="626" y="767"/>
              <a:ext cx="32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5" name="Line 34"/>
            <p:cNvSpPr/>
            <p:nvPr/>
          </p:nvSpPr>
          <p:spPr>
            <a:xfrm flipH="1" flipV="1">
              <a:off x="643" y="719"/>
              <a:ext cx="15" cy="3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6" name="Line 35"/>
            <p:cNvSpPr/>
            <p:nvPr/>
          </p:nvSpPr>
          <p:spPr>
            <a:xfrm>
              <a:off x="528" y="909"/>
              <a:ext cx="106" cy="23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7" name="Line 36"/>
            <p:cNvSpPr/>
            <p:nvPr/>
          </p:nvSpPr>
          <p:spPr>
            <a:xfrm>
              <a:off x="520" y="958"/>
              <a:ext cx="74" cy="19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8" name="Line 37"/>
            <p:cNvSpPr/>
            <p:nvPr/>
          </p:nvSpPr>
          <p:spPr>
            <a:xfrm>
              <a:off x="513" y="1007"/>
              <a:ext cx="49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69" name="Line 38"/>
            <p:cNvSpPr/>
            <p:nvPr/>
          </p:nvSpPr>
          <p:spPr>
            <a:xfrm>
              <a:off x="497" y="1055"/>
              <a:ext cx="32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0" name="Line 39"/>
            <p:cNvSpPr/>
            <p:nvPr/>
          </p:nvSpPr>
          <p:spPr>
            <a:xfrm>
              <a:off x="464" y="1055"/>
              <a:ext cx="33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1" name="Line 40"/>
            <p:cNvSpPr/>
            <p:nvPr/>
          </p:nvSpPr>
          <p:spPr>
            <a:xfrm>
              <a:off x="448" y="1103"/>
              <a:ext cx="16" cy="4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2" name="Line 41"/>
            <p:cNvSpPr/>
            <p:nvPr/>
          </p:nvSpPr>
          <p:spPr>
            <a:xfrm>
              <a:off x="416" y="1103"/>
              <a:ext cx="16" cy="4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73" name="Line 42"/>
            <p:cNvSpPr/>
            <p:nvPr/>
          </p:nvSpPr>
          <p:spPr>
            <a:xfrm flipH="1">
              <a:off x="658" y="639"/>
              <a:ext cx="0" cy="519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5274" name="Object 43"/>
            <p:cNvGraphicFramePr>
              <a:graphicFrameLocks noChangeAspect="1"/>
            </p:cNvGraphicFramePr>
            <p:nvPr/>
          </p:nvGraphicFramePr>
          <p:xfrm>
            <a:off x="1282" y="1198"/>
            <a:ext cx="5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0" r:id="rId11" imgW="711200" imgH="241300" progId="Equation.3">
                    <p:embed/>
                  </p:oleObj>
                </mc:Choice>
                <mc:Fallback>
                  <p:oleObj r:id="rId11" imgW="711200" imgH="241300" progId="Equation.3">
                    <p:embed/>
                    <p:pic>
                      <p:nvPicPr>
                        <p:cNvPr id="0" name="图片 353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82" y="1198"/>
                          <a:ext cx="589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75" name="Object 44"/>
            <p:cNvGraphicFramePr>
              <a:graphicFrameLocks noChangeAspect="1"/>
            </p:cNvGraphicFramePr>
            <p:nvPr/>
          </p:nvGraphicFramePr>
          <p:xfrm>
            <a:off x="416" y="1158"/>
            <a:ext cx="69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1" r:id="rId13" imgW="812800" imgH="241300" progId="Equation.3">
                    <p:embed/>
                  </p:oleObj>
                </mc:Choice>
                <mc:Fallback>
                  <p:oleObj r:id="rId13" imgW="812800" imgH="241300" progId="Equation.3">
                    <p:embed/>
                    <p:pic>
                      <p:nvPicPr>
                        <p:cNvPr id="0" name="图片 353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6" y="1158"/>
                          <a:ext cx="69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6" name="Line 45"/>
            <p:cNvSpPr/>
            <p:nvPr/>
          </p:nvSpPr>
          <p:spPr>
            <a:xfrm flipH="1" flipV="1">
              <a:off x="347" y="759"/>
              <a:ext cx="242" cy="23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5277" name="Object 46"/>
            <p:cNvGraphicFramePr>
              <a:graphicFrameLocks noChangeAspect="1"/>
            </p:cNvGraphicFramePr>
            <p:nvPr/>
          </p:nvGraphicFramePr>
          <p:xfrm>
            <a:off x="0" y="639"/>
            <a:ext cx="3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2" r:id="rId15" imgW="317500" imgH="177800" progId="Equation.3">
                    <p:embed/>
                  </p:oleObj>
                </mc:Choice>
                <mc:Fallback>
                  <p:oleObj r:id="rId15" imgW="317500" imgH="177800" progId="Equation.3">
                    <p:embed/>
                    <p:pic>
                      <p:nvPicPr>
                        <p:cNvPr id="0" name="图片 35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639"/>
                          <a:ext cx="3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8" name="Oval 47"/>
            <p:cNvSpPr/>
            <p:nvPr/>
          </p:nvSpPr>
          <p:spPr>
            <a:xfrm flipV="1">
              <a:off x="635" y="1130"/>
              <a:ext cx="34" cy="39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aphicFrame>
        <p:nvGraphicFramePr>
          <p:cNvPr id="115764" name="Object 52"/>
          <p:cNvGraphicFramePr>
            <a:graphicFrameLocks noChangeAspect="1"/>
          </p:cNvGraphicFramePr>
          <p:nvPr/>
        </p:nvGraphicFramePr>
        <p:xfrm>
          <a:off x="395288" y="3429000"/>
          <a:ext cx="6096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3" r:id="rId16" imgW="2361565" imgH="241935" progId="Word.Document.8">
                  <p:embed/>
                </p:oleObj>
              </mc:Choice>
              <mc:Fallback>
                <p:oleObj r:id="rId16" imgW="2361565" imgH="241935" progId="Word.Document.8">
                  <p:embed/>
                  <p:pic>
                    <p:nvPicPr>
                      <p:cNvPr id="0" name="图片 354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5288" y="3429000"/>
                        <a:ext cx="609600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65" name="Object 53"/>
          <p:cNvGraphicFramePr>
            <a:graphicFrameLocks noChangeAspect="1"/>
          </p:cNvGraphicFramePr>
          <p:nvPr/>
        </p:nvGraphicFramePr>
        <p:xfrm>
          <a:off x="1258888" y="4365625"/>
          <a:ext cx="55181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4" r:id="rId18" imgW="1969135" imgH="609600" progId="Equation.3">
                  <p:embed/>
                </p:oleObj>
              </mc:Choice>
              <mc:Fallback>
                <p:oleObj r:id="rId18" imgW="1969135" imgH="609600" progId="Equation.3">
                  <p:embed/>
                  <p:pic>
                    <p:nvPicPr>
                      <p:cNvPr id="0" name="图片 35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58888" y="4365625"/>
                        <a:ext cx="5518150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文本框 71682"/>
          <p:cNvSpPr txBox="1"/>
          <p:nvPr/>
        </p:nvSpPr>
        <p:spPr>
          <a:xfrm>
            <a:off x="437123" y="290124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71684" name="对象 71683"/>
          <p:cNvGraphicFramePr/>
          <p:nvPr>
            <p:extLst>
              <p:ext uri="{D42A27DB-BD31-4B8C-83A1-F6EECF244321}">
                <p14:modId xmlns:p14="http://schemas.microsoft.com/office/powerpoint/2010/main" val="497313956"/>
              </p:ext>
            </p:extLst>
          </p:nvPr>
        </p:nvGraphicFramePr>
        <p:xfrm>
          <a:off x="1273735" y="2742495"/>
          <a:ext cx="624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0" r:id="rId3" imgW="6248400" imgH="838200" progId="Equation.3">
                  <p:embed/>
                </p:oleObj>
              </mc:Choice>
              <mc:Fallback>
                <p:oleObj r:id="rId3" imgW="6248400" imgH="838200" progId="Equation.3">
                  <p:embed/>
                  <p:pic>
                    <p:nvPicPr>
                      <p:cNvPr id="0" name="图片 35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3735" y="2742495"/>
                        <a:ext cx="624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对象 71687"/>
          <p:cNvGraphicFramePr/>
          <p:nvPr>
            <p:extLst>
              <p:ext uri="{D42A27DB-BD31-4B8C-83A1-F6EECF244321}">
                <p14:modId xmlns:p14="http://schemas.microsoft.com/office/powerpoint/2010/main" val="1865396883"/>
              </p:ext>
            </p:extLst>
          </p:nvPr>
        </p:nvGraphicFramePr>
        <p:xfrm>
          <a:off x="3851835" y="500627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1" r:id="rId5" imgW="2424430" imgH="393700" progId="Equation.3">
                  <p:embed/>
                </p:oleObj>
              </mc:Choice>
              <mc:Fallback>
                <p:oleObj r:id="rId5" imgW="2424430" imgH="393700" progId="Equation.3">
                  <p:embed/>
                  <p:pic>
                    <p:nvPicPr>
                      <p:cNvPr id="0" name="图片 35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835" y="500627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对象 71689"/>
          <p:cNvGraphicFramePr/>
          <p:nvPr>
            <p:extLst>
              <p:ext uri="{D42A27DB-BD31-4B8C-83A1-F6EECF244321}">
                <p14:modId xmlns:p14="http://schemas.microsoft.com/office/powerpoint/2010/main" val="206103712"/>
              </p:ext>
            </p:extLst>
          </p:nvPr>
        </p:nvGraphicFramePr>
        <p:xfrm>
          <a:off x="3851835" y="5615870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2" r:id="rId7" imgW="2056765" imgH="393700" progId="Equation.3">
                  <p:embed/>
                </p:oleObj>
              </mc:Choice>
              <mc:Fallback>
                <p:oleObj r:id="rId7" imgW="2056765" imgH="393700" progId="Equation.3">
                  <p:embed/>
                  <p:pic>
                    <p:nvPicPr>
                      <p:cNvPr id="0" name="图片 35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835" y="5615870"/>
                        <a:ext cx="2057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对象 71690"/>
          <p:cNvGraphicFramePr/>
          <p:nvPr>
            <p:extLst>
              <p:ext uri="{D42A27DB-BD31-4B8C-83A1-F6EECF244321}">
                <p14:modId xmlns:p14="http://schemas.microsoft.com/office/powerpoint/2010/main" val="832377596"/>
              </p:ext>
            </p:extLst>
          </p:nvPr>
        </p:nvGraphicFramePr>
        <p:xfrm>
          <a:off x="100573" y="1907470"/>
          <a:ext cx="78978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3" r:id="rId9" imgW="8303260" imgH="608965" progId="Equation.3">
                  <p:embed/>
                </p:oleObj>
              </mc:Choice>
              <mc:Fallback>
                <p:oleObj r:id="rId9" imgW="8303260" imgH="608965" progId="Equation.3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573" y="1907470"/>
                        <a:ext cx="789781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对象 71691"/>
          <p:cNvGraphicFramePr/>
          <p:nvPr>
            <p:extLst>
              <p:ext uri="{D42A27DB-BD31-4B8C-83A1-F6EECF244321}">
                <p14:modId xmlns:p14="http://schemas.microsoft.com/office/powerpoint/2010/main" val="933576517"/>
              </p:ext>
            </p:extLst>
          </p:nvPr>
        </p:nvGraphicFramePr>
        <p:xfrm>
          <a:off x="537135" y="4980870"/>
          <a:ext cx="328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r:id="rId11" imgW="3289300" imgH="419100" progId="Equation.3">
                  <p:embed/>
                </p:oleObj>
              </mc:Choice>
              <mc:Fallback>
                <p:oleObj r:id="rId11" imgW="3289300" imgH="419100" progId="Equation.3">
                  <p:embed/>
                  <p:pic>
                    <p:nvPicPr>
                      <p:cNvPr id="0" name="图片 35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135" y="4980870"/>
                        <a:ext cx="3289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对象 71692"/>
          <p:cNvGraphicFramePr/>
          <p:nvPr>
            <p:extLst>
              <p:ext uri="{D42A27DB-BD31-4B8C-83A1-F6EECF244321}">
                <p14:modId xmlns:p14="http://schemas.microsoft.com/office/powerpoint/2010/main" val="745957541"/>
              </p:ext>
            </p:extLst>
          </p:nvPr>
        </p:nvGraphicFramePr>
        <p:xfrm>
          <a:off x="437123" y="5628570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5" r:id="rId13" imgW="3503930" imgH="381000" progId="Equation.3">
                  <p:embed/>
                </p:oleObj>
              </mc:Choice>
              <mc:Fallback>
                <p:oleObj r:id="rId13" imgW="3503930" imgH="381000" progId="Equation.3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123" y="5628570"/>
                        <a:ext cx="3505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文本框 71681"/>
          <p:cNvSpPr txBox="1"/>
          <p:nvPr/>
        </p:nvSpPr>
        <p:spPr>
          <a:xfrm>
            <a:off x="100573" y="213608"/>
            <a:ext cx="33591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5" name="矩形 71695"/>
          <p:cNvSpPr/>
          <p:nvPr/>
        </p:nvSpPr>
        <p:spPr>
          <a:xfrm>
            <a:off x="2875523" y="260279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71697" name="对象 71696"/>
          <p:cNvGraphicFramePr/>
          <p:nvPr>
            <p:extLst>
              <p:ext uri="{D42A27DB-BD31-4B8C-83A1-F6EECF244321}">
                <p14:modId xmlns:p14="http://schemas.microsoft.com/office/powerpoint/2010/main" val="2599062313"/>
              </p:ext>
            </p:extLst>
          </p:nvPr>
        </p:nvGraphicFramePr>
        <p:xfrm>
          <a:off x="416485" y="3723570"/>
          <a:ext cx="392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6" r:id="rId15" imgW="3922395" imgH="520700" progId="Equation.3">
                  <p:embed/>
                </p:oleObj>
              </mc:Choice>
              <mc:Fallback>
                <p:oleObj r:id="rId15" imgW="3922395" imgH="520700" progId="Equation.3">
                  <p:embed/>
                  <p:pic>
                    <p:nvPicPr>
                      <p:cNvPr id="0" name="图片 35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485" y="3723570"/>
                        <a:ext cx="3924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对象 71697"/>
          <p:cNvGraphicFramePr/>
          <p:nvPr>
            <p:extLst>
              <p:ext uri="{D42A27DB-BD31-4B8C-83A1-F6EECF244321}">
                <p14:modId xmlns:p14="http://schemas.microsoft.com/office/powerpoint/2010/main" val="1501365906"/>
              </p:ext>
            </p:extLst>
          </p:nvPr>
        </p:nvGraphicFramePr>
        <p:xfrm>
          <a:off x="3775635" y="4244270"/>
          <a:ext cx="261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7" r:id="rId17" imgW="2614930" imgH="482600" progId="Equation.3">
                  <p:embed/>
                </p:oleObj>
              </mc:Choice>
              <mc:Fallback>
                <p:oleObj r:id="rId17" imgW="2614930" imgH="482600" progId="Equation.3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5635" y="4244270"/>
                        <a:ext cx="2616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对象 71698"/>
          <p:cNvGraphicFramePr/>
          <p:nvPr>
            <p:extLst>
              <p:ext uri="{D42A27DB-BD31-4B8C-83A1-F6EECF244321}">
                <p14:modId xmlns:p14="http://schemas.microsoft.com/office/powerpoint/2010/main" val="559349698"/>
              </p:ext>
            </p:extLst>
          </p:nvPr>
        </p:nvGraphicFramePr>
        <p:xfrm>
          <a:off x="499035" y="4244270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8" r:id="rId19" imgW="2792730" imgH="482600" progId="Equation.3">
                  <p:embed/>
                </p:oleObj>
              </mc:Choice>
              <mc:Fallback>
                <p:oleObj r:id="rId19" imgW="2792730" imgH="482600" progId="Equation.3">
                  <p:embed/>
                  <p:pic>
                    <p:nvPicPr>
                      <p:cNvPr id="0" name="图片 35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9035" y="4244270"/>
                        <a:ext cx="2794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文本框 52229"/>
          <p:cNvSpPr txBox="1"/>
          <p:nvPr/>
        </p:nvSpPr>
        <p:spPr>
          <a:xfrm>
            <a:off x="-21665" y="116770"/>
            <a:ext cx="75438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包糖机某日开工包了12包糖,称得质量(单位:克)分别为506,500,495,488,504,486,505,</a:t>
            </a:r>
          </a:p>
        </p:txBody>
      </p:sp>
      <p:sp>
        <p:nvSpPr>
          <p:cNvPr id="96270" name="矩形 52230"/>
          <p:cNvSpPr/>
          <p:nvPr/>
        </p:nvSpPr>
        <p:spPr>
          <a:xfrm>
            <a:off x="-21665" y="1234370"/>
            <a:ext cx="79105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513,521,520,512,485. 假设重量服从正态分布,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  <a:sym typeface="Math1" pitchFamily="2" charset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323850" y="404813"/>
          <a:ext cx="86106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3" r:id="rId3" imgW="3708400" imgH="457200" progId="Equation.3">
                  <p:embed/>
                </p:oleObj>
              </mc:Choice>
              <mc:Fallback>
                <p:oleObj r:id="rId3" imgW="3708400" imgH="457200" progId="Equation.3">
                  <p:embed/>
                  <p:pic>
                    <p:nvPicPr>
                      <p:cNvPr id="0" name="图片 35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404813"/>
                        <a:ext cx="861060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476375" y="1484313"/>
          <a:ext cx="54102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4" r:id="rId5" imgW="4925695" imgH="799465" progId="Equation.3">
                  <p:embed/>
                </p:oleObj>
              </mc:Choice>
              <mc:Fallback>
                <p:oleObj r:id="rId5" imgW="4925695" imgH="799465" progId="Equation.3">
                  <p:embed/>
                  <p:pic>
                    <p:nvPicPr>
                      <p:cNvPr id="0" name="图片 35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1484313"/>
                        <a:ext cx="541020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484188" y="2362200"/>
          <a:ext cx="82899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5" r:id="rId7" imgW="3657600" imgH="457200" progId="Equation.3">
                  <p:embed/>
                </p:oleObj>
              </mc:Choice>
              <mc:Fallback>
                <p:oleObj r:id="rId7" imgW="3657600" imgH="457200" progId="Equation.3">
                  <p:embed/>
                  <p:pic>
                    <p:nvPicPr>
                      <p:cNvPr id="0" name="图片 35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188" y="2362200"/>
                        <a:ext cx="828992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838200" y="3155950"/>
          <a:ext cx="2667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6" r:id="rId9" imgW="1181735" imgH="241300" progId="Equation.3">
                  <p:embed/>
                </p:oleObj>
              </mc:Choice>
              <mc:Fallback>
                <p:oleObj r:id="rId9" imgW="1181735" imgH="241300" progId="Equation.3">
                  <p:embed/>
                  <p:pic>
                    <p:nvPicPr>
                      <p:cNvPr id="0" name="图片 35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155950"/>
                        <a:ext cx="26670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522663" y="3155950"/>
          <a:ext cx="2743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7" r:id="rId11" imgW="1219835" imgH="241300" progId="Equation.3">
                  <p:embed/>
                </p:oleObj>
              </mc:Choice>
              <mc:Fallback>
                <p:oleObj r:id="rId11" imgW="1219835" imgH="241300" progId="Equation.3">
                  <p:embed/>
                  <p:pic>
                    <p:nvPicPr>
                      <p:cNvPr id="0" name="图片 35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2663" y="3155950"/>
                        <a:ext cx="2743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6265863" y="3198813"/>
          <a:ext cx="2497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8" r:id="rId13" imgW="1181735" imgH="228600" progId="Equation.3">
                  <p:embed/>
                </p:oleObj>
              </mc:Choice>
              <mc:Fallback>
                <p:oleObj r:id="rId13" imgW="1181735" imgH="228600" progId="Equation.3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5863" y="3198813"/>
                        <a:ext cx="24971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702175" y="4511675"/>
          <a:ext cx="2743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9" r:id="rId15" imgW="1194435" imgH="444500" progId="Equation.3">
                  <p:embed/>
                </p:oleObj>
              </mc:Choice>
              <mc:Fallback>
                <p:oleObj r:id="rId15" imgW="1194435" imgH="444500" progId="Equation.3">
                  <p:embed/>
                  <p:pic>
                    <p:nvPicPr>
                      <p:cNvPr id="0" name="图片 35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02175" y="4511675"/>
                        <a:ext cx="2743200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739775" y="4511675"/>
          <a:ext cx="3962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0" r:id="rId17" imgW="3769995" imgH="901065" progId="Equation.3">
                  <p:embed/>
                </p:oleObj>
              </mc:Choice>
              <mc:Fallback>
                <p:oleObj r:id="rId17" imgW="3769995" imgH="901065" progId="Equation.3">
                  <p:embed/>
                  <p:pic>
                    <p:nvPicPr>
                      <p:cNvPr id="0" name="图片 35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9775" y="4511675"/>
                        <a:ext cx="3962400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739775" y="5765800"/>
          <a:ext cx="2667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1" r:id="rId19" imgW="1117600" imgH="203200" progId="Equation.3">
                  <p:embed/>
                </p:oleObj>
              </mc:Choice>
              <mc:Fallback>
                <p:oleObj r:id="rId19" imgW="1117600" imgH="203200" progId="Equation.3">
                  <p:embed/>
                  <p:pic>
                    <p:nvPicPr>
                      <p:cNvPr id="0" name="图片 354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9775" y="5765800"/>
                        <a:ext cx="26670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304800" y="3887788"/>
          <a:ext cx="4648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r:id="rId21" imgW="2045335" imgH="228600" progId="Equation.3">
                  <p:embed/>
                </p:oleObj>
              </mc:Choice>
              <mc:Fallback>
                <p:oleObj r:id="rId21" imgW="2045335" imgH="228600" progId="Equation.3">
                  <p:embed/>
                  <p:pic>
                    <p:nvPicPr>
                      <p:cNvPr id="0" name="图片 35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4800" y="3887788"/>
                        <a:ext cx="464820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/>
          <p:nvPr/>
        </p:nvSpPr>
        <p:spPr>
          <a:xfrm>
            <a:off x="323850" y="404813"/>
            <a:ext cx="9906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150AE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</a:p>
        </p:txBody>
      </p:sp>
      <p:sp>
        <p:nvSpPr>
          <p:cNvPr id="82958" name="Text Box 14"/>
          <p:cNvSpPr txBox="1"/>
          <p:nvPr/>
        </p:nvSpPr>
        <p:spPr>
          <a:xfrm>
            <a:off x="304800" y="318293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/>
      <p:bldP spid="829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5361"/>
          <p:cNvSpPr/>
          <p:nvPr/>
        </p:nvSpPr>
        <p:spPr>
          <a:xfrm>
            <a:off x="1215390" y="762635"/>
            <a:ext cx="44656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宋体" panose="02010600030101010101" pitchFamily="2" charset="-122"/>
              </a:rPr>
              <a:t>我们知道</a:t>
            </a:r>
            <a:r>
              <a:rPr lang="en-US" altLang="zh-CN" sz="2800" i="0">
                <a:latin typeface="宋体" panose="02010600030101010101" pitchFamily="2" charset="-122"/>
              </a:rPr>
              <a:t>,</a:t>
            </a:r>
            <a:r>
              <a:rPr lang="zh-CN" altLang="en-US" sz="2800" i="0">
                <a:latin typeface="宋体" panose="02010600030101010101" pitchFamily="2" charset="-122"/>
              </a:rPr>
              <a:t>若            </a:t>
            </a:r>
            <a:r>
              <a:rPr lang="en-US" altLang="zh-CN" sz="2800" i="0">
                <a:latin typeface="宋体" panose="02010600030101010101" pitchFamily="2" charset="-122"/>
              </a:rPr>
              <a:t>,</a:t>
            </a:r>
            <a:endParaRPr lang="en-US" altLang="zh-CN" sz="2800" i="0">
              <a:latin typeface="Times New Roman" panose="02020603050405020304" pitchFamily="18" charset="0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256540" y="4892675"/>
            <a:ext cx="8686800" cy="82994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endParaRPr lang="en-US" altLang="zh-CN" sz="2400" i="0">
              <a:latin typeface="宋体" panose="02010600030101010101" pitchFamily="2" charset="-122"/>
            </a:endParaRPr>
          </a:p>
          <a:p>
            <a:pPr algn="ctr"/>
            <a:endParaRPr lang="en-US" altLang="zh-CN" sz="2400" i="0">
              <a:latin typeface="宋体" panose="02010600030101010101" pitchFamily="2" charset="-122"/>
            </a:endParaRPr>
          </a:p>
        </p:txBody>
      </p:sp>
      <p:sp>
        <p:nvSpPr>
          <p:cNvPr id="15364" name="矩形 15363"/>
          <p:cNvSpPr/>
          <p:nvPr/>
        </p:nvSpPr>
        <p:spPr>
          <a:xfrm>
            <a:off x="1293019" y="1369219"/>
            <a:ext cx="2138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i="0">
                <a:latin typeface="宋体" panose="02010600030101010101" pitchFamily="2" charset="-122"/>
              </a:rPr>
              <a:t>由大数定律</a:t>
            </a:r>
            <a:r>
              <a:rPr lang="en-US" altLang="zh-CN" sz="2800" i="0">
                <a:latin typeface="宋体" panose="02010600030101010101" pitchFamily="2" charset="-122"/>
              </a:rPr>
              <a:t>, </a:t>
            </a:r>
          </a:p>
        </p:txBody>
      </p:sp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1672590" y="2026285"/>
          <a:ext cx="45831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r:id="rId3" imgW="1739265" imgH="431800" progId="Equations">
                  <p:embed/>
                </p:oleObj>
              </mc:Choice>
              <mc:Fallback>
                <p:oleObj r:id="rId3" imgW="1739265" imgH="431800" progId="Equations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2590" y="2026285"/>
                        <a:ext cx="4583113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矩形 15365"/>
          <p:cNvSpPr/>
          <p:nvPr/>
        </p:nvSpPr>
        <p:spPr>
          <a:xfrm>
            <a:off x="408940" y="3064193"/>
            <a:ext cx="8367713" cy="112458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latin typeface="宋体" panose="02010600030101010101" pitchFamily="2" charset="-122"/>
              </a:rPr>
              <a:t>自然想到把样本体重的平均值作为总体平均体重的一个估计</a:t>
            </a:r>
            <a:r>
              <a:rPr lang="en-US" altLang="zh-CN" sz="2800" i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5367" name="对象 15366"/>
          <p:cNvGraphicFramePr>
            <a:graphicFrameLocks noChangeAspect="1"/>
          </p:cNvGraphicFramePr>
          <p:nvPr/>
        </p:nvGraphicFramePr>
        <p:xfrm>
          <a:off x="1126490" y="5305425"/>
          <a:ext cx="2305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r:id="rId5" imgW="851535" imgH="431800" progId="Equations">
                  <p:embed/>
                </p:oleObj>
              </mc:Choice>
              <mc:Fallback>
                <p:oleObj r:id="rId5" imgW="851535" imgH="431800" progId="Equations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490" y="5305425"/>
                        <a:ext cx="230505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>
            <a:graphicFrameLocks noChangeAspect="1"/>
          </p:cNvGraphicFramePr>
          <p:nvPr/>
        </p:nvGraphicFramePr>
        <p:xfrm>
          <a:off x="3637915" y="5393055"/>
          <a:ext cx="38671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r:id="rId7" imgW="1472565" imgH="431800" progId="Equations">
                  <p:embed/>
                </p:oleObj>
              </mc:Choice>
              <mc:Fallback>
                <p:oleObj r:id="rId7" imgW="1472565" imgH="431800" progId="Equations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7915" y="5393055"/>
                        <a:ext cx="3867150" cy="112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圆角矩形标注 15368"/>
          <p:cNvSpPr/>
          <p:nvPr/>
        </p:nvSpPr>
        <p:spPr>
          <a:xfrm>
            <a:off x="5361940" y="1492885"/>
            <a:ext cx="3581400" cy="685800"/>
          </a:xfrm>
          <a:prstGeom prst="wedgeRoundRectCallout">
            <a:avLst>
              <a:gd name="adj1" fmla="val -98051"/>
              <a:gd name="adj2" fmla="val 69907"/>
              <a:gd name="adj3" fmla="val 16667"/>
            </a:avLst>
          </a:prstGeom>
          <a:solidFill>
            <a:srgbClr val="FFFF99">
              <a:alpha val="10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lstStyle/>
          <a:p>
            <a:pPr algn="ctr" eaLnBrk="1" hangingPunct="1"/>
            <a:r>
              <a:rPr lang="zh-CN" altLang="en-US" sz="2800" i="0">
                <a:latin typeface="Times New Roman" panose="02020603050405020304" pitchFamily="18" charset="0"/>
              </a:rPr>
              <a:t>样本体重的平均值</a:t>
            </a:r>
          </a:p>
        </p:txBody>
      </p:sp>
      <p:graphicFrame>
        <p:nvGraphicFramePr>
          <p:cNvPr id="15370" name="对象 15369"/>
          <p:cNvGraphicFramePr>
            <a:graphicFrameLocks noChangeAspect="1"/>
          </p:cNvGraphicFramePr>
          <p:nvPr/>
        </p:nvGraphicFramePr>
        <p:xfrm>
          <a:off x="3304540" y="762635"/>
          <a:ext cx="209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r:id="rId9" imgW="2095500" imgH="584200" progId="Equation.DSMT4">
                  <p:embed/>
                </p:oleObj>
              </mc:Choice>
              <mc:Fallback>
                <p:oleObj r:id="rId9" imgW="2095500" imgH="584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4540" y="762635"/>
                        <a:ext cx="2095500" cy="5842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70"/>
          <p:cNvGraphicFramePr>
            <a:graphicFrameLocks noChangeAspect="1"/>
          </p:cNvGraphicFramePr>
          <p:nvPr/>
        </p:nvGraphicFramePr>
        <p:xfrm>
          <a:off x="5985828" y="87376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r:id="rId11" imgW="1485265" imgH="393700" progId="Equation.DSMT4">
                  <p:embed/>
                </p:oleObj>
              </mc:Choice>
              <mc:Fallback>
                <p:oleObj r:id="rId11" imgW="1485265" imgH="3937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5828" y="873760"/>
                        <a:ext cx="1485900" cy="393700"/>
                      </a:xfrm>
                      <a:prstGeom prst="rect">
                        <a:avLst/>
                      </a:prstGeom>
                      <a:solidFill>
                        <a:srgbClr val="C0C0C0">
                          <a:alpha val="10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文本框 15371"/>
          <p:cNvSpPr txBox="1"/>
          <p:nvPr/>
        </p:nvSpPr>
        <p:spPr>
          <a:xfrm>
            <a:off x="5392103" y="773748"/>
            <a:ext cx="576262" cy="52451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square" lIns="90170" tIns="46990" rIns="90170" bIns="4699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>
                <a:latin typeface="Times New Roman" panose="02020603050405020304" pitchFamily="18" charset="0"/>
              </a:rPr>
              <a:t>则              </a:t>
            </a:r>
          </a:p>
        </p:txBody>
      </p:sp>
      <p:grpSp>
        <p:nvGrpSpPr>
          <p:cNvPr id="15373" name="组合 15372"/>
          <p:cNvGrpSpPr/>
          <p:nvPr/>
        </p:nvGrpSpPr>
        <p:grpSpPr>
          <a:xfrm>
            <a:off x="1218565" y="4340861"/>
            <a:ext cx="4749800" cy="527049"/>
            <a:chOff x="0" y="-1"/>
            <a:chExt cx="2992" cy="332"/>
          </a:xfrm>
        </p:grpSpPr>
        <p:sp>
          <p:nvSpPr>
            <p:cNvPr id="15374" name="矩形 15373"/>
            <p:cNvSpPr/>
            <p:nvPr/>
          </p:nvSpPr>
          <p:spPr>
            <a:xfrm>
              <a:off x="0" y="-1"/>
              <a:ext cx="29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i="0">
                  <a:latin typeface="宋体" panose="02010600030101010101" pitchFamily="2" charset="-122"/>
                </a:rPr>
                <a:t>用样本体重的均值  估计  </a:t>
              </a:r>
              <a:r>
                <a:rPr lang="en-US" altLang="zh-CN" sz="2800" i="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5375" name="对象 15374"/>
            <p:cNvGraphicFramePr>
              <a:graphicFrameLocks noChangeAspect="1"/>
            </p:cNvGraphicFramePr>
            <p:nvPr/>
          </p:nvGraphicFramePr>
          <p:xfrm>
            <a:off x="1858" y="27"/>
            <a:ext cx="8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r:id="rId13" imgW="1372235" imgH="482600" progId="Equation.DSMT4">
                    <p:embed/>
                  </p:oleObj>
                </mc:Choice>
                <mc:Fallback>
                  <p:oleObj r:id="rId13" imgW="1372235" imgH="482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58" y="27"/>
                          <a:ext cx="86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6" name="组合 15375"/>
          <p:cNvGrpSpPr/>
          <p:nvPr/>
        </p:nvGrpSpPr>
        <p:grpSpPr>
          <a:xfrm>
            <a:off x="999490" y="5009197"/>
            <a:ext cx="6337300" cy="530226"/>
            <a:chOff x="0" y="-1"/>
            <a:chExt cx="3992" cy="334"/>
          </a:xfrm>
        </p:grpSpPr>
        <p:sp>
          <p:nvSpPr>
            <p:cNvPr id="15377" name="矩形 15376"/>
            <p:cNvSpPr/>
            <p:nvPr/>
          </p:nvSpPr>
          <p:spPr>
            <a:xfrm>
              <a:off x="0" y="-1"/>
              <a:ext cx="39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i="0">
                  <a:latin typeface="宋体" panose="02010600030101010101" pitchFamily="2" charset="-122"/>
                </a:rPr>
                <a:t> </a:t>
              </a:r>
              <a:r>
                <a:rPr lang="zh-CN" altLang="en-US" sz="2800" i="0">
                  <a:latin typeface="宋体" panose="02010600030101010101" pitchFamily="2" charset="-122"/>
                </a:rPr>
                <a:t>类似地，用样本体重的方差   估计  </a:t>
              </a:r>
              <a:r>
                <a:rPr lang="en-US" altLang="zh-CN" sz="2800" i="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5378" name="对象 15377"/>
            <p:cNvGraphicFramePr>
              <a:graphicFrameLocks noChangeAspect="1"/>
            </p:cNvGraphicFramePr>
            <p:nvPr/>
          </p:nvGraphicFramePr>
          <p:xfrm>
            <a:off x="2925" y="37"/>
            <a:ext cx="9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r:id="rId15" imgW="1549400" imgH="469900" progId="Equation.DSMT4">
                    <p:embed/>
                  </p:oleObj>
                </mc:Choice>
                <mc:Fallback>
                  <p:oleObj r:id="rId15" imgW="1549400" imgH="4699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25" y="37"/>
                          <a:ext cx="97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9" grpId="0" bldLvl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4" name="Rectangle 8"/>
          <p:cNvSpPr/>
          <p:nvPr/>
        </p:nvSpPr>
        <p:spPr>
          <a:xfrm>
            <a:off x="107950" y="981075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二、两个正态总体</a:t>
            </a: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均值差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方差比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的区间估计</a:t>
            </a:r>
            <a:endParaRPr lang="en-US" altLang="zh-CN" sz="3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304800" y="1676400"/>
          <a:ext cx="8610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r:id="rId3" imgW="3694430" imgH="396240" progId="Word.Document.8">
                  <p:embed/>
                </p:oleObj>
              </mc:Choice>
              <mc:Fallback>
                <p:oleObj r:id="rId3" imgW="3694430" imgH="396240" progId="Word.Document.8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676400"/>
                        <a:ext cx="86106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304800" y="2362200"/>
          <a:ext cx="754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r:id="rId5" imgW="2915285" imgH="396240" progId="Word.Document.8">
                  <p:embed/>
                </p:oleObj>
              </mc:Choice>
              <mc:Fallback>
                <p:oleObj r:id="rId5" imgW="2915285" imgH="396240" progId="Word.Document.8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2362200"/>
                        <a:ext cx="7543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274638" y="2911475"/>
          <a:ext cx="77946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r:id="rId7" imgW="3089910" imgH="396875" progId="Word.Document.8">
                  <p:embed/>
                </p:oleObj>
              </mc:Choice>
              <mc:Fallback>
                <p:oleObj r:id="rId7" imgW="3089910" imgH="396875" progId="Word.Document.8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638" y="2911475"/>
                        <a:ext cx="7794625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48" name="Group 12"/>
          <p:cNvGrpSpPr/>
          <p:nvPr/>
        </p:nvGrpSpPr>
        <p:grpSpPr>
          <a:xfrm>
            <a:off x="381000" y="3810000"/>
            <a:ext cx="6553200" cy="609600"/>
            <a:chOff x="0" y="0"/>
            <a:chExt cx="4128" cy="384"/>
          </a:xfrm>
        </p:grpSpPr>
        <p:sp>
          <p:nvSpPr>
            <p:cNvPr id="98310" name="Text Box 13"/>
            <p:cNvSpPr txBox="1"/>
            <p:nvPr/>
          </p:nvSpPr>
          <p:spPr>
            <a:xfrm>
              <a:off x="0" y="43"/>
              <a:ext cx="41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solidFill>
                    <a:srgbClr val="0066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1.    </a:t>
              </a:r>
              <a:r>
                <a:rPr lang="zh-CN" altLang="en-US" sz="2800" b="1" i="0" dirty="0">
                  <a:solidFill>
                    <a:srgbClr val="0066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   已知时       的置信区间</a:t>
              </a:r>
            </a:p>
          </p:txBody>
        </p:sp>
        <p:graphicFrame>
          <p:nvGraphicFramePr>
            <p:cNvPr id="98311" name="Object 14"/>
            <p:cNvGraphicFramePr>
              <a:graphicFrameLocks noChangeAspect="1"/>
            </p:cNvGraphicFramePr>
            <p:nvPr/>
          </p:nvGraphicFramePr>
          <p:xfrm>
            <a:off x="406" y="0"/>
            <a:ext cx="3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3" r:id="rId9" imgW="203200" imgH="228600" progId="Equation.3">
                    <p:embed/>
                  </p:oleObj>
                </mc:Choice>
                <mc:Fallback>
                  <p:oleObj r:id="rId9" imgW="203200" imgH="228600" progId="Equation.3">
                    <p:embed/>
                    <p:pic>
                      <p:nvPicPr>
                        <p:cNvPr id="0" name="图片 356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6" y="0"/>
                          <a:ext cx="37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2" name="Object 15"/>
            <p:cNvGraphicFramePr>
              <a:graphicFrameLocks noChangeAspect="1"/>
            </p:cNvGraphicFramePr>
            <p:nvPr/>
          </p:nvGraphicFramePr>
          <p:xfrm>
            <a:off x="970" y="0"/>
            <a:ext cx="34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4" r:id="rId11" imgW="203200" imgH="228600" progId="Equation.3">
                    <p:embed/>
                  </p:oleObj>
                </mc:Choice>
                <mc:Fallback>
                  <p:oleObj r:id="rId11" imgW="203200" imgH="228600" progId="Equation.3">
                    <p:embed/>
                    <p:pic>
                      <p:nvPicPr>
                        <p:cNvPr id="0" name="图片 356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70" y="0"/>
                          <a:ext cx="34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3" name="Object 16"/>
            <p:cNvGraphicFramePr>
              <a:graphicFrameLocks noChangeAspect="1"/>
            </p:cNvGraphicFramePr>
            <p:nvPr/>
          </p:nvGraphicFramePr>
          <p:xfrm>
            <a:off x="1996" y="30"/>
            <a:ext cx="76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" r:id="rId13" imgW="482600" imgH="215900" progId="Equation.3">
                    <p:embed/>
                  </p:oleObj>
                </mc:Choice>
                <mc:Fallback>
                  <p:oleObj r:id="rId13" imgW="482600" imgH="215900" progId="Equation.3">
                    <p:embed/>
                    <p:pic>
                      <p:nvPicPr>
                        <p:cNvPr id="0" name="图片 356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96" y="30"/>
                          <a:ext cx="768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1547813" y="4652963"/>
          <a:ext cx="51054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6" r:id="rId15" imgW="2108200" imgH="711200" progId="Equation.3">
                  <p:embed/>
                </p:oleObj>
              </mc:Choice>
              <mc:Fallback>
                <p:oleObj r:id="rId15" imgW="2108200" imgH="711200" progId="Equation.3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813" y="4652963"/>
                        <a:ext cx="5105400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468313" y="1341438"/>
          <a:ext cx="7162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1" r:id="rId3" imgW="2823845" imgH="396240" progId="Word.Document.8">
                  <p:embed/>
                </p:oleObj>
              </mc:Choice>
              <mc:Fallback>
                <p:oleObj r:id="rId3" imgW="2823845" imgH="396240" progId="Word.Document.8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341438"/>
                        <a:ext cx="71628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468313" y="2636838"/>
          <a:ext cx="47053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2" r:id="rId5" imgW="1663700" imgH="546100" progId="Equation.3">
                  <p:embed/>
                </p:oleObj>
              </mc:Choice>
              <mc:Fallback>
                <p:oleObj r:id="rId5" imgW="1663700" imgH="546100" progId="Equation.3">
                  <p:embed/>
                  <p:pic>
                    <p:nvPicPr>
                      <p:cNvPr id="0" name="图片 35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2636838"/>
                        <a:ext cx="4705350" cy="155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1" name="Group 12"/>
          <p:cNvGrpSpPr/>
          <p:nvPr/>
        </p:nvGrpSpPr>
        <p:grpSpPr>
          <a:xfrm>
            <a:off x="4572000" y="3141663"/>
            <a:ext cx="4343400" cy="2303462"/>
            <a:chOff x="0" y="0"/>
            <a:chExt cx="4140" cy="2267"/>
          </a:xfrm>
        </p:grpSpPr>
        <p:grpSp>
          <p:nvGrpSpPr>
            <p:cNvPr id="99332" name="Group 13"/>
            <p:cNvGrpSpPr/>
            <p:nvPr/>
          </p:nvGrpSpPr>
          <p:grpSpPr>
            <a:xfrm>
              <a:off x="0" y="1920"/>
              <a:ext cx="4140" cy="291"/>
              <a:chOff x="0" y="0"/>
              <a:chExt cx="4140" cy="291"/>
            </a:xfrm>
          </p:grpSpPr>
          <p:graphicFrame>
            <p:nvGraphicFramePr>
              <p:cNvPr id="99333" name="Object 14"/>
              <p:cNvGraphicFramePr>
                <a:graphicFrameLocks noChangeAspect="1"/>
              </p:cNvGraphicFramePr>
              <p:nvPr/>
            </p:nvGraphicFramePr>
            <p:xfrm>
              <a:off x="3936" y="69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13" r:id="rId7" imgW="139700" imgH="139700" progId="Equation.3">
                      <p:embed/>
                    </p:oleObj>
                  </mc:Choice>
                  <mc:Fallback>
                    <p:oleObj r:id="rId7" imgW="139700" imgH="139700" progId="Equation.3">
                      <p:embed/>
                      <p:pic>
                        <p:nvPicPr>
                          <p:cNvPr id="0" name="图片 356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936" y="69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34" name="Line 15"/>
              <p:cNvSpPr/>
              <p:nvPr/>
            </p:nvSpPr>
            <p:spPr>
              <a:xfrm>
                <a:off x="0" y="0"/>
                <a:ext cx="4128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99335" name="Object 16"/>
              <p:cNvGraphicFramePr>
                <a:graphicFrameLocks noChangeAspect="1"/>
              </p:cNvGraphicFramePr>
              <p:nvPr/>
            </p:nvGraphicFramePr>
            <p:xfrm>
              <a:off x="1728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14" r:id="rId9" imgW="165100" imgH="177800" progId="Equation.3">
                      <p:embed/>
                    </p:oleObj>
                  </mc:Choice>
                  <mc:Fallback>
                    <p:oleObj r:id="rId9" imgW="165100" imgH="177800" progId="Equation.3">
                      <p:embed/>
                      <p:pic>
                        <p:nvPicPr>
                          <p:cNvPr id="0" name="图片 356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728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336" name="Group 17"/>
            <p:cNvGrpSpPr/>
            <p:nvPr/>
          </p:nvGrpSpPr>
          <p:grpSpPr>
            <a:xfrm>
              <a:off x="2832" y="1488"/>
              <a:ext cx="720" cy="432"/>
              <a:chOff x="0" y="0"/>
              <a:chExt cx="720" cy="432"/>
            </a:xfrm>
          </p:grpSpPr>
          <p:sp>
            <p:nvSpPr>
              <p:cNvPr id="99337" name="Line 18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8" name="Line 19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9" name="Line 20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0" name="Line 21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1" name="Line 22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2" name="Line 23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3" name="Line 24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4" name="Line 25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5" name="Line 26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6" name="Line 27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7" name="Line 28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8" name="Line 29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9349" name="未知"/>
            <p:cNvSpPr/>
            <p:nvPr/>
          </p:nvSpPr>
          <p:spPr>
            <a:xfrm>
              <a:off x="296" y="456"/>
              <a:ext cx="3368" cy="1424"/>
            </a:xfrm>
            <a:custGeom>
              <a:avLst/>
              <a:gdLst/>
              <a:ahLst/>
              <a:cxnLst>
                <a:cxn ang="0">
                  <a:pos x="86" y="1415"/>
                </a:cxn>
                <a:cxn ang="0">
                  <a:pos x="179" y="1399"/>
                </a:cxn>
                <a:cxn ang="0">
                  <a:pos x="273" y="1377"/>
                </a:cxn>
                <a:cxn ang="0">
                  <a:pos x="366" y="1348"/>
                </a:cxn>
                <a:cxn ang="0">
                  <a:pos x="459" y="1306"/>
                </a:cxn>
                <a:cxn ang="0">
                  <a:pos x="552" y="1254"/>
                </a:cxn>
                <a:cxn ang="0">
                  <a:pos x="622" y="1204"/>
                </a:cxn>
                <a:cxn ang="0">
                  <a:pos x="677" y="1153"/>
                </a:cxn>
                <a:cxn ang="0">
                  <a:pos x="731" y="1102"/>
                </a:cxn>
                <a:cxn ang="0">
                  <a:pos x="778" y="1051"/>
                </a:cxn>
                <a:cxn ang="0">
                  <a:pos x="824" y="1000"/>
                </a:cxn>
                <a:cxn ang="0">
                  <a:pos x="864" y="950"/>
                </a:cxn>
                <a:cxn ang="0">
                  <a:pos x="903" y="898"/>
                </a:cxn>
                <a:cxn ang="0">
                  <a:pos x="941" y="848"/>
                </a:cxn>
                <a:cxn ang="0">
                  <a:pos x="973" y="797"/>
                </a:cxn>
                <a:cxn ang="0">
                  <a:pos x="1003" y="746"/>
                </a:cxn>
                <a:cxn ang="0">
                  <a:pos x="1043" y="695"/>
                </a:cxn>
                <a:cxn ang="0">
                  <a:pos x="1073" y="644"/>
                </a:cxn>
                <a:cxn ang="0">
                  <a:pos x="1105" y="593"/>
                </a:cxn>
                <a:cxn ang="0">
                  <a:pos x="1136" y="543"/>
                </a:cxn>
                <a:cxn ang="0">
                  <a:pos x="1175" y="492"/>
                </a:cxn>
                <a:cxn ang="0">
                  <a:pos x="1206" y="441"/>
                </a:cxn>
                <a:cxn ang="0">
                  <a:pos x="1236" y="390"/>
                </a:cxn>
                <a:cxn ang="0">
                  <a:pos x="1276" y="339"/>
                </a:cxn>
                <a:cxn ang="0">
                  <a:pos x="1307" y="288"/>
                </a:cxn>
                <a:cxn ang="0">
                  <a:pos x="1346" y="237"/>
                </a:cxn>
                <a:cxn ang="0">
                  <a:pos x="1392" y="187"/>
                </a:cxn>
                <a:cxn ang="0">
                  <a:pos x="1439" y="136"/>
                </a:cxn>
                <a:cxn ang="0">
                  <a:pos x="1494" y="85"/>
                </a:cxn>
                <a:cxn ang="0">
                  <a:pos x="1564" y="34"/>
                </a:cxn>
                <a:cxn ang="0">
                  <a:pos x="1657" y="0"/>
                </a:cxn>
                <a:cxn ang="0">
                  <a:pos x="1750" y="13"/>
                </a:cxn>
                <a:cxn ang="0">
                  <a:pos x="1843" y="55"/>
                </a:cxn>
                <a:cxn ang="0">
                  <a:pos x="1906" y="106"/>
                </a:cxn>
                <a:cxn ang="0">
                  <a:pos x="1952" y="157"/>
                </a:cxn>
                <a:cxn ang="0">
                  <a:pos x="1999" y="208"/>
                </a:cxn>
                <a:cxn ang="0">
                  <a:pos x="2038" y="258"/>
                </a:cxn>
                <a:cxn ang="0">
                  <a:pos x="2076" y="310"/>
                </a:cxn>
                <a:cxn ang="0">
                  <a:pos x="2108" y="360"/>
                </a:cxn>
                <a:cxn ang="0">
                  <a:pos x="2146" y="411"/>
                </a:cxn>
                <a:cxn ang="0">
                  <a:pos x="2178" y="462"/>
                </a:cxn>
                <a:cxn ang="0">
                  <a:pos x="2209" y="513"/>
                </a:cxn>
                <a:cxn ang="0">
                  <a:pos x="2248" y="564"/>
                </a:cxn>
                <a:cxn ang="0">
                  <a:pos x="2279" y="614"/>
                </a:cxn>
                <a:cxn ang="0">
                  <a:pos x="2310" y="666"/>
                </a:cxn>
                <a:cxn ang="0">
                  <a:pos x="2341" y="716"/>
                </a:cxn>
                <a:cxn ang="0">
                  <a:pos x="2380" y="767"/>
                </a:cxn>
                <a:cxn ang="0">
                  <a:pos x="2411" y="818"/>
                </a:cxn>
                <a:cxn ang="0">
                  <a:pos x="2450" y="869"/>
                </a:cxn>
                <a:cxn ang="0">
                  <a:pos x="2489" y="920"/>
                </a:cxn>
                <a:cxn ang="0">
                  <a:pos x="2528" y="971"/>
                </a:cxn>
                <a:cxn ang="0">
                  <a:pos x="2567" y="1021"/>
                </a:cxn>
                <a:cxn ang="0">
                  <a:pos x="2613" y="1072"/>
                </a:cxn>
                <a:cxn ang="0">
                  <a:pos x="2660" y="1123"/>
                </a:cxn>
                <a:cxn ang="0">
                  <a:pos x="2714" y="1174"/>
                </a:cxn>
                <a:cxn ang="0">
                  <a:pos x="2777" y="1225"/>
                </a:cxn>
                <a:cxn ang="0">
                  <a:pos x="2854" y="1276"/>
                </a:cxn>
                <a:cxn ang="0">
                  <a:pos x="2948" y="1327"/>
                </a:cxn>
                <a:cxn ang="0">
                  <a:pos x="3041" y="1365"/>
                </a:cxn>
                <a:cxn ang="0">
                  <a:pos x="3135" y="1390"/>
                </a:cxn>
                <a:cxn ang="0">
                  <a:pos x="3228" y="1407"/>
                </a:cxn>
                <a:cxn ang="0">
                  <a:pos x="3321" y="1420"/>
                </a:cxn>
              </a:cxnLst>
              <a:rect l="0" t="0" r="0" b="0"/>
              <a:pathLst>
                <a:path w="4519" h="2837">
                  <a:moveTo>
                    <a:pt x="0" y="2837"/>
                  </a:moveTo>
                  <a:lnTo>
                    <a:pt x="11" y="2837"/>
                  </a:lnTo>
                  <a:lnTo>
                    <a:pt x="21" y="2837"/>
                  </a:lnTo>
                  <a:lnTo>
                    <a:pt x="32" y="2837"/>
                  </a:lnTo>
                  <a:lnTo>
                    <a:pt x="42" y="2829"/>
                  </a:lnTo>
                  <a:lnTo>
                    <a:pt x="52" y="2829"/>
                  </a:lnTo>
                  <a:lnTo>
                    <a:pt x="63" y="2829"/>
                  </a:lnTo>
                  <a:lnTo>
                    <a:pt x="73" y="2829"/>
                  </a:lnTo>
                  <a:lnTo>
                    <a:pt x="84" y="2829"/>
                  </a:lnTo>
                  <a:lnTo>
                    <a:pt x="94" y="2820"/>
                  </a:lnTo>
                  <a:lnTo>
                    <a:pt x="105" y="2820"/>
                  </a:lnTo>
                  <a:lnTo>
                    <a:pt x="115" y="2820"/>
                  </a:lnTo>
                  <a:lnTo>
                    <a:pt x="126" y="2820"/>
                  </a:lnTo>
                  <a:lnTo>
                    <a:pt x="136" y="2820"/>
                  </a:lnTo>
                  <a:lnTo>
                    <a:pt x="146" y="2812"/>
                  </a:lnTo>
                  <a:lnTo>
                    <a:pt x="157" y="2812"/>
                  </a:lnTo>
                  <a:lnTo>
                    <a:pt x="167" y="2812"/>
                  </a:lnTo>
                  <a:lnTo>
                    <a:pt x="178" y="2803"/>
                  </a:lnTo>
                  <a:lnTo>
                    <a:pt x="188" y="2803"/>
                  </a:lnTo>
                  <a:lnTo>
                    <a:pt x="199" y="2803"/>
                  </a:lnTo>
                  <a:lnTo>
                    <a:pt x="209" y="2795"/>
                  </a:lnTo>
                  <a:lnTo>
                    <a:pt x="219" y="2795"/>
                  </a:lnTo>
                  <a:lnTo>
                    <a:pt x="230" y="2795"/>
                  </a:lnTo>
                  <a:lnTo>
                    <a:pt x="240" y="2787"/>
                  </a:lnTo>
                  <a:lnTo>
                    <a:pt x="251" y="2787"/>
                  </a:lnTo>
                  <a:lnTo>
                    <a:pt x="261" y="2787"/>
                  </a:lnTo>
                  <a:lnTo>
                    <a:pt x="272" y="2778"/>
                  </a:lnTo>
                  <a:lnTo>
                    <a:pt x="282" y="2778"/>
                  </a:lnTo>
                  <a:lnTo>
                    <a:pt x="292" y="2778"/>
                  </a:lnTo>
                  <a:lnTo>
                    <a:pt x="303" y="2770"/>
                  </a:lnTo>
                  <a:lnTo>
                    <a:pt x="313" y="2770"/>
                  </a:lnTo>
                  <a:lnTo>
                    <a:pt x="324" y="2761"/>
                  </a:lnTo>
                  <a:lnTo>
                    <a:pt x="334" y="2761"/>
                  </a:lnTo>
                  <a:lnTo>
                    <a:pt x="345" y="2753"/>
                  </a:lnTo>
                  <a:lnTo>
                    <a:pt x="355" y="2753"/>
                  </a:lnTo>
                  <a:lnTo>
                    <a:pt x="366" y="2744"/>
                  </a:lnTo>
                  <a:lnTo>
                    <a:pt x="376" y="2744"/>
                  </a:lnTo>
                  <a:lnTo>
                    <a:pt x="386" y="2736"/>
                  </a:lnTo>
                  <a:lnTo>
                    <a:pt x="397" y="2736"/>
                  </a:lnTo>
                  <a:lnTo>
                    <a:pt x="407" y="2727"/>
                  </a:lnTo>
                  <a:lnTo>
                    <a:pt x="418" y="2727"/>
                  </a:lnTo>
                  <a:lnTo>
                    <a:pt x="428" y="2719"/>
                  </a:lnTo>
                  <a:lnTo>
                    <a:pt x="439" y="2711"/>
                  </a:lnTo>
                  <a:lnTo>
                    <a:pt x="449" y="2711"/>
                  </a:lnTo>
                  <a:lnTo>
                    <a:pt x="459" y="2702"/>
                  </a:lnTo>
                  <a:lnTo>
                    <a:pt x="470" y="2694"/>
                  </a:lnTo>
                  <a:lnTo>
                    <a:pt x="480" y="2694"/>
                  </a:lnTo>
                  <a:lnTo>
                    <a:pt x="491" y="2685"/>
                  </a:lnTo>
                  <a:lnTo>
                    <a:pt x="501" y="2677"/>
                  </a:lnTo>
                  <a:lnTo>
                    <a:pt x="512" y="2677"/>
                  </a:lnTo>
                  <a:lnTo>
                    <a:pt x="522" y="2668"/>
                  </a:lnTo>
                  <a:lnTo>
                    <a:pt x="532" y="2660"/>
                  </a:lnTo>
                  <a:lnTo>
                    <a:pt x="543" y="2651"/>
                  </a:lnTo>
                  <a:lnTo>
                    <a:pt x="553" y="2643"/>
                  </a:lnTo>
                  <a:lnTo>
                    <a:pt x="564" y="2643"/>
                  </a:lnTo>
                  <a:lnTo>
                    <a:pt x="574" y="2635"/>
                  </a:lnTo>
                  <a:lnTo>
                    <a:pt x="585" y="2626"/>
                  </a:lnTo>
                  <a:lnTo>
                    <a:pt x="595" y="2618"/>
                  </a:lnTo>
                  <a:lnTo>
                    <a:pt x="606" y="2609"/>
                  </a:lnTo>
                  <a:lnTo>
                    <a:pt x="616" y="2601"/>
                  </a:lnTo>
                  <a:lnTo>
                    <a:pt x="626" y="2592"/>
                  </a:lnTo>
                  <a:lnTo>
                    <a:pt x="637" y="2584"/>
                  </a:lnTo>
                  <a:lnTo>
                    <a:pt x="647" y="2575"/>
                  </a:lnTo>
                  <a:lnTo>
                    <a:pt x="658" y="2567"/>
                  </a:lnTo>
                  <a:lnTo>
                    <a:pt x="668" y="2559"/>
                  </a:lnTo>
                  <a:lnTo>
                    <a:pt x="679" y="2550"/>
                  </a:lnTo>
                  <a:lnTo>
                    <a:pt x="689" y="2542"/>
                  </a:lnTo>
                  <a:lnTo>
                    <a:pt x="699" y="2533"/>
                  </a:lnTo>
                  <a:lnTo>
                    <a:pt x="710" y="2525"/>
                  </a:lnTo>
                  <a:lnTo>
                    <a:pt x="720" y="2516"/>
                  </a:lnTo>
                  <a:lnTo>
                    <a:pt x="731" y="2508"/>
                  </a:lnTo>
                  <a:lnTo>
                    <a:pt x="741" y="2499"/>
                  </a:lnTo>
                  <a:lnTo>
                    <a:pt x="752" y="2491"/>
                  </a:lnTo>
                  <a:lnTo>
                    <a:pt x="762" y="2483"/>
                  </a:lnTo>
                  <a:lnTo>
                    <a:pt x="762" y="2474"/>
                  </a:lnTo>
                  <a:lnTo>
                    <a:pt x="772" y="2466"/>
                  </a:lnTo>
                  <a:lnTo>
                    <a:pt x="783" y="2457"/>
                  </a:lnTo>
                  <a:lnTo>
                    <a:pt x="793" y="2449"/>
                  </a:lnTo>
                  <a:lnTo>
                    <a:pt x="793" y="2440"/>
                  </a:lnTo>
                  <a:lnTo>
                    <a:pt x="804" y="2432"/>
                  </a:lnTo>
                  <a:lnTo>
                    <a:pt x="814" y="2423"/>
                  </a:lnTo>
                  <a:lnTo>
                    <a:pt x="814" y="2415"/>
                  </a:lnTo>
                  <a:lnTo>
                    <a:pt x="825" y="2407"/>
                  </a:lnTo>
                  <a:lnTo>
                    <a:pt x="835" y="2398"/>
                  </a:lnTo>
                  <a:lnTo>
                    <a:pt x="835" y="2390"/>
                  </a:lnTo>
                  <a:lnTo>
                    <a:pt x="846" y="2381"/>
                  </a:lnTo>
                  <a:lnTo>
                    <a:pt x="856" y="2373"/>
                  </a:lnTo>
                  <a:lnTo>
                    <a:pt x="856" y="2364"/>
                  </a:lnTo>
                  <a:lnTo>
                    <a:pt x="866" y="2356"/>
                  </a:lnTo>
                  <a:lnTo>
                    <a:pt x="877" y="2347"/>
                  </a:lnTo>
                  <a:lnTo>
                    <a:pt x="877" y="2339"/>
                  </a:lnTo>
                  <a:lnTo>
                    <a:pt x="887" y="2331"/>
                  </a:lnTo>
                  <a:lnTo>
                    <a:pt x="887" y="2322"/>
                  </a:lnTo>
                  <a:lnTo>
                    <a:pt x="898" y="2314"/>
                  </a:lnTo>
                  <a:lnTo>
                    <a:pt x="908" y="2305"/>
                  </a:lnTo>
                  <a:lnTo>
                    <a:pt x="908" y="2297"/>
                  </a:lnTo>
                  <a:lnTo>
                    <a:pt x="919" y="2288"/>
                  </a:lnTo>
                  <a:lnTo>
                    <a:pt x="919" y="2280"/>
                  </a:lnTo>
                  <a:lnTo>
                    <a:pt x="929" y="2271"/>
                  </a:lnTo>
                  <a:lnTo>
                    <a:pt x="939" y="2263"/>
                  </a:lnTo>
                  <a:lnTo>
                    <a:pt x="939" y="2255"/>
                  </a:lnTo>
                  <a:lnTo>
                    <a:pt x="950" y="2246"/>
                  </a:lnTo>
                  <a:lnTo>
                    <a:pt x="950" y="2238"/>
                  </a:lnTo>
                  <a:lnTo>
                    <a:pt x="960" y="2229"/>
                  </a:lnTo>
                  <a:lnTo>
                    <a:pt x="960" y="2221"/>
                  </a:lnTo>
                  <a:lnTo>
                    <a:pt x="971" y="2212"/>
                  </a:lnTo>
                  <a:lnTo>
                    <a:pt x="971" y="2204"/>
                  </a:lnTo>
                  <a:lnTo>
                    <a:pt x="981" y="2195"/>
                  </a:lnTo>
                  <a:lnTo>
                    <a:pt x="981" y="2187"/>
                  </a:lnTo>
                  <a:lnTo>
                    <a:pt x="992" y="2179"/>
                  </a:lnTo>
                  <a:lnTo>
                    <a:pt x="1002" y="2170"/>
                  </a:lnTo>
                  <a:lnTo>
                    <a:pt x="1002" y="2162"/>
                  </a:lnTo>
                  <a:lnTo>
                    <a:pt x="1012" y="2153"/>
                  </a:lnTo>
                  <a:lnTo>
                    <a:pt x="1012" y="2145"/>
                  </a:lnTo>
                  <a:lnTo>
                    <a:pt x="1023" y="2136"/>
                  </a:lnTo>
                  <a:lnTo>
                    <a:pt x="1023" y="2128"/>
                  </a:lnTo>
                  <a:lnTo>
                    <a:pt x="1033" y="2119"/>
                  </a:lnTo>
                  <a:lnTo>
                    <a:pt x="1033" y="2111"/>
                  </a:lnTo>
                  <a:lnTo>
                    <a:pt x="1044" y="2103"/>
                  </a:lnTo>
                  <a:lnTo>
                    <a:pt x="1044" y="2094"/>
                  </a:lnTo>
                  <a:lnTo>
                    <a:pt x="1054" y="2086"/>
                  </a:lnTo>
                  <a:lnTo>
                    <a:pt x="1054" y="2077"/>
                  </a:lnTo>
                  <a:lnTo>
                    <a:pt x="1054" y="2069"/>
                  </a:lnTo>
                  <a:lnTo>
                    <a:pt x="1065" y="2060"/>
                  </a:lnTo>
                  <a:lnTo>
                    <a:pt x="1065" y="2052"/>
                  </a:lnTo>
                  <a:lnTo>
                    <a:pt x="1075" y="2043"/>
                  </a:lnTo>
                  <a:lnTo>
                    <a:pt x="1075" y="2035"/>
                  </a:lnTo>
                  <a:lnTo>
                    <a:pt x="1086" y="2027"/>
                  </a:lnTo>
                  <a:lnTo>
                    <a:pt x="1086" y="2018"/>
                  </a:lnTo>
                  <a:lnTo>
                    <a:pt x="1096" y="2010"/>
                  </a:lnTo>
                  <a:lnTo>
                    <a:pt x="1096" y="2001"/>
                  </a:lnTo>
                  <a:lnTo>
                    <a:pt x="1106" y="1993"/>
                  </a:lnTo>
                  <a:lnTo>
                    <a:pt x="1106" y="1984"/>
                  </a:lnTo>
                  <a:lnTo>
                    <a:pt x="1106" y="1976"/>
                  </a:lnTo>
                  <a:lnTo>
                    <a:pt x="1117" y="1967"/>
                  </a:lnTo>
                  <a:lnTo>
                    <a:pt x="1117" y="1959"/>
                  </a:lnTo>
                  <a:lnTo>
                    <a:pt x="1127" y="1951"/>
                  </a:lnTo>
                  <a:lnTo>
                    <a:pt x="1127" y="1942"/>
                  </a:lnTo>
                  <a:lnTo>
                    <a:pt x="1138" y="1934"/>
                  </a:lnTo>
                  <a:lnTo>
                    <a:pt x="1138" y="1925"/>
                  </a:lnTo>
                  <a:lnTo>
                    <a:pt x="1148" y="1917"/>
                  </a:lnTo>
                  <a:lnTo>
                    <a:pt x="1148" y="1908"/>
                  </a:lnTo>
                  <a:lnTo>
                    <a:pt x="1148" y="1900"/>
                  </a:lnTo>
                  <a:lnTo>
                    <a:pt x="1159" y="1892"/>
                  </a:lnTo>
                  <a:lnTo>
                    <a:pt x="1159" y="1883"/>
                  </a:lnTo>
                  <a:lnTo>
                    <a:pt x="1169" y="1875"/>
                  </a:lnTo>
                  <a:lnTo>
                    <a:pt x="1169" y="1866"/>
                  </a:lnTo>
                  <a:lnTo>
                    <a:pt x="1179" y="1858"/>
                  </a:lnTo>
                  <a:lnTo>
                    <a:pt x="1179" y="1849"/>
                  </a:lnTo>
                  <a:lnTo>
                    <a:pt x="1179" y="1841"/>
                  </a:lnTo>
                  <a:lnTo>
                    <a:pt x="1190" y="1832"/>
                  </a:lnTo>
                  <a:lnTo>
                    <a:pt x="1190" y="1824"/>
                  </a:lnTo>
                  <a:lnTo>
                    <a:pt x="1200" y="1816"/>
                  </a:lnTo>
                  <a:lnTo>
                    <a:pt x="1200" y="1807"/>
                  </a:lnTo>
                  <a:lnTo>
                    <a:pt x="1200" y="1799"/>
                  </a:lnTo>
                  <a:lnTo>
                    <a:pt x="1211" y="1790"/>
                  </a:lnTo>
                  <a:lnTo>
                    <a:pt x="1211" y="1782"/>
                  </a:lnTo>
                  <a:lnTo>
                    <a:pt x="1221" y="1773"/>
                  </a:lnTo>
                  <a:lnTo>
                    <a:pt x="1221" y="1765"/>
                  </a:lnTo>
                  <a:lnTo>
                    <a:pt x="1221" y="1756"/>
                  </a:lnTo>
                  <a:lnTo>
                    <a:pt x="1232" y="1748"/>
                  </a:lnTo>
                  <a:lnTo>
                    <a:pt x="1232" y="1740"/>
                  </a:lnTo>
                  <a:lnTo>
                    <a:pt x="1242" y="1731"/>
                  </a:lnTo>
                  <a:lnTo>
                    <a:pt x="1242" y="1723"/>
                  </a:lnTo>
                  <a:lnTo>
                    <a:pt x="1242" y="1714"/>
                  </a:lnTo>
                  <a:lnTo>
                    <a:pt x="1252" y="1706"/>
                  </a:lnTo>
                  <a:lnTo>
                    <a:pt x="1252" y="1697"/>
                  </a:lnTo>
                  <a:lnTo>
                    <a:pt x="1263" y="1689"/>
                  </a:lnTo>
                  <a:lnTo>
                    <a:pt x="1263" y="1680"/>
                  </a:lnTo>
                  <a:lnTo>
                    <a:pt x="1263" y="1672"/>
                  </a:lnTo>
                  <a:lnTo>
                    <a:pt x="1273" y="1664"/>
                  </a:lnTo>
                  <a:lnTo>
                    <a:pt x="1273" y="1655"/>
                  </a:lnTo>
                  <a:lnTo>
                    <a:pt x="1273" y="1647"/>
                  </a:lnTo>
                  <a:lnTo>
                    <a:pt x="1284" y="1638"/>
                  </a:lnTo>
                  <a:lnTo>
                    <a:pt x="1284" y="1630"/>
                  </a:lnTo>
                  <a:lnTo>
                    <a:pt x="1294" y="1621"/>
                  </a:lnTo>
                  <a:lnTo>
                    <a:pt x="1294" y="1613"/>
                  </a:lnTo>
                  <a:lnTo>
                    <a:pt x="1294" y="1604"/>
                  </a:lnTo>
                  <a:lnTo>
                    <a:pt x="1305" y="1596"/>
                  </a:lnTo>
                  <a:lnTo>
                    <a:pt x="1305" y="1588"/>
                  </a:lnTo>
                  <a:lnTo>
                    <a:pt x="1305" y="1579"/>
                  </a:lnTo>
                  <a:lnTo>
                    <a:pt x="1315" y="1571"/>
                  </a:lnTo>
                  <a:lnTo>
                    <a:pt x="1315" y="1562"/>
                  </a:lnTo>
                  <a:lnTo>
                    <a:pt x="1326" y="1554"/>
                  </a:lnTo>
                  <a:lnTo>
                    <a:pt x="1326" y="1545"/>
                  </a:lnTo>
                  <a:lnTo>
                    <a:pt x="1326" y="1537"/>
                  </a:lnTo>
                  <a:lnTo>
                    <a:pt x="1336" y="1528"/>
                  </a:lnTo>
                  <a:lnTo>
                    <a:pt x="1336" y="1520"/>
                  </a:lnTo>
                  <a:lnTo>
                    <a:pt x="1336" y="1512"/>
                  </a:lnTo>
                  <a:lnTo>
                    <a:pt x="1346" y="1503"/>
                  </a:lnTo>
                  <a:lnTo>
                    <a:pt x="1346" y="1495"/>
                  </a:lnTo>
                  <a:lnTo>
                    <a:pt x="1346" y="1486"/>
                  </a:lnTo>
                  <a:lnTo>
                    <a:pt x="1357" y="1478"/>
                  </a:lnTo>
                  <a:lnTo>
                    <a:pt x="1357" y="1469"/>
                  </a:lnTo>
                  <a:lnTo>
                    <a:pt x="1367" y="1461"/>
                  </a:lnTo>
                  <a:lnTo>
                    <a:pt x="1367" y="1452"/>
                  </a:lnTo>
                  <a:lnTo>
                    <a:pt x="1367" y="1444"/>
                  </a:lnTo>
                  <a:lnTo>
                    <a:pt x="1378" y="1436"/>
                  </a:lnTo>
                  <a:lnTo>
                    <a:pt x="1378" y="1427"/>
                  </a:lnTo>
                  <a:lnTo>
                    <a:pt x="1378" y="1419"/>
                  </a:lnTo>
                  <a:lnTo>
                    <a:pt x="1388" y="1410"/>
                  </a:lnTo>
                  <a:lnTo>
                    <a:pt x="1388" y="1402"/>
                  </a:lnTo>
                  <a:lnTo>
                    <a:pt x="1388" y="1393"/>
                  </a:lnTo>
                  <a:lnTo>
                    <a:pt x="1399" y="1385"/>
                  </a:lnTo>
                  <a:lnTo>
                    <a:pt x="1399" y="1376"/>
                  </a:lnTo>
                  <a:lnTo>
                    <a:pt x="1409" y="1368"/>
                  </a:lnTo>
                  <a:lnTo>
                    <a:pt x="1409" y="1360"/>
                  </a:lnTo>
                  <a:lnTo>
                    <a:pt x="1409" y="1351"/>
                  </a:lnTo>
                  <a:lnTo>
                    <a:pt x="1419" y="1343"/>
                  </a:lnTo>
                  <a:lnTo>
                    <a:pt x="1419" y="1334"/>
                  </a:lnTo>
                  <a:lnTo>
                    <a:pt x="1419" y="1326"/>
                  </a:lnTo>
                  <a:lnTo>
                    <a:pt x="1430" y="1317"/>
                  </a:lnTo>
                  <a:lnTo>
                    <a:pt x="1430" y="1309"/>
                  </a:lnTo>
                  <a:lnTo>
                    <a:pt x="1430" y="1300"/>
                  </a:lnTo>
                  <a:lnTo>
                    <a:pt x="1440" y="1292"/>
                  </a:lnTo>
                  <a:lnTo>
                    <a:pt x="1440" y="1284"/>
                  </a:lnTo>
                  <a:lnTo>
                    <a:pt x="1440" y="1275"/>
                  </a:lnTo>
                  <a:lnTo>
                    <a:pt x="1451" y="1267"/>
                  </a:lnTo>
                  <a:lnTo>
                    <a:pt x="1451" y="1258"/>
                  </a:lnTo>
                  <a:lnTo>
                    <a:pt x="1451" y="1250"/>
                  </a:lnTo>
                  <a:lnTo>
                    <a:pt x="1461" y="1241"/>
                  </a:lnTo>
                  <a:lnTo>
                    <a:pt x="1461" y="1233"/>
                  </a:lnTo>
                  <a:lnTo>
                    <a:pt x="1472" y="1224"/>
                  </a:lnTo>
                  <a:lnTo>
                    <a:pt x="1472" y="1216"/>
                  </a:lnTo>
                  <a:lnTo>
                    <a:pt x="1472" y="1208"/>
                  </a:lnTo>
                  <a:lnTo>
                    <a:pt x="1482" y="1199"/>
                  </a:lnTo>
                  <a:lnTo>
                    <a:pt x="1482" y="1191"/>
                  </a:lnTo>
                  <a:lnTo>
                    <a:pt x="1482" y="1182"/>
                  </a:lnTo>
                  <a:lnTo>
                    <a:pt x="1492" y="1174"/>
                  </a:lnTo>
                  <a:lnTo>
                    <a:pt x="1492" y="1165"/>
                  </a:lnTo>
                  <a:lnTo>
                    <a:pt x="1492" y="1157"/>
                  </a:lnTo>
                  <a:lnTo>
                    <a:pt x="1503" y="1148"/>
                  </a:lnTo>
                  <a:lnTo>
                    <a:pt x="1503" y="1140"/>
                  </a:lnTo>
                  <a:lnTo>
                    <a:pt x="1503" y="1132"/>
                  </a:lnTo>
                  <a:lnTo>
                    <a:pt x="1513" y="1123"/>
                  </a:lnTo>
                  <a:lnTo>
                    <a:pt x="1513" y="1115"/>
                  </a:lnTo>
                  <a:lnTo>
                    <a:pt x="1513" y="1106"/>
                  </a:lnTo>
                  <a:lnTo>
                    <a:pt x="1524" y="1098"/>
                  </a:lnTo>
                  <a:lnTo>
                    <a:pt x="1524" y="1089"/>
                  </a:lnTo>
                  <a:lnTo>
                    <a:pt x="1524" y="1081"/>
                  </a:lnTo>
                  <a:lnTo>
                    <a:pt x="1534" y="1072"/>
                  </a:lnTo>
                  <a:lnTo>
                    <a:pt x="1534" y="1064"/>
                  </a:lnTo>
                  <a:lnTo>
                    <a:pt x="1545" y="1056"/>
                  </a:lnTo>
                  <a:lnTo>
                    <a:pt x="1545" y="1047"/>
                  </a:lnTo>
                  <a:lnTo>
                    <a:pt x="1545" y="1039"/>
                  </a:lnTo>
                  <a:lnTo>
                    <a:pt x="1555" y="1030"/>
                  </a:lnTo>
                  <a:lnTo>
                    <a:pt x="1555" y="1022"/>
                  </a:lnTo>
                  <a:lnTo>
                    <a:pt x="1555" y="1013"/>
                  </a:lnTo>
                  <a:lnTo>
                    <a:pt x="1566" y="1005"/>
                  </a:lnTo>
                  <a:lnTo>
                    <a:pt x="1566" y="997"/>
                  </a:lnTo>
                  <a:lnTo>
                    <a:pt x="1566" y="988"/>
                  </a:lnTo>
                  <a:lnTo>
                    <a:pt x="1576" y="980"/>
                  </a:lnTo>
                  <a:lnTo>
                    <a:pt x="1576" y="971"/>
                  </a:lnTo>
                  <a:lnTo>
                    <a:pt x="1576" y="963"/>
                  </a:lnTo>
                  <a:lnTo>
                    <a:pt x="1586" y="954"/>
                  </a:lnTo>
                  <a:lnTo>
                    <a:pt x="1586" y="946"/>
                  </a:lnTo>
                  <a:lnTo>
                    <a:pt x="1586" y="937"/>
                  </a:lnTo>
                  <a:lnTo>
                    <a:pt x="1597" y="929"/>
                  </a:lnTo>
                  <a:lnTo>
                    <a:pt x="1597" y="921"/>
                  </a:lnTo>
                  <a:lnTo>
                    <a:pt x="1607" y="912"/>
                  </a:lnTo>
                  <a:lnTo>
                    <a:pt x="1607" y="904"/>
                  </a:lnTo>
                  <a:lnTo>
                    <a:pt x="1607" y="895"/>
                  </a:lnTo>
                  <a:lnTo>
                    <a:pt x="1618" y="887"/>
                  </a:lnTo>
                  <a:lnTo>
                    <a:pt x="1618" y="878"/>
                  </a:lnTo>
                  <a:lnTo>
                    <a:pt x="1618" y="870"/>
                  </a:lnTo>
                  <a:lnTo>
                    <a:pt x="1628" y="861"/>
                  </a:lnTo>
                  <a:lnTo>
                    <a:pt x="1628" y="853"/>
                  </a:lnTo>
                  <a:lnTo>
                    <a:pt x="1628" y="845"/>
                  </a:lnTo>
                  <a:lnTo>
                    <a:pt x="1639" y="836"/>
                  </a:lnTo>
                  <a:lnTo>
                    <a:pt x="1639" y="828"/>
                  </a:lnTo>
                  <a:lnTo>
                    <a:pt x="1639" y="819"/>
                  </a:lnTo>
                  <a:lnTo>
                    <a:pt x="1649" y="811"/>
                  </a:lnTo>
                  <a:lnTo>
                    <a:pt x="1649" y="802"/>
                  </a:lnTo>
                  <a:lnTo>
                    <a:pt x="1659" y="794"/>
                  </a:lnTo>
                  <a:lnTo>
                    <a:pt x="1659" y="785"/>
                  </a:lnTo>
                  <a:lnTo>
                    <a:pt x="1659" y="777"/>
                  </a:lnTo>
                  <a:lnTo>
                    <a:pt x="1670" y="769"/>
                  </a:lnTo>
                  <a:lnTo>
                    <a:pt x="1670" y="760"/>
                  </a:lnTo>
                  <a:lnTo>
                    <a:pt x="1670" y="752"/>
                  </a:lnTo>
                  <a:lnTo>
                    <a:pt x="1680" y="743"/>
                  </a:lnTo>
                  <a:lnTo>
                    <a:pt x="1680" y="735"/>
                  </a:lnTo>
                  <a:lnTo>
                    <a:pt x="1691" y="726"/>
                  </a:lnTo>
                  <a:lnTo>
                    <a:pt x="1691" y="718"/>
                  </a:lnTo>
                  <a:lnTo>
                    <a:pt x="1691" y="709"/>
                  </a:lnTo>
                  <a:lnTo>
                    <a:pt x="1701" y="701"/>
                  </a:lnTo>
                  <a:lnTo>
                    <a:pt x="1701" y="693"/>
                  </a:lnTo>
                  <a:lnTo>
                    <a:pt x="1701" y="684"/>
                  </a:lnTo>
                  <a:lnTo>
                    <a:pt x="1712" y="676"/>
                  </a:lnTo>
                  <a:lnTo>
                    <a:pt x="1712" y="667"/>
                  </a:lnTo>
                  <a:lnTo>
                    <a:pt x="1722" y="659"/>
                  </a:lnTo>
                  <a:lnTo>
                    <a:pt x="1722" y="650"/>
                  </a:lnTo>
                  <a:lnTo>
                    <a:pt x="1722" y="642"/>
                  </a:lnTo>
                  <a:lnTo>
                    <a:pt x="1732" y="633"/>
                  </a:lnTo>
                  <a:lnTo>
                    <a:pt x="1732" y="625"/>
                  </a:lnTo>
                  <a:lnTo>
                    <a:pt x="1732" y="617"/>
                  </a:lnTo>
                  <a:lnTo>
                    <a:pt x="1743" y="608"/>
                  </a:lnTo>
                  <a:lnTo>
                    <a:pt x="1743" y="600"/>
                  </a:lnTo>
                  <a:lnTo>
                    <a:pt x="1753" y="591"/>
                  </a:lnTo>
                  <a:lnTo>
                    <a:pt x="1753" y="583"/>
                  </a:lnTo>
                  <a:lnTo>
                    <a:pt x="1753" y="574"/>
                  </a:lnTo>
                  <a:lnTo>
                    <a:pt x="1764" y="566"/>
                  </a:lnTo>
                  <a:lnTo>
                    <a:pt x="1764" y="557"/>
                  </a:lnTo>
                  <a:lnTo>
                    <a:pt x="1774" y="549"/>
                  </a:lnTo>
                  <a:lnTo>
                    <a:pt x="1774" y="541"/>
                  </a:lnTo>
                  <a:lnTo>
                    <a:pt x="1774" y="532"/>
                  </a:lnTo>
                  <a:lnTo>
                    <a:pt x="1785" y="524"/>
                  </a:lnTo>
                  <a:lnTo>
                    <a:pt x="1785" y="515"/>
                  </a:lnTo>
                  <a:lnTo>
                    <a:pt x="1795" y="507"/>
                  </a:lnTo>
                  <a:lnTo>
                    <a:pt x="1795" y="498"/>
                  </a:lnTo>
                  <a:lnTo>
                    <a:pt x="1806" y="490"/>
                  </a:lnTo>
                  <a:lnTo>
                    <a:pt x="1806" y="481"/>
                  </a:lnTo>
                  <a:lnTo>
                    <a:pt x="1806" y="473"/>
                  </a:lnTo>
                  <a:lnTo>
                    <a:pt x="1816" y="465"/>
                  </a:lnTo>
                  <a:lnTo>
                    <a:pt x="1816" y="456"/>
                  </a:lnTo>
                  <a:lnTo>
                    <a:pt x="1826" y="448"/>
                  </a:lnTo>
                  <a:lnTo>
                    <a:pt x="1826" y="439"/>
                  </a:lnTo>
                  <a:lnTo>
                    <a:pt x="1837" y="431"/>
                  </a:lnTo>
                  <a:lnTo>
                    <a:pt x="1837" y="422"/>
                  </a:lnTo>
                  <a:lnTo>
                    <a:pt x="1837" y="414"/>
                  </a:lnTo>
                  <a:lnTo>
                    <a:pt x="1847" y="405"/>
                  </a:lnTo>
                  <a:lnTo>
                    <a:pt x="1847" y="397"/>
                  </a:lnTo>
                  <a:lnTo>
                    <a:pt x="1858" y="389"/>
                  </a:lnTo>
                  <a:lnTo>
                    <a:pt x="1858" y="380"/>
                  </a:lnTo>
                  <a:lnTo>
                    <a:pt x="1868" y="372"/>
                  </a:lnTo>
                  <a:lnTo>
                    <a:pt x="1868" y="363"/>
                  </a:lnTo>
                  <a:lnTo>
                    <a:pt x="1879" y="355"/>
                  </a:lnTo>
                  <a:lnTo>
                    <a:pt x="1879" y="346"/>
                  </a:lnTo>
                  <a:lnTo>
                    <a:pt x="1889" y="338"/>
                  </a:lnTo>
                  <a:lnTo>
                    <a:pt x="1889" y="329"/>
                  </a:lnTo>
                  <a:lnTo>
                    <a:pt x="1899" y="321"/>
                  </a:lnTo>
                  <a:lnTo>
                    <a:pt x="1899" y="313"/>
                  </a:lnTo>
                  <a:lnTo>
                    <a:pt x="1910" y="304"/>
                  </a:lnTo>
                  <a:lnTo>
                    <a:pt x="1910" y="296"/>
                  </a:lnTo>
                  <a:lnTo>
                    <a:pt x="1920" y="287"/>
                  </a:lnTo>
                  <a:lnTo>
                    <a:pt x="1920" y="279"/>
                  </a:lnTo>
                  <a:lnTo>
                    <a:pt x="1931" y="270"/>
                  </a:lnTo>
                  <a:lnTo>
                    <a:pt x="1931" y="262"/>
                  </a:lnTo>
                  <a:lnTo>
                    <a:pt x="1941" y="253"/>
                  </a:lnTo>
                  <a:lnTo>
                    <a:pt x="1941" y="245"/>
                  </a:lnTo>
                  <a:lnTo>
                    <a:pt x="1952" y="237"/>
                  </a:lnTo>
                  <a:lnTo>
                    <a:pt x="1952" y="228"/>
                  </a:lnTo>
                  <a:lnTo>
                    <a:pt x="1962" y="220"/>
                  </a:lnTo>
                  <a:lnTo>
                    <a:pt x="1972" y="211"/>
                  </a:lnTo>
                  <a:lnTo>
                    <a:pt x="1972" y="203"/>
                  </a:lnTo>
                  <a:lnTo>
                    <a:pt x="1983" y="194"/>
                  </a:lnTo>
                  <a:lnTo>
                    <a:pt x="1983" y="186"/>
                  </a:lnTo>
                  <a:lnTo>
                    <a:pt x="1993" y="177"/>
                  </a:lnTo>
                  <a:lnTo>
                    <a:pt x="2004" y="169"/>
                  </a:lnTo>
                  <a:lnTo>
                    <a:pt x="2004" y="161"/>
                  </a:lnTo>
                  <a:lnTo>
                    <a:pt x="2014" y="152"/>
                  </a:lnTo>
                  <a:lnTo>
                    <a:pt x="2025" y="144"/>
                  </a:lnTo>
                  <a:lnTo>
                    <a:pt x="2025" y="135"/>
                  </a:lnTo>
                  <a:lnTo>
                    <a:pt x="2035" y="127"/>
                  </a:lnTo>
                  <a:lnTo>
                    <a:pt x="2046" y="118"/>
                  </a:lnTo>
                  <a:lnTo>
                    <a:pt x="2056" y="110"/>
                  </a:lnTo>
                  <a:lnTo>
                    <a:pt x="2056" y="102"/>
                  </a:lnTo>
                  <a:lnTo>
                    <a:pt x="2066" y="93"/>
                  </a:lnTo>
                  <a:lnTo>
                    <a:pt x="2077" y="85"/>
                  </a:lnTo>
                  <a:lnTo>
                    <a:pt x="2087" y="76"/>
                  </a:lnTo>
                  <a:lnTo>
                    <a:pt x="2098" y="68"/>
                  </a:lnTo>
                  <a:lnTo>
                    <a:pt x="2108" y="59"/>
                  </a:lnTo>
                  <a:lnTo>
                    <a:pt x="2119" y="51"/>
                  </a:lnTo>
                  <a:lnTo>
                    <a:pt x="2129" y="42"/>
                  </a:lnTo>
                  <a:lnTo>
                    <a:pt x="2139" y="34"/>
                  </a:lnTo>
                  <a:lnTo>
                    <a:pt x="2150" y="26"/>
                  </a:lnTo>
                  <a:lnTo>
                    <a:pt x="2160" y="26"/>
                  </a:lnTo>
                  <a:lnTo>
                    <a:pt x="2171" y="17"/>
                  </a:lnTo>
                  <a:lnTo>
                    <a:pt x="2181" y="17"/>
                  </a:lnTo>
                  <a:lnTo>
                    <a:pt x="2192" y="9"/>
                  </a:lnTo>
                  <a:lnTo>
                    <a:pt x="2202" y="9"/>
                  </a:lnTo>
                  <a:lnTo>
                    <a:pt x="2212" y="0"/>
                  </a:lnTo>
                  <a:lnTo>
                    <a:pt x="2223" y="0"/>
                  </a:lnTo>
                  <a:lnTo>
                    <a:pt x="2233" y="0"/>
                  </a:lnTo>
                  <a:lnTo>
                    <a:pt x="2244" y="0"/>
                  </a:lnTo>
                  <a:lnTo>
                    <a:pt x="2254" y="0"/>
                  </a:lnTo>
                  <a:lnTo>
                    <a:pt x="2265" y="0"/>
                  </a:lnTo>
                  <a:lnTo>
                    <a:pt x="2275" y="0"/>
                  </a:lnTo>
                  <a:lnTo>
                    <a:pt x="2286" y="0"/>
                  </a:lnTo>
                  <a:lnTo>
                    <a:pt x="2296" y="0"/>
                  </a:lnTo>
                  <a:lnTo>
                    <a:pt x="2306" y="9"/>
                  </a:lnTo>
                  <a:lnTo>
                    <a:pt x="2317" y="9"/>
                  </a:lnTo>
                  <a:lnTo>
                    <a:pt x="2327" y="9"/>
                  </a:lnTo>
                  <a:lnTo>
                    <a:pt x="2338" y="17"/>
                  </a:lnTo>
                  <a:lnTo>
                    <a:pt x="2348" y="26"/>
                  </a:lnTo>
                  <a:lnTo>
                    <a:pt x="2359" y="26"/>
                  </a:lnTo>
                  <a:lnTo>
                    <a:pt x="2369" y="34"/>
                  </a:lnTo>
                  <a:lnTo>
                    <a:pt x="2379" y="42"/>
                  </a:lnTo>
                  <a:lnTo>
                    <a:pt x="2390" y="42"/>
                  </a:lnTo>
                  <a:lnTo>
                    <a:pt x="2400" y="51"/>
                  </a:lnTo>
                  <a:lnTo>
                    <a:pt x="2411" y="59"/>
                  </a:lnTo>
                  <a:lnTo>
                    <a:pt x="2421" y="68"/>
                  </a:lnTo>
                  <a:lnTo>
                    <a:pt x="2432" y="76"/>
                  </a:lnTo>
                  <a:lnTo>
                    <a:pt x="2442" y="85"/>
                  </a:lnTo>
                  <a:lnTo>
                    <a:pt x="2452" y="93"/>
                  </a:lnTo>
                  <a:lnTo>
                    <a:pt x="2463" y="102"/>
                  </a:lnTo>
                  <a:lnTo>
                    <a:pt x="2473" y="110"/>
                  </a:lnTo>
                  <a:lnTo>
                    <a:pt x="2484" y="118"/>
                  </a:lnTo>
                  <a:lnTo>
                    <a:pt x="2494" y="127"/>
                  </a:lnTo>
                  <a:lnTo>
                    <a:pt x="2494" y="135"/>
                  </a:lnTo>
                  <a:lnTo>
                    <a:pt x="2505" y="144"/>
                  </a:lnTo>
                  <a:lnTo>
                    <a:pt x="2515" y="152"/>
                  </a:lnTo>
                  <a:lnTo>
                    <a:pt x="2515" y="161"/>
                  </a:lnTo>
                  <a:lnTo>
                    <a:pt x="2526" y="169"/>
                  </a:lnTo>
                  <a:lnTo>
                    <a:pt x="2536" y="177"/>
                  </a:lnTo>
                  <a:lnTo>
                    <a:pt x="2536" y="186"/>
                  </a:lnTo>
                  <a:lnTo>
                    <a:pt x="2546" y="194"/>
                  </a:lnTo>
                  <a:lnTo>
                    <a:pt x="2546" y="203"/>
                  </a:lnTo>
                  <a:lnTo>
                    <a:pt x="2557" y="211"/>
                  </a:lnTo>
                  <a:lnTo>
                    <a:pt x="2567" y="220"/>
                  </a:lnTo>
                  <a:lnTo>
                    <a:pt x="2567" y="228"/>
                  </a:lnTo>
                  <a:lnTo>
                    <a:pt x="2578" y="237"/>
                  </a:lnTo>
                  <a:lnTo>
                    <a:pt x="2578" y="245"/>
                  </a:lnTo>
                  <a:lnTo>
                    <a:pt x="2588" y="253"/>
                  </a:lnTo>
                  <a:lnTo>
                    <a:pt x="2588" y="262"/>
                  </a:lnTo>
                  <a:lnTo>
                    <a:pt x="2599" y="270"/>
                  </a:lnTo>
                  <a:lnTo>
                    <a:pt x="2599" y="279"/>
                  </a:lnTo>
                  <a:lnTo>
                    <a:pt x="2609" y="287"/>
                  </a:lnTo>
                  <a:lnTo>
                    <a:pt x="2609" y="296"/>
                  </a:lnTo>
                  <a:lnTo>
                    <a:pt x="2619" y="304"/>
                  </a:lnTo>
                  <a:lnTo>
                    <a:pt x="2619" y="313"/>
                  </a:lnTo>
                  <a:lnTo>
                    <a:pt x="2630" y="321"/>
                  </a:lnTo>
                  <a:lnTo>
                    <a:pt x="2630" y="329"/>
                  </a:lnTo>
                  <a:lnTo>
                    <a:pt x="2640" y="338"/>
                  </a:lnTo>
                  <a:lnTo>
                    <a:pt x="2640" y="346"/>
                  </a:lnTo>
                  <a:lnTo>
                    <a:pt x="2651" y="355"/>
                  </a:lnTo>
                  <a:lnTo>
                    <a:pt x="2651" y="363"/>
                  </a:lnTo>
                  <a:lnTo>
                    <a:pt x="2661" y="372"/>
                  </a:lnTo>
                  <a:lnTo>
                    <a:pt x="2661" y="380"/>
                  </a:lnTo>
                  <a:lnTo>
                    <a:pt x="2672" y="389"/>
                  </a:lnTo>
                  <a:lnTo>
                    <a:pt x="2672" y="397"/>
                  </a:lnTo>
                  <a:lnTo>
                    <a:pt x="2682" y="405"/>
                  </a:lnTo>
                  <a:lnTo>
                    <a:pt x="2682" y="414"/>
                  </a:lnTo>
                  <a:lnTo>
                    <a:pt x="2682" y="422"/>
                  </a:lnTo>
                  <a:lnTo>
                    <a:pt x="2692" y="431"/>
                  </a:lnTo>
                  <a:lnTo>
                    <a:pt x="2692" y="439"/>
                  </a:lnTo>
                  <a:lnTo>
                    <a:pt x="2703" y="448"/>
                  </a:lnTo>
                  <a:lnTo>
                    <a:pt x="2703" y="456"/>
                  </a:lnTo>
                  <a:lnTo>
                    <a:pt x="2713" y="465"/>
                  </a:lnTo>
                  <a:lnTo>
                    <a:pt x="2713" y="473"/>
                  </a:lnTo>
                  <a:lnTo>
                    <a:pt x="2713" y="481"/>
                  </a:lnTo>
                  <a:lnTo>
                    <a:pt x="2724" y="490"/>
                  </a:lnTo>
                  <a:lnTo>
                    <a:pt x="2724" y="498"/>
                  </a:lnTo>
                  <a:lnTo>
                    <a:pt x="2734" y="507"/>
                  </a:lnTo>
                  <a:lnTo>
                    <a:pt x="2734" y="515"/>
                  </a:lnTo>
                  <a:lnTo>
                    <a:pt x="2745" y="524"/>
                  </a:lnTo>
                  <a:lnTo>
                    <a:pt x="2745" y="532"/>
                  </a:lnTo>
                  <a:lnTo>
                    <a:pt x="2745" y="541"/>
                  </a:lnTo>
                  <a:lnTo>
                    <a:pt x="2755" y="549"/>
                  </a:lnTo>
                  <a:lnTo>
                    <a:pt x="2755" y="557"/>
                  </a:lnTo>
                  <a:lnTo>
                    <a:pt x="2766" y="566"/>
                  </a:lnTo>
                  <a:lnTo>
                    <a:pt x="2766" y="574"/>
                  </a:lnTo>
                  <a:lnTo>
                    <a:pt x="2766" y="583"/>
                  </a:lnTo>
                  <a:lnTo>
                    <a:pt x="2776" y="591"/>
                  </a:lnTo>
                  <a:lnTo>
                    <a:pt x="2776" y="600"/>
                  </a:lnTo>
                  <a:lnTo>
                    <a:pt x="2776" y="608"/>
                  </a:lnTo>
                  <a:lnTo>
                    <a:pt x="2786" y="617"/>
                  </a:lnTo>
                  <a:lnTo>
                    <a:pt x="2786" y="625"/>
                  </a:lnTo>
                  <a:lnTo>
                    <a:pt x="2797" y="633"/>
                  </a:lnTo>
                  <a:lnTo>
                    <a:pt x="2797" y="642"/>
                  </a:lnTo>
                  <a:lnTo>
                    <a:pt x="2797" y="650"/>
                  </a:lnTo>
                  <a:lnTo>
                    <a:pt x="2807" y="659"/>
                  </a:lnTo>
                  <a:lnTo>
                    <a:pt x="2807" y="667"/>
                  </a:lnTo>
                  <a:lnTo>
                    <a:pt x="2818" y="676"/>
                  </a:lnTo>
                  <a:lnTo>
                    <a:pt x="2818" y="684"/>
                  </a:lnTo>
                  <a:lnTo>
                    <a:pt x="2818" y="693"/>
                  </a:lnTo>
                  <a:lnTo>
                    <a:pt x="2828" y="701"/>
                  </a:lnTo>
                  <a:lnTo>
                    <a:pt x="2828" y="709"/>
                  </a:lnTo>
                  <a:lnTo>
                    <a:pt x="2828" y="718"/>
                  </a:lnTo>
                  <a:lnTo>
                    <a:pt x="2839" y="726"/>
                  </a:lnTo>
                  <a:lnTo>
                    <a:pt x="2839" y="735"/>
                  </a:lnTo>
                  <a:lnTo>
                    <a:pt x="2849" y="743"/>
                  </a:lnTo>
                  <a:lnTo>
                    <a:pt x="2849" y="752"/>
                  </a:lnTo>
                  <a:lnTo>
                    <a:pt x="2849" y="760"/>
                  </a:lnTo>
                  <a:lnTo>
                    <a:pt x="2859" y="769"/>
                  </a:lnTo>
                  <a:lnTo>
                    <a:pt x="2859" y="777"/>
                  </a:lnTo>
                  <a:lnTo>
                    <a:pt x="2859" y="785"/>
                  </a:lnTo>
                  <a:lnTo>
                    <a:pt x="2870" y="794"/>
                  </a:lnTo>
                  <a:lnTo>
                    <a:pt x="2870" y="802"/>
                  </a:lnTo>
                  <a:lnTo>
                    <a:pt x="2870" y="811"/>
                  </a:lnTo>
                  <a:lnTo>
                    <a:pt x="2880" y="819"/>
                  </a:lnTo>
                  <a:lnTo>
                    <a:pt x="2880" y="828"/>
                  </a:lnTo>
                  <a:lnTo>
                    <a:pt x="2891" y="836"/>
                  </a:lnTo>
                  <a:lnTo>
                    <a:pt x="2891" y="845"/>
                  </a:lnTo>
                  <a:lnTo>
                    <a:pt x="2891" y="853"/>
                  </a:lnTo>
                  <a:lnTo>
                    <a:pt x="2901" y="861"/>
                  </a:lnTo>
                  <a:lnTo>
                    <a:pt x="2901" y="870"/>
                  </a:lnTo>
                  <a:lnTo>
                    <a:pt x="2901" y="878"/>
                  </a:lnTo>
                  <a:lnTo>
                    <a:pt x="2912" y="887"/>
                  </a:lnTo>
                  <a:lnTo>
                    <a:pt x="2912" y="895"/>
                  </a:lnTo>
                  <a:lnTo>
                    <a:pt x="2912" y="904"/>
                  </a:lnTo>
                  <a:lnTo>
                    <a:pt x="2922" y="912"/>
                  </a:lnTo>
                  <a:lnTo>
                    <a:pt x="2922" y="921"/>
                  </a:lnTo>
                  <a:lnTo>
                    <a:pt x="2922" y="929"/>
                  </a:lnTo>
                  <a:lnTo>
                    <a:pt x="2932" y="937"/>
                  </a:lnTo>
                  <a:lnTo>
                    <a:pt x="2932" y="946"/>
                  </a:lnTo>
                  <a:lnTo>
                    <a:pt x="2943" y="954"/>
                  </a:lnTo>
                  <a:lnTo>
                    <a:pt x="2943" y="963"/>
                  </a:lnTo>
                  <a:lnTo>
                    <a:pt x="2943" y="971"/>
                  </a:lnTo>
                  <a:lnTo>
                    <a:pt x="2953" y="980"/>
                  </a:lnTo>
                  <a:lnTo>
                    <a:pt x="2953" y="988"/>
                  </a:lnTo>
                  <a:lnTo>
                    <a:pt x="2953" y="997"/>
                  </a:lnTo>
                  <a:lnTo>
                    <a:pt x="2964" y="1005"/>
                  </a:lnTo>
                  <a:lnTo>
                    <a:pt x="2964" y="1013"/>
                  </a:lnTo>
                  <a:lnTo>
                    <a:pt x="2964" y="1022"/>
                  </a:lnTo>
                  <a:lnTo>
                    <a:pt x="2974" y="1030"/>
                  </a:lnTo>
                  <a:lnTo>
                    <a:pt x="2974" y="1039"/>
                  </a:lnTo>
                  <a:lnTo>
                    <a:pt x="2974" y="1047"/>
                  </a:lnTo>
                  <a:lnTo>
                    <a:pt x="2985" y="1056"/>
                  </a:lnTo>
                  <a:lnTo>
                    <a:pt x="2985" y="1064"/>
                  </a:lnTo>
                  <a:lnTo>
                    <a:pt x="2985" y="1072"/>
                  </a:lnTo>
                  <a:lnTo>
                    <a:pt x="2995" y="1081"/>
                  </a:lnTo>
                  <a:lnTo>
                    <a:pt x="2995" y="1089"/>
                  </a:lnTo>
                  <a:lnTo>
                    <a:pt x="2995" y="1098"/>
                  </a:lnTo>
                  <a:lnTo>
                    <a:pt x="3006" y="1106"/>
                  </a:lnTo>
                  <a:lnTo>
                    <a:pt x="3006" y="1115"/>
                  </a:lnTo>
                  <a:lnTo>
                    <a:pt x="3016" y="1123"/>
                  </a:lnTo>
                  <a:lnTo>
                    <a:pt x="3016" y="1132"/>
                  </a:lnTo>
                  <a:lnTo>
                    <a:pt x="3016" y="1140"/>
                  </a:lnTo>
                  <a:lnTo>
                    <a:pt x="3026" y="1148"/>
                  </a:lnTo>
                  <a:lnTo>
                    <a:pt x="3026" y="1157"/>
                  </a:lnTo>
                  <a:lnTo>
                    <a:pt x="3026" y="1165"/>
                  </a:lnTo>
                  <a:lnTo>
                    <a:pt x="3037" y="1174"/>
                  </a:lnTo>
                  <a:lnTo>
                    <a:pt x="3037" y="1182"/>
                  </a:lnTo>
                  <a:lnTo>
                    <a:pt x="3037" y="1191"/>
                  </a:lnTo>
                  <a:lnTo>
                    <a:pt x="3047" y="1199"/>
                  </a:lnTo>
                  <a:lnTo>
                    <a:pt x="3047" y="1208"/>
                  </a:lnTo>
                  <a:lnTo>
                    <a:pt x="3047" y="1216"/>
                  </a:lnTo>
                  <a:lnTo>
                    <a:pt x="3058" y="1224"/>
                  </a:lnTo>
                  <a:lnTo>
                    <a:pt x="3058" y="1233"/>
                  </a:lnTo>
                  <a:lnTo>
                    <a:pt x="3058" y="1241"/>
                  </a:lnTo>
                  <a:lnTo>
                    <a:pt x="3068" y="1250"/>
                  </a:lnTo>
                  <a:lnTo>
                    <a:pt x="3068" y="1258"/>
                  </a:lnTo>
                  <a:lnTo>
                    <a:pt x="3079" y="1267"/>
                  </a:lnTo>
                  <a:lnTo>
                    <a:pt x="3079" y="1275"/>
                  </a:lnTo>
                  <a:lnTo>
                    <a:pt x="3079" y="1284"/>
                  </a:lnTo>
                  <a:lnTo>
                    <a:pt x="3089" y="1292"/>
                  </a:lnTo>
                  <a:lnTo>
                    <a:pt x="3089" y="1300"/>
                  </a:lnTo>
                  <a:lnTo>
                    <a:pt x="3089" y="1309"/>
                  </a:lnTo>
                  <a:lnTo>
                    <a:pt x="3099" y="1317"/>
                  </a:lnTo>
                  <a:lnTo>
                    <a:pt x="3099" y="1326"/>
                  </a:lnTo>
                  <a:lnTo>
                    <a:pt x="3099" y="1334"/>
                  </a:lnTo>
                  <a:lnTo>
                    <a:pt x="3110" y="1343"/>
                  </a:lnTo>
                  <a:lnTo>
                    <a:pt x="3110" y="1351"/>
                  </a:lnTo>
                  <a:lnTo>
                    <a:pt x="3110" y="1360"/>
                  </a:lnTo>
                  <a:lnTo>
                    <a:pt x="3120" y="1368"/>
                  </a:lnTo>
                  <a:lnTo>
                    <a:pt x="3120" y="1376"/>
                  </a:lnTo>
                  <a:lnTo>
                    <a:pt x="3120" y="1385"/>
                  </a:lnTo>
                  <a:lnTo>
                    <a:pt x="3131" y="1393"/>
                  </a:lnTo>
                  <a:lnTo>
                    <a:pt x="3131" y="1402"/>
                  </a:lnTo>
                  <a:lnTo>
                    <a:pt x="3141" y="1410"/>
                  </a:lnTo>
                  <a:lnTo>
                    <a:pt x="3141" y="1419"/>
                  </a:lnTo>
                  <a:lnTo>
                    <a:pt x="3141" y="1427"/>
                  </a:lnTo>
                  <a:lnTo>
                    <a:pt x="3152" y="1436"/>
                  </a:lnTo>
                  <a:lnTo>
                    <a:pt x="3152" y="1444"/>
                  </a:lnTo>
                  <a:lnTo>
                    <a:pt x="3152" y="1452"/>
                  </a:lnTo>
                  <a:lnTo>
                    <a:pt x="3162" y="1461"/>
                  </a:lnTo>
                  <a:lnTo>
                    <a:pt x="3162" y="1469"/>
                  </a:lnTo>
                  <a:lnTo>
                    <a:pt x="3162" y="1478"/>
                  </a:lnTo>
                  <a:lnTo>
                    <a:pt x="3172" y="1486"/>
                  </a:lnTo>
                  <a:lnTo>
                    <a:pt x="3172" y="1495"/>
                  </a:lnTo>
                  <a:lnTo>
                    <a:pt x="3183" y="1503"/>
                  </a:lnTo>
                  <a:lnTo>
                    <a:pt x="3183" y="1512"/>
                  </a:lnTo>
                  <a:lnTo>
                    <a:pt x="3183" y="1520"/>
                  </a:lnTo>
                  <a:lnTo>
                    <a:pt x="3193" y="1528"/>
                  </a:lnTo>
                  <a:lnTo>
                    <a:pt x="3193" y="1537"/>
                  </a:lnTo>
                  <a:lnTo>
                    <a:pt x="3193" y="1545"/>
                  </a:lnTo>
                  <a:lnTo>
                    <a:pt x="3204" y="1554"/>
                  </a:lnTo>
                  <a:lnTo>
                    <a:pt x="3204" y="1562"/>
                  </a:lnTo>
                  <a:lnTo>
                    <a:pt x="3214" y="1571"/>
                  </a:lnTo>
                  <a:lnTo>
                    <a:pt x="3214" y="1579"/>
                  </a:lnTo>
                  <a:lnTo>
                    <a:pt x="3214" y="1588"/>
                  </a:lnTo>
                  <a:lnTo>
                    <a:pt x="3225" y="1596"/>
                  </a:lnTo>
                  <a:lnTo>
                    <a:pt x="3225" y="1604"/>
                  </a:lnTo>
                  <a:lnTo>
                    <a:pt x="3225" y="1613"/>
                  </a:lnTo>
                  <a:lnTo>
                    <a:pt x="3235" y="1621"/>
                  </a:lnTo>
                  <a:lnTo>
                    <a:pt x="3235" y="1630"/>
                  </a:lnTo>
                  <a:lnTo>
                    <a:pt x="3246" y="1638"/>
                  </a:lnTo>
                  <a:lnTo>
                    <a:pt x="3246" y="1647"/>
                  </a:lnTo>
                  <a:lnTo>
                    <a:pt x="3246" y="1655"/>
                  </a:lnTo>
                  <a:lnTo>
                    <a:pt x="3256" y="1664"/>
                  </a:lnTo>
                  <a:lnTo>
                    <a:pt x="3256" y="1672"/>
                  </a:lnTo>
                  <a:lnTo>
                    <a:pt x="3256" y="1680"/>
                  </a:lnTo>
                  <a:lnTo>
                    <a:pt x="3266" y="1689"/>
                  </a:lnTo>
                  <a:lnTo>
                    <a:pt x="3266" y="1697"/>
                  </a:lnTo>
                  <a:lnTo>
                    <a:pt x="3277" y="1706"/>
                  </a:lnTo>
                  <a:lnTo>
                    <a:pt x="3277" y="1714"/>
                  </a:lnTo>
                  <a:lnTo>
                    <a:pt x="3277" y="1723"/>
                  </a:lnTo>
                  <a:lnTo>
                    <a:pt x="3287" y="1731"/>
                  </a:lnTo>
                  <a:lnTo>
                    <a:pt x="3287" y="1740"/>
                  </a:lnTo>
                  <a:lnTo>
                    <a:pt x="3298" y="1748"/>
                  </a:lnTo>
                  <a:lnTo>
                    <a:pt x="3298" y="1756"/>
                  </a:lnTo>
                  <a:lnTo>
                    <a:pt x="3298" y="1765"/>
                  </a:lnTo>
                  <a:lnTo>
                    <a:pt x="3308" y="1773"/>
                  </a:lnTo>
                  <a:lnTo>
                    <a:pt x="3308" y="1782"/>
                  </a:lnTo>
                  <a:lnTo>
                    <a:pt x="3319" y="1790"/>
                  </a:lnTo>
                  <a:lnTo>
                    <a:pt x="3319" y="1799"/>
                  </a:lnTo>
                  <a:lnTo>
                    <a:pt x="3319" y="1807"/>
                  </a:lnTo>
                  <a:lnTo>
                    <a:pt x="3329" y="1816"/>
                  </a:lnTo>
                  <a:lnTo>
                    <a:pt x="3329" y="1824"/>
                  </a:lnTo>
                  <a:lnTo>
                    <a:pt x="3339" y="1832"/>
                  </a:lnTo>
                  <a:lnTo>
                    <a:pt x="3339" y="1841"/>
                  </a:lnTo>
                  <a:lnTo>
                    <a:pt x="3339" y="1849"/>
                  </a:lnTo>
                  <a:lnTo>
                    <a:pt x="3350" y="1858"/>
                  </a:lnTo>
                  <a:lnTo>
                    <a:pt x="3350" y="1866"/>
                  </a:lnTo>
                  <a:lnTo>
                    <a:pt x="3360" y="1875"/>
                  </a:lnTo>
                  <a:lnTo>
                    <a:pt x="3360" y="1883"/>
                  </a:lnTo>
                  <a:lnTo>
                    <a:pt x="3371" y="1892"/>
                  </a:lnTo>
                  <a:lnTo>
                    <a:pt x="3371" y="1900"/>
                  </a:lnTo>
                  <a:lnTo>
                    <a:pt x="3371" y="1908"/>
                  </a:lnTo>
                  <a:lnTo>
                    <a:pt x="3381" y="1917"/>
                  </a:lnTo>
                  <a:lnTo>
                    <a:pt x="3381" y="1925"/>
                  </a:lnTo>
                  <a:lnTo>
                    <a:pt x="3392" y="1934"/>
                  </a:lnTo>
                  <a:lnTo>
                    <a:pt x="3392" y="1942"/>
                  </a:lnTo>
                  <a:lnTo>
                    <a:pt x="3402" y="1951"/>
                  </a:lnTo>
                  <a:lnTo>
                    <a:pt x="3402" y="1959"/>
                  </a:lnTo>
                  <a:lnTo>
                    <a:pt x="3402" y="1967"/>
                  </a:lnTo>
                  <a:lnTo>
                    <a:pt x="3412" y="1976"/>
                  </a:lnTo>
                  <a:lnTo>
                    <a:pt x="3412" y="1984"/>
                  </a:lnTo>
                  <a:lnTo>
                    <a:pt x="3423" y="1993"/>
                  </a:lnTo>
                  <a:lnTo>
                    <a:pt x="3423" y="2001"/>
                  </a:lnTo>
                  <a:lnTo>
                    <a:pt x="3433" y="2010"/>
                  </a:lnTo>
                  <a:lnTo>
                    <a:pt x="3433" y="2018"/>
                  </a:lnTo>
                  <a:lnTo>
                    <a:pt x="3444" y="2027"/>
                  </a:lnTo>
                  <a:lnTo>
                    <a:pt x="3444" y="2035"/>
                  </a:lnTo>
                  <a:lnTo>
                    <a:pt x="3454" y="2043"/>
                  </a:lnTo>
                  <a:lnTo>
                    <a:pt x="3454" y="2052"/>
                  </a:lnTo>
                  <a:lnTo>
                    <a:pt x="3454" y="2060"/>
                  </a:lnTo>
                  <a:lnTo>
                    <a:pt x="3465" y="2069"/>
                  </a:lnTo>
                  <a:lnTo>
                    <a:pt x="3465" y="2077"/>
                  </a:lnTo>
                  <a:lnTo>
                    <a:pt x="3475" y="2086"/>
                  </a:lnTo>
                  <a:lnTo>
                    <a:pt x="3475" y="2094"/>
                  </a:lnTo>
                  <a:lnTo>
                    <a:pt x="3486" y="2103"/>
                  </a:lnTo>
                  <a:lnTo>
                    <a:pt x="3486" y="2111"/>
                  </a:lnTo>
                  <a:lnTo>
                    <a:pt x="3496" y="2119"/>
                  </a:lnTo>
                  <a:lnTo>
                    <a:pt x="3496" y="2128"/>
                  </a:lnTo>
                  <a:lnTo>
                    <a:pt x="3506" y="2136"/>
                  </a:lnTo>
                  <a:lnTo>
                    <a:pt x="3506" y="2145"/>
                  </a:lnTo>
                  <a:lnTo>
                    <a:pt x="3517" y="2153"/>
                  </a:lnTo>
                  <a:lnTo>
                    <a:pt x="3517" y="2162"/>
                  </a:lnTo>
                  <a:lnTo>
                    <a:pt x="3527" y="2170"/>
                  </a:lnTo>
                  <a:lnTo>
                    <a:pt x="3527" y="2179"/>
                  </a:lnTo>
                  <a:lnTo>
                    <a:pt x="3538" y="2187"/>
                  </a:lnTo>
                  <a:lnTo>
                    <a:pt x="3548" y="2195"/>
                  </a:lnTo>
                  <a:lnTo>
                    <a:pt x="3548" y="2204"/>
                  </a:lnTo>
                  <a:lnTo>
                    <a:pt x="3559" y="2212"/>
                  </a:lnTo>
                  <a:lnTo>
                    <a:pt x="3559" y="2221"/>
                  </a:lnTo>
                  <a:lnTo>
                    <a:pt x="3569" y="2229"/>
                  </a:lnTo>
                  <a:lnTo>
                    <a:pt x="3569" y="2238"/>
                  </a:lnTo>
                  <a:lnTo>
                    <a:pt x="3579" y="2246"/>
                  </a:lnTo>
                  <a:lnTo>
                    <a:pt x="3579" y="2255"/>
                  </a:lnTo>
                  <a:lnTo>
                    <a:pt x="3590" y="2263"/>
                  </a:lnTo>
                  <a:lnTo>
                    <a:pt x="3590" y="2271"/>
                  </a:lnTo>
                  <a:lnTo>
                    <a:pt x="3600" y="2280"/>
                  </a:lnTo>
                  <a:lnTo>
                    <a:pt x="3611" y="2288"/>
                  </a:lnTo>
                  <a:lnTo>
                    <a:pt x="3611" y="2297"/>
                  </a:lnTo>
                  <a:lnTo>
                    <a:pt x="3621" y="2305"/>
                  </a:lnTo>
                  <a:lnTo>
                    <a:pt x="3621" y="2314"/>
                  </a:lnTo>
                  <a:lnTo>
                    <a:pt x="3632" y="2322"/>
                  </a:lnTo>
                  <a:lnTo>
                    <a:pt x="3642" y="2331"/>
                  </a:lnTo>
                  <a:lnTo>
                    <a:pt x="3642" y="2339"/>
                  </a:lnTo>
                  <a:lnTo>
                    <a:pt x="3652" y="2347"/>
                  </a:lnTo>
                  <a:lnTo>
                    <a:pt x="3663" y="2356"/>
                  </a:lnTo>
                  <a:lnTo>
                    <a:pt x="3663" y="2364"/>
                  </a:lnTo>
                  <a:lnTo>
                    <a:pt x="3673" y="2373"/>
                  </a:lnTo>
                  <a:lnTo>
                    <a:pt x="3684" y="2381"/>
                  </a:lnTo>
                  <a:lnTo>
                    <a:pt x="3684" y="2390"/>
                  </a:lnTo>
                  <a:lnTo>
                    <a:pt x="3694" y="2398"/>
                  </a:lnTo>
                  <a:lnTo>
                    <a:pt x="3705" y="2407"/>
                  </a:lnTo>
                  <a:lnTo>
                    <a:pt x="3705" y="2415"/>
                  </a:lnTo>
                  <a:lnTo>
                    <a:pt x="3715" y="2423"/>
                  </a:lnTo>
                  <a:lnTo>
                    <a:pt x="3726" y="2432"/>
                  </a:lnTo>
                  <a:lnTo>
                    <a:pt x="3726" y="2440"/>
                  </a:lnTo>
                  <a:lnTo>
                    <a:pt x="3736" y="2449"/>
                  </a:lnTo>
                  <a:lnTo>
                    <a:pt x="3746" y="2457"/>
                  </a:lnTo>
                  <a:lnTo>
                    <a:pt x="3757" y="2466"/>
                  </a:lnTo>
                  <a:lnTo>
                    <a:pt x="3757" y="2474"/>
                  </a:lnTo>
                  <a:lnTo>
                    <a:pt x="3767" y="2483"/>
                  </a:lnTo>
                  <a:lnTo>
                    <a:pt x="3778" y="2491"/>
                  </a:lnTo>
                  <a:lnTo>
                    <a:pt x="3788" y="2499"/>
                  </a:lnTo>
                  <a:lnTo>
                    <a:pt x="3799" y="2508"/>
                  </a:lnTo>
                  <a:lnTo>
                    <a:pt x="3799" y="2516"/>
                  </a:lnTo>
                  <a:lnTo>
                    <a:pt x="3809" y="2525"/>
                  </a:lnTo>
                  <a:lnTo>
                    <a:pt x="3819" y="2533"/>
                  </a:lnTo>
                  <a:lnTo>
                    <a:pt x="3830" y="2542"/>
                  </a:lnTo>
                  <a:lnTo>
                    <a:pt x="3840" y="2550"/>
                  </a:lnTo>
                  <a:lnTo>
                    <a:pt x="3851" y="2559"/>
                  </a:lnTo>
                  <a:lnTo>
                    <a:pt x="3861" y="2567"/>
                  </a:lnTo>
                  <a:lnTo>
                    <a:pt x="3872" y="2575"/>
                  </a:lnTo>
                  <a:lnTo>
                    <a:pt x="3882" y="2584"/>
                  </a:lnTo>
                  <a:lnTo>
                    <a:pt x="3892" y="2592"/>
                  </a:lnTo>
                  <a:lnTo>
                    <a:pt x="3903" y="2601"/>
                  </a:lnTo>
                  <a:lnTo>
                    <a:pt x="3913" y="2609"/>
                  </a:lnTo>
                  <a:lnTo>
                    <a:pt x="3924" y="2618"/>
                  </a:lnTo>
                  <a:lnTo>
                    <a:pt x="3934" y="2626"/>
                  </a:lnTo>
                  <a:lnTo>
                    <a:pt x="3945" y="2635"/>
                  </a:lnTo>
                  <a:lnTo>
                    <a:pt x="3955" y="2643"/>
                  </a:lnTo>
                  <a:lnTo>
                    <a:pt x="3966" y="2651"/>
                  </a:lnTo>
                  <a:lnTo>
                    <a:pt x="3976" y="2660"/>
                  </a:lnTo>
                  <a:lnTo>
                    <a:pt x="3986" y="2668"/>
                  </a:lnTo>
                  <a:lnTo>
                    <a:pt x="3997" y="2677"/>
                  </a:lnTo>
                  <a:lnTo>
                    <a:pt x="4007" y="2677"/>
                  </a:lnTo>
                  <a:lnTo>
                    <a:pt x="4018" y="2685"/>
                  </a:lnTo>
                  <a:lnTo>
                    <a:pt x="4028" y="2694"/>
                  </a:lnTo>
                  <a:lnTo>
                    <a:pt x="4039" y="2694"/>
                  </a:lnTo>
                  <a:lnTo>
                    <a:pt x="4049" y="2702"/>
                  </a:lnTo>
                  <a:lnTo>
                    <a:pt x="4059" y="2711"/>
                  </a:lnTo>
                  <a:lnTo>
                    <a:pt x="4070" y="2711"/>
                  </a:lnTo>
                  <a:lnTo>
                    <a:pt x="4080" y="2719"/>
                  </a:lnTo>
                  <a:lnTo>
                    <a:pt x="4091" y="2727"/>
                  </a:lnTo>
                  <a:lnTo>
                    <a:pt x="4101" y="2727"/>
                  </a:lnTo>
                  <a:lnTo>
                    <a:pt x="4112" y="2736"/>
                  </a:lnTo>
                  <a:lnTo>
                    <a:pt x="4122" y="2736"/>
                  </a:lnTo>
                  <a:lnTo>
                    <a:pt x="4132" y="2744"/>
                  </a:lnTo>
                  <a:lnTo>
                    <a:pt x="4143" y="2744"/>
                  </a:lnTo>
                  <a:lnTo>
                    <a:pt x="4153" y="2753"/>
                  </a:lnTo>
                  <a:lnTo>
                    <a:pt x="4164" y="2753"/>
                  </a:lnTo>
                  <a:lnTo>
                    <a:pt x="4174" y="2761"/>
                  </a:lnTo>
                  <a:lnTo>
                    <a:pt x="4185" y="2761"/>
                  </a:lnTo>
                  <a:lnTo>
                    <a:pt x="4195" y="2770"/>
                  </a:lnTo>
                  <a:lnTo>
                    <a:pt x="4206" y="2770"/>
                  </a:lnTo>
                  <a:lnTo>
                    <a:pt x="4216" y="2778"/>
                  </a:lnTo>
                  <a:lnTo>
                    <a:pt x="4226" y="2778"/>
                  </a:lnTo>
                  <a:lnTo>
                    <a:pt x="4237" y="2778"/>
                  </a:lnTo>
                  <a:lnTo>
                    <a:pt x="4247" y="2787"/>
                  </a:lnTo>
                  <a:lnTo>
                    <a:pt x="4258" y="2787"/>
                  </a:lnTo>
                  <a:lnTo>
                    <a:pt x="4268" y="2787"/>
                  </a:lnTo>
                  <a:lnTo>
                    <a:pt x="4279" y="2795"/>
                  </a:lnTo>
                  <a:lnTo>
                    <a:pt x="4289" y="2795"/>
                  </a:lnTo>
                  <a:lnTo>
                    <a:pt x="4299" y="2795"/>
                  </a:lnTo>
                  <a:lnTo>
                    <a:pt x="4310" y="2803"/>
                  </a:lnTo>
                  <a:lnTo>
                    <a:pt x="4320" y="2803"/>
                  </a:lnTo>
                  <a:lnTo>
                    <a:pt x="4331" y="2803"/>
                  </a:lnTo>
                  <a:lnTo>
                    <a:pt x="4341" y="2812"/>
                  </a:lnTo>
                  <a:lnTo>
                    <a:pt x="4352" y="2812"/>
                  </a:lnTo>
                  <a:lnTo>
                    <a:pt x="4362" y="2812"/>
                  </a:lnTo>
                  <a:lnTo>
                    <a:pt x="4372" y="2812"/>
                  </a:lnTo>
                  <a:lnTo>
                    <a:pt x="4383" y="2820"/>
                  </a:lnTo>
                  <a:lnTo>
                    <a:pt x="4393" y="2820"/>
                  </a:lnTo>
                  <a:lnTo>
                    <a:pt x="4404" y="2820"/>
                  </a:lnTo>
                  <a:lnTo>
                    <a:pt x="4414" y="2820"/>
                  </a:lnTo>
                  <a:lnTo>
                    <a:pt x="4425" y="2829"/>
                  </a:lnTo>
                  <a:lnTo>
                    <a:pt x="4435" y="2829"/>
                  </a:lnTo>
                  <a:lnTo>
                    <a:pt x="4446" y="2829"/>
                  </a:lnTo>
                  <a:lnTo>
                    <a:pt x="4456" y="2829"/>
                  </a:lnTo>
                  <a:lnTo>
                    <a:pt x="4466" y="2829"/>
                  </a:lnTo>
                  <a:lnTo>
                    <a:pt x="4477" y="2837"/>
                  </a:lnTo>
                  <a:lnTo>
                    <a:pt x="4487" y="2837"/>
                  </a:lnTo>
                  <a:lnTo>
                    <a:pt x="4498" y="2837"/>
                  </a:lnTo>
                  <a:lnTo>
                    <a:pt x="4508" y="2837"/>
                  </a:lnTo>
                  <a:lnTo>
                    <a:pt x="4519" y="2837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Line 31"/>
            <p:cNvSpPr/>
            <p:nvPr/>
          </p:nvSpPr>
          <p:spPr>
            <a:xfrm flipV="1">
              <a:off x="1968" y="70"/>
              <a:ext cx="16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99351" name="Object 32"/>
            <p:cNvGraphicFramePr>
              <a:graphicFrameLocks noChangeAspect="1"/>
            </p:cNvGraphicFramePr>
            <p:nvPr/>
          </p:nvGraphicFramePr>
          <p:xfrm>
            <a:off x="2064" y="0"/>
            <a:ext cx="46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5" r:id="rId11" imgW="342900" imgH="203200" progId="Equation.3">
                    <p:embed/>
                  </p:oleObj>
                </mc:Choice>
                <mc:Fallback>
                  <p:oleObj r:id="rId11" imgW="342900" imgH="203200" progId="Equation.3">
                    <p:embed/>
                    <p:pic>
                      <p:nvPicPr>
                        <p:cNvPr id="0" name="图片 357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64" y="0"/>
                          <a:ext cx="469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2" name="Object 33"/>
            <p:cNvGraphicFramePr>
              <a:graphicFrameLocks noChangeAspect="1"/>
            </p:cNvGraphicFramePr>
            <p:nvPr/>
          </p:nvGraphicFramePr>
          <p:xfrm>
            <a:off x="2612" y="1872"/>
            <a:ext cx="4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6" r:id="rId13" imgW="266700" imgH="228600" progId="Equation.3">
                    <p:embed/>
                  </p:oleObj>
                </mc:Choice>
                <mc:Fallback>
                  <p:oleObj r:id="rId13" imgW="266700" imgH="228600" progId="Equation.3">
                    <p:embed/>
                    <p:pic>
                      <p:nvPicPr>
                        <p:cNvPr id="0" name="图片 35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12" y="1872"/>
                          <a:ext cx="45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3" name="Line 34"/>
            <p:cNvSpPr/>
            <p:nvPr/>
          </p:nvSpPr>
          <p:spPr>
            <a:xfrm flipH="1">
              <a:off x="2824" y="1432"/>
              <a:ext cx="0" cy="50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9354" name="Oval 35"/>
            <p:cNvSpPr/>
            <p:nvPr/>
          </p:nvSpPr>
          <p:spPr>
            <a:xfrm>
              <a:off x="2792" y="1888"/>
              <a:ext cx="53" cy="52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9355" name="Line 36"/>
            <p:cNvSpPr/>
            <p:nvPr/>
          </p:nvSpPr>
          <p:spPr>
            <a:xfrm flipV="1">
              <a:off x="3024" y="1536"/>
              <a:ext cx="288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9356" name="Object 37"/>
            <p:cNvGraphicFramePr>
              <a:graphicFrameLocks noChangeAspect="1"/>
            </p:cNvGraphicFramePr>
            <p:nvPr/>
          </p:nvGraphicFramePr>
          <p:xfrm>
            <a:off x="3168" y="1282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7" r:id="rId15" imgW="317500" imgH="177800" progId="Equation.3">
                    <p:embed/>
                  </p:oleObj>
                </mc:Choice>
                <mc:Fallback>
                  <p:oleObj r:id="rId15" imgW="317500" imgH="177800" progId="Equation.3">
                    <p:embed/>
                    <p:pic>
                      <p:nvPicPr>
                        <p:cNvPr id="0" name="图片 357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68" y="1282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7" name="Object 38"/>
            <p:cNvGraphicFramePr>
              <a:graphicFrameLocks noChangeAspect="1"/>
            </p:cNvGraphicFramePr>
            <p:nvPr/>
          </p:nvGraphicFramePr>
          <p:xfrm>
            <a:off x="1680" y="1152"/>
            <a:ext cx="67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8" r:id="rId17" imgW="355600" imgH="177800" progId="Equation.3">
                    <p:embed/>
                  </p:oleObj>
                </mc:Choice>
                <mc:Fallback>
                  <p:oleObj r:id="rId17" imgW="355600" imgH="177800" progId="Equation.3">
                    <p:embed/>
                    <p:pic>
                      <p:nvPicPr>
                        <p:cNvPr id="0" name="图片 357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80" y="1152"/>
                          <a:ext cx="672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8" name="Object 39"/>
            <p:cNvGraphicFramePr>
              <a:graphicFrameLocks noChangeAspect="1"/>
            </p:cNvGraphicFramePr>
            <p:nvPr/>
          </p:nvGraphicFramePr>
          <p:xfrm>
            <a:off x="480" y="1234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9" r:id="rId19" imgW="317500" imgH="177800" progId="Equation.3">
                    <p:embed/>
                  </p:oleObj>
                </mc:Choice>
                <mc:Fallback>
                  <p:oleObj r:id="rId19" imgW="317500" imgH="177800" progId="Equation.3">
                    <p:embed/>
                    <p:pic>
                      <p:nvPicPr>
                        <p:cNvPr id="0" name="图片 356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0" y="1234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359" name="Group 40"/>
            <p:cNvGrpSpPr/>
            <p:nvPr/>
          </p:nvGrpSpPr>
          <p:grpSpPr>
            <a:xfrm flipH="1">
              <a:off x="362" y="1488"/>
              <a:ext cx="816" cy="432"/>
              <a:chOff x="0" y="0"/>
              <a:chExt cx="720" cy="432"/>
            </a:xfrm>
          </p:grpSpPr>
          <p:sp>
            <p:nvSpPr>
              <p:cNvPr id="99360" name="Line 41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1" name="Line 42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2" name="Line 43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3" name="Line 44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4" name="Line 45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5" name="Line 46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6" name="Line 47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7" name="Line 48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8" name="Line 49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9" name="Line 50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70" name="Line 51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71" name="Line 52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99372" name="Object 53"/>
            <p:cNvGraphicFramePr>
              <a:graphicFrameLocks noChangeAspect="1"/>
            </p:cNvGraphicFramePr>
            <p:nvPr/>
          </p:nvGraphicFramePr>
          <p:xfrm>
            <a:off x="861" y="1883"/>
            <a:ext cx="6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0" r:id="rId20" imgW="381000" imgH="228600" progId="Equation.3">
                    <p:embed/>
                  </p:oleObj>
                </mc:Choice>
                <mc:Fallback>
                  <p:oleObj r:id="rId20" imgW="381000" imgH="228600" progId="Equation.3">
                    <p:embed/>
                    <p:pic>
                      <p:nvPicPr>
                        <p:cNvPr id="0" name="图片 357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61" y="1883"/>
                          <a:ext cx="65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73" name="Line 54"/>
            <p:cNvSpPr/>
            <p:nvPr/>
          </p:nvSpPr>
          <p:spPr>
            <a:xfrm flipH="1">
              <a:off x="1170" y="1443"/>
              <a:ext cx="0" cy="50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9374" name="Oval 55"/>
            <p:cNvSpPr/>
            <p:nvPr/>
          </p:nvSpPr>
          <p:spPr>
            <a:xfrm>
              <a:off x="1138" y="1899"/>
              <a:ext cx="53" cy="52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9375" name="Line 56"/>
            <p:cNvSpPr/>
            <p:nvPr/>
          </p:nvSpPr>
          <p:spPr>
            <a:xfrm flipH="1" flipV="1">
              <a:off x="720" y="1536"/>
              <a:ext cx="240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76" name="Line 57"/>
            <p:cNvSpPr/>
            <p:nvPr/>
          </p:nvSpPr>
          <p:spPr>
            <a:xfrm>
              <a:off x="1979" y="458"/>
              <a:ext cx="0" cy="1488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9377" name="Line 58"/>
            <p:cNvSpPr/>
            <p:nvPr/>
          </p:nvSpPr>
          <p:spPr>
            <a:xfrm>
              <a:off x="1979" y="192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2"/>
          <p:cNvGrpSpPr/>
          <p:nvPr/>
        </p:nvGrpSpPr>
        <p:grpSpPr>
          <a:xfrm>
            <a:off x="250825" y="620713"/>
            <a:ext cx="7315200" cy="609600"/>
            <a:chOff x="0" y="0"/>
            <a:chExt cx="4608" cy="384"/>
          </a:xfrm>
        </p:grpSpPr>
        <p:sp>
          <p:nvSpPr>
            <p:cNvPr id="100354" name="Text Box 3"/>
            <p:cNvSpPr txBox="1"/>
            <p:nvPr/>
          </p:nvSpPr>
          <p:spPr>
            <a:xfrm>
              <a:off x="0" y="15"/>
              <a:ext cx="46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solidFill>
                    <a:srgbClr val="0066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2.              </a:t>
              </a:r>
              <a:r>
                <a:rPr lang="zh-CN" altLang="en-US" sz="2800" b="1" i="0" dirty="0">
                  <a:solidFill>
                    <a:srgbClr val="006666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未知时       的置信区间</a:t>
              </a:r>
            </a:p>
          </p:txBody>
        </p:sp>
        <p:graphicFrame>
          <p:nvGraphicFramePr>
            <p:cNvPr id="100355" name="Object 4"/>
            <p:cNvGraphicFramePr>
              <a:graphicFrameLocks noChangeAspect="1"/>
            </p:cNvGraphicFramePr>
            <p:nvPr/>
          </p:nvGraphicFramePr>
          <p:xfrm>
            <a:off x="316" y="0"/>
            <a:ext cx="16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9" r:id="rId3" imgW="876935" imgH="228600" progId="Equation.3">
                    <p:embed/>
                  </p:oleObj>
                </mc:Choice>
                <mc:Fallback>
                  <p:oleObj r:id="rId3" imgW="876935" imgH="228600" progId="Equation.3">
                    <p:embed/>
                    <p:pic>
                      <p:nvPicPr>
                        <p:cNvPr id="0" name="图片 35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6" y="0"/>
                          <a:ext cx="1604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56" name="Object 5"/>
            <p:cNvGraphicFramePr>
              <a:graphicFrameLocks noChangeAspect="1"/>
            </p:cNvGraphicFramePr>
            <p:nvPr/>
          </p:nvGraphicFramePr>
          <p:xfrm>
            <a:off x="2578" y="0"/>
            <a:ext cx="76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00" r:id="rId5" imgW="482600" imgH="215900" progId="Equation.3">
                    <p:embed/>
                  </p:oleObj>
                </mc:Choice>
                <mc:Fallback>
                  <p:oleObj r:id="rId5" imgW="482600" imgH="215900" progId="Equation.3">
                    <p:embed/>
                    <p:pic>
                      <p:nvPicPr>
                        <p:cNvPr id="0" name="图片 35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78" y="0"/>
                          <a:ext cx="768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533400" y="3733800"/>
          <a:ext cx="7162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r:id="rId7" imgW="2823845" imgH="396240" progId="Word.Document.8">
                  <p:embed/>
                </p:oleObj>
              </mc:Choice>
              <mc:Fallback>
                <p:oleObj r:id="rId7" imgW="2823845" imgH="396240" progId="Word.Document.8">
                  <p:embed/>
                  <p:pic>
                    <p:nvPicPr>
                      <p:cNvPr id="0" name="图片 35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3733800"/>
                        <a:ext cx="71628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755650" y="1268413"/>
          <a:ext cx="600392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r:id="rId9" imgW="2489200" imgH="685800" progId="Equation.3">
                  <p:embed/>
                </p:oleObj>
              </mc:Choice>
              <mc:Fallback>
                <p:oleObj r:id="rId9" imgW="2489200" imgH="685800" progId="Equation.3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1268413"/>
                        <a:ext cx="6003925" cy="164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Text Box 9"/>
          <p:cNvSpPr txBox="1"/>
          <p:nvPr/>
        </p:nvSpPr>
        <p:spPr>
          <a:xfrm>
            <a:off x="395288" y="314166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1476375" y="2781300"/>
          <a:ext cx="4692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r:id="rId11" imgW="1892300" imgH="457200" progId="Equation.3">
                  <p:embed/>
                </p:oleObj>
              </mc:Choice>
              <mc:Fallback>
                <p:oleObj r:id="rId11" imgW="1892300" imgH="457200" progId="Equation.3">
                  <p:embed/>
                  <p:pic>
                    <p:nvPicPr>
                      <p:cNvPr id="0" name="图片 35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6375" y="2781300"/>
                        <a:ext cx="469265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1219200" y="4648200"/>
          <a:ext cx="65166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r:id="rId13" imgW="2463800" imgH="508000" progId="Equation.3">
                  <p:embed/>
                </p:oleObj>
              </mc:Choice>
              <mc:Fallback>
                <p:oleObj r:id="rId13" imgW="2463800" imgH="508000" progId="Equation.3">
                  <p:embed/>
                  <p:pic>
                    <p:nvPicPr>
                      <p:cNvPr id="0" name="图片 35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6516688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/>
          <p:nvPr/>
        </p:nvSpPr>
        <p:spPr>
          <a:xfrm>
            <a:off x="960438" y="695325"/>
            <a:ext cx="15240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</a:p>
        </p:txBody>
      </p:sp>
      <p:sp>
        <p:nvSpPr>
          <p:cNvPr id="101378" name="Text Box 3"/>
          <p:cNvSpPr txBox="1"/>
          <p:nvPr/>
        </p:nvSpPr>
        <p:spPr>
          <a:xfrm>
            <a:off x="1763713" y="6731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为比较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Math3" pitchFamily="2" charset="2"/>
              </a:rPr>
              <a:t>І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Math3" pitchFamily="2" charset="2"/>
              </a:rPr>
              <a:t>ІІ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  <a:sym typeface="Math3" pitchFamily="2" charset="2"/>
              </a:rPr>
              <a:t>两种型号步枪子弹的枪口速度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  <a:sym typeface="Math3" pitchFamily="2" charset="2"/>
              </a:rPr>
              <a:t>,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914400" y="1882775"/>
          <a:ext cx="227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r:id="rId3" imgW="2274570" imgH="419100" progId="Equation.3">
                  <p:embed/>
                </p:oleObj>
              </mc:Choice>
              <mc:Fallback>
                <p:oleObj r:id="rId3" imgW="2274570" imgH="419100" progId="Equation.3">
                  <p:embed/>
                  <p:pic>
                    <p:nvPicPr>
                      <p:cNvPr id="0" name="图片 35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882775"/>
                        <a:ext cx="2273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3200400" y="1905000"/>
          <a:ext cx="341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r:id="rId5" imgW="3415030" imgH="444500" progId="Equation.3">
                  <p:embed/>
                </p:oleObj>
              </mc:Choice>
              <mc:Fallback>
                <p:oleObj r:id="rId5" imgW="3415030" imgH="444500" progId="Equation.3">
                  <p:embed/>
                  <p:pic>
                    <p:nvPicPr>
                      <p:cNvPr id="0" name="图片 35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905000"/>
                        <a:ext cx="341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/>
          <p:cNvSpPr/>
          <p:nvPr/>
        </p:nvSpPr>
        <p:spPr>
          <a:xfrm>
            <a:off x="6629400" y="1860550"/>
            <a:ext cx="19716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随机地取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Math3" pitchFamily="2" charset="2"/>
              </a:rPr>
              <a:t>ІІ</a:t>
            </a:r>
            <a:endParaRPr lang="en-US" altLang="zh-CN" sz="2800" b="1" i="0" dirty="0">
              <a:latin typeface="Times New Roman" panose="02020603050405020304" pitchFamily="18" charset="0"/>
              <a:ea typeface="楷体_GB2312" pitchFamily="49" charset="-122"/>
              <a:sym typeface="Math3" pitchFamily="2" charset="2"/>
            </a:endParaRPr>
          </a:p>
        </p:txBody>
      </p:sp>
      <p:sp>
        <p:nvSpPr>
          <p:cNvPr id="130055" name="Rectangle 7"/>
          <p:cNvSpPr/>
          <p:nvPr/>
        </p:nvSpPr>
        <p:spPr>
          <a:xfrm>
            <a:off x="2819400" y="247015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得枪口速度平均值为</a:t>
            </a:r>
          </a:p>
        </p:txBody>
      </p:sp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6172200" y="251460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r:id="rId7" imgW="2299970" imgH="419100" progId="Equation.3">
                  <p:embed/>
                </p:oleObj>
              </mc:Choice>
              <mc:Fallback>
                <p:oleObj r:id="rId7" imgW="2299970" imgH="419100" progId="Equation.3">
                  <p:embed/>
                  <p:pic>
                    <p:nvPicPr>
                      <p:cNvPr id="0" name="图片 35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2200" y="2514600"/>
                        <a:ext cx="2298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914400" y="3124200"/>
          <a:ext cx="344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r:id="rId9" imgW="3440430" imgH="444500" progId="Equation.3">
                  <p:embed/>
                </p:oleObj>
              </mc:Choice>
              <mc:Fallback>
                <p:oleObj r:id="rId9" imgW="3440430" imgH="444500" progId="Equation.3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344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8" name="Text Box 10"/>
          <p:cNvSpPr txBox="1"/>
          <p:nvPr/>
        </p:nvSpPr>
        <p:spPr>
          <a:xfrm>
            <a:off x="4343400" y="3070225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假设两总体都可认为近似</a:t>
            </a:r>
          </a:p>
        </p:txBody>
      </p:sp>
      <p:sp>
        <p:nvSpPr>
          <p:cNvPr id="130059" name="Text Box 11"/>
          <p:cNvSpPr txBox="1"/>
          <p:nvPr/>
        </p:nvSpPr>
        <p:spPr>
          <a:xfrm>
            <a:off x="3497263" y="3671888"/>
            <a:ext cx="526573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且由生产过程可认为它们的方差</a:t>
            </a:r>
          </a:p>
        </p:txBody>
      </p:sp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4267200" y="4311650"/>
          <a:ext cx="467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r:id="rId11" imgW="4671695" imgH="431800" progId="Equation.3">
                  <p:embed/>
                </p:oleObj>
              </mc:Choice>
              <mc:Fallback>
                <p:oleObj r:id="rId11" imgW="4671695" imgH="431800" progId="Equation.3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4311650"/>
                        <a:ext cx="4673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1" name="Text Box 13"/>
          <p:cNvSpPr txBox="1"/>
          <p:nvPr/>
        </p:nvSpPr>
        <p:spPr>
          <a:xfrm>
            <a:off x="838200" y="4876800"/>
            <a:ext cx="17891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信区间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0062" name="Rectangle 14"/>
          <p:cNvSpPr/>
          <p:nvPr/>
        </p:nvSpPr>
        <p:spPr>
          <a:xfrm>
            <a:off x="860425" y="1282700"/>
            <a:ext cx="3663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随机地取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І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型子弹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10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发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,</a:t>
            </a:r>
          </a:p>
        </p:txBody>
      </p:sp>
      <p:sp>
        <p:nvSpPr>
          <p:cNvPr id="130063" name="Rectangle 15"/>
          <p:cNvSpPr/>
          <p:nvPr/>
        </p:nvSpPr>
        <p:spPr>
          <a:xfrm>
            <a:off x="4429125" y="1295400"/>
            <a:ext cx="4113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得到枪口速度的平均值为</a:t>
            </a:r>
          </a:p>
        </p:txBody>
      </p:sp>
      <p:sp>
        <p:nvSpPr>
          <p:cNvPr id="130064" name="Rectangle 16"/>
          <p:cNvSpPr/>
          <p:nvPr/>
        </p:nvSpPr>
        <p:spPr>
          <a:xfrm>
            <a:off x="854075" y="247015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型子弹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20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发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,</a:t>
            </a:r>
          </a:p>
        </p:txBody>
      </p:sp>
      <p:sp>
        <p:nvSpPr>
          <p:cNvPr id="130065" name="Rectangle 17"/>
          <p:cNvSpPr/>
          <p:nvPr/>
        </p:nvSpPr>
        <p:spPr>
          <a:xfrm>
            <a:off x="838200" y="3657600"/>
            <a:ext cx="27733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地服从正态分布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0066" name="Rectangle 18"/>
          <p:cNvSpPr/>
          <p:nvPr/>
        </p:nvSpPr>
        <p:spPr>
          <a:xfrm>
            <a:off x="895350" y="4244975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相等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0067" name="Rectangle 19"/>
          <p:cNvSpPr/>
          <p:nvPr/>
        </p:nvSpPr>
        <p:spPr>
          <a:xfrm>
            <a:off x="1838325" y="424497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求两总体均值差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8" grpId="0"/>
      <p:bldP spid="130059" grpId="0"/>
      <p:bldP spid="130061" grpId="0"/>
      <p:bldP spid="130062" grpId="0"/>
      <p:bldP spid="130063" grpId="0"/>
      <p:bldP spid="130064" grpId="0"/>
      <p:bldP spid="130065" grpId="0"/>
      <p:bldP spid="130066" grpId="0"/>
      <p:bldP spid="13006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228600" y="304800"/>
          <a:ext cx="8305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9" r:id="rId3" imgW="2322830" imgH="317500" progId="Equation.3">
                  <p:embed/>
                </p:oleObj>
              </mc:Choice>
              <mc:Fallback>
                <p:oleObj r:id="rId3" imgW="2322830" imgH="317500" progId="Equation.3">
                  <p:embed/>
                  <p:pic>
                    <p:nvPicPr>
                      <p:cNvPr id="0" name="图片 35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04800"/>
                        <a:ext cx="830580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381000" y="1524000"/>
          <a:ext cx="8153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r:id="rId5" imgW="3251200" imgH="457200" progId="Equation.3">
                  <p:embed/>
                </p:oleObj>
              </mc:Choice>
              <mc:Fallback>
                <p:oleObj r:id="rId5" imgW="3251200" imgH="457200" progId="Equation.3">
                  <p:embed/>
                  <p:pic>
                    <p:nvPicPr>
                      <p:cNvPr id="0" name="图片 35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1534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304800" y="2819400"/>
          <a:ext cx="8153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1" r:id="rId7" imgW="3262630" imgH="431800" progId="Equation.3">
                  <p:embed/>
                </p:oleObj>
              </mc:Choice>
              <mc:Fallback>
                <p:oleObj r:id="rId7" imgW="3262630" imgH="431800" progId="Equation.3">
                  <p:embed/>
                  <p:pic>
                    <p:nvPicPr>
                      <p:cNvPr id="0" name="图片 35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2819400"/>
                        <a:ext cx="8153400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52400" y="4083050"/>
          <a:ext cx="88392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2" r:id="rId9" imgW="3643630" imgH="723900" progId="Equation.3">
                  <p:embed/>
                </p:oleObj>
              </mc:Choice>
              <mc:Fallback>
                <p:oleObj r:id="rId9" imgW="3643630" imgH="723900" progId="Equation.3">
                  <p:embed/>
                  <p:pic>
                    <p:nvPicPr>
                      <p:cNvPr id="0" name="图片 35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" y="4083050"/>
                        <a:ext cx="8839200" cy="170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/>
          <p:nvPr/>
        </p:nvSpPr>
        <p:spPr>
          <a:xfrm>
            <a:off x="250825" y="52292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855663" y="5084763"/>
          <a:ext cx="82883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4" r:id="rId3" imgW="9080500" imgH="1028700" progId="Equation.DSMT4">
                  <p:embed/>
                </p:oleObj>
              </mc:Choice>
              <mc:Fallback>
                <p:oleObj r:id="rId3" imgW="9080500" imgH="1028700" progId="Equation.DSMT4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663" y="5084763"/>
                        <a:ext cx="82883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36" name="Group 4"/>
          <p:cNvGrpSpPr/>
          <p:nvPr/>
        </p:nvGrpSpPr>
        <p:grpSpPr>
          <a:xfrm>
            <a:off x="0" y="836613"/>
            <a:ext cx="6553200" cy="547687"/>
            <a:chOff x="0" y="0"/>
            <a:chExt cx="4128" cy="345"/>
          </a:xfrm>
        </p:grpSpPr>
        <p:sp>
          <p:nvSpPr>
            <p:cNvPr id="103428" name="Text Box 5"/>
            <p:cNvSpPr txBox="1"/>
            <p:nvPr/>
          </p:nvSpPr>
          <p:spPr>
            <a:xfrm>
              <a:off x="0" y="10"/>
              <a:ext cx="41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3. </a:t>
              </a:r>
              <a:r>
                <a:rPr lang="zh-CN" altLang="en-US" sz="2800" b="1" i="0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两个总体方差比       的置信区间</a:t>
              </a:r>
            </a:p>
          </p:txBody>
        </p:sp>
        <p:graphicFrame>
          <p:nvGraphicFramePr>
            <p:cNvPr id="103429" name="Object 6"/>
            <p:cNvGraphicFramePr>
              <a:graphicFrameLocks noChangeAspect="1"/>
            </p:cNvGraphicFramePr>
            <p:nvPr/>
          </p:nvGraphicFramePr>
          <p:xfrm>
            <a:off x="1996" y="0"/>
            <a:ext cx="77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35" r:id="rId5" imgW="470535" imgH="228600" progId="Equation.3">
                    <p:embed/>
                  </p:oleObj>
                </mc:Choice>
                <mc:Fallback>
                  <p:oleObj r:id="rId5" imgW="470535" imgH="228600" progId="Equation.3">
                    <p:embed/>
                    <p:pic>
                      <p:nvPicPr>
                        <p:cNvPr id="0" name="图片 35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96" y="0"/>
                          <a:ext cx="772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250825" y="1773238"/>
          <a:ext cx="5300663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6" r:id="rId7" imgW="2057400" imgH="457200" progId="Equation.3">
                  <p:embed/>
                </p:oleObj>
              </mc:Choice>
              <mc:Fallback>
                <p:oleObj r:id="rId7" imgW="2057400" imgH="457200" progId="Equation.3">
                  <p:embed/>
                  <p:pic>
                    <p:nvPicPr>
                      <p:cNvPr id="0" name="图片 35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5" y="1773238"/>
                        <a:ext cx="5300663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250825" y="3789363"/>
          <a:ext cx="859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7" r:id="rId9" imgW="8597900" imgH="977900" progId="Equation.DSMT4">
                  <p:embed/>
                </p:oleObj>
              </mc:Choice>
              <mc:Fallback>
                <p:oleObj r:id="rId9" imgW="8597900" imgH="977900" progId="Equation.DSMT4">
                  <p:embed/>
                  <p:pic>
                    <p:nvPicPr>
                      <p:cNvPr id="0" name="图片 35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3789363"/>
                        <a:ext cx="8597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42" name="Group 10"/>
          <p:cNvGrpSpPr/>
          <p:nvPr/>
        </p:nvGrpSpPr>
        <p:grpSpPr>
          <a:xfrm>
            <a:off x="5334000" y="1484313"/>
            <a:ext cx="3810000" cy="2343150"/>
            <a:chOff x="0" y="0"/>
            <a:chExt cx="2400" cy="1476"/>
          </a:xfrm>
        </p:grpSpPr>
        <p:grpSp>
          <p:nvGrpSpPr>
            <p:cNvPr id="103433" name="Group 11"/>
            <p:cNvGrpSpPr/>
            <p:nvPr/>
          </p:nvGrpSpPr>
          <p:grpSpPr>
            <a:xfrm>
              <a:off x="243" y="1158"/>
              <a:ext cx="2157" cy="224"/>
              <a:chOff x="0" y="0"/>
              <a:chExt cx="2988" cy="270"/>
            </a:xfrm>
          </p:grpSpPr>
          <p:graphicFrame>
            <p:nvGraphicFramePr>
              <p:cNvPr id="103434" name="Object 12"/>
              <p:cNvGraphicFramePr>
                <a:graphicFrameLocks noChangeAspect="1"/>
              </p:cNvGraphicFramePr>
              <p:nvPr/>
            </p:nvGraphicFramePr>
            <p:xfrm>
              <a:off x="2784" y="48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38" r:id="rId11" imgW="139700" imgH="139700" progId="Equation.3">
                      <p:embed/>
                    </p:oleObj>
                  </mc:Choice>
                  <mc:Fallback>
                    <p:oleObj r:id="rId11" imgW="139700" imgH="139700" progId="Equation.3">
                      <p:embed/>
                      <p:pic>
                        <p:nvPicPr>
                          <p:cNvPr id="0" name="图片 359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784" y="48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35" name="Line 13"/>
              <p:cNvSpPr/>
              <p:nvPr/>
            </p:nvSpPr>
            <p:spPr>
              <a:xfrm>
                <a:off x="0" y="0"/>
                <a:ext cx="29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aphicFrame>
            <p:nvGraphicFramePr>
              <p:cNvPr id="103436" name="Object 14"/>
              <p:cNvGraphicFramePr>
                <a:graphicFrameLocks noChangeAspect="1"/>
              </p:cNvGraphicFramePr>
              <p:nvPr/>
            </p:nvGraphicFramePr>
            <p:xfrm>
              <a:off x="0" y="0"/>
              <a:ext cx="21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39" r:id="rId13" imgW="165100" imgH="177800" progId="Equation.3">
                      <p:embed/>
                    </p:oleObj>
                  </mc:Choice>
                  <mc:Fallback>
                    <p:oleObj r:id="rId13" imgW="165100" imgH="177800" progId="Equation.3">
                      <p:embed/>
                      <p:pic>
                        <p:nvPicPr>
                          <p:cNvPr id="0" name="图片 359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12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7" name="Group 15"/>
            <p:cNvGrpSpPr/>
            <p:nvPr/>
          </p:nvGrpSpPr>
          <p:grpSpPr>
            <a:xfrm>
              <a:off x="1519" y="965"/>
              <a:ext cx="555" cy="193"/>
              <a:chOff x="0" y="0"/>
              <a:chExt cx="720" cy="432"/>
            </a:xfrm>
          </p:grpSpPr>
          <p:sp>
            <p:nvSpPr>
              <p:cNvPr id="103438" name="Line 16"/>
              <p:cNvSpPr/>
              <p:nvPr/>
            </p:nvSpPr>
            <p:spPr>
              <a:xfrm flipH="1">
                <a:off x="0" y="192"/>
                <a:ext cx="24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39" name="Line 17"/>
              <p:cNvSpPr/>
              <p:nvPr/>
            </p:nvSpPr>
            <p:spPr>
              <a:xfrm flipH="1">
                <a:off x="0" y="14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0" name="Line 18"/>
              <p:cNvSpPr/>
              <p:nvPr/>
            </p:nvSpPr>
            <p:spPr>
              <a:xfrm flipH="1">
                <a:off x="0" y="96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1" name="Line 19"/>
              <p:cNvSpPr/>
              <p:nvPr/>
            </p:nvSpPr>
            <p:spPr>
              <a:xfrm flipH="1">
                <a:off x="0" y="48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2" name="Line 20"/>
              <p:cNvSpPr/>
              <p:nvPr/>
            </p:nvSpPr>
            <p:spPr>
              <a:xfrm flipV="1">
                <a:off x="0" y="0"/>
                <a:ext cx="48" cy="3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3" name="Line 21"/>
              <p:cNvSpPr/>
              <p:nvPr/>
            </p:nvSpPr>
            <p:spPr>
              <a:xfrm flipH="1">
                <a:off x="96" y="240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4" name="Line 22"/>
              <p:cNvSpPr/>
              <p:nvPr/>
            </p:nvSpPr>
            <p:spPr>
              <a:xfrm flipH="1">
                <a:off x="192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5" name="Line 23"/>
              <p:cNvSpPr/>
              <p:nvPr/>
            </p:nvSpPr>
            <p:spPr>
              <a:xfrm flipH="1">
                <a:off x="288" y="288"/>
                <a:ext cx="144" cy="14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6" name="Line 24"/>
              <p:cNvSpPr/>
              <p:nvPr/>
            </p:nvSpPr>
            <p:spPr>
              <a:xfrm flipH="1">
                <a:off x="384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7" name="Line 25"/>
              <p:cNvSpPr/>
              <p:nvPr/>
            </p:nvSpPr>
            <p:spPr>
              <a:xfrm flipH="1">
                <a:off x="480" y="336"/>
                <a:ext cx="96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8" name="Line 26"/>
              <p:cNvSpPr/>
              <p:nvPr/>
            </p:nvSpPr>
            <p:spPr>
              <a:xfrm flipH="1">
                <a:off x="576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449" name="Line 27"/>
              <p:cNvSpPr/>
              <p:nvPr/>
            </p:nvSpPr>
            <p:spPr>
              <a:xfrm flipH="1">
                <a:off x="672" y="384"/>
                <a:ext cx="48" cy="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3450" name="Line 28"/>
            <p:cNvSpPr/>
            <p:nvPr/>
          </p:nvSpPr>
          <p:spPr>
            <a:xfrm flipH="1">
              <a:off x="1525" y="945"/>
              <a:ext cx="0" cy="221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51" name="Oval 29"/>
            <p:cNvSpPr/>
            <p:nvPr/>
          </p:nvSpPr>
          <p:spPr>
            <a:xfrm flipV="1">
              <a:off x="1502" y="1135"/>
              <a:ext cx="34" cy="39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103452" name="Line 30"/>
            <p:cNvSpPr/>
            <p:nvPr/>
          </p:nvSpPr>
          <p:spPr>
            <a:xfrm flipV="1">
              <a:off x="1629" y="878"/>
              <a:ext cx="208" cy="20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03453" name="Object 31"/>
            <p:cNvGraphicFramePr>
              <a:graphicFrameLocks noChangeAspect="1"/>
            </p:cNvGraphicFramePr>
            <p:nvPr/>
          </p:nvGraphicFramePr>
          <p:xfrm>
            <a:off x="1768" y="639"/>
            <a:ext cx="3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0" r:id="rId15" imgW="317500" imgH="177800" progId="Equation.3">
                    <p:embed/>
                  </p:oleObj>
                </mc:Choice>
                <mc:Fallback>
                  <p:oleObj r:id="rId15" imgW="317500" imgH="177800" progId="Equation.3">
                    <p:embed/>
                    <p:pic>
                      <p:nvPicPr>
                        <p:cNvPr id="0" name="图片 359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68" y="639"/>
                          <a:ext cx="3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454" name="Group 32"/>
            <p:cNvGrpSpPr/>
            <p:nvPr/>
          </p:nvGrpSpPr>
          <p:grpSpPr>
            <a:xfrm>
              <a:off x="416" y="273"/>
              <a:ext cx="1764" cy="878"/>
              <a:chOff x="0" y="0"/>
              <a:chExt cx="2443" cy="1056"/>
            </a:xfrm>
          </p:grpSpPr>
          <p:sp>
            <p:nvSpPr>
              <p:cNvPr id="103455" name="未知"/>
              <p:cNvSpPr/>
              <p:nvPr/>
            </p:nvSpPr>
            <p:spPr>
              <a:xfrm>
                <a:off x="0" y="0"/>
                <a:ext cx="1145" cy="1056"/>
              </a:xfrm>
              <a:custGeom>
                <a:avLst/>
                <a:gdLst/>
                <a:ahLst/>
                <a:cxnLst>
                  <a:cxn ang="0">
                    <a:pos x="0" y="1056"/>
                  </a:cxn>
                  <a:cxn ang="0">
                    <a:pos x="620" y="96"/>
                  </a:cxn>
                  <a:cxn ang="0">
                    <a:pos x="1145" y="479"/>
                  </a:cxn>
                </a:cxnLst>
                <a:rect l="0" t="0" r="0" b="0"/>
                <a:pathLst>
                  <a:path w="715" h="887">
                    <a:moveTo>
                      <a:pt x="0" y="887"/>
                    </a:moveTo>
                    <a:cubicBezTo>
                      <a:pt x="142" y="537"/>
                      <a:pt x="268" y="162"/>
                      <a:pt x="387" y="81"/>
                    </a:cubicBezTo>
                    <a:cubicBezTo>
                      <a:pt x="506" y="0"/>
                      <a:pt x="647" y="335"/>
                      <a:pt x="715" y="40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6" name="未知"/>
              <p:cNvSpPr/>
              <p:nvPr/>
            </p:nvSpPr>
            <p:spPr>
              <a:xfrm>
                <a:off x="1141" y="475"/>
                <a:ext cx="1302" cy="5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5" y="457"/>
                  </a:cxn>
                  <a:cxn ang="0">
                    <a:pos x="1302" y="539"/>
                  </a:cxn>
                </a:cxnLst>
                <a:rect l="0" t="0" r="0" b="0"/>
                <a:pathLst>
                  <a:path w="1302" h="547">
                    <a:moveTo>
                      <a:pt x="0" y="0"/>
                    </a:moveTo>
                    <a:cubicBezTo>
                      <a:pt x="199" y="186"/>
                      <a:pt x="398" y="367"/>
                      <a:pt x="615" y="457"/>
                    </a:cubicBezTo>
                    <a:cubicBezTo>
                      <a:pt x="832" y="547"/>
                      <a:pt x="1159" y="522"/>
                      <a:pt x="1302" y="539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457" name="Group 35"/>
            <p:cNvGrpSpPr/>
            <p:nvPr/>
          </p:nvGrpSpPr>
          <p:grpSpPr>
            <a:xfrm>
              <a:off x="416" y="0"/>
              <a:ext cx="398" cy="1278"/>
              <a:chOff x="0" y="0"/>
              <a:chExt cx="551" cy="1536"/>
            </a:xfrm>
          </p:grpSpPr>
          <p:graphicFrame>
            <p:nvGraphicFramePr>
              <p:cNvPr id="103458" name="Object 36"/>
              <p:cNvGraphicFramePr>
                <a:graphicFrameLocks noChangeAspect="1"/>
              </p:cNvGraphicFramePr>
              <p:nvPr/>
            </p:nvGraphicFramePr>
            <p:xfrm>
              <a:off x="48" y="0"/>
              <a:ext cx="503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41" r:id="rId17" imgW="368300" imgH="203200" progId="Equation.3">
                      <p:embed/>
                    </p:oleObj>
                  </mc:Choice>
                  <mc:Fallback>
                    <p:oleObj r:id="rId17" imgW="368300" imgH="203200" progId="Equation.3">
                      <p:embed/>
                      <p:pic>
                        <p:nvPicPr>
                          <p:cNvPr id="0" name="图片 359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503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59" name="Line 37"/>
              <p:cNvSpPr/>
              <p:nvPr/>
            </p:nvSpPr>
            <p:spPr>
              <a:xfrm>
                <a:off x="0" y="48"/>
                <a:ext cx="0" cy="14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</p:grpSp>
        <p:sp>
          <p:nvSpPr>
            <p:cNvPr id="103460" name="Line 38"/>
            <p:cNvSpPr/>
            <p:nvPr/>
          </p:nvSpPr>
          <p:spPr>
            <a:xfrm>
              <a:off x="555" y="878"/>
              <a:ext cx="103" cy="27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1" name="Line 39"/>
            <p:cNvSpPr/>
            <p:nvPr/>
          </p:nvSpPr>
          <p:spPr>
            <a:xfrm>
              <a:off x="589" y="838"/>
              <a:ext cx="69" cy="21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2" name="Line 40"/>
            <p:cNvSpPr/>
            <p:nvPr/>
          </p:nvSpPr>
          <p:spPr>
            <a:xfrm>
              <a:off x="610" y="815"/>
              <a:ext cx="48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3" name="Line 41"/>
            <p:cNvSpPr/>
            <p:nvPr/>
          </p:nvSpPr>
          <p:spPr>
            <a:xfrm>
              <a:off x="626" y="767"/>
              <a:ext cx="32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4" name="Line 42"/>
            <p:cNvSpPr/>
            <p:nvPr/>
          </p:nvSpPr>
          <p:spPr>
            <a:xfrm flipH="1" flipV="1">
              <a:off x="643" y="719"/>
              <a:ext cx="15" cy="3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5" name="Line 43"/>
            <p:cNvSpPr/>
            <p:nvPr/>
          </p:nvSpPr>
          <p:spPr>
            <a:xfrm>
              <a:off x="528" y="909"/>
              <a:ext cx="106" cy="23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6" name="Line 44"/>
            <p:cNvSpPr/>
            <p:nvPr/>
          </p:nvSpPr>
          <p:spPr>
            <a:xfrm>
              <a:off x="520" y="958"/>
              <a:ext cx="74" cy="19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7" name="Line 45"/>
            <p:cNvSpPr/>
            <p:nvPr/>
          </p:nvSpPr>
          <p:spPr>
            <a:xfrm>
              <a:off x="513" y="1007"/>
              <a:ext cx="49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8" name="Line 46"/>
            <p:cNvSpPr/>
            <p:nvPr/>
          </p:nvSpPr>
          <p:spPr>
            <a:xfrm>
              <a:off x="497" y="1055"/>
              <a:ext cx="32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69" name="Line 47"/>
            <p:cNvSpPr/>
            <p:nvPr/>
          </p:nvSpPr>
          <p:spPr>
            <a:xfrm>
              <a:off x="464" y="1055"/>
              <a:ext cx="33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70" name="Line 48"/>
            <p:cNvSpPr/>
            <p:nvPr/>
          </p:nvSpPr>
          <p:spPr>
            <a:xfrm>
              <a:off x="448" y="1103"/>
              <a:ext cx="16" cy="4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71" name="Line 49"/>
            <p:cNvSpPr/>
            <p:nvPr/>
          </p:nvSpPr>
          <p:spPr>
            <a:xfrm>
              <a:off x="416" y="1103"/>
              <a:ext cx="16" cy="4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72" name="Line 50"/>
            <p:cNvSpPr/>
            <p:nvPr/>
          </p:nvSpPr>
          <p:spPr>
            <a:xfrm flipH="1">
              <a:off x="658" y="639"/>
              <a:ext cx="0" cy="519"/>
            </a:xfrm>
            <a:prstGeom prst="line">
              <a:avLst/>
            </a:prstGeom>
            <a:ln w="444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03473" name="Object 51"/>
            <p:cNvGraphicFramePr>
              <a:graphicFrameLocks noChangeAspect="1"/>
            </p:cNvGraphicFramePr>
            <p:nvPr/>
          </p:nvGraphicFramePr>
          <p:xfrm>
            <a:off x="1452" y="1170"/>
            <a:ext cx="21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2" r:id="rId19" imgW="114300" imgH="215900" progId="Equation.3">
                    <p:embed/>
                  </p:oleObj>
                </mc:Choice>
                <mc:Fallback>
                  <p:oleObj r:id="rId19" imgW="114300" imgH="215900" progId="Equation.3">
                    <p:embed/>
                    <p:pic>
                      <p:nvPicPr>
                        <p:cNvPr id="0" name="图片 360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52" y="1170"/>
                          <a:ext cx="216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4" name="Object 52"/>
            <p:cNvGraphicFramePr>
              <a:graphicFrameLocks noChangeAspect="1"/>
            </p:cNvGraphicFramePr>
            <p:nvPr/>
          </p:nvGraphicFramePr>
          <p:xfrm>
            <a:off x="579" y="1172"/>
            <a:ext cx="1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3" r:id="rId21" imgW="114300" imgH="215900" progId="Equation.3">
                    <p:embed/>
                  </p:oleObj>
                </mc:Choice>
                <mc:Fallback>
                  <p:oleObj r:id="rId21" imgW="114300" imgH="215900" progId="Equation.3">
                    <p:embed/>
                    <p:pic>
                      <p:nvPicPr>
                        <p:cNvPr id="0" name="图片 360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9" y="1172"/>
                          <a:ext cx="18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75" name="Line 53"/>
            <p:cNvSpPr/>
            <p:nvPr/>
          </p:nvSpPr>
          <p:spPr>
            <a:xfrm flipH="1" flipV="1">
              <a:off x="347" y="759"/>
              <a:ext cx="242" cy="23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03476" name="Object 54"/>
            <p:cNvGraphicFramePr>
              <a:graphicFrameLocks noChangeAspect="1"/>
            </p:cNvGraphicFramePr>
            <p:nvPr/>
          </p:nvGraphicFramePr>
          <p:xfrm>
            <a:off x="0" y="639"/>
            <a:ext cx="3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4" r:id="rId22" imgW="317500" imgH="177800" progId="Equation.3">
                    <p:embed/>
                  </p:oleObj>
                </mc:Choice>
                <mc:Fallback>
                  <p:oleObj r:id="rId22" imgW="317500" imgH="177800" progId="Equation.3">
                    <p:embed/>
                    <p:pic>
                      <p:nvPicPr>
                        <p:cNvPr id="0" name="图片 36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639"/>
                          <a:ext cx="3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77" name="Oval 55"/>
            <p:cNvSpPr/>
            <p:nvPr/>
          </p:nvSpPr>
          <p:spPr>
            <a:xfrm flipV="1">
              <a:off x="635" y="1130"/>
              <a:ext cx="34" cy="39"/>
            </a:xfrm>
            <a:prstGeom prst="ellipse">
              <a:avLst/>
            </a:prstGeom>
            <a:solidFill>
              <a:srgbClr val="660033"/>
            </a:solidFill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aphicFrame>
        <p:nvGraphicFramePr>
          <p:cNvPr id="120888" name="Object 56"/>
          <p:cNvGraphicFramePr>
            <a:graphicFrameLocks noChangeAspect="1"/>
          </p:cNvGraphicFramePr>
          <p:nvPr/>
        </p:nvGraphicFramePr>
        <p:xfrm>
          <a:off x="5651500" y="2781300"/>
          <a:ext cx="623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5" r:id="rId23" imgW="381000" imgH="241300" progId="Equation.3">
                  <p:embed/>
                </p:oleObj>
              </mc:Choice>
              <mc:Fallback>
                <p:oleObj r:id="rId23" imgW="381000" imgH="241300" progId="Equation.3">
                  <p:embed/>
                  <p:pic>
                    <p:nvPicPr>
                      <p:cNvPr id="0" name="图片 36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51500" y="2781300"/>
                        <a:ext cx="623888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9" name="Object 57"/>
          <p:cNvGraphicFramePr>
            <a:graphicFrameLocks noChangeAspect="1"/>
          </p:cNvGraphicFramePr>
          <p:nvPr/>
        </p:nvGraphicFramePr>
        <p:xfrm>
          <a:off x="7164388" y="2781300"/>
          <a:ext cx="4810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6" r:id="rId25" imgW="292100" imgH="241300" progId="Equation.3">
                  <p:embed/>
                </p:oleObj>
              </mc:Choice>
              <mc:Fallback>
                <p:oleObj r:id="rId25" imgW="292100" imgH="241300" progId="Equation.3">
                  <p:embed/>
                  <p:pic>
                    <p:nvPicPr>
                      <p:cNvPr id="0" name="图片 36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64388" y="2781300"/>
                        <a:ext cx="48101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/>
          <p:nvPr/>
        </p:nvGrpSpPr>
        <p:grpSpPr>
          <a:xfrm>
            <a:off x="827088" y="2420938"/>
            <a:ext cx="7473950" cy="528637"/>
            <a:chOff x="0" y="0"/>
            <a:chExt cx="4708" cy="333"/>
          </a:xfrm>
        </p:grpSpPr>
        <p:sp>
          <p:nvSpPr>
            <p:cNvPr id="104450" name="Rectangle 3"/>
            <p:cNvSpPr/>
            <p:nvPr/>
          </p:nvSpPr>
          <p:spPr>
            <a:xfrm>
              <a:off x="0" y="0"/>
              <a:ext cx="47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可得到             的置信水平为         的置信区间为</a:t>
              </a:r>
            </a:p>
          </p:txBody>
        </p:sp>
        <p:graphicFrame>
          <p:nvGraphicFramePr>
            <p:cNvPr id="104451" name="Object 4"/>
            <p:cNvGraphicFramePr>
              <a:graphicFrameLocks noChangeAspect="1"/>
            </p:cNvGraphicFramePr>
            <p:nvPr/>
          </p:nvGraphicFramePr>
          <p:xfrm>
            <a:off x="2842" y="68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7" r:id="rId3" imgW="1219200" imgH="508000" progId="Equation.DSMT4">
                    <p:embed/>
                  </p:oleObj>
                </mc:Choice>
                <mc:Fallback>
                  <p:oleObj r:id="rId3" imgW="1219200" imgH="508000" progId="Equation.DSMT4">
                    <p:embed/>
                    <p:pic>
                      <p:nvPicPr>
                        <p:cNvPr id="0" name="图片 359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42" y="68"/>
                          <a:ext cx="448" cy="20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2" name="Object 5"/>
            <p:cNvGraphicFramePr>
              <a:graphicFrameLocks noChangeAspect="1"/>
            </p:cNvGraphicFramePr>
            <p:nvPr/>
          </p:nvGraphicFramePr>
          <p:xfrm>
            <a:off x="796" y="29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8" r:id="rId5" imgW="1625600" imgH="812800" progId="Equation.DSMT4">
                    <p:embed/>
                  </p:oleObj>
                </mc:Choice>
                <mc:Fallback>
                  <p:oleObj r:id="rId5" imgW="1625600" imgH="812800" progId="Equation.DSMT4">
                    <p:embed/>
                    <p:pic>
                      <p:nvPicPr>
                        <p:cNvPr id="0" name="图片 35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6" y="29"/>
                          <a:ext cx="592" cy="304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53" name="Object 7"/>
          <p:cNvGraphicFramePr>
            <a:graphicFrameLocks noChangeAspect="1"/>
          </p:cNvGraphicFramePr>
          <p:nvPr/>
        </p:nvGraphicFramePr>
        <p:xfrm>
          <a:off x="514350" y="692150"/>
          <a:ext cx="82883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9" r:id="rId7" imgW="9080500" imgH="1028700" progId="Equation.DSMT4">
                  <p:embed/>
                </p:oleObj>
              </mc:Choice>
              <mc:Fallback>
                <p:oleObj r:id="rId7" imgW="9080500" imgH="1028700" progId="Equation.DSMT4">
                  <p:embed/>
                  <p:pic>
                    <p:nvPicPr>
                      <p:cNvPr id="0" name="图片 36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350" y="692150"/>
                        <a:ext cx="8288338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671513" y="3573463"/>
          <a:ext cx="76723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0" r:id="rId9" imgW="3098800" imgH="482600" progId="Equation.3">
                  <p:embed/>
                </p:oleObj>
              </mc:Choice>
              <mc:Fallback>
                <p:oleObj r:id="rId9" imgW="3098800" imgH="482600" progId="Equation.3">
                  <p:embed/>
                  <p:pic>
                    <p:nvPicPr>
                      <p:cNvPr id="0" name="图片 36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513" y="3573463"/>
                        <a:ext cx="7672387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/>
          <p:nvPr/>
        </p:nvSpPr>
        <p:spPr>
          <a:xfrm>
            <a:off x="830263" y="681038"/>
            <a:ext cx="15240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</a:p>
        </p:txBody>
      </p:sp>
      <p:sp>
        <p:nvSpPr>
          <p:cNvPr id="125955" name="Rectangle 3"/>
          <p:cNvSpPr/>
          <p:nvPr/>
        </p:nvSpPr>
        <p:spPr>
          <a:xfrm>
            <a:off x="5764213" y="258127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  <a:sym typeface="Math3" pitchFamily="2" charset="2"/>
              </a:rPr>
              <a:t>设两样本相互独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906463" y="1919288"/>
          <a:ext cx="300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r:id="rId3" imgW="3008630" imgH="495300" progId="Equation.3">
                  <p:embed/>
                </p:oleObj>
              </mc:Choice>
              <mc:Fallback>
                <p:oleObj r:id="rId3" imgW="3008630" imgH="495300" progId="Equation.3">
                  <p:embed/>
                  <p:pic>
                    <p:nvPicPr>
                      <p:cNvPr id="0" name="图片 36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463" y="1919288"/>
                        <a:ext cx="3009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919163" y="2605088"/>
          <a:ext cx="478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r:id="rId5" imgW="4785995" imgH="495300" progId="Equation.3">
                  <p:embed/>
                </p:oleObj>
              </mc:Choice>
              <mc:Fallback>
                <p:oleObj r:id="rId5" imgW="4785995" imgH="4953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163" y="2605088"/>
                        <a:ext cx="4787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6"/>
          <p:cNvSpPr/>
          <p:nvPr/>
        </p:nvSpPr>
        <p:spPr>
          <a:xfrm>
            <a:off x="1800225" y="708025"/>
            <a:ext cx="64595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研究由机器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和机器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生产的钢管内径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25959" name="Rectangle 7"/>
          <p:cNvSpPr/>
          <p:nvPr/>
        </p:nvSpPr>
        <p:spPr>
          <a:xfrm>
            <a:off x="811213" y="1290638"/>
            <a:ext cx="55959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随机抽取机器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生产的管子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18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只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125960" name="Rectangle 8"/>
          <p:cNvSpPr/>
          <p:nvPr/>
        </p:nvSpPr>
        <p:spPr>
          <a:xfrm>
            <a:off x="6240463" y="1290638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测得样本方差</a:t>
            </a:r>
          </a:p>
        </p:txBody>
      </p:sp>
      <p:sp>
        <p:nvSpPr>
          <p:cNvPr id="125961" name="Rectangle 9"/>
          <p:cNvSpPr/>
          <p:nvPr/>
        </p:nvSpPr>
        <p:spPr>
          <a:xfrm>
            <a:off x="3954463" y="1938338"/>
            <a:ext cx="46148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抽取机器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生产的管子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13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只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25962" name="Text Box 10"/>
          <p:cNvSpPr txBox="1"/>
          <p:nvPr/>
        </p:nvSpPr>
        <p:spPr>
          <a:xfrm>
            <a:off x="838200" y="5041900"/>
            <a:ext cx="1454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区间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5963" name="Rectangle 11"/>
          <p:cNvSpPr/>
          <p:nvPr/>
        </p:nvSpPr>
        <p:spPr>
          <a:xfrm>
            <a:off x="1371600" y="32131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且设由机器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和机器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生产的钢管内径分别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服</a:t>
            </a:r>
          </a:p>
        </p:txBody>
      </p:sp>
      <p:graphicFrame>
        <p:nvGraphicFramePr>
          <p:cNvPr id="125964" name="Object 12"/>
          <p:cNvGraphicFramePr>
            <a:graphicFrameLocks noChangeAspect="1"/>
          </p:cNvGraphicFramePr>
          <p:nvPr/>
        </p:nvGraphicFramePr>
        <p:xfrm>
          <a:off x="895350" y="3841750"/>
          <a:ext cx="5099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2" r:id="rId7" imgW="5080000" imgH="469900" progId="Equation.3">
                  <p:embed/>
                </p:oleObj>
              </mc:Choice>
              <mc:Fallback>
                <p:oleObj r:id="rId7" imgW="5080000" imgH="469900" progId="Equation.3">
                  <p:embed/>
                  <p:pic>
                    <p:nvPicPr>
                      <p:cNvPr id="0" name="图片 36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5350" y="3841750"/>
                        <a:ext cx="509905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6019800" y="3822700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r:id="rId9" imgW="2185035" imgH="508000" progId="Equation.3">
                  <p:embed/>
                </p:oleObj>
              </mc:Choice>
              <mc:Fallback>
                <p:oleObj r:id="rId9" imgW="2185035" imgH="508000" progId="Equation.3">
                  <p:embed/>
                  <p:pic>
                    <p:nvPicPr>
                      <p:cNvPr id="0" name="图片 36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9800" y="3822700"/>
                        <a:ext cx="2184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14"/>
          <p:cNvGraphicFramePr>
            <a:graphicFrameLocks noChangeAspect="1"/>
          </p:cNvGraphicFramePr>
          <p:nvPr/>
        </p:nvGraphicFramePr>
        <p:xfrm>
          <a:off x="2209800" y="4470400"/>
          <a:ext cx="615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r:id="rId11" imgW="6156960" imgH="495300" progId="Equation.3">
                  <p:embed/>
                </p:oleObj>
              </mc:Choice>
              <mc:Fallback>
                <p:oleObj r:id="rId11" imgW="6156960" imgH="495300" progId="Equation.3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9800" y="4470400"/>
                        <a:ext cx="6159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7" name="Rectangle 15"/>
          <p:cNvSpPr/>
          <p:nvPr/>
        </p:nvSpPr>
        <p:spPr>
          <a:xfrm>
            <a:off x="838200" y="3213100"/>
            <a:ext cx="6302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立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25968" name="Rectangle 16"/>
          <p:cNvSpPr/>
          <p:nvPr/>
        </p:nvSpPr>
        <p:spPr>
          <a:xfrm>
            <a:off x="838200" y="4446588"/>
            <a:ext cx="1344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均未知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8" grpId="0"/>
      <p:bldP spid="125959" grpId="0"/>
      <p:bldP spid="125960" grpId="0"/>
      <p:bldP spid="125961" grpId="0"/>
      <p:bldP spid="125962" grpId="0"/>
      <p:bldP spid="125963" grpId="0"/>
      <p:bldP spid="125967" grpId="0"/>
      <p:bldP spid="12596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292100" y="533400"/>
          <a:ext cx="8318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r:id="rId3" imgW="3390900" imgH="228600" progId="Equation.3">
                  <p:embed/>
                </p:oleObj>
              </mc:Choice>
              <mc:Fallback>
                <p:oleObj r:id="rId3" imgW="3390900" imgH="228600" progId="Equation.3">
                  <p:embed/>
                  <p:pic>
                    <p:nvPicPr>
                      <p:cNvPr id="0" name="图片 36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533400"/>
                        <a:ext cx="83185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838200" y="1336675"/>
          <a:ext cx="6553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r:id="rId5" imgW="2490470" imgH="228600" progId="Equation.3">
                  <p:embed/>
                </p:oleObj>
              </mc:Choice>
              <mc:Fallback>
                <p:oleObj r:id="rId5" imgW="2490470" imgH="228600" progId="Equation.3">
                  <p:embed/>
                  <p:pic>
                    <p:nvPicPr>
                      <p:cNvPr id="0" name="图片 36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336675"/>
                        <a:ext cx="65532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866775" y="2057400"/>
          <a:ext cx="74390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r:id="rId7" imgW="3046730" imgH="444500" progId="Equation.3">
                  <p:embed/>
                </p:oleObj>
              </mc:Choice>
              <mc:Fallback>
                <p:oleObj r:id="rId7" imgW="3046730" imgH="444500" progId="Equation.3">
                  <p:embed/>
                  <p:pic>
                    <p:nvPicPr>
                      <p:cNvPr id="0" name="图片 36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6775" y="2057400"/>
                        <a:ext cx="7439025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609600" y="3657600"/>
          <a:ext cx="7848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r:id="rId9" imgW="3352800" imgH="609600" progId="Equation.3">
                  <p:embed/>
                </p:oleObj>
              </mc:Choice>
              <mc:Fallback>
                <p:oleObj r:id="rId9" imgW="3352800" imgH="609600" progId="Equation.3">
                  <p:embed/>
                  <p:pic>
                    <p:nvPicPr>
                      <p:cNvPr id="0" name="图片 36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657600"/>
                        <a:ext cx="78486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Group 2"/>
          <p:cNvGraphicFramePr>
            <a:graphicFrameLocks noGrp="1"/>
          </p:cNvGraphicFramePr>
          <p:nvPr>
            <p:ph idx="4294967295"/>
            <p:custDataLst>
              <p:tags r:id="rId2"/>
            </p:custDataLst>
          </p:nvPr>
        </p:nvGraphicFramePr>
        <p:xfrm>
          <a:off x="1151255" y="655320"/>
          <a:ext cx="6840537" cy="6092827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待估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 参数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其他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 参数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W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的 分 布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置信区间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 一个正态总体</a:t>
                      </a:r>
                    </a:p>
                  </a:txBody>
                  <a:tcPr marL="90000" marR="90000" marT="46800" marB="46800" vert="eaVert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4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华文细黑" pitchFamily="2" charset="-122"/>
                        </a:rPr>
                        <a:t>  两个正态总体</a:t>
                      </a:r>
                    </a:p>
                  </a:txBody>
                  <a:tcPr marL="90000" marR="90000" marT="46800" marB="46800" vert="eaVert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64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39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7567" name="Group 56"/>
          <p:cNvGrpSpPr>
            <a:grpSpLocks noChangeAspect="1"/>
          </p:cNvGrpSpPr>
          <p:nvPr/>
        </p:nvGrpSpPr>
        <p:grpSpPr>
          <a:xfrm>
            <a:off x="1895475" y="1341438"/>
            <a:ext cx="7248525" cy="4992687"/>
            <a:chOff x="0" y="0"/>
            <a:chExt cx="4566" cy="3145"/>
          </a:xfrm>
        </p:grpSpPr>
        <p:graphicFrame>
          <p:nvGraphicFramePr>
            <p:cNvPr id="107568" name="Object 57"/>
            <p:cNvGraphicFramePr>
              <a:graphicFrameLocks noChangeAspect="1"/>
            </p:cNvGraphicFramePr>
            <p:nvPr/>
          </p:nvGraphicFramePr>
          <p:xfrm>
            <a:off x="116" y="116"/>
            <a:ext cx="17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2" r:id="rId4" imgW="153035" imgH="165735" progId="Equation.DSMT4">
                    <p:embed/>
                  </p:oleObj>
                </mc:Choice>
                <mc:Fallback>
                  <p:oleObj r:id="rId4" imgW="153035" imgH="165735" progId="Equation.DSMT4">
                    <p:embed/>
                    <p:pic>
                      <p:nvPicPr>
                        <p:cNvPr id="0" name="图片 361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6" y="116"/>
                          <a:ext cx="172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9" name="Object 58"/>
            <p:cNvGraphicFramePr>
              <a:graphicFrameLocks noChangeAspect="1"/>
            </p:cNvGraphicFramePr>
            <p:nvPr/>
          </p:nvGraphicFramePr>
          <p:xfrm>
            <a:off x="100" y="610"/>
            <a:ext cx="17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3" r:id="rId6" imgW="153035" imgH="165735" progId="Equation.DSMT4">
                    <p:embed/>
                  </p:oleObj>
                </mc:Choice>
                <mc:Fallback>
                  <p:oleObj r:id="rId6" imgW="153035" imgH="165735" progId="Equation.DSMT4">
                    <p:embed/>
                    <p:pic>
                      <p:nvPicPr>
                        <p:cNvPr id="0" name="图片 36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0" y="610"/>
                          <a:ext cx="172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0" name="Object 59"/>
            <p:cNvGraphicFramePr>
              <a:graphicFrameLocks noChangeAspect="1"/>
            </p:cNvGraphicFramePr>
            <p:nvPr/>
          </p:nvGraphicFramePr>
          <p:xfrm>
            <a:off x="61" y="1088"/>
            <a:ext cx="22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4" r:id="rId8" imgW="203835" imgH="203835" progId="Equation.DSMT4">
                    <p:embed/>
                  </p:oleObj>
                </mc:Choice>
                <mc:Fallback>
                  <p:oleObj r:id="rId8" imgW="203835" imgH="203835" progId="Equation.DSMT4">
                    <p:embed/>
                    <p:pic>
                      <p:nvPicPr>
                        <p:cNvPr id="0" name="图片 36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" y="1088"/>
                          <a:ext cx="22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1" name="Object 60"/>
            <p:cNvGraphicFramePr>
              <a:graphicFrameLocks noChangeAspect="1"/>
            </p:cNvGraphicFramePr>
            <p:nvPr/>
          </p:nvGraphicFramePr>
          <p:xfrm>
            <a:off x="2" y="1640"/>
            <a:ext cx="4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5" r:id="rId10" imgW="457835" imgH="229235" progId="Equation.DSMT4">
                    <p:embed/>
                  </p:oleObj>
                </mc:Choice>
                <mc:Fallback>
                  <p:oleObj r:id="rId10" imgW="457835" imgH="229235" progId="Equation.DSMT4">
                    <p:embed/>
                    <p:pic>
                      <p:nvPicPr>
                        <p:cNvPr id="0" name="图片 36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" y="1640"/>
                          <a:ext cx="414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2" name="Object 61"/>
            <p:cNvGraphicFramePr>
              <a:graphicFrameLocks noChangeAspect="1"/>
            </p:cNvGraphicFramePr>
            <p:nvPr/>
          </p:nvGraphicFramePr>
          <p:xfrm>
            <a:off x="62" y="2541"/>
            <a:ext cx="231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6" r:id="rId12" imgW="241300" imgH="457835" progId="Equation.DSMT4">
                    <p:embed/>
                  </p:oleObj>
                </mc:Choice>
                <mc:Fallback>
                  <p:oleObj r:id="rId12" imgW="241300" imgH="457835" progId="Equation.DSMT4">
                    <p:embed/>
                    <p:pic>
                      <p:nvPicPr>
                        <p:cNvPr id="0" name="图片 36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2" y="2541"/>
                          <a:ext cx="231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3" name="Object 62"/>
            <p:cNvGraphicFramePr>
              <a:graphicFrameLocks noChangeAspect="1"/>
            </p:cNvGraphicFramePr>
            <p:nvPr/>
          </p:nvGraphicFramePr>
          <p:xfrm>
            <a:off x="511" y="70"/>
            <a:ext cx="47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7" r:id="rId14" imgW="483235" imgH="203200" progId="Equation.DSMT4">
                    <p:embed/>
                  </p:oleObj>
                </mc:Choice>
                <mc:Fallback>
                  <p:oleObj r:id="rId14" imgW="483235" imgH="203200" progId="Equation.DSMT4">
                    <p:embed/>
                    <p:pic>
                      <p:nvPicPr>
                        <p:cNvPr id="0" name="图片 362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1" y="70"/>
                          <a:ext cx="471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4" name="Object 63"/>
            <p:cNvGraphicFramePr>
              <a:graphicFrameLocks noChangeAspect="1"/>
            </p:cNvGraphicFramePr>
            <p:nvPr/>
          </p:nvGraphicFramePr>
          <p:xfrm>
            <a:off x="575" y="1556"/>
            <a:ext cx="38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8" r:id="rId16" imgW="432435" imgH="457835" progId="Equation.DSMT4">
                    <p:embed/>
                  </p:oleObj>
                </mc:Choice>
                <mc:Fallback>
                  <p:oleObj r:id="rId16" imgW="432435" imgH="457835" progId="Equation.DSMT4">
                    <p:embed/>
                    <p:pic>
                      <p:nvPicPr>
                        <p:cNvPr id="0" name="图片 362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75" y="1556"/>
                          <a:ext cx="386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5" name="Object 64"/>
            <p:cNvGraphicFramePr>
              <a:graphicFrameLocks noChangeAspect="1"/>
            </p:cNvGraphicFramePr>
            <p:nvPr/>
          </p:nvGraphicFramePr>
          <p:xfrm>
            <a:off x="534" y="2098"/>
            <a:ext cx="46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9" r:id="rId18" imgW="622300" imgH="457200" progId="Equation.DSMT4">
                    <p:embed/>
                  </p:oleObj>
                </mc:Choice>
                <mc:Fallback>
                  <p:oleObj r:id="rId18" imgW="622300" imgH="457200" progId="Equation.DSMT4">
                    <p:embed/>
                    <p:pic>
                      <p:nvPicPr>
                        <p:cNvPr id="0" name="图片 362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34" y="2098"/>
                          <a:ext cx="464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6" name="Object 65"/>
            <p:cNvGraphicFramePr>
              <a:graphicFrameLocks noChangeAspect="1"/>
            </p:cNvGraphicFramePr>
            <p:nvPr/>
          </p:nvGraphicFramePr>
          <p:xfrm>
            <a:off x="572" y="2587"/>
            <a:ext cx="32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0" r:id="rId20" imgW="381635" imgH="432435" progId="Equation.DSMT4">
                    <p:embed/>
                  </p:oleObj>
                </mc:Choice>
                <mc:Fallback>
                  <p:oleObj r:id="rId20" imgW="381635" imgH="432435" progId="Equation.DSMT4">
                    <p:embed/>
                    <p:pic>
                      <p:nvPicPr>
                        <p:cNvPr id="0" name="图片 361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72" y="2587"/>
                          <a:ext cx="320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7" name="Object 66"/>
            <p:cNvGraphicFramePr>
              <a:graphicFrameLocks noChangeAspect="1"/>
            </p:cNvGraphicFramePr>
            <p:nvPr/>
          </p:nvGraphicFramePr>
          <p:xfrm>
            <a:off x="2872" y="7"/>
            <a:ext cx="74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1" r:id="rId22" imgW="927735" imgH="457835" progId="Equation.DSMT4">
                    <p:embed/>
                  </p:oleObj>
                </mc:Choice>
                <mc:Fallback>
                  <p:oleObj r:id="rId22" imgW="927735" imgH="457835" progId="Equation.DSMT4">
                    <p:embed/>
                    <p:pic>
                      <p:nvPicPr>
                        <p:cNvPr id="0" name="图片 36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872" y="7"/>
                          <a:ext cx="742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8" name="Object 67"/>
            <p:cNvGraphicFramePr>
              <a:graphicFrameLocks noChangeAspect="1"/>
            </p:cNvGraphicFramePr>
            <p:nvPr/>
          </p:nvGraphicFramePr>
          <p:xfrm>
            <a:off x="2712" y="499"/>
            <a:ext cx="105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2" r:id="rId24" imgW="1296670" imgH="457835" progId="Equation.DSMT4">
                    <p:embed/>
                  </p:oleObj>
                </mc:Choice>
                <mc:Fallback>
                  <p:oleObj r:id="rId24" imgW="1296670" imgH="457835" progId="Equation.DSMT4">
                    <p:embed/>
                    <p:pic>
                      <p:nvPicPr>
                        <p:cNvPr id="0" name="图片 362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712" y="499"/>
                          <a:ext cx="1059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9" name="Object 68"/>
            <p:cNvGraphicFramePr>
              <a:graphicFrameLocks noChangeAspect="1"/>
            </p:cNvGraphicFramePr>
            <p:nvPr/>
          </p:nvGraphicFramePr>
          <p:xfrm>
            <a:off x="2607" y="1010"/>
            <a:ext cx="128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3" r:id="rId26" imgW="1689735" imgH="508000" progId="Equation.DSMT4">
                    <p:embed/>
                  </p:oleObj>
                </mc:Choice>
                <mc:Fallback>
                  <p:oleObj r:id="rId26" imgW="1689735" imgH="508000" progId="Equation.DSMT4">
                    <p:embed/>
                    <p:pic>
                      <p:nvPicPr>
                        <p:cNvPr id="0" name="图片 3633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607" y="1010"/>
                          <a:ext cx="1289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0" name="Object 69"/>
            <p:cNvGraphicFramePr>
              <a:graphicFrameLocks noChangeAspect="1"/>
            </p:cNvGraphicFramePr>
            <p:nvPr/>
          </p:nvGraphicFramePr>
          <p:xfrm>
            <a:off x="0" y="2137"/>
            <a:ext cx="4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4" r:id="rId28" imgW="457835" imgH="229235" progId="Equation.DSMT4">
                    <p:embed/>
                  </p:oleObj>
                </mc:Choice>
                <mc:Fallback>
                  <p:oleObj r:id="rId28" imgW="457835" imgH="229235" progId="Equation.DSMT4">
                    <p:embed/>
                    <p:pic>
                      <p:nvPicPr>
                        <p:cNvPr id="0" name="图片 362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0" y="2137"/>
                          <a:ext cx="414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1" name="Object 70"/>
            <p:cNvGraphicFramePr>
              <a:graphicFrameLocks noChangeAspect="1"/>
            </p:cNvGraphicFramePr>
            <p:nvPr/>
          </p:nvGraphicFramePr>
          <p:xfrm>
            <a:off x="499" y="589"/>
            <a:ext cx="48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5" r:id="rId30" imgW="495300" imgH="215900" progId="Equation.DSMT4">
                    <p:embed/>
                  </p:oleObj>
                </mc:Choice>
                <mc:Fallback>
                  <p:oleObj r:id="rId30" imgW="495300" imgH="215900" progId="Equation.DSMT4">
                    <p:embed/>
                    <p:pic>
                      <p:nvPicPr>
                        <p:cNvPr id="0" name="图片 36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99" y="589"/>
                          <a:ext cx="483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2" name="Object 71"/>
            <p:cNvGraphicFramePr>
              <a:graphicFrameLocks noChangeAspect="1"/>
            </p:cNvGraphicFramePr>
            <p:nvPr/>
          </p:nvGraphicFramePr>
          <p:xfrm>
            <a:off x="519" y="1105"/>
            <a:ext cx="4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6" r:id="rId32" imgW="444500" imgH="215900" progId="Equation.DSMT4">
                    <p:embed/>
                  </p:oleObj>
                </mc:Choice>
                <mc:Fallback>
                  <p:oleObj r:id="rId32" imgW="444500" imgH="215900" progId="Equation.DSMT4">
                    <p:embed/>
                    <p:pic>
                      <p:nvPicPr>
                        <p:cNvPr id="0" name="图片 3645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19" y="1105"/>
                          <a:ext cx="434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3" name="Object 72"/>
            <p:cNvGraphicFramePr>
              <a:graphicFrameLocks noChangeAspect="1"/>
            </p:cNvGraphicFramePr>
            <p:nvPr/>
          </p:nvGraphicFramePr>
          <p:xfrm>
            <a:off x="2659" y="1567"/>
            <a:ext cx="1182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7" r:id="rId34" imgW="1562100" imgH="533400" progId="Equation.DSMT4">
                    <p:embed/>
                  </p:oleObj>
                </mc:Choice>
                <mc:Fallback>
                  <p:oleObj r:id="rId34" imgW="1562100" imgH="533400" progId="Equation.DSMT4">
                    <p:embed/>
                    <p:pic>
                      <p:nvPicPr>
                        <p:cNvPr id="0" name="图片 3646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659" y="1567"/>
                          <a:ext cx="1182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4" name="Object 73"/>
            <p:cNvGraphicFramePr>
              <a:graphicFrameLocks noChangeAspect="1"/>
            </p:cNvGraphicFramePr>
            <p:nvPr/>
          </p:nvGraphicFramePr>
          <p:xfrm>
            <a:off x="2765" y="2578"/>
            <a:ext cx="909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8" r:id="rId36" imgW="1550035" imgH="965835" progId="Equation.DSMT4">
                    <p:embed/>
                  </p:oleObj>
                </mc:Choice>
                <mc:Fallback>
                  <p:oleObj r:id="rId36" imgW="1550035" imgH="965835" progId="Equation.DSMT4">
                    <p:embed/>
                    <p:pic>
                      <p:nvPicPr>
                        <p:cNvPr id="0" name="图片 3636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2765" y="2578"/>
                          <a:ext cx="909" cy="5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5" name="Object 74"/>
            <p:cNvGraphicFramePr>
              <a:graphicFrameLocks noChangeAspect="1"/>
            </p:cNvGraphicFramePr>
            <p:nvPr/>
          </p:nvGraphicFramePr>
          <p:xfrm>
            <a:off x="2626" y="2134"/>
            <a:ext cx="123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9" r:id="rId38" imgW="2363470" imgH="457200" progId="Equation.DSMT4">
                    <p:embed/>
                  </p:oleObj>
                </mc:Choice>
                <mc:Fallback>
                  <p:oleObj r:id="rId38" imgW="2363470" imgH="457200" progId="Equation.DSMT4">
                    <p:embed/>
                    <p:pic>
                      <p:nvPicPr>
                        <p:cNvPr id="0" name="图片 3635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2626" y="2134"/>
                          <a:ext cx="1237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6" name="Object 75"/>
            <p:cNvGraphicFramePr>
              <a:graphicFrameLocks noChangeAspect="1"/>
            </p:cNvGraphicFramePr>
            <p:nvPr/>
          </p:nvGraphicFramePr>
          <p:xfrm>
            <a:off x="1269" y="0"/>
            <a:ext cx="108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0" r:id="rId40" imgW="1283970" imgH="457835" progId="Equation.DSMT4">
                    <p:embed/>
                  </p:oleObj>
                </mc:Choice>
                <mc:Fallback>
                  <p:oleObj r:id="rId40" imgW="1283970" imgH="457835" progId="Equation.DSMT4">
                    <p:embed/>
                    <p:pic>
                      <p:nvPicPr>
                        <p:cNvPr id="0" name="图片 3641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269" y="0"/>
                          <a:ext cx="1085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7" name="Object 76"/>
            <p:cNvGraphicFramePr>
              <a:graphicFrameLocks noChangeAspect="1"/>
            </p:cNvGraphicFramePr>
            <p:nvPr/>
          </p:nvGraphicFramePr>
          <p:xfrm>
            <a:off x="1314" y="506"/>
            <a:ext cx="100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1" r:id="rId42" imgW="1232535" imgH="457200" progId="Equation.DSMT4">
                    <p:embed/>
                  </p:oleObj>
                </mc:Choice>
                <mc:Fallback>
                  <p:oleObj r:id="rId42" imgW="1232535" imgH="457200" progId="Equation.DSMT4">
                    <p:embed/>
                    <p:pic>
                      <p:nvPicPr>
                        <p:cNvPr id="0" name="图片 3628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314" y="506"/>
                          <a:ext cx="1004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8" name="Object 77"/>
            <p:cNvGraphicFramePr>
              <a:graphicFrameLocks noChangeAspect="1"/>
            </p:cNvGraphicFramePr>
            <p:nvPr/>
          </p:nvGraphicFramePr>
          <p:xfrm>
            <a:off x="1087" y="1002"/>
            <a:ext cx="14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2" r:id="rId44" imgW="1663700" imgH="431800" progId="Equation.DSMT4">
                    <p:embed/>
                  </p:oleObj>
                </mc:Choice>
                <mc:Fallback>
                  <p:oleObj r:id="rId44" imgW="1663700" imgH="431800" progId="Equation.DSMT4">
                    <p:embed/>
                    <p:pic>
                      <p:nvPicPr>
                        <p:cNvPr id="0" name="图片 3643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087" y="1002"/>
                          <a:ext cx="14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9" name="Object 78"/>
            <p:cNvGraphicFramePr>
              <a:graphicFrameLocks noChangeAspect="1"/>
            </p:cNvGraphicFramePr>
            <p:nvPr/>
          </p:nvGraphicFramePr>
          <p:xfrm>
            <a:off x="1093" y="1543"/>
            <a:ext cx="144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3" r:id="rId46" imgW="2082800" imgH="711200" progId="Equation.DSMT4">
                    <p:embed/>
                  </p:oleObj>
                </mc:Choice>
                <mc:Fallback>
                  <p:oleObj r:id="rId46" imgW="2082800" imgH="711200" progId="Equation.DSMT4">
                    <p:embed/>
                    <p:pic>
                      <p:nvPicPr>
                        <p:cNvPr id="0" name="图片 3630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093" y="1543"/>
                          <a:ext cx="1441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0" name="Object 79"/>
            <p:cNvGraphicFramePr>
              <a:graphicFrameLocks noChangeAspect="1"/>
            </p:cNvGraphicFramePr>
            <p:nvPr/>
          </p:nvGraphicFramePr>
          <p:xfrm>
            <a:off x="1157" y="2609"/>
            <a:ext cx="1333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4" r:id="rId48" imgW="1829435" imgH="457200" progId="Equation.DSMT4">
                    <p:embed/>
                  </p:oleObj>
                </mc:Choice>
                <mc:Fallback>
                  <p:oleObj r:id="rId48" imgW="1829435" imgH="457200" progId="Equation.DSMT4">
                    <p:embed/>
                    <p:pic>
                      <p:nvPicPr>
                        <p:cNvPr id="0" name="图片 3629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1157" y="2609"/>
                          <a:ext cx="1333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1" name="Object 80"/>
            <p:cNvGraphicFramePr>
              <a:graphicFrameLocks noChangeAspect="1"/>
            </p:cNvGraphicFramePr>
            <p:nvPr/>
          </p:nvGraphicFramePr>
          <p:xfrm>
            <a:off x="1079" y="2062"/>
            <a:ext cx="148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5" r:id="rId50" imgW="2373630" imgH="660400" progId="Equation.DSMT4">
                    <p:embed/>
                  </p:oleObj>
                </mc:Choice>
                <mc:Fallback>
                  <p:oleObj r:id="rId50" imgW="2373630" imgH="660400" progId="Equation.DSMT4">
                    <p:embed/>
                    <p:pic>
                      <p:nvPicPr>
                        <p:cNvPr id="0" name="图片 3648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1079" y="2062"/>
                          <a:ext cx="1484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2" name="Object 81"/>
            <p:cNvGraphicFramePr>
              <a:graphicFrameLocks noChangeAspect="1"/>
            </p:cNvGraphicFramePr>
            <p:nvPr/>
          </p:nvGraphicFramePr>
          <p:xfrm>
            <a:off x="4370" y="119"/>
            <a:ext cx="95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6" r:id="rId52" imgW="114300" imgH="178435" progId="Equation.DSMT4">
                    <p:embed/>
                  </p:oleObj>
                </mc:Choice>
                <mc:Fallback>
                  <p:oleObj r:id="rId52" imgW="114300" imgH="178435" progId="Equation.DSMT4">
                    <p:embed/>
                    <p:pic>
                      <p:nvPicPr>
                        <p:cNvPr id="0" name="图片 3637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370" y="119"/>
                          <a:ext cx="95" cy="1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3" name="Object 82"/>
            <p:cNvGraphicFramePr>
              <a:graphicFrameLocks noChangeAspect="1"/>
            </p:cNvGraphicFramePr>
            <p:nvPr/>
          </p:nvGraphicFramePr>
          <p:xfrm>
            <a:off x="4430" y="631"/>
            <a:ext cx="7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7" r:id="rId54" imgW="114300" imgH="178435" progId="Equation.DSMT4">
                    <p:embed/>
                  </p:oleObj>
                </mc:Choice>
                <mc:Fallback>
                  <p:oleObj r:id="rId54" imgW="114300" imgH="178435" progId="Equation.DSMT4">
                    <p:embed/>
                    <p:pic>
                      <p:nvPicPr>
                        <p:cNvPr id="0" name="图片 3642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430" y="631"/>
                          <a:ext cx="78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4" name="Object 83"/>
            <p:cNvGraphicFramePr>
              <a:graphicFrameLocks noChangeAspect="1"/>
            </p:cNvGraphicFramePr>
            <p:nvPr/>
          </p:nvGraphicFramePr>
          <p:xfrm>
            <a:off x="4400" y="1153"/>
            <a:ext cx="97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8" r:id="rId55" imgW="114300" imgH="178435" progId="Equation.DSMT4">
                    <p:embed/>
                  </p:oleObj>
                </mc:Choice>
                <mc:Fallback>
                  <p:oleObj r:id="rId55" imgW="114300" imgH="178435" progId="Equation.DSMT4">
                    <p:embed/>
                    <p:pic>
                      <p:nvPicPr>
                        <p:cNvPr id="0" name="图片 3638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400" y="1153"/>
                          <a:ext cx="97" cy="1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5" name="Object 84"/>
            <p:cNvGraphicFramePr>
              <a:graphicFrameLocks noChangeAspect="1"/>
            </p:cNvGraphicFramePr>
            <p:nvPr/>
          </p:nvGraphicFramePr>
          <p:xfrm>
            <a:off x="4475" y="1713"/>
            <a:ext cx="6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9" r:id="rId56" imgW="114300" imgH="178435" progId="Equation.DSMT4">
                    <p:embed/>
                  </p:oleObj>
                </mc:Choice>
                <mc:Fallback>
                  <p:oleObj r:id="rId56" imgW="114300" imgH="178435" progId="Equation.DSMT4">
                    <p:embed/>
                    <p:pic>
                      <p:nvPicPr>
                        <p:cNvPr id="0" name="图片 3639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475" y="1713"/>
                          <a:ext cx="61" cy="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6" name="Object 85"/>
            <p:cNvGraphicFramePr>
              <a:graphicFrameLocks noChangeAspect="1"/>
            </p:cNvGraphicFramePr>
            <p:nvPr/>
          </p:nvGraphicFramePr>
          <p:xfrm>
            <a:off x="4472" y="2803"/>
            <a:ext cx="70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20" r:id="rId57" imgW="114300" imgH="178435" progId="Equation.DSMT4">
                    <p:embed/>
                  </p:oleObj>
                </mc:Choice>
                <mc:Fallback>
                  <p:oleObj r:id="rId57" imgW="114300" imgH="178435" progId="Equation.DSMT4">
                    <p:embed/>
                    <p:pic>
                      <p:nvPicPr>
                        <p:cNvPr id="0" name="图片 3647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472" y="2803"/>
                          <a:ext cx="70" cy="1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97" name="Object 86"/>
            <p:cNvGraphicFramePr>
              <a:graphicFrameLocks noChangeAspect="1"/>
            </p:cNvGraphicFramePr>
            <p:nvPr/>
          </p:nvGraphicFramePr>
          <p:xfrm>
            <a:off x="4521" y="2207"/>
            <a:ext cx="45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21" r:id="rId58" imgW="114300" imgH="178435" progId="Equation.DSMT4">
                    <p:embed/>
                  </p:oleObj>
                </mc:Choice>
                <mc:Fallback>
                  <p:oleObj r:id="rId58" imgW="114300" imgH="178435" progId="Equation.DSMT4">
                    <p:embed/>
                    <p:pic>
                      <p:nvPicPr>
                        <p:cNvPr id="0" name="图片 3640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521" y="2207"/>
                          <a:ext cx="45" cy="1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98" name="Group 87"/>
          <p:cNvGrpSpPr/>
          <p:nvPr/>
        </p:nvGrpSpPr>
        <p:grpSpPr>
          <a:xfrm>
            <a:off x="0" y="0"/>
            <a:ext cx="6194425" cy="400050"/>
            <a:chOff x="0" y="0"/>
            <a:chExt cx="3334" cy="252"/>
          </a:xfrm>
        </p:grpSpPr>
        <p:sp>
          <p:nvSpPr>
            <p:cNvPr id="107599" name="Text Box 88"/>
            <p:cNvSpPr txBox="1"/>
            <p:nvPr/>
          </p:nvSpPr>
          <p:spPr>
            <a:xfrm>
              <a:off x="0" y="0"/>
              <a:ext cx="333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lstStyle/>
            <a:p>
              <a:pPr marL="228600" indent="-228600">
                <a:spcBef>
                  <a:spcPct val="20000"/>
                </a:spcBef>
                <a:buClr>
                  <a:schemeClr val="tx1"/>
                </a:buClr>
                <a:buSzPct val="80000"/>
              </a:pPr>
              <a:r>
                <a:rPr lang="zh-CN" altLang="en-US" sz="2000" b="1" i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正态总体均值、方差的置信区间</a:t>
              </a:r>
            </a:p>
          </p:txBody>
        </p:sp>
        <p:graphicFrame>
          <p:nvGraphicFramePr>
            <p:cNvPr id="107600" name="Object 89"/>
            <p:cNvGraphicFramePr>
              <a:graphicFrameLocks noChangeAspect="1"/>
            </p:cNvGraphicFramePr>
            <p:nvPr/>
          </p:nvGraphicFramePr>
          <p:xfrm>
            <a:off x="2069" y="15"/>
            <a:ext cx="7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22" r:id="rId59" imgW="901700" imgH="254000" progId="Equation.DSMT4">
                    <p:embed/>
                  </p:oleObj>
                </mc:Choice>
                <mc:Fallback>
                  <p:oleObj r:id="rId59" imgW="901700" imgH="254000" progId="Equation.DSMT4">
                    <p:embed/>
                    <p:pic>
                      <p:nvPicPr>
                        <p:cNvPr id="0" name="图片 3644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2069" y="15"/>
                          <a:ext cx="783" cy="222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9fb94c-b9ef-4209-88e1-3413946de4e5}"/>
</p:tagLst>
</file>

<file path=ppt/theme/theme1.xml><?xml version="1.0" encoding="utf-8"?>
<a:theme xmlns:a="http://schemas.openxmlformats.org/drawingml/2006/main" name="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y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演示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6C5DC"/>
      </a:accent5>
      <a:accent6>
        <a:srgbClr val="254C74"/>
      </a:accent6>
      <a:hlink>
        <a:srgbClr val="002850"/>
      </a:hlink>
      <a:folHlink>
        <a:srgbClr val="66B2FE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6C5DC"/>
        </a:accent5>
        <a:accent6>
          <a:srgbClr val="254C74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jy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2271</Words>
  <Application>Microsoft Office PowerPoint</Application>
  <PresentationFormat>全屏显示(4:3)</PresentationFormat>
  <Paragraphs>313</Paragraphs>
  <Slides>111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111</vt:i4>
      </vt:variant>
    </vt:vector>
  </HeadingPairs>
  <TitlesOfParts>
    <vt:vector size="132" baseType="lpstr">
      <vt:lpstr>Math1</vt:lpstr>
      <vt:lpstr>Math3</vt:lpstr>
      <vt:lpstr>MS UI Gothic</vt:lpstr>
      <vt:lpstr>黑体</vt:lpstr>
      <vt:lpstr>华文细黑</vt:lpstr>
      <vt:lpstr>楷体_GB2312</vt:lpstr>
      <vt:lpstr>宋体</vt:lpstr>
      <vt:lpstr>幼圆</vt:lpstr>
      <vt:lpstr>Arial</vt:lpstr>
      <vt:lpstr>Times New Roman</vt:lpstr>
      <vt:lpstr>Wingdings</vt:lpstr>
      <vt:lpstr>演示设计模板</vt:lpstr>
      <vt:lpstr>jy3</vt:lpstr>
      <vt:lpstr>1_演示设计模板</vt:lpstr>
      <vt:lpstr>2_演示设计模板</vt:lpstr>
      <vt:lpstr>1_jy3</vt:lpstr>
      <vt:lpstr>Microsoft 公式 3.0</vt:lpstr>
      <vt:lpstr>Microsoft Equation</vt:lpstr>
      <vt:lpstr>Equation.DSMT4</vt:lpstr>
      <vt:lpstr>Microsoft Word 97 - 2003 文档</vt:lpstr>
      <vt:lpstr>Document</vt:lpstr>
      <vt:lpstr>第七章  参数估计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 矩估计法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 估计量的评选标准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二、有效性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谢！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587</cp:revision>
  <dcterms:created xsi:type="dcterms:W3CDTF">2008-05-06T01:42:00Z</dcterms:created>
  <dcterms:modified xsi:type="dcterms:W3CDTF">2021-05-24T05:28:49Z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