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sldIdLst>
    <p:sldId id="270" r:id="rId4"/>
    <p:sldId id="267" r:id="rId5"/>
    <p:sldId id="257" r:id="rId6"/>
    <p:sldId id="258" r:id="rId7"/>
    <p:sldId id="259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1" y="2889253"/>
            <a:ext cx="2870689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9290" y="2889253"/>
            <a:ext cx="2869223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8512" y="2889253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80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7813"/>
            <a:ext cx="2196611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7813"/>
            <a:ext cx="6031523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927" y="188640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4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196755"/>
            <a:ext cx="4044462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754339"/>
            <a:ext cx="4044462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4"/>
            <a:ext cx="82296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4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4642338" y="1196754"/>
            <a:ext cx="4044462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/>
              <a:cs typeface="+mn-cs"/>
            </a:endParaRPr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1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196754"/>
            <a:ext cx="8368811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40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40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6" y="4406903"/>
            <a:ext cx="797063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6" y="2906713"/>
            <a:ext cx="79706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4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8" y="1196754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7874"/>
            <a:ext cx="4112781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872534"/>
            <a:ext cx="4112781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1740" y="1207874"/>
            <a:ext cx="411427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1740" y="1872534"/>
            <a:ext cx="411427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1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9" y="273053"/>
            <a:ext cx="5250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88640"/>
            <a:ext cx="83688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196754"/>
            <a:ext cx="8368811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fld id="{E9B62FF0-E675-408A-BF24-1AD66CDE0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2442CA05-81D3-4306-AF06-2BABD25DF14B}" type="slidenum">
              <a:rPr lang="zh-CN" altLang="en-US" smtClean="0"/>
            </a:fld>
            <a:endParaRPr lang="zh-CN" alt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43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750">
                <a:latin typeface="+mn-lt"/>
                <a:ea typeface="宋体" pitchFamily="2" charset="-122"/>
              </a:defRPr>
            </a:lvl1pPr>
          </a:lstStyle>
          <a:p>
            <a:pPr defTabSz="685800"/>
            <a:fld id="{E305DFDA-4271-476C-9569-C6C48A942A41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750">
                <a:latin typeface="+mn-lt"/>
                <a:ea typeface="宋体" pitchFamily="2" charset="-122"/>
              </a:defRPr>
            </a:lvl1pPr>
          </a:lstStyle>
          <a:p>
            <a:pPr defTabSz="6858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50">
                <a:latin typeface="+mn-lt"/>
                <a:ea typeface="宋体" pitchFamily="2" charset="-122"/>
              </a:defRPr>
            </a:lvl1pPr>
          </a:lstStyle>
          <a:p>
            <a:pPr defTabSz="685800"/>
            <a:fld id="{C7A742A4-B89D-4C9D-88A5-5ED5B16655DD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1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5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宋体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925" b="1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19430" indent="-2609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50">
          <a:solidFill>
            <a:schemeClr val="tx1"/>
          </a:solidFill>
          <a:latin typeface="+mn-lt"/>
          <a:ea typeface="+mn-ea"/>
        </a:defRPr>
      </a:lvl2pPr>
      <a:lvl3pPr marL="740410" indent="-22034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25">
          <a:solidFill>
            <a:schemeClr val="tx1"/>
          </a:solidFill>
          <a:latin typeface="+mn-lt"/>
          <a:ea typeface="+mn-ea"/>
        </a:defRPr>
      </a:lvl3pPr>
      <a:lvl4pPr marL="96075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4pPr>
      <a:lvl5pPr marL="11988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5417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18846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2275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5704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zh-CN" altLang="en-US" dirty="0"/>
              <a:t>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2022.4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某个</a:t>
            </a:r>
            <a:r>
              <a:rPr lang="en-US" altLang="zh-CN" dirty="0">
                <a:solidFill>
                  <a:srgbClr val="000000"/>
                </a:solidFill>
              </a:rPr>
              <a:t>CDMA</a:t>
            </a:r>
            <a:r>
              <a:rPr lang="zh-CN" altLang="en-US" dirty="0">
                <a:solidFill>
                  <a:srgbClr val="000000"/>
                </a:solidFill>
              </a:rPr>
              <a:t>站接受方收到一条如下的碎片系列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-1+1-3+1-1-3+1+1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假定有几个站的码片向量如下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 A</a:t>
            </a:r>
            <a:r>
              <a:rPr lang="zh-CN" altLang="en-US" dirty="0">
                <a:solidFill>
                  <a:srgbClr val="000000"/>
                </a:solidFill>
              </a:rPr>
              <a:t>站  码片序列为（</a:t>
            </a:r>
            <a:r>
              <a:rPr lang="en-US" altLang="zh-CN" dirty="0">
                <a:solidFill>
                  <a:srgbClr val="000000"/>
                </a:solidFill>
              </a:rPr>
              <a:t>-1-1-1+1+1-1+1+1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 B</a:t>
            </a:r>
            <a:r>
              <a:rPr lang="zh-CN" altLang="en-US" dirty="0">
                <a:solidFill>
                  <a:srgbClr val="000000"/>
                </a:solidFill>
              </a:rPr>
              <a:t>站 码片序列为 （</a:t>
            </a:r>
            <a:r>
              <a:rPr lang="en-US" altLang="zh-CN" dirty="0">
                <a:solidFill>
                  <a:srgbClr val="000000"/>
                </a:solidFill>
              </a:rPr>
              <a:t>-1-1+1-1+1+1+1-1)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C</a:t>
            </a:r>
            <a:r>
              <a:rPr lang="zh-CN" altLang="en-US" dirty="0">
                <a:solidFill>
                  <a:srgbClr val="000000"/>
                </a:solidFill>
              </a:rPr>
              <a:t>站码片序列为     （</a:t>
            </a:r>
            <a:r>
              <a:rPr lang="en-US" altLang="zh-CN" dirty="0">
                <a:solidFill>
                  <a:srgbClr val="000000"/>
                </a:solidFill>
              </a:rPr>
              <a:t>-1+1-1+1+1+1-1-1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0"/>
            <a:r>
              <a:rPr lang="en-US" altLang="zh-CN" dirty="0" smtClean="0">
                <a:solidFill>
                  <a:srgbClr val="000000"/>
                </a:solidFill>
              </a:rPr>
              <a:t>D</a:t>
            </a:r>
            <a:r>
              <a:rPr lang="zh-CN" altLang="en-US" dirty="0" smtClean="0">
                <a:solidFill>
                  <a:srgbClr val="000000"/>
                </a:solidFill>
              </a:rPr>
              <a:t>站码片序列为     （</a:t>
            </a:r>
            <a:r>
              <a:rPr lang="en-US" altLang="zh-CN" dirty="0" smtClean="0">
                <a:solidFill>
                  <a:srgbClr val="000000"/>
                </a:solidFill>
              </a:rPr>
              <a:t>-1+1-1-1-1-1+1-1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</a:rPr>
              <a:t>试问 哪些站点发送了数据？分别发送那什么？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692728"/>
            <a:ext cx="8368811" cy="5438200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站为例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S </a:t>
            </a:r>
            <a:r>
              <a:rPr lang="zh-CN" altLang="en-US" dirty="0" smtClean="0"/>
              <a:t>为收到的叠加信号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接收段将收到的叠加信号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的码片序列进行内积；</a:t>
            </a:r>
            <a:endParaRPr lang="en-US" altLang="zh-CN" dirty="0" smtClean="0"/>
          </a:p>
          <a:p>
            <a:r>
              <a:rPr lang="en-US" altLang="zh-CN" dirty="0" smtClean="0"/>
              <a:t>S.A=(-1+1-3+1-1-3+1+1).(-1-1-1+1+1-1+1+1) </a:t>
            </a:r>
            <a:endParaRPr lang="en-US" altLang="zh-CN" dirty="0" smtClean="0"/>
          </a:p>
          <a:p>
            <a:r>
              <a:rPr lang="en-US" altLang="zh-CN" dirty="0" smtClean="0"/>
              <a:t>      = (+1-1+3+1-1+3+1+1)/8=8/8=1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站发送了比特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同理 </a:t>
            </a:r>
            <a:r>
              <a:rPr lang="en-US" altLang="zh-CN" dirty="0" smtClean="0"/>
              <a:t>B</a:t>
            </a:r>
            <a:r>
              <a:rPr lang="zh-CN" altLang="en-US" dirty="0" smtClean="0"/>
              <a:t>站发送了比特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没有发送数据，</a:t>
            </a:r>
            <a:r>
              <a:rPr lang="en-US" altLang="zh-CN" dirty="0" smtClean="0"/>
              <a:t>D  </a:t>
            </a:r>
            <a:r>
              <a:rPr lang="zh-CN" altLang="en-US" dirty="0" smtClean="0"/>
              <a:t>发送了</a:t>
            </a:r>
            <a:r>
              <a:rPr lang="en-US" altLang="zh-CN" dirty="0" smtClean="0"/>
              <a:t>1. </a:t>
            </a:r>
            <a:r>
              <a:rPr lang="zh-CN" altLang="en-US" smtClean="0"/>
              <a:t>（要有具体的计算过程）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第一、二章习题答案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2022.4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第一章习题讲解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1-28 </a:t>
            </a:r>
            <a:r>
              <a:rPr lang="zh-CN" altLang="en-US" dirty="0" smtClean="0"/>
              <a:t>上传一个文件</a:t>
            </a:r>
            <a:r>
              <a:rPr lang="en-US" altLang="zh-CN" dirty="0" smtClean="0"/>
              <a:t>1.5MB</a:t>
            </a:r>
            <a:r>
              <a:rPr lang="zh-CN" altLang="en-US" dirty="0" smtClean="0"/>
              <a:t>文件，分组长度为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，往返时间</a:t>
            </a:r>
            <a:r>
              <a:rPr lang="en-US" altLang="zh-CN" dirty="0" smtClean="0"/>
              <a:t>RTT=80ms,tcp</a:t>
            </a:r>
            <a:r>
              <a:rPr lang="zh-CN" altLang="en-US" dirty="0"/>
              <a:t>连</a:t>
            </a:r>
            <a:r>
              <a:rPr lang="zh-CN" altLang="en-US" dirty="0" smtClean="0"/>
              <a:t>接需要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RTT,</a:t>
            </a:r>
            <a:r>
              <a:rPr lang="zh-CN" altLang="en-US" dirty="0" smtClean="0"/>
              <a:t>试计算在以下几种情况下接受方收到最后一个比特所需的时间。</a:t>
            </a:r>
            <a:endParaRPr lang="zh-CN" altLang="en-US" dirty="0" smtClean="0"/>
          </a:p>
          <a:p>
            <a:r>
              <a:rPr lang="zh-CN" altLang="en-US" dirty="0"/>
              <a:t>https://blog.csdn.net/m0_45972156/article/details/120497891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RTT</a:t>
            </a:r>
            <a:r>
              <a:rPr lang="zh-CN" altLang="en-US" dirty="0">
                <a:solidFill>
                  <a:srgbClr val="FF0000"/>
                </a:solidFill>
              </a:rPr>
              <a:t>：往返时延。是指数据从网络一端传到另一端所需的时间。通常，时延由发送时延、传播时延、排队时延、处理时延四个部分组成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2" y="476673"/>
            <a:ext cx="8368811" cy="5654254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）数据发送速率为</a:t>
            </a:r>
            <a:r>
              <a:rPr lang="en-US" altLang="zh-CN" dirty="0" smtClean="0"/>
              <a:t>10M bps,</a:t>
            </a:r>
            <a:r>
              <a:rPr lang="zh-CN" altLang="en-US" dirty="0" smtClean="0"/>
              <a:t>数据分组可以连续发送</a:t>
            </a:r>
            <a:endParaRPr lang="en-US" altLang="zh-CN" dirty="0" smtClean="0"/>
          </a:p>
          <a:p>
            <a:r>
              <a:rPr lang="zh-CN" altLang="en-US" dirty="0" smtClean="0"/>
              <a:t>解答：总时间</a:t>
            </a:r>
            <a:r>
              <a:rPr lang="en-US" altLang="zh-CN" dirty="0" smtClean="0"/>
              <a:t>=</a:t>
            </a:r>
            <a:r>
              <a:rPr lang="zh-CN" altLang="en-US" dirty="0" smtClean="0"/>
              <a:t>发送时延</a:t>
            </a:r>
            <a:r>
              <a:rPr lang="en-US" altLang="zh-CN" dirty="0" smtClean="0"/>
              <a:t>+</a:t>
            </a:r>
            <a:r>
              <a:rPr lang="zh-CN" altLang="en-US" dirty="0" smtClean="0"/>
              <a:t>连接时延</a:t>
            </a:r>
            <a:r>
              <a:rPr lang="en-US" altLang="zh-CN" dirty="0" smtClean="0"/>
              <a:t>+</a:t>
            </a:r>
            <a:r>
              <a:rPr lang="zh-CN" altLang="en-US" dirty="0" smtClean="0"/>
              <a:t>传播时延</a:t>
            </a:r>
            <a:endParaRPr lang="en-US" altLang="zh-CN" dirty="0"/>
          </a:p>
          <a:p>
            <a:r>
              <a:rPr lang="zh-CN" altLang="en-US" dirty="0" smtClean="0"/>
              <a:t>因为是连续发送分组，</a:t>
            </a:r>
            <a:endParaRPr lang="en-US" altLang="zh-CN" dirty="0" smtClean="0"/>
          </a:p>
          <a:p>
            <a:r>
              <a:rPr lang="zh-CN" altLang="en-US" dirty="0" smtClean="0"/>
              <a:t>发送时延</a:t>
            </a:r>
            <a:r>
              <a:rPr lang="en-US" altLang="zh-CN" dirty="0" smtClean="0"/>
              <a:t>= 1.5</a:t>
            </a:r>
            <a:r>
              <a:rPr lang="zh-CN" altLang="en-US" dirty="0" smtClean="0"/>
              <a:t>*</a:t>
            </a:r>
            <a:r>
              <a:rPr lang="en-US" altLang="zh-CN" dirty="0" smtClean="0"/>
              <a:t>2 </a:t>
            </a:r>
            <a:r>
              <a:rPr lang="en-US" altLang="zh-CN" baseline="30000" dirty="0" smtClean="0"/>
              <a:t>20</a:t>
            </a:r>
            <a:r>
              <a:rPr lang="zh-CN" altLang="en-US" dirty="0" smtClean="0"/>
              <a:t>*</a:t>
            </a:r>
            <a:r>
              <a:rPr lang="en-US" altLang="zh-CN" dirty="0" smtClean="0"/>
              <a:t>8/10</a:t>
            </a:r>
            <a:r>
              <a:rPr lang="zh-CN" altLang="en-US" dirty="0" smtClean="0"/>
              <a:t>*</a:t>
            </a:r>
            <a:r>
              <a:rPr lang="en-US" altLang="zh-CN" dirty="0" smtClean="0"/>
              <a:t>10 </a:t>
            </a:r>
            <a:r>
              <a:rPr lang="en-US" altLang="zh-CN" baseline="30000" dirty="0" smtClean="0"/>
              <a:t>6  =</a:t>
            </a:r>
            <a:r>
              <a:rPr lang="en-US" altLang="zh-CN" dirty="0" smtClean="0"/>
              <a:t>1.258 s</a:t>
            </a:r>
            <a:endParaRPr lang="en-US" altLang="zh-CN" dirty="0" smtClean="0"/>
          </a:p>
          <a:p>
            <a:r>
              <a:rPr lang="zh-CN" altLang="en-US" dirty="0"/>
              <a:t>连</a:t>
            </a:r>
            <a:r>
              <a:rPr lang="zh-CN" altLang="en-US" dirty="0" smtClean="0"/>
              <a:t>接时延 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0.08=0.16s</a:t>
            </a:r>
            <a:endParaRPr lang="en-US" altLang="zh-CN" dirty="0" smtClean="0"/>
          </a:p>
          <a:p>
            <a:r>
              <a:rPr lang="zh-CN" altLang="en-US" dirty="0"/>
              <a:t>传</a:t>
            </a:r>
            <a:r>
              <a:rPr lang="zh-CN" altLang="en-US" dirty="0" smtClean="0"/>
              <a:t>播时延  最后一个分组传播时延 </a:t>
            </a:r>
            <a:r>
              <a:rPr lang="en-US" altLang="zh-CN" dirty="0" smtClean="0"/>
              <a:t>0.5RTT=0.04  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有结果为</a:t>
            </a:r>
            <a:r>
              <a:rPr lang="en-US" altLang="zh-CN" dirty="0" smtClean="0"/>
              <a:t>=1.258+0.16+0.04=1.458S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2" y="476673"/>
            <a:ext cx="8368811" cy="5654254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）数据发送速率为</a:t>
            </a:r>
            <a:r>
              <a:rPr lang="en-US" altLang="zh-CN" dirty="0">
                <a:solidFill>
                  <a:srgbClr val="000000"/>
                </a:solidFill>
              </a:rPr>
              <a:t>10M </a:t>
            </a:r>
            <a:r>
              <a:rPr lang="en-US" altLang="zh-CN" dirty="0" smtClean="0">
                <a:solidFill>
                  <a:srgbClr val="000000"/>
                </a:solidFill>
              </a:rPr>
              <a:t>bps,</a:t>
            </a:r>
            <a:r>
              <a:rPr lang="zh-CN" altLang="en-US" dirty="0" smtClean="0">
                <a:solidFill>
                  <a:srgbClr val="000000"/>
                </a:solidFill>
              </a:rPr>
              <a:t>每次发完要等待一个</a:t>
            </a:r>
            <a:r>
              <a:rPr lang="en-US" altLang="zh-CN" dirty="0" smtClean="0">
                <a:solidFill>
                  <a:srgbClr val="000000"/>
                </a:solidFill>
              </a:rPr>
              <a:t>RTT</a:t>
            </a:r>
            <a:r>
              <a:rPr lang="zh-CN" altLang="en-US" dirty="0" smtClean="0">
                <a:solidFill>
                  <a:srgbClr val="000000"/>
                </a:solidFill>
              </a:rPr>
              <a:t>时间才能发送下一个数</a:t>
            </a:r>
            <a:r>
              <a:rPr lang="zh-CN" altLang="en-US" dirty="0">
                <a:solidFill>
                  <a:srgbClr val="000000"/>
                </a:solidFill>
              </a:rPr>
              <a:t>据分</a:t>
            </a:r>
            <a:r>
              <a:rPr lang="zh-CN" altLang="en-US" dirty="0" smtClean="0">
                <a:solidFill>
                  <a:srgbClr val="000000"/>
                </a:solidFill>
              </a:rPr>
              <a:t>组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</a:rPr>
              <a:t>解答： 发送后要收到确认消息再发下一个分组。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564" y="3114642"/>
            <a:ext cx="3017782" cy="3304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(2)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分组个数</a:t>
            </a:r>
            <a:r>
              <a:rPr lang="en-US" altLang="zh-CN" dirty="0">
                <a:solidFill>
                  <a:srgbClr val="000000"/>
                </a:solidFill>
              </a:rPr>
              <a:t>=1.5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en-US" altLang="zh-CN" baseline="30000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8/1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en-US" altLang="zh-CN" baseline="30000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8=1536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最后一个分组是单程的，其余</a:t>
            </a:r>
            <a:r>
              <a:rPr lang="en-US" altLang="zh-CN" dirty="0">
                <a:solidFill>
                  <a:srgbClr val="000000"/>
                </a:solidFill>
              </a:rPr>
              <a:t>1535 </a:t>
            </a:r>
            <a:r>
              <a:rPr lang="zh-CN" altLang="en-US" dirty="0">
                <a:solidFill>
                  <a:srgbClr val="000000"/>
                </a:solidFill>
              </a:rPr>
              <a:t>都是一个</a:t>
            </a:r>
            <a:r>
              <a:rPr lang="en-US" altLang="zh-CN" dirty="0">
                <a:solidFill>
                  <a:srgbClr val="000000"/>
                </a:solidFill>
              </a:rPr>
              <a:t>RTT(</a:t>
            </a:r>
            <a:r>
              <a:rPr lang="zh-CN" altLang="en-US" dirty="0">
                <a:solidFill>
                  <a:srgbClr val="000000"/>
                </a:solidFill>
              </a:rPr>
              <a:t>来回）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总时间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1535RTT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发送总时延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连接时延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最后一个分组的传播时延（</a:t>
            </a:r>
            <a:r>
              <a:rPr lang="en-US" altLang="zh-CN" dirty="0">
                <a:solidFill>
                  <a:srgbClr val="000000"/>
                </a:solidFill>
              </a:rPr>
              <a:t>0.5RTT)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</a:rPr>
              <a:t>=1535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0.08+1.258+0.16+0.04=122.8+1.258+0.16+0.04 =124.258s</a:t>
            </a:r>
            <a:endParaRPr lang="en-US" altLang="zh-CN" dirty="0">
              <a:solidFill>
                <a:srgbClr val="00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在上一题的基础上再多算一个等待时间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(3) </a:t>
            </a:r>
            <a:r>
              <a:rPr lang="zh-CN" altLang="en-US" dirty="0" smtClean="0"/>
              <a:t>不考虑发送时延，规定在每个</a:t>
            </a:r>
            <a:r>
              <a:rPr lang="en-US" altLang="zh-CN" dirty="0" smtClean="0"/>
              <a:t>RTT</a:t>
            </a:r>
            <a:r>
              <a:rPr lang="zh-CN" altLang="en-US" dirty="0" smtClean="0"/>
              <a:t>往返时间内只能发送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个分组。</a:t>
            </a:r>
            <a:endParaRPr lang="en-US" altLang="zh-CN" dirty="0" smtClean="0"/>
          </a:p>
          <a:p>
            <a:pPr lvl="0"/>
            <a:r>
              <a:rPr lang="zh-CN" altLang="en-US" dirty="0">
                <a:solidFill>
                  <a:srgbClr val="000000"/>
                </a:solidFill>
              </a:rPr>
              <a:t>分组个数</a:t>
            </a:r>
            <a:r>
              <a:rPr lang="en-US" altLang="zh-CN" dirty="0">
                <a:solidFill>
                  <a:srgbClr val="000000"/>
                </a:solidFill>
              </a:rPr>
              <a:t>=1.5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en-US" altLang="zh-CN" baseline="30000" dirty="0">
                <a:solidFill>
                  <a:srgbClr val="000000"/>
                </a:solidFill>
              </a:rPr>
              <a:t>20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8/1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2 </a:t>
            </a:r>
            <a:r>
              <a:rPr lang="en-US" altLang="zh-CN" baseline="30000" dirty="0">
                <a:solidFill>
                  <a:srgbClr val="000000"/>
                </a:solidFill>
              </a:rPr>
              <a:t>10</a:t>
            </a:r>
            <a:r>
              <a:rPr lang="zh-CN" altLang="en-US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8=1536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smtClean="0"/>
              <a:t>1536</a:t>
            </a:r>
            <a:r>
              <a:rPr lang="en-US" altLang="zh-CN" dirty="0"/>
              <a:t>/</a:t>
            </a:r>
            <a:r>
              <a:rPr lang="en-US" altLang="zh-CN" dirty="0" smtClean="0"/>
              <a:t>20=76 </a:t>
            </a:r>
            <a:r>
              <a:rPr lang="zh-CN" altLang="en-US" dirty="0" smtClean="0"/>
              <a:t>（余数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在前</a:t>
            </a:r>
            <a:r>
              <a:rPr lang="en-US" altLang="zh-CN" dirty="0" smtClean="0"/>
              <a:t>76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RTT </a:t>
            </a:r>
            <a:r>
              <a:rPr lang="zh-CN" altLang="en-US" dirty="0" smtClean="0"/>
              <a:t>发送了</a:t>
            </a:r>
            <a:r>
              <a:rPr lang="en-US" altLang="zh-CN" dirty="0" smtClean="0"/>
              <a:t>76</a:t>
            </a:r>
            <a:r>
              <a:rPr lang="zh-CN" altLang="en-US" dirty="0" smtClean="0"/>
              <a:t>*</a:t>
            </a:r>
            <a:r>
              <a:rPr lang="en-US" altLang="zh-CN" dirty="0" smtClean="0"/>
              <a:t>20=1520</a:t>
            </a:r>
            <a:r>
              <a:rPr lang="zh-CN" altLang="en-US" dirty="0" smtClean="0"/>
              <a:t>个分组</a:t>
            </a:r>
            <a:endParaRPr lang="en-US" altLang="zh-CN" dirty="0" smtClean="0"/>
          </a:p>
          <a:p>
            <a:r>
              <a:rPr lang="zh-CN" altLang="en-US" dirty="0" smtClean="0"/>
              <a:t>在最后的一次发送中发送最后的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个分组，单程时间 </a:t>
            </a:r>
            <a:r>
              <a:rPr lang="en-US" altLang="zh-CN" dirty="0" smtClean="0"/>
              <a:t>0.5RTT</a:t>
            </a:r>
            <a:endParaRPr lang="en-US" altLang="zh-CN" dirty="0" smtClean="0"/>
          </a:p>
          <a:p>
            <a:r>
              <a:rPr lang="zh-CN" altLang="en-US" dirty="0" smtClean="0"/>
              <a:t>总时间</a:t>
            </a:r>
            <a:r>
              <a:rPr lang="en-US" altLang="zh-CN" dirty="0" smtClean="0"/>
              <a:t>=76RTT+</a:t>
            </a:r>
            <a:r>
              <a:rPr lang="zh-CN" altLang="en-US" dirty="0" smtClean="0"/>
              <a:t>连接时延</a:t>
            </a:r>
            <a:r>
              <a:rPr lang="en-US" altLang="zh-CN" dirty="0" smtClean="0"/>
              <a:t>+</a:t>
            </a:r>
            <a:r>
              <a:rPr lang="zh-CN" altLang="en-US" dirty="0" smtClean="0"/>
              <a:t>最后一次传播时延</a:t>
            </a:r>
            <a:r>
              <a:rPr lang="en-US" altLang="zh-CN" dirty="0" smtClean="0"/>
              <a:t>=76</a:t>
            </a:r>
            <a:r>
              <a:rPr lang="zh-CN" altLang="en-US" dirty="0" smtClean="0"/>
              <a:t>*</a:t>
            </a:r>
            <a:r>
              <a:rPr lang="en-US" altLang="zh-CN" dirty="0" smtClean="0"/>
              <a:t>0.08+0.16+0.5</a:t>
            </a:r>
            <a:r>
              <a:rPr lang="zh-CN" altLang="en-US" dirty="0" smtClean="0"/>
              <a:t>*</a:t>
            </a:r>
            <a:r>
              <a:rPr lang="en-US" altLang="zh-CN" dirty="0" smtClean="0"/>
              <a:t>0.08=6.28s 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2-07 </a:t>
            </a:r>
            <a:endParaRPr lang="en-US" altLang="zh-CN" dirty="0" smtClean="0"/>
          </a:p>
          <a:p>
            <a:r>
              <a:rPr lang="en-US" altLang="zh-CN" dirty="0" smtClean="0"/>
              <a:t>20000BAUD  ,</a:t>
            </a:r>
            <a:r>
              <a:rPr lang="zh-CN" altLang="en-US" dirty="0" smtClean="0"/>
              <a:t>如果采用振幅调制，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个等级，问数据传输速率？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=20000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16=20000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4=80000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BAUD </a:t>
            </a:r>
            <a:r>
              <a:rPr lang="zh-CN" altLang="en-US" dirty="0">
                <a:solidFill>
                  <a:srgbClr val="FF0000"/>
                </a:solidFill>
              </a:rPr>
              <a:t>波特，信息传输速率单位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奈氏准则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比特率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波特率</a:t>
            </a:r>
            <a:r>
              <a:rPr lang="en-US" altLang="zh-CN" dirty="0">
                <a:solidFill>
                  <a:srgbClr val="FF0000"/>
                </a:solidFill>
              </a:rPr>
              <a:t>*log₂N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：码元的状态值，本题中为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2-08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语音信道带宽</a:t>
            </a:r>
            <a:r>
              <a:rPr lang="en-US" altLang="zh-CN" dirty="0" smtClean="0"/>
              <a:t>3khz, </a:t>
            </a:r>
            <a:r>
              <a:rPr lang="zh-CN" altLang="en-US" dirty="0" smtClean="0"/>
              <a:t>传送</a:t>
            </a:r>
            <a:r>
              <a:rPr lang="en-US" altLang="zh-CN" dirty="0" smtClean="0"/>
              <a:t>64kbps </a:t>
            </a:r>
            <a:r>
              <a:rPr lang="zh-CN" altLang="en-US" dirty="0" smtClean="0"/>
              <a:t>的数据，</a:t>
            </a:r>
            <a:endParaRPr lang="en-US" altLang="zh-CN" dirty="0" smtClean="0"/>
          </a:p>
          <a:p>
            <a:r>
              <a:rPr lang="zh-CN" altLang="en-US" dirty="0"/>
              <a:t>信</a:t>
            </a:r>
            <a:r>
              <a:rPr lang="zh-CN" altLang="en-US" dirty="0" smtClean="0"/>
              <a:t>道的信噪比 （分别用比值和分贝表示）</a:t>
            </a:r>
            <a:endParaRPr lang="en-US" altLang="zh-CN" dirty="0" smtClean="0"/>
          </a:p>
          <a:p>
            <a:r>
              <a:rPr lang="zh-CN" altLang="en-US" dirty="0" smtClean="0"/>
              <a:t>答：香农定理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C=W*log2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1+s/n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=3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(1+S/N)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S/N=2 </a:t>
            </a:r>
            <a:r>
              <a:rPr lang="en-US" altLang="zh-CN" baseline="30000" dirty="0" smtClean="0"/>
              <a:t>64/3   </a:t>
            </a:r>
            <a:r>
              <a:rPr lang="en-US" altLang="zh-CN" dirty="0" smtClean="0"/>
              <a:t>-1~=2640000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贝</a:t>
            </a:r>
            <a:r>
              <a:rPr lang="en-US" altLang="zh-CN" dirty="0" smtClean="0"/>
              <a:t>= log</a:t>
            </a:r>
            <a:r>
              <a:rPr lang="en-US" altLang="zh-CN" baseline="-25000" dirty="0" smtClean="0"/>
              <a:t>10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S/N)</a:t>
            </a:r>
            <a:r>
              <a:rPr lang="en-US" altLang="zh-CN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≈</a:t>
            </a:r>
            <a:r>
              <a:rPr lang="en-US" altLang="zh-CN" dirty="0" smtClean="0"/>
              <a:t>64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文字</Application>
  <PresentationFormat>全屏显示(4:3)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汉仪书宋二KW</vt:lpstr>
      <vt:lpstr>Times New Roman</vt:lpstr>
      <vt:lpstr>黑体</vt:lpstr>
      <vt:lpstr>汉仪中黑KW</vt:lpstr>
      <vt:lpstr>Tahoma</vt:lpstr>
      <vt:lpstr>Arial</vt:lpstr>
      <vt:lpstr>宋体</vt:lpstr>
      <vt:lpstr>Yu Gothic Light</vt:lpstr>
      <vt:lpstr>冬青黑体简体中文</vt:lpstr>
      <vt:lpstr>微软雅黑</vt:lpstr>
      <vt:lpstr>汉仪旗黑</vt:lpstr>
      <vt:lpstr>宋体</vt:lpstr>
      <vt:lpstr>Arial Unicode MS</vt:lpstr>
      <vt:lpstr>Calibri</vt:lpstr>
      <vt:lpstr>Helvetica Neue</vt:lpstr>
      <vt:lpstr>宋体-简</vt:lpstr>
      <vt:lpstr>CN(myzh)Icon</vt:lpstr>
      <vt:lpstr>Network</vt:lpstr>
      <vt:lpstr>习题讲解</vt:lpstr>
      <vt:lpstr>第一、二章习题答案</vt:lpstr>
      <vt:lpstr>第一章习题讲解</vt:lpstr>
      <vt:lpstr>PowerPoint 演示文稿</vt:lpstr>
      <vt:lpstr>PowerPoint 演示文稿</vt:lpstr>
      <vt:lpstr>  (2) </vt:lpstr>
      <vt:lpstr>PowerPoint 演示文稿</vt:lpstr>
      <vt:lpstr>第二章作业</vt:lpstr>
      <vt:lpstr>2-08</vt:lpstr>
      <vt:lpstr>2-16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第一、二章习题 </dc:title>
  <dc:creator>windows</dc:creator>
  <cp:lastModifiedBy>kchankc</cp:lastModifiedBy>
  <cp:revision>25</cp:revision>
  <dcterms:created xsi:type="dcterms:W3CDTF">2022-05-16T13:27:23Z</dcterms:created>
  <dcterms:modified xsi:type="dcterms:W3CDTF">2022-05-16T13:27:23Z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