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273" r:id="rId3"/>
    <p:sldId id="257" r:id="rId4"/>
    <p:sldId id="258" r:id="rId5"/>
    <p:sldId id="274" r:id="rId6"/>
    <p:sldId id="275" r:id="rId7"/>
    <p:sldId id="276" r:id="rId8"/>
    <p:sldId id="259" r:id="rId9"/>
    <p:sldId id="263" r:id="rId10"/>
    <p:sldId id="277" r:id="rId11"/>
    <p:sldId id="264" r:id="rId12"/>
    <p:sldId id="278" r:id="rId13"/>
    <p:sldId id="279" r:id="rId14"/>
    <p:sldId id="266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C28D6-3DAF-402F-AA57-1A4C2823DAA3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5C6B-AAF5-418B-8B46-AEF407F82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6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02CC29-53F3-4D08-A819-C2203B45D8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416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C5C232-EDCE-4F05-8485-93B1EC3672A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007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1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2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40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40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4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4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1" y="2889253"/>
            <a:ext cx="2870689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9290" y="2889253"/>
            <a:ext cx="2869223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8512" y="2889253"/>
            <a:ext cx="2870688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9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196754"/>
            <a:ext cx="8368811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75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6" y="4406903"/>
            <a:ext cx="797063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6" y="2906713"/>
            <a:ext cx="79706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8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4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8808" y="1196754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17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7874"/>
            <a:ext cx="4112781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872534"/>
            <a:ext cx="4112781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1740" y="1207874"/>
            <a:ext cx="411427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1740" y="1872534"/>
            <a:ext cx="411427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51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109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00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9" y="273053"/>
            <a:ext cx="5250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64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75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697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7813"/>
            <a:ext cx="2196611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7813"/>
            <a:ext cx="6031523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927" y="188640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4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196755"/>
            <a:ext cx="4044462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8" y="3754339"/>
            <a:ext cx="4044462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030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4"/>
            <a:ext cx="82296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4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2338" y="1196754"/>
            <a:ext cx="4044462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9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3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7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3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2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itchFamily="2" charset="-122"/>
              </a:defRPr>
            </a:lvl1pPr>
          </a:lstStyle>
          <a:p>
            <a:fld id="{E305DFDA-4271-476C-9569-C6C48A942A41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itchFamily="2" charset="-122"/>
              </a:defRPr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1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</p:grp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0" y="1268415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C0C0C0">
                  <a:alpha val="31000"/>
                </a:srgb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16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88640"/>
            <a:ext cx="836881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196754"/>
            <a:ext cx="8368811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fld id="{E9B62FF0-E675-408A-BF24-1AD66CDE0D30}" type="datetimeFigureOut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2022/5/9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fld id="{2442CA05-81D3-4306-AF06-2BABD25DF14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3" y="188643"/>
            <a:ext cx="1038402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第三章习题答案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2022.5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21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5431730" y="5233644"/>
            <a:ext cx="1144588" cy="142875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2190058" y="5017744"/>
            <a:ext cx="4386263" cy="14287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00" name="Line 4"/>
          <p:cNvSpPr>
            <a:spLocks noChangeShapeType="1"/>
          </p:cNvSpPr>
          <p:nvPr/>
        </p:nvSpPr>
        <p:spPr bwMode="auto">
          <a:xfrm>
            <a:off x="2013280" y="543098"/>
            <a:ext cx="4660900" cy="0"/>
          </a:xfrm>
          <a:prstGeom prst="line">
            <a:avLst/>
          </a:prstGeom>
          <a:noFill/>
          <a:ln w="57150" cmpd="dbl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>
            <a:off x="2006930" y="254173"/>
            <a:ext cx="46736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02" name="Rectangle 6"/>
          <p:cNvSpPr>
            <a:spLocks noChangeArrowheads="1"/>
          </p:cNvSpPr>
          <p:nvPr/>
        </p:nvSpPr>
        <p:spPr bwMode="auto">
          <a:xfrm>
            <a:off x="3875418" y="44626"/>
            <a:ext cx="708528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1 km</a:t>
            </a:r>
          </a:p>
        </p:txBody>
      </p:sp>
      <p:sp>
        <p:nvSpPr>
          <p:cNvPr id="413703" name="Line 7"/>
          <p:cNvSpPr>
            <a:spLocks noChangeShapeType="1"/>
          </p:cNvSpPr>
          <p:nvPr/>
        </p:nvSpPr>
        <p:spPr bwMode="auto">
          <a:xfrm>
            <a:off x="2002169" y="547864"/>
            <a:ext cx="0" cy="180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2006930" y="547864"/>
            <a:ext cx="4648200" cy="8683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1746580" y="198613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A</a:t>
            </a:r>
          </a:p>
        </p:txBody>
      </p:sp>
      <p:sp>
        <p:nvSpPr>
          <p:cNvPr id="413706" name="Rectangle 10"/>
          <p:cNvSpPr>
            <a:spLocks noChangeArrowheads="1"/>
          </p:cNvSpPr>
          <p:nvPr/>
        </p:nvSpPr>
        <p:spPr bwMode="auto">
          <a:xfrm>
            <a:off x="6569405" y="198613"/>
            <a:ext cx="3494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B</a:t>
            </a:r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 flipH="1">
            <a:off x="1884694" y="890764"/>
            <a:ext cx="6350" cy="109061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1665621" y="1222551"/>
            <a:ext cx="2628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b="1" i="1">
                <a:solidFill>
                  <a:srgbClr val="000099"/>
                </a:solidFill>
                <a:latin typeface="Arial"/>
                <a:ea typeface="黑体" pitchFamily="2" charset="-122"/>
              </a:rPr>
              <a:t>t</a:t>
            </a:r>
          </a:p>
        </p:txBody>
      </p:sp>
      <p:sp>
        <p:nvSpPr>
          <p:cNvPr id="413709" name="Line 13"/>
          <p:cNvSpPr>
            <a:spLocks noChangeShapeType="1"/>
          </p:cNvSpPr>
          <p:nvPr/>
        </p:nvSpPr>
        <p:spPr bwMode="auto">
          <a:xfrm>
            <a:off x="6674180" y="536748"/>
            <a:ext cx="0" cy="148431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10" name="Line 14"/>
          <p:cNvSpPr>
            <a:spLocks noChangeShapeType="1"/>
          </p:cNvSpPr>
          <p:nvPr/>
        </p:nvSpPr>
        <p:spPr bwMode="auto">
          <a:xfrm flipH="1">
            <a:off x="2002171" y="1251127"/>
            <a:ext cx="4670425" cy="87947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grpSp>
        <p:nvGrpSpPr>
          <p:cNvPr id="413711" name="Group 15"/>
          <p:cNvGrpSpPr>
            <a:grpSpLocks/>
          </p:cNvGrpSpPr>
          <p:nvPr/>
        </p:nvGrpSpPr>
        <p:grpSpPr bwMode="auto">
          <a:xfrm>
            <a:off x="5445455" y="543098"/>
            <a:ext cx="965200" cy="793750"/>
            <a:chOff x="3364" y="411"/>
            <a:chExt cx="608" cy="500"/>
          </a:xfrm>
        </p:grpSpPr>
        <p:sp>
          <p:nvSpPr>
            <p:cNvPr id="413712" name="Line 16"/>
            <p:cNvSpPr>
              <a:spLocks noChangeShapeType="1"/>
            </p:cNvSpPr>
            <p:nvPr/>
          </p:nvSpPr>
          <p:spPr bwMode="auto">
            <a:xfrm>
              <a:off x="3755" y="728"/>
              <a:ext cx="112" cy="18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13713" name="AutoShape 17"/>
            <p:cNvSpPr>
              <a:spLocks noChangeArrowheads="1"/>
            </p:cNvSpPr>
            <p:nvPr/>
          </p:nvSpPr>
          <p:spPr bwMode="auto">
            <a:xfrm>
              <a:off x="3364" y="411"/>
              <a:ext cx="608" cy="454"/>
            </a:xfrm>
            <a:prstGeom prst="irregularSeal1">
              <a:avLst/>
            </a:prstGeom>
            <a:solidFill>
              <a:srgbClr val="FFCCFF"/>
            </a:solidFill>
            <a:ln w="12700">
              <a:solidFill>
                <a:srgbClr val="FFCC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eaLnBrk="0" hangingPunct="0">
                <a:defRPr/>
              </a:pPr>
              <a:r>
                <a:rPr kumimoji="1" lang="zh-CN" altLang="en-US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碰撞</a:t>
              </a:r>
            </a:p>
          </p:txBody>
        </p:sp>
      </p:grp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7006533" y="3285480"/>
            <a:ext cx="2042547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kumimoji="1" lang="en-US" altLang="zh-CN" b="1" i="1">
                <a:solidFill>
                  <a:srgbClr val="000099"/>
                </a:solidFill>
                <a:latin typeface="Arial"/>
                <a:ea typeface="黑体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 = 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  <a:sym typeface="Symbol" pitchFamily="18" charset="2"/>
              </a:rPr>
              <a:t>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 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  <a:sym typeface="Symbol" pitchFamily="18" charset="2"/>
              </a:rPr>
              <a:t> </a:t>
            </a:r>
            <a:endParaRPr kumimoji="1" lang="en-US" altLang="zh-CN" b="1">
              <a:solidFill>
                <a:srgbClr val="000099"/>
              </a:solidFill>
              <a:latin typeface="Arial"/>
              <a:ea typeface="黑体" pitchFamily="2" charset="-122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B </a:t>
            </a:r>
            <a:r>
              <a:rPr kumimoji="1" lang="zh-CN" altLang="en-US" b="1">
                <a:solidFill>
                  <a:srgbClr val="000099"/>
                </a:solidFill>
                <a:latin typeface="Arial"/>
                <a:ea typeface="黑体" pitchFamily="2" charset="-122"/>
              </a:rPr>
              <a:t>检测到信道空闲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kumimoji="1" lang="zh-CN" altLang="en-US" b="1">
                <a:solidFill>
                  <a:srgbClr val="000099"/>
                </a:solidFill>
                <a:latin typeface="Arial"/>
                <a:ea typeface="黑体" pitchFamily="2" charset="-122"/>
              </a:rPr>
              <a:t>发送数据</a:t>
            </a:r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7006529" y="4102846"/>
            <a:ext cx="1314784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kumimoji="1" lang="en-US" altLang="zh-CN" b="1" i="1">
                <a:solidFill>
                  <a:srgbClr val="000099"/>
                </a:solidFill>
                <a:latin typeface="Arial"/>
                <a:ea typeface="黑体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 = 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  <a:sym typeface="Symbol" pitchFamily="18" charset="2"/>
              </a:rPr>
              <a:t>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 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  <a:sym typeface="Symbol" pitchFamily="18" charset="2"/>
              </a:rPr>
              <a:t>  / 2</a:t>
            </a:r>
            <a:endParaRPr kumimoji="1" lang="en-US" altLang="zh-CN" b="1" baseline="30000">
              <a:solidFill>
                <a:srgbClr val="000099"/>
              </a:solidFill>
              <a:latin typeface="Arial"/>
              <a:ea typeface="黑体" pitchFamily="2" charset="-122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kumimoji="1" lang="zh-CN" altLang="en-US" b="1">
                <a:solidFill>
                  <a:srgbClr val="000099"/>
                </a:solidFill>
                <a:latin typeface="Arial"/>
                <a:ea typeface="黑体" pitchFamily="2" charset="-122"/>
              </a:rPr>
              <a:t>发生碰撞</a:t>
            </a:r>
          </a:p>
        </p:txBody>
      </p:sp>
      <p:grpSp>
        <p:nvGrpSpPr>
          <p:cNvPr id="413716" name="Group 20"/>
          <p:cNvGrpSpPr>
            <a:grpSpLocks/>
          </p:cNvGrpSpPr>
          <p:nvPr/>
        </p:nvGrpSpPr>
        <p:grpSpPr bwMode="auto">
          <a:xfrm>
            <a:off x="355934" y="1087610"/>
            <a:ext cx="3960813" cy="1187450"/>
            <a:chOff x="158" y="754"/>
            <a:chExt cx="2495" cy="748"/>
          </a:xfrm>
        </p:grpSpPr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158" y="1269"/>
              <a:ext cx="7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defRPr/>
              </a:pPr>
              <a:r>
                <a:rPr kumimoji="1" lang="en-US" altLang="zh-CN" b="1" i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t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 = 2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  <a:sym typeface="Symbol" pitchFamily="18" charset="2"/>
                </a:rPr>
                <a:t>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 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  <a:sym typeface="Symbol" pitchFamily="18" charset="2"/>
                </a:rPr>
                <a:t> </a:t>
              </a:r>
            </a:p>
          </p:txBody>
        </p:sp>
        <p:sp>
          <p:nvSpPr>
            <p:cNvPr id="413718" name="Line 22"/>
            <p:cNvSpPr>
              <a:spLocks noChangeShapeType="1"/>
            </p:cNvSpPr>
            <p:nvPr/>
          </p:nvSpPr>
          <p:spPr bwMode="auto">
            <a:xfrm>
              <a:off x="913" y="1417"/>
              <a:ext cx="26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1247" y="754"/>
              <a:ext cx="1406" cy="272"/>
              <a:chOff x="1247" y="754"/>
              <a:chExt cx="1406" cy="272"/>
            </a:xfrm>
          </p:grpSpPr>
          <p:sp>
            <p:nvSpPr>
              <p:cNvPr id="413720" name="AutoShape 24"/>
              <p:cNvSpPr>
                <a:spLocks noChangeArrowheads="1"/>
              </p:cNvSpPr>
              <p:nvPr/>
            </p:nvSpPr>
            <p:spPr bwMode="auto">
              <a:xfrm>
                <a:off x="1247" y="754"/>
                <a:ext cx="1406" cy="272"/>
              </a:xfrm>
              <a:prstGeom prst="wedgeRoundRectCallout">
                <a:avLst>
                  <a:gd name="adj1" fmla="val -52986"/>
                  <a:gd name="adj2" fmla="val 182352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>
                  <a:defRPr/>
                </a:pPr>
                <a:endParaRPr kumimoji="1" lang="zh-CN" altLang="zh-CN" b="1">
                  <a:solidFill>
                    <a:srgbClr val="000099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413721" name="Text Box 25"/>
              <p:cNvSpPr txBox="1">
                <a:spLocks noChangeArrowheads="1"/>
              </p:cNvSpPr>
              <p:nvPr/>
            </p:nvSpPr>
            <p:spPr bwMode="auto">
              <a:xfrm>
                <a:off x="1247" y="754"/>
                <a:ext cx="13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defRPr/>
                </a:pPr>
                <a:r>
                  <a:rPr kumimoji="1" lang="en-US" altLang="zh-CN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A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检测到发生碰撞</a:t>
                </a:r>
              </a:p>
            </p:txBody>
          </p:sp>
        </p:grpSp>
      </p:grpSp>
      <p:grpSp>
        <p:nvGrpSpPr>
          <p:cNvPr id="413722" name="Group 26"/>
          <p:cNvGrpSpPr>
            <a:grpSpLocks/>
          </p:cNvGrpSpPr>
          <p:nvPr/>
        </p:nvGrpSpPr>
        <p:grpSpPr bwMode="auto">
          <a:xfrm>
            <a:off x="6720221" y="424038"/>
            <a:ext cx="1844675" cy="942975"/>
            <a:chOff x="4167" y="336"/>
            <a:chExt cx="1162" cy="594"/>
          </a:xfrm>
        </p:grpSpPr>
        <p:grpSp>
          <p:nvGrpSpPr>
            <p:cNvPr id="413723" name="Group 27"/>
            <p:cNvGrpSpPr>
              <a:grpSpLocks/>
            </p:cNvGrpSpPr>
            <p:nvPr/>
          </p:nvGrpSpPr>
          <p:grpSpPr bwMode="auto">
            <a:xfrm>
              <a:off x="4167" y="697"/>
              <a:ext cx="978" cy="233"/>
              <a:chOff x="4167" y="697"/>
              <a:chExt cx="978" cy="233"/>
            </a:xfrm>
          </p:grpSpPr>
          <p:sp>
            <p:nvSpPr>
              <p:cNvPr id="413724" name="Line 28"/>
              <p:cNvSpPr>
                <a:spLocks noChangeShapeType="1"/>
              </p:cNvSpPr>
              <p:nvPr/>
            </p:nvSpPr>
            <p:spPr bwMode="auto">
              <a:xfrm flipH="1">
                <a:off x="4167" y="847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solidFill>
                    <a:srgbClr val="000099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413725" name="Text Box 29"/>
              <p:cNvSpPr txBox="1">
                <a:spLocks noChangeArrowheads="1"/>
              </p:cNvSpPr>
              <p:nvPr/>
            </p:nvSpPr>
            <p:spPr bwMode="auto">
              <a:xfrm>
                <a:off x="4411" y="697"/>
                <a:ext cx="7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defRPr/>
                </a:pPr>
                <a:r>
                  <a:rPr kumimoji="1" lang="en-US" altLang="zh-CN" b="1" i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  t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 =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Arial"/>
                    <a:ea typeface="黑体" pitchFamily="2" charset="-122"/>
                    <a:sym typeface="Symbol" pitchFamily="18" charset="2"/>
                  </a:rPr>
                  <a:t>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000099"/>
                    </a:solidFill>
                    <a:latin typeface="Arial"/>
                    <a:ea typeface="黑体" pitchFamily="2" charset="-122"/>
                    <a:sym typeface="Symbol" pitchFamily="18" charset="2"/>
                  </a:rPr>
                  <a:t> </a:t>
                </a:r>
                <a:r>
                  <a:rPr kumimoji="1" lang="en-US" altLang="zh-CN" b="1" baseline="30000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 </a:t>
                </a:r>
              </a:p>
            </p:txBody>
          </p:sp>
        </p:grpSp>
        <p:grpSp>
          <p:nvGrpSpPr>
            <p:cNvPr id="413726" name="Group 30"/>
            <p:cNvGrpSpPr>
              <a:grpSpLocks/>
            </p:cNvGrpSpPr>
            <p:nvPr/>
          </p:nvGrpSpPr>
          <p:grpSpPr bwMode="auto">
            <a:xfrm>
              <a:off x="4286" y="336"/>
              <a:ext cx="1043" cy="256"/>
              <a:chOff x="4286" y="336"/>
              <a:chExt cx="1043" cy="256"/>
            </a:xfrm>
          </p:grpSpPr>
          <p:sp>
            <p:nvSpPr>
              <p:cNvPr id="413727" name="AutoShape 31"/>
              <p:cNvSpPr>
                <a:spLocks noChangeArrowheads="1"/>
              </p:cNvSpPr>
              <p:nvPr/>
            </p:nvSpPr>
            <p:spPr bwMode="auto">
              <a:xfrm>
                <a:off x="4341" y="346"/>
                <a:ext cx="988" cy="246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>
                  <a:defRPr/>
                </a:pPr>
                <a:endParaRPr kumimoji="1" lang="zh-CN" altLang="zh-CN" b="1">
                  <a:solidFill>
                    <a:srgbClr val="000099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413728" name="Text Box 32"/>
              <p:cNvSpPr txBox="1">
                <a:spLocks noChangeArrowheads="1"/>
              </p:cNvSpPr>
              <p:nvPr/>
            </p:nvSpPr>
            <p:spPr bwMode="auto">
              <a:xfrm>
                <a:off x="4286" y="336"/>
                <a:ext cx="9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defRPr/>
                </a:pPr>
                <a:r>
                  <a:rPr kumimoji="1" lang="en-US" altLang="zh-CN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  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发送数据</a:t>
                </a:r>
              </a:p>
            </p:txBody>
          </p:sp>
        </p:grpSp>
      </p:grpSp>
      <p:grpSp>
        <p:nvGrpSpPr>
          <p:cNvPr id="413729" name="Group 33"/>
          <p:cNvGrpSpPr>
            <a:grpSpLocks/>
          </p:cNvGrpSpPr>
          <p:nvPr/>
        </p:nvGrpSpPr>
        <p:grpSpPr bwMode="auto">
          <a:xfrm>
            <a:off x="4172283" y="1263827"/>
            <a:ext cx="3687764" cy="1006475"/>
            <a:chOff x="2562" y="865"/>
            <a:chExt cx="2323" cy="634"/>
          </a:xfrm>
        </p:grpSpPr>
        <p:grpSp>
          <p:nvGrpSpPr>
            <p:cNvPr id="413730" name="Group 34"/>
            <p:cNvGrpSpPr>
              <a:grpSpLocks/>
            </p:cNvGrpSpPr>
            <p:nvPr/>
          </p:nvGrpSpPr>
          <p:grpSpPr bwMode="auto">
            <a:xfrm>
              <a:off x="2562" y="1240"/>
              <a:ext cx="1546" cy="259"/>
              <a:chOff x="2562" y="1240"/>
              <a:chExt cx="1546" cy="259"/>
            </a:xfrm>
          </p:grpSpPr>
          <p:sp>
            <p:nvSpPr>
              <p:cNvPr id="413731" name="AutoShape 35"/>
              <p:cNvSpPr>
                <a:spLocks noChangeArrowheads="1"/>
              </p:cNvSpPr>
              <p:nvPr/>
            </p:nvSpPr>
            <p:spPr bwMode="auto">
              <a:xfrm>
                <a:off x="2562" y="1253"/>
                <a:ext cx="1407" cy="246"/>
              </a:xfrm>
              <a:prstGeom prst="wedgeRoundRectCallout">
                <a:avLst>
                  <a:gd name="adj1" fmla="val 61231"/>
                  <a:gd name="adj2" fmla="val -165449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>
                  <a:defRPr/>
                </a:pPr>
                <a:endParaRPr kumimoji="1" lang="zh-CN" altLang="zh-CN" b="1">
                  <a:solidFill>
                    <a:srgbClr val="000099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413732" name="Text Box 36"/>
              <p:cNvSpPr txBox="1">
                <a:spLocks noChangeArrowheads="1"/>
              </p:cNvSpPr>
              <p:nvPr/>
            </p:nvSpPr>
            <p:spPr bwMode="auto">
              <a:xfrm>
                <a:off x="2562" y="1240"/>
                <a:ext cx="154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defRPr/>
                </a:pPr>
                <a:r>
                  <a:rPr kumimoji="1" lang="en-US" altLang="zh-CN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B </a:t>
                </a:r>
                <a:r>
                  <a:rPr kumimoji="1" lang="zh-CN" altLang="en-US" b="1">
                    <a:solidFill>
                      <a:srgbClr val="000099"/>
                    </a:solidFill>
                    <a:latin typeface="Arial"/>
                    <a:ea typeface="黑体" pitchFamily="2" charset="-122"/>
                  </a:rPr>
                  <a:t>检测到发生碰撞</a:t>
                </a:r>
              </a:p>
            </p:txBody>
          </p:sp>
        </p:grpSp>
        <p:sp>
          <p:nvSpPr>
            <p:cNvPr id="413733" name="Line 37"/>
            <p:cNvSpPr>
              <a:spLocks noChangeShapeType="1"/>
            </p:cNvSpPr>
            <p:nvPr/>
          </p:nvSpPr>
          <p:spPr bwMode="auto">
            <a:xfrm flipH="1">
              <a:off x="4167" y="964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4410" y="865"/>
              <a:ext cx="4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defRPr/>
              </a:pPr>
              <a:r>
                <a:rPr kumimoji="1" lang="en-US" altLang="zh-CN" b="1" i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  t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 = 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  <a:sym typeface="Symbol" pitchFamily="18" charset="2"/>
                </a:rPr>
                <a:t></a:t>
              </a:r>
            </a:p>
          </p:txBody>
        </p:sp>
      </p:grpSp>
      <p:sp>
        <p:nvSpPr>
          <p:cNvPr id="413735" name="Rectangle 39"/>
          <p:cNvSpPr>
            <a:spLocks noChangeArrowheads="1"/>
          </p:cNvSpPr>
          <p:nvPr/>
        </p:nvSpPr>
        <p:spPr bwMode="auto">
          <a:xfrm>
            <a:off x="1821755" y="4220322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A</a:t>
            </a:r>
          </a:p>
        </p:txBody>
      </p:sp>
      <p:sp>
        <p:nvSpPr>
          <p:cNvPr id="413736" name="Rectangle 40"/>
          <p:cNvSpPr>
            <a:spLocks noChangeArrowheads="1"/>
          </p:cNvSpPr>
          <p:nvPr/>
        </p:nvSpPr>
        <p:spPr bwMode="auto">
          <a:xfrm>
            <a:off x="6533455" y="4946303"/>
            <a:ext cx="400050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B</a:t>
            </a:r>
          </a:p>
        </p:txBody>
      </p:sp>
      <p:grpSp>
        <p:nvGrpSpPr>
          <p:cNvPr id="413737" name="Group 41"/>
          <p:cNvGrpSpPr>
            <a:grpSpLocks/>
          </p:cNvGrpSpPr>
          <p:nvPr/>
        </p:nvGrpSpPr>
        <p:grpSpPr bwMode="auto">
          <a:xfrm>
            <a:off x="2221807" y="4293347"/>
            <a:ext cx="4100513" cy="142875"/>
            <a:chOff x="1318" y="2795"/>
            <a:chExt cx="2583" cy="90"/>
          </a:xfrm>
          <a:solidFill>
            <a:srgbClr val="FF0000"/>
          </a:solidFill>
        </p:grpSpPr>
        <p:sp>
          <p:nvSpPr>
            <p:cNvPr id="413738" name="Rectangle 42"/>
            <p:cNvSpPr>
              <a:spLocks noChangeArrowheads="1"/>
            </p:cNvSpPr>
            <p:nvPr/>
          </p:nvSpPr>
          <p:spPr bwMode="auto">
            <a:xfrm>
              <a:off x="1318" y="2795"/>
              <a:ext cx="2462" cy="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13739" name="Line 43"/>
            <p:cNvSpPr>
              <a:spLocks noChangeShapeType="1"/>
            </p:cNvSpPr>
            <p:nvPr/>
          </p:nvSpPr>
          <p:spPr bwMode="auto">
            <a:xfrm>
              <a:off x="3780" y="2841"/>
              <a:ext cx="121" cy="0"/>
            </a:xfrm>
            <a:prstGeom prst="line">
              <a:avLst/>
            </a:prstGeom>
            <a:grpFill/>
            <a:ln w="1270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</p:grpSp>
      <p:grpSp>
        <p:nvGrpSpPr>
          <p:cNvPr id="413740" name="Group 44"/>
          <p:cNvGrpSpPr>
            <a:grpSpLocks/>
          </p:cNvGrpSpPr>
          <p:nvPr/>
        </p:nvGrpSpPr>
        <p:grpSpPr bwMode="auto">
          <a:xfrm>
            <a:off x="5939731" y="4507655"/>
            <a:ext cx="636588" cy="146050"/>
            <a:chOff x="3660" y="2930"/>
            <a:chExt cx="401" cy="92"/>
          </a:xfrm>
        </p:grpSpPr>
        <p:sp>
          <p:nvSpPr>
            <p:cNvPr id="413741" name="Rectangle 45"/>
            <p:cNvSpPr>
              <a:spLocks noChangeArrowheads="1"/>
            </p:cNvSpPr>
            <p:nvPr/>
          </p:nvSpPr>
          <p:spPr bwMode="auto">
            <a:xfrm>
              <a:off x="3780" y="2930"/>
              <a:ext cx="281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13742" name="Line 46"/>
            <p:cNvSpPr>
              <a:spLocks noChangeShapeType="1"/>
            </p:cNvSpPr>
            <p:nvPr/>
          </p:nvSpPr>
          <p:spPr bwMode="auto">
            <a:xfrm flipH="1">
              <a:off x="3660" y="2976"/>
              <a:ext cx="12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</p:grp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6474719" y="5089178"/>
            <a:ext cx="190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grpSp>
        <p:nvGrpSpPr>
          <p:cNvPr id="413744" name="Group 48"/>
          <p:cNvGrpSpPr>
            <a:grpSpLocks/>
          </p:cNvGrpSpPr>
          <p:nvPr/>
        </p:nvGrpSpPr>
        <p:grpSpPr bwMode="auto">
          <a:xfrm>
            <a:off x="1821755" y="5616604"/>
            <a:ext cx="5111750" cy="503237"/>
            <a:chOff x="1066" y="3719"/>
            <a:chExt cx="3220" cy="317"/>
          </a:xfrm>
        </p:grpSpPr>
        <p:sp>
          <p:nvSpPr>
            <p:cNvPr id="413745" name="Rectangle 49"/>
            <p:cNvSpPr>
              <a:spLocks noChangeArrowheads="1"/>
            </p:cNvSpPr>
            <p:nvPr/>
          </p:nvSpPr>
          <p:spPr bwMode="auto">
            <a:xfrm>
              <a:off x="1298" y="3900"/>
              <a:ext cx="720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13746" name="Rectangle 50"/>
            <p:cNvSpPr>
              <a:spLocks noChangeArrowheads="1"/>
            </p:cNvSpPr>
            <p:nvPr/>
          </p:nvSpPr>
          <p:spPr bwMode="auto">
            <a:xfrm>
              <a:off x="1298" y="3765"/>
              <a:ext cx="2763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13747" name="Rectangle 51"/>
            <p:cNvSpPr>
              <a:spLocks noChangeArrowheads="1"/>
            </p:cNvSpPr>
            <p:nvPr/>
          </p:nvSpPr>
          <p:spPr bwMode="auto">
            <a:xfrm>
              <a:off x="1066" y="3719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 eaLnBrk="0" hangingPunct="0">
                <a:defRPr/>
              </a:pP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A</a:t>
              </a:r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4034" y="3719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 eaLnBrk="0" hangingPunct="0">
                <a:defRPr/>
              </a:pP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B</a:t>
              </a:r>
            </a:p>
          </p:txBody>
        </p:sp>
        <p:sp>
          <p:nvSpPr>
            <p:cNvPr id="413749" name="Line 53"/>
            <p:cNvSpPr>
              <a:spLocks noChangeShapeType="1"/>
            </p:cNvSpPr>
            <p:nvPr/>
          </p:nvSpPr>
          <p:spPr bwMode="auto">
            <a:xfrm flipH="1">
              <a:off x="1217" y="3946"/>
              <a:ext cx="12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</p:grpSp>
      <p:sp>
        <p:nvSpPr>
          <p:cNvPr id="413750" name="Rectangle 54"/>
          <p:cNvSpPr>
            <a:spLocks noChangeArrowheads="1"/>
          </p:cNvSpPr>
          <p:nvPr/>
        </p:nvSpPr>
        <p:spPr bwMode="auto">
          <a:xfrm>
            <a:off x="6449318" y="3828404"/>
            <a:ext cx="127000" cy="146050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51" name="Rectangle 55"/>
          <p:cNvSpPr>
            <a:spLocks noChangeArrowheads="1"/>
          </p:cNvSpPr>
          <p:nvPr/>
        </p:nvSpPr>
        <p:spPr bwMode="auto">
          <a:xfrm>
            <a:off x="2221808" y="3612504"/>
            <a:ext cx="3400425" cy="144462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52" name="Rectangle 56"/>
          <p:cNvSpPr>
            <a:spLocks noChangeArrowheads="1"/>
          </p:cNvSpPr>
          <p:nvPr/>
        </p:nvSpPr>
        <p:spPr bwMode="auto">
          <a:xfrm>
            <a:off x="1821755" y="3541070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A</a:t>
            </a:r>
          </a:p>
        </p:txBody>
      </p:sp>
      <p:sp>
        <p:nvSpPr>
          <p:cNvPr id="413753" name="Rectangle 57"/>
          <p:cNvSpPr>
            <a:spLocks noChangeArrowheads="1"/>
          </p:cNvSpPr>
          <p:nvPr/>
        </p:nvSpPr>
        <p:spPr bwMode="auto">
          <a:xfrm>
            <a:off x="6533455" y="3541070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B</a:t>
            </a:r>
          </a:p>
        </p:txBody>
      </p:sp>
      <p:sp>
        <p:nvSpPr>
          <p:cNvPr id="413754" name="Line 58"/>
          <p:cNvSpPr>
            <a:spLocks noChangeShapeType="1"/>
          </p:cNvSpPr>
          <p:nvPr/>
        </p:nvSpPr>
        <p:spPr bwMode="auto">
          <a:xfrm>
            <a:off x="5622230" y="3685529"/>
            <a:ext cx="190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55" name="Line 59"/>
          <p:cNvSpPr>
            <a:spLocks noChangeShapeType="1"/>
          </p:cNvSpPr>
          <p:nvPr/>
        </p:nvSpPr>
        <p:spPr bwMode="auto">
          <a:xfrm flipH="1">
            <a:off x="6258818" y="3899841"/>
            <a:ext cx="190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56" name="Text Box 60"/>
          <p:cNvSpPr txBox="1">
            <a:spLocks noChangeArrowheads="1"/>
          </p:cNvSpPr>
          <p:nvPr/>
        </p:nvSpPr>
        <p:spPr bwMode="auto">
          <a:xfrm>
            <a:off x="521091" y="2519415"/>
            <a:ext cx="1114408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90000"/>
              </a:lnSpc>
              <a:defRPr/>
            </a:pPr>
            <a:r>
              <a:rPr kumimoji="1" lang="en-US" altLang="zh-CN" b="1" i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t</a:t>
            </a:r>
            <a:r>
              <a:rPr kumimoji="1" lang="en-US" altLang="zh-CN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 = 0</a:t>
            </a:r>
            <a:endParaRPr kumimoji="1" lang="en-US" altLang="zh-CN" b="1" baseline="30000" dirty="0">
              <a:solidFill>
                <a:srgbClr val="000099"/>
              </a:solidFill>
              <a:latin typeface="Arial"/>
              <a:ea typeface="黑体" pitchFamily="2" charset="-122"/>
            </a:endParaRPr>
          </a:p>
          <a:p>
            <a:pPr eaLnBrk="0" hangingPunct="0">
              <a:lnSpc>
                <a:spcPct val="95000"/>
              </a:lnSpc>
              <a:defRPr/>
            </a:pPr>
            <a:r>
              <a:rPr kumimoji="1" lang="en-US" altLang="zh-CN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A </a:t>
            </a:r>
            <a:r>
              <a:rPr kumimoji="1" lang="zh-CN" altLang="en-US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检测到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信道空闲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kumimoji="1" lang="zh-CN" altLang="en-US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发送数据</a:t>
            </a:r>
          </a:p>
        </p:txBody>
      </p:sp>
      <p:grpSp>
        <p:nvGrpSpPr>
          <p:cNvPr id="413757" name="Group 61"/>
          <p:cNvGrpSpPr>
            <a:grpSpLocks/>
          </p:cNvGrpSpPr>
          <p:nvPr/>
        </p:nvGrpSpPr>
        <p:grpSpPr bwMode="auto">
          <a:xfrm>
            <a:off x="2124971" y="2952804"/>
            <a:ext cx="446087" cy="142875"/>
            <a:chOff x="1176" y="1872"/>
            <a:chExt cx="336" cy="96"/>
          </a:xfrm>
        </p:grpSpPr>
        <p:sp>
          <p:nvSpPr>
            <p:cNvPr id="413758" name="Rectangle 62"/>
            <p:cNvSpPr>
              <a:spLocks noChangeArrowheads="1"/>
            </p:cNvSpPr>
            <p:nvPr/>
          </p:nvSpPr>
          <p:spPr bwMode="auto">
            <a:xfrm>
              <a:off x="1176" y="1872"/>
              <a:ext cx="192" cy="9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13759" name="Line 63"/>
            <p:cNvSpPr>
              <a:spLocks noChangeShapeType="1"/>
            </p:cNvSpPr>
            <p:nvPr/>
          </p:nvSpPr>
          <p:spPr bwMode="auto">
            <a:xfrm>
              <a:off x="1368" y="192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</p:txBody>
        </p:sp>
      </p:grpSp>
      <p:sp>
        <p:nvSpPr>
          <p:cNvPr id="413760" name="Rectangle 64"/>
          <p:cNvSpPr>
            <a:spLocks noChangeArrowheads="1"/>
          </p:cNvSpPr>
          <p:nvPr/>
        </p:nvSpPr>
        <p:spPr bwMode="auto">
          <a:xfrm>
            <a:off x="1821755" y="2881362"/>
            <a:ext cx="400050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A</a:t>
            </a:r>
          </a:p>
        </p:txBody>
      </p:sp>
      <p:sp>
        <p:nvSpPr>
          <p:cNvPr id="413761" name="Rectangle 65"/>
          <p:cNvSpPr>
            <a:spLocks noChangeArrowheads="1"/>
          </p:cNvSpPr>
          <p:nvPr/>
        </p:nvSpPr>
        <p:spPr bwMode="auto">
          <a:xfrm>
            <a:off x="6533455" y="2881362"/>
            <a:ext cx="400050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B</a:t>
            </a:r>
          </a:p>
        </p:txBody>
      </p:sp>
      <p:sp>
        <p:nvSpPr>
          <p:cNvPr id="413762" name="Text Box 66"/>
          <p:cNvSpPr txBox="1">
            <a:spLocks noChangeArrowheads="1"/>
          </p:cNvSpPr>
          <p:nvPr/>
        </p:nvSpPr>
        <p:spPr bwMode="auto">
          <a:xfrm>
            <a:off x="884571" y="338311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defRPr/>
            </a:pPr>
            <a:r>
              <a:rPr kumimoji="1" lang="en-US" altLang="zh-CN" b="1" i="1">
                <a:solidFill>
                  <a:srgbClr val="000099"/>
                </a:solidFill>
                <a:latin typeface="Arial"/>
                <a:ea typeface="黑体" pitchFamily="2" charset="-122"/>
              </a:rPr>
              <a:t>t</a:t>
            </a: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 = 0</a:t>
            </a:r>
            <a:endParaRPr kumimoji="1" lang="en-US" altLang="zh-CN" b="1" baseline="30000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13763" name="Line 67"/>
          <p:cNvSpPr>
            <a:spLocks noChangeShapeType="1"/>
          </p:cNvSpPr>
          <p:nvPr/>
        </p:nvSpPr>
        <p:spPr bwMode="auto">
          <a:xfrm>
            <a:off x="1554493" y="543098"/>
            <a:ext cx="4127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grpSp>
        <p:nvGrpSpPr>
          <p:cNvPr id="413764" name="Group 68"/>
          <p:cNvGrpSpPr>
            <a:grpSpLocks/>
          </p:cNvGrpSpPr>
          <p:nvPr/>
        </p:nvGrpSpPr>
        <p:grpSpPr bwMode="auto">
          <a:xfrm>
            <a:off x="4630044" y="4725640"/>
            <a:ext cx="4419599" cy="839788"/>
            <a:chOff x="2835" y="3100"/>
            <a:chExt cx="2784" cy="529"/>
          </a:xfrm>
        </p:grpSpPr>
        <p:sp>
          <p:nvSpPr>
            <p:cNvPr id="413765" name="Text Box 69"/>
            <p:cNvSpPr txBox="1">
              <a:spLocks noChangeArrowheads="1"/>
            </p:cNvSpPr>
            <p:nvPr/>
          </p:nvSpPr>
          <p:spPr bwMode="auto">
            <a:xfrm>
              <a:off x="4332" y="3100"/>
              <a:ext cx="1287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kumimoji="1" lang="en-US" altLang="zh-CN" b="1" i="1" dirty="0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t</a:t>
              </a:r>
              <a:r>
                <a:rPr kumimoji="1" lang="en-US" altLang="zh-CN" b="1" dirty="0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 = </a:t>
              </a:r>
              <a:r>
                <a:rPr kumimoji="1" lang="en-US" altLang="zh-CN" b="1" dirty="0">
                  <a:solidFill>
                    <a:srgbClr val="000099"/>
                  </a:solidFill>
                  <a:latin typeface="Arial"/>
                  <a:ea typeface="黑体" pitchFamily="2" charset="-122"/>
                  <a:sym typeface="Symbol" pitchFamily="18" charset="2"/>
                </a:rPr>
                <a:t></a:t>
              </a:r>
              <a:endParaRPr kumimoji="1" lang="en-US" altLang="zh-CN" b="1" baseline="30000" dirty="0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kumimoji="1" lang="en-US" altLang="zh-CN" b="1" dirty="0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B </a:t>
              </a:r>
              <a:r>
                <a:rPr kumimoji="1" lang="zh-CN" altLang="en-US" b="1" dirty="0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检测到发生碰撞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kumimoji="1" lang="zh-CN" altLang="en-US" b="1" dirty="0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停止发送</a:t>
              </a:r>
            </a:p>
          </p:txBody>
        </p:sp>
        <p:sp>
          <p:nvSpPr>
            <p:cNvPr id="413766" name="Text Box 70"/>
            <p:cNvSpPr txBox="1">
              <a:spLocks noChangeArrowheads="1"/>
            </p:cNvSpPr>
            <p:nvPr/>
          </p:nvSpPr>
          <p:spPr bwMode="auto">
            <a:xfrm>
              <a:off x="2835" y="3339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STOP</a:t>
              </a:r>
            </a:p>
          </p:txBody>
        </p:sp>
      </p:grpSp>
      <p:grpSp>
        <p:nvGrpSpPr>
          <p:cNvPr id="413767" name="Group 71"/>
          <p:cNvGrpSpPr>
            <a:grpSpLocks/>
          </p:cNvGrpSpPr>
          <p:nvPr/>
        </p:nvGrpSpPr>
        <p:grpSpPr bwMode="auto">
          <a:xfrm>
            <a:off x="453333" y="5373712"/>
            <a:ext cx="2540001" cy="863600"/>
            <a:chOff x="204" y="3566"/>
            <a:chExt cx="1600" cy="544"/>
          </a:xfrm>
        </p:grpSpPr>
        <p:sp>
          <p:nvSpPr>
            <p:cNvPr id="413768" name="Text Box 72"/>
            <p:cNvSpPr txBox="1">
              <a:spLocks noChangeArrowheads="1"/>
            </p:cNvSpPr>
            <p:nvPr/>
          </p:nvSpPr>
          <p:spPr bwMode="auto">
            <a:xfrm>
              <a:off x="204" y="3581"/>
              <a:ext cx="702" cy="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lnSpc>
                  <a:spcPct val="90000"/>
                </a:lnSpc>
                <a:defRPr/>
              </a:pPr>
              <a:r>
                <a:rPr kumimoji="1" lang="en-US" altLang="zh-CN" b="1" i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t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 = 2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  <a:sym typeface="Symbol" pitchFamily="18" charset="2"/>
                </a:rPr>
                <a:t>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 </a:t>
              </a: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  <a:sym typeface="Symbol" pitchFamily="18" charset="2"/>
                </a:rPr>
                <a:t> </a:t>
              </a:r>
              <a:endParaRPr kumimoji="1" lang="en-US" altLang="zh-CN" b="1" baseline="30000">
                <a:solidFill>
                  <a:srgbClr val="000099"/>
                </a:solidFill>
                <a:latin typeface="Arial"/>
                <a:ea typeface="黑体" pitchFamily="2" charset="-122"/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kumimoji="1"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A </a:t>
              </a:r>
              <a:r>
                <a:rPr kumimoji="1" lang="zh-CN" altLang="en-US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检测到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kumimoji="1" lang="zh-CN" altLang="en-US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发生碰撞</a:t>
              </a:r>
            </a:p>
          </p:txBody>
        </p:sp>
        <p:sp>
          <p:nvSpPr>
            <p:cNvPr id="413769" name="Text Box 73"/>
            <p:cNvSpPr txBox="1">
              <a:spLocks noChangeArrowheads="1"/>
            </p:cNvSpPr>
            <p:nvPr/>
          </p:nvSpPr>
          <p:spPr bwMode="auto">
            <a:xfrm>
              <a:off x="1294" y="3566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99"/>
                  </a:solidFill>
                  <a:latin typeface="Arial"/>
                  <a:ea typeface="黑体" pitchFamily="2" charset="-122"/>
                </a:rPr>
                <a:t>STOP</a:t>
              </a:r>
            </a:p>
          </p:txBody>
        </p:sp>
      </p:grpSp>
      <p:sp>
        <p:nvSpPr>
          <p:cNvPr id="413770" name="Rectangle 74"/>
          <p:cNvSpPr>
            <a:spLocks noChangeArrowheads="1"/>
          </p:cNvSpPr>
          <p:nvPr/>
        </p:nvSpPr>
        <p:spPr bwMode="auto">
          <a:xfrm>
            <a:off x="1821755" y="4946303"/>
            <a:ext cx="400050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A</a:t>
            </a:r>
          </a:p>
        </p:txBody>
      </p:sp>
      <p:sp>
        <p:nvSpPr>
          <p:cNvPr id="413771" name="Rectangle 75"/>
          <p:cNvSpPr>
            <a:spLocks noChangeArrowheads="1"/>
          </p:cNvSpPr>
          <p:nvPr/>
        </p:nvSpPr>
        <p:spPr bwMode="auto">
          <a:xfrm>
            <a:off x="6533455" y="4220322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 eaLnBrk="0" hangingPunct="0">
              <a:defRPr/>
            </a:pPr>
            <a:r>
              <a:rPr kumimoji="1" lang="en-US" altLang="zh-CN" b="1">
                <a:solidFill>
                  <a:srgbClr val="000099"/>
                </a:solidFill>
                <a:latin typeface="Arial"/>
                <a:ea typeface="黑体" pitchFamily="2" charset="-122"/>
              </a:rPr>
              <a:t>B</a:t>
            </a:r>
          </a:p>
        </p:txBody>
      </p:sp>
      <p:sp>
        <p:nvSpPr>
          <p:cNvPr id="413772" name="Text Box 76"/>
          <p:cNvSpPr txBox="1">
            <a:spLocks noChangeArrowheads="1"/>
          </p:cNvSpPr>
          <p:nvPr/>
        </p:nvSpPr>
        <p:spPr bwMode="auto">
          <a:xfrm>
            <a:off x="6710309" y="1671814"/>
            <a:ext cx="23455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单程端到端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传播时延记为 </a:t>
            </a:r>
            <a:r>
              <a:rPr lang="zh-CN" altLang="en-US" sz="2400" b="1" i="1" dirty="0">
                <a:solidFill>
                  <a:srgbClr val="000099"/>
                </a:solidFill>
                <a:latin typeface="Arial"/>
                <a:ea typeface="黑体" pitchFamily="2" charset="-122"/>
                <a:sym typeface="Symbol" pitchFamily="18" charset="2"/>
              </a:rPr>
              <a:t></a:t>
            </a:r>
            <a:r>
              <a:rPr lang="zh-CN" altLang="en-US" sz="24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6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1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000"/>
                                        <p:tgtEl>
                                          <p:spTgt spid="4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41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4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4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nimBg="1"/>
      <p:bldP spid="413699" grpId="0" animBg="1"/>
      <p:bldP spid="413714" grpId="0"/>
      <p:bldP spid="413714" grpId="1"/>
      <p:bldP spid="413715" grpId="0"/>
      <p:bldP spid="413715" grpId="1"/>
      <p:bldP spid="413735" grpId="0" animBg="1"/>
      <p:bldP spid="413736" grpId="0" animBg="1"/>
      <p:bldP spid="413743" grpId="0" animBg="1"/>
      <p:bldP spid="413750" grpId="0" animBg="1"/>
      <p:bldP spid="413750" grpId="1" animBg="1"/>
      <p:bldP spid="413750" grpId="2" animBg="1"/>
      <p:bldP spid="413751" grpId="0" animBg="1"/>
      <p:bldP spid="413752" grpId="0" animBg="1"/>
      <p:bldP spid="413753" grpId="0" animBg="1"/>
      <p:bldP spid="413754" grpId="0" animBg="1"/>
      <p:bldP spid="413755" grpId="0" animBg="1"/>
      <p:bldP spid="413755" grpId="1" animBg="1"/>
      <p:bldP spid="413756" grpId="0"/>
      <p:bldP spid="413756" grpId="1"/>
      <p:bldP spid="413760" grpId="0" animBg="1"/>
      <p:bldP spid="413761" grpId="0" animBg="1"/>
      <p:bldP spid="413770" grpId="0" animBg="1"/>
      <p:bldP spid="4137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1185863" y="4463255"/>
            <a:ext cx="292100" cy="30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1219201" y="3618709"/>
            <a:ext cx="211138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grpSp>
        <p:nvGrpSpPr>
          <p:cNvPr id="420868" name="Group 4"/>
          <p:cNvGrpSpPr>
            <a:grpSpLocks/>
          </p:cNvGrpSpPr>
          <p:nvPr/>
        </p:nvGrpSpPr>
        <p:grpSpPr bwMode="auto">
          <a:xfrm>
            <a:off x="1068388" y="1850230"/>
            <a:ext cx="6545262" cy="3309938"/>
            <a:chOff x="673" y="1619"/>
            <a:chExt cx="4123" cy="2085"/>
          </a:xfrm>
        </p:grpSpPr>
        <p:grpSp>
          <p:nvGrpSpPr>
            <p:cNvPr id="420869" name="Group 5"/>
            <p:cNvGrpSpPr>
              <a:grpSpLocks/>
            </p:cNvGrpSpPr>
            <p:nvPr/>
          </p:nvGrpSpPr>
          <p:grpSpPr bwMode="auto">
            <a:xfrm>
              <a:off x="992" y="1619"/>
              <a:ext cx="3804" cy="1645"/>
              <a:chOff x="992" y="1619"/>
              <a:chExt cx="3804" cy="1645"/>
            </a:xfrm>
          </p:grpSpPr>
          <p:sp>
            <p:nvSpPr>
              <p:cNvPr id="420870" name="AutoShape 6"/>
              <p:cNvSpPr>
                <a:spLocks noChangeArrowheads="1"/>
              </p:cNvSpPr>
              <p:nvPr/>
            </p:nvSpPr>
            <p:spPr bwMode="auto">
              <a:xfrm rot="5400000">
                <a:off x="2071" y="540"/>
                <a:ext cx="1645" cy="3804"/>
              </a:xfrm>
              <a:prstGeom prst="parallelogram">
                <a:avLst>
                  <a:gd name="adj" fmla="val 37968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rgbClr val="0000CC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420871" name="AutoShape 7"/>
              <p:cNvSpPr>
                <a:spLocks noChangeArrowheads="1"/>
              </p:cNvSpPr>
              <p:nvPr/>
            </p:nvSpPr>
            <p:spPr bwMode="auto">
              <a:xfrm rot="601221">
                <a:off x="2228" y="2087"/>
                <a:ext cx="1066" cy="424"/>
              </a:xfrm>
              <a:prstGeom prst="rightArrow">
                <a:avLst>
                  <a:gd name="adj1" fmla="val 49370"/>
                  <a:gd name="adj2" fmla="val 80790"/>
                </a:avLst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62000" eaLnBrk="0" hangingPunct="0">
                  <a:defRPr/>
                </a:pPr>
                <a:r>
                  <a:rPr kumimoji="1" lang="zh-CN" altLang="en-US" sz="2000" b="1" dirty="0">
                    <a:solidFill>
                      <a:srgbClr val="0000CC"/>
                    </a:solidFill>
                    <a:latin typeface="Arial"/>
                    <a:ea typeface="黑体" pitchFamily="2" charset="-122"/>
                  </a:rPr>
                  <a:t>数据帧</a:t>
                </a:r>
              </a:p>
            </p:txBody>
          </p:sp>
        </p:grpSp>
        <p:grpSp>
          <p:nvGrpSpPr>
            <p:cNvPr id="420872" name="Group 8"/>
            <p:cNvGrpSpPr>
              <a:grpSpLocks/>
            </p:cNvGrpSpPr>
            <p:nvPr/>
          </p:nvGrpSpPr>
          <p:grpSpPr bwMode="auto">
            <a:xfrm>
              <a:off x="673" y="2614"/>
              <a:ext cx="4123" cy="1090"/>
              <a:chOff x="673" y="2606"/>
              <a:chExt cx="4123" cy="1090"/>
            </a:xfrm>
          </p:grpSpPr>
          <p:grpSp>
            <p:nvGrpSpPr>
              <p:cNvPr id="420873" name="Group 9"/>
              <p:cNvGrpSpPr>
                <a:grpSpLocks/>
              </p:cNvGrpSpPr>
              <p:nvPr/>
            </p:nvGrpSpPr>
            <p:grpSpPr bwMode="auto">
              <a:xfrm>
                <a:off x="992" y="2627"/>
                <a:ext cx="3804" cy="1061"/>
                <a:chOff x="992" y="2627"/>
                <a:chExt cx="3804" cy="1061"/>
              </a:xfrm>
            </p:grpSpPr>
            <p:grpSp>
              <p:nvGrpSpPr>
                <p:cNvPr id="420874" name="Group 10"/>
                <p:cNvGrpSpPr>
                  <a:grpSpLocks/>
                </p:cNvGrpSpPr>
                <p:nvPr/>
              </p:nvGrpSpPr>
              <p:grpSpPr bwMode="auto">
                <a:xfrm>
                  <a:off x="992" y="2627"/>
                  <a:ext cx="3804" cy="1061"/>
                  <a:chOff x="992" y="2627"/>
                  <a:chExt cx="3804" cy="1061"/>
                </a:xfrm>
              </p:grpSpPr>
              <p:sp>
                <p:nvSpPr>
                  <p:cNvPr id="420875" name="AutoShape 1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363" y="1256"/>
                    <a:ext cx="1061" cy="3804"/>
                  </a:xfrm>
                  <a:prstGeom prst="parallelogram">
                    <a:avLst>
                      <a:gd name="adj" fmla="val 59685"/>
                    </a:avLst>
                  </a:prstGeom>
                  <a:solidFill>
                    <a:srgbClr val="00FF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b="1">
                      <a:solidFill>
                        <a:srgbClr val="0000CC"/>
                      </a:solidFill>
                      <a:latin typeface="Arial"/>
                      <a:ea typeface="黑体" pitchFamily="2" charset="-122"/>
                    </a:endParaRPr>
                  </a:p>
                </p:txBody>
              </p:sp>
              <p:sp>
                <p:nvSpPr>
                  <p:cNvPr id="420876" name="AutoShape 12"/>
                  <p:cNvSpPr>
                    <a:spLocks noChangeArrowheads="1"/>
                  </p:cNvSpPr>
                  <p:nvPr/>
                </p:nvSpPr>
                <p:spPr bwMode="auto">
                  <a:xfrm rot="601221">
                    <a:off x="2272" y="2973"/>
                    <a:ext cx="1737" cy="469"/>
                  </a:xfrm>
                  <a:prstGeom prst="rightArrow">
                    <a:avLst>
                      <a:gd name="adj1" fmla="val 49370"/>
                      <a:gd name="adj2" fmla="val 119013"/>
                    </a:avLst>
                  </a:prstGeom>
                  <a:solidFill>
                    <a:srgbClr val="FFFF00"/>
                  </a:solidFill>
                  <a:ln w="38100" cmpd="dbl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b="1">
                      <a:solidFill>
                        <a:srgbClr val="0000CC"/>
                      </a:solidFill>
                      <a:latin typeface="Arial"/>
                      <a:ea typeface="黑体" pitchFamily="2" charset="-122"/>
                    </a:endParaRPr>
                  </a:p>
                </p:txBody>
              </p:sp>
            </p:grpSp>
            <p:sp>
              <p:nvSpPr>
                <p:cNvPr id="420877" name="Text Box 13"/>
                <p:cNvSpPr txBox="1">
                  <a:spLocks noChangeArrowheads="1"/>
                </p:cNvSpPr>
                <p:nvPr/>
              </p:nvSpPr>
              <p:spPr bwMode="auto">
                <a:xfrm rot="595815">
                  <a:off x="2526" y="3034"/>
                  <a:ext cx="76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>
                    <a:defRPr/>
                  </a:pPr>
                  <a:r>
                    <a:rPr kumimoji="1" lang="zh-CN" altLang="en-US" sz="2000" b="1" dirty="0">
                      <a:solidFill>
                        <a:srgbClr val="0000CC"/>
                      </a:solidFill>
                      <a:latin typeface="Arial"/>
                      <a:ea typeface="黑体" pitchFamily="2" charset="-122"/>
                    </a:rPr>
                    <a:t>干扰信号</a:t>
                  </a:r>
                  <a:endParaRPr kumimoji="1" lang="zh-CN" altLang="en-US" b="1" dirty="0">
                    <a:solidFill>
                      <a:srgbClr val="0000CC"/>
                    </a:solidFill>
                    <a:latin typeface="Arial"/>
                    <a:ea typeface="黑体" pitchFamily="2" charset="-122"/>
                  </a:endParaRPr>
                </a:p>
              </p:txBody>
            </p:sp>
          </p:grpSp>
          <p:grpSp>
            <p:nvGrpSpPr>
              <p:cNvPr id="420878" name="Group 14"/>
              <p:cNvGrpSpPr>
                <a:grpSpLocks/>
              </p:cNvGrpSpPr>
              <p:nvPr/>
            </p:nvGrpSpPr>
            <p:grpSpPr bwMode="auto">
              <a:xfrm>
                <a:off x="673" y="2606"/>
                <a:ext cx="319" cy="1090"/>
                <a:chOff x="673" y="2606"/>
                <a:chExt cx="319" cy="1090"/>
              </a:xfrm>
            </p:grpSpPr>
            <p:sp>
              <p:nvSpPr>
                <p:cNvPr id="420879" name="Line 15"/>
                <p:cNvSpPr>
                  <a:spLocks noChangeShapeType="1"/>
                </p:cNvSpPr>
                <p:nvPr/>
              </p:nvSpPr>
              <p:spPr bwMode="auto">
                <a:xfrm>
                  <a:off x="823" y="3057"/>
                  <a:ext cx="0" cy="639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solidFill>
                      <a:srgbClr val="0000CC"/>
                    </a:solidFill>
                    <a:latin typeface="Arial"/>
                    <a:ea typeface="黑体" pitchFamily="2" charset="-122"/>
                  </a:endParaRPr>
                </a:p>
              </p:txBody>
            </p:sp>
            <p:sp>
              <p:nvSpPr>
                <p:cNvPr id="420880" name="Line 16"/>
                <p:cNvSpPr>
                  <a:spLocks noChangeShapeType="1"/>
                </p:cNvSpPr>
                <p:nvPr/>
              </p:nvSpPr>
              <p:spPr bwMode="auto">
                <a:xfrm>
                  <a:off x="814" y="2606"/>
                  <a:ext cx="9" cy="44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 type="triangle" w="sm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solidFill>
                      <a:srgbClr val="0000CC"/>
                    </a:solidFill>
                    <a:latin typeface="Arial"/>
                    <a:ea typeface="黑体" pitchFamily="2" charset="-122"/>
                  </a:endParaRPr>
                </a:p>
              </p:txBody>
            </p:sp>
            <p:sp>
              <p:nvSpPr>
                <p:cNvPr id="420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728" y="3259"/>
                  <a:ext cx="179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0" hangingPunct="0">
                    <a:defRPr/>
                  </a:pPr>
                  <a:r>
                    <a:rPr kumimoji="1" lang="en-US" altLang="zh-CN" b="1">
                      <a:solidFill>
                        <a:srgbClr val="0000CC"/>
                      </a:solidFill>
                      <a:latin typeface="Arial"/>
                      <a:ea typeface="黑体" pitchFamily="2" charset="-122"/>
                      <a:sym typeface="Symbol" pitchFamily="18" charset="2"/>
                    </a:rPr>
                    <a:t></a:t>
                  </a:r>
                </a:p>
              </p:txBody>
            </p:sp>
            <p:sp>
              <p:nvSpPr>
                <p:cNvPr id="420882" name="Line 18"/>
                <p:cNvSpPr>
                  <a:spLocks noChangeShapeType="1"/>
                </p:cNvSpPr>
                <p:nvPr/>
              </p:nvSpPr>
              <p:spPr bwMode="auto">
                <a:xfrm>
                  <a:off x="739" y="3051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solidFill>
                      <a:srgbClr val="0000CC"/>
                    </a:solidFill>
                    <a:latin typeface="Arial"/>
                    <a:ea typeface="黑体" pitchFamily="2" charset="-122"/>
                  </a:endParaRPr>
                </a:p>
              </p:txBody>
            </p:sp>
            <p:sp>
              <p:nvSpPr>
                <p:cNvPr id="420883" name="Line 19"/>
                <p:cNvSpPr>
                  <a:spLocks noChangeShapeType="1"/>
                </p:cNvSpPr>
                <p:nvPr/>
              </p:nvSpPr>
              <p:spPr bwMode="auto">
                <a:xfrm>
                  <a:off x="739" y="3696"/>
                  <a:ext cx="25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solidFill>
                      <a:srgbClr val="0000CC"/>
                    </a:solidFill>
                    <a:latin typeface="Arial"/>
                    <a:ea typeface="黑体" pitchFamily="2" charset="-122"/>
                  </a:endParaRPr>
                </a:p>
              </p:txBody>
            </p:sp>
            <p:sp>
              <p:nvSpPr>
                <p:cNvPr id="4208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73" y="2722"/>
                  <a:ext cx="259" cy="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>
                    <a:defRPr/>
                  </a:pPr>
                  <a:r>
                    <a:rPr kumimoji="1" lang="en-US" altLang="zh-CN" b="1" i="1">
                      <a:solidFill>
                        <a:srgbClr val="0000CC"/>
                      </a:solidFill>
                      <a:latin typeface="Arial"/>
                      <a:ea typeface="黑体" pitchFamily="2" charset="-122"/>
                    </a:rPr>
                    <a:t>T</a:t>
                  </a:r>
                  <a:r>
                    <a:rPr kumimoji="1" lang="en-US" altLang="zh-CN" b="1" i="1" baseline="-25000">
                      <a:solidFill>
                        <a:srgbClr val="0000CC"/>
                      </a:solidFill>
                      <a:latin typeface="Arial"/>
                      <a:ea typeface="黑体" pitchFamily="2" charset="-122"/>
                    </a:rPr>
                    <a:t>J</a:t>
                  </a:r>
                  <a:endParaRPr kumimoji="1" lang="en-US" altLang="zh-CN" b="1">
                    <a:solidFill>
                      <a:srgbClr val="0000CC"/>
                    </a:solidFill>
                    <a:latin typeface="Arial"/>
                    <a:ea typeface="黑体" pitchFamily="2" charset="-122"/>
                  </a:endParaRPr>
                </a:p>
              </p:txBody>
            </p:sp>
          </p:grpSp>
        </p:grpSp>
      </p:grpSp>
      <p:sp>
        <p:nvSpPr>
          <p:cNvPr id="420885" name="Rectangle 21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人为干扰信号 </a:t>
            </a:r>
          </a:p>
        </p:txBody>
      </p:sp>
      <p:sp>
        <p:nvSpPr>
          <p:cNvPr id="420886" name="Line 22"/>
          <p:cNvSpPr>
            <a:spLocks noChangeShapeType="1"/>
          </p:cNvSpPr>
          <p:nvPr/>
        </p:nvSpPr>
        <p:spPr bwMode="auto">
          <a:xfrm>
            <a:off x="1589091" y="1850230"/>
            <a:ext cx="6021387" cy="0"/>
          </a:xfrm>
          <a:prstGeom prst="line">
            <a:avLst/>
          </a:prstGeom>
          <a:noFill/>
          <a:ln w="5715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87" name="Line 23"/>
          <p:cNvSpPr>
            <a:spLocks noChangeShapeType="1"/>
          </p:cNvSpPr>
          <p:nvPr/>
        </p:nvSpPr>
        <p:spPr bwMode="auto">
          <a:xfrm>
            <a:off x="1574800" y="1858168"/>
            <a:ext cx="0" cy="343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88" name="Line 24"/>
          <p:cNvSpPr>
            <a:spLocks noChangeShapeType="1"/>
          </p:cNvSpPr>
          <p:nvPr/>
        </p:nvSpPr>
        <p:spPr bwMode="auto">
          <a:xfrm>
            <a:off x="7661277" y="1850230"/>
            <a:ext cx="942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>
            <a:off x="7661275" y="2861468"/>
            <a:ext cx="401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90" name="Line 26"/>
          <p:cNvSpPr>
            <a:spLocks noChangeShapeType="1"/>
          </p:cNvSpPr>
          <p:nvPr/>
        </p:nvSpPr>
        <p:spPr bwMode="auto">
          <a:xfrm>
            <a:off x="7848600" y="1858168"/>
            <a:ext cx="0" cy="10033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91" name="Rectangle 27"/>
          <p:cNvSpPr>
            <a:spLocks noChangeArrowheads="1"/>
          </p:cNvSpPr>
          <p:nvPr/>
        </p:nvSpPr>
        <p:spPr bwMode="auto">
          <a:xfrm>
            <a:off x="1201738" y="1412083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sz="2800" b="1">
                <a:solidFill>
                  <a:srgbClr val="0000CC"/>
                </a:solidFill>
                <a:latin typeface="Arial"/>
                <a:ea typeface="黑体" pitchFamily="2" charset="-122"/>
              </a:rPr>
              <a:t>A</a:t>
            </a:r>
          </a:p>
        </p:txBody>
      </p:sp>
      <p:sp>
        <p:nvSpPr>
          <p:cNvPr id="420892" name="Rectangle 28"/>
          <p:cNvSpPr>
            <a:spLocks noChangeArrowheads="1"/>
          </p:cNvSpPr>
          <p:nvPr/>
        </p:nvSpPr>
        <p:spPr bwMode="auto">
          <a:xfrm>
            <a:off x="7451726" y="1412083"/>
            <a:ext cx="44243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sz="2800" b="1">
                <a:solidFill>
                  <a:srgbClr val="0000CC"/>
                </a:solidFill>
                <a:latin typeface="Arial"/>
                <a:ea typeface="黑体" pitchFamily="2" charset="-122"/>
              </a:rPr>
              <a:t>B</a:t>
            </a:r>
          </a:p>
        </p:txBody>
      </p:sp>
      <p:sp>
        <p:nvSpPr>
          <p:cNvPr id="420893" name="Line 29"/>
          <p:cNvSpPr>
            <a:spLocks noChangeShapeType="1"/>
          </p:cNvSpPr>
          <p:nvPr/>
        </p:nvSpPr>
        <p:spPr bwMode="auto">
          <a:xfrm>
            <a:off x="863600" y="2055018"/>
            <a:ext cx="0" cy="23225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94" name="Line 30"/>
          <p:cNvSpPr>
            <a:spLocks noChangeShapeType="1"/>
          </p:cNvSpPr>
          <p:nvPr/>
        </p:nvSpPr>
        <p:spPr bwMode="auto">
          <a:xfrm>
            <a:off x="7610475" y="1843883"/>
            <a:ext cx="0" cy="3457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95" name="Line 31"/>
          <p:cNvSpPr>
            <a:spLocks noChangeShapeType="1"/>
          </p:cNvSpPr>
          <p:nvPr/>
        </p:nvSpPr>
        <p:spPr bwMode="auto">
          <a:xfrm>
            <a:off x="1125538" y="3432968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96" name="Line 32"/>
          <p:cNvSpPr>
            <a:spLocks noChangeShapeType="1"/>
          </p:cNvSpPr>
          <p:nvPr/>
        </p:nvSpPr>
        <p:spPr bwMode="auto">
          <a:xfrm>
            <a:off x="1101725" y="1850230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897" name="Line 33"/>
          <p:cNvSpPr>
            <a:spLocks noChangeShapeType="1"/>
          </p:cNvSpPr>
          <p:nvPr/>
        </p:nvSpPr>
        <p:spPr bwMode="auto">
          <a:xfrm>
            <a:off x="1306513" y="1850230"/>
            <a:ext cx="0" cy="15700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grpSp>
        <p:nvGrpSpPr>
          <p:cNvPr id="420898" name="Group 34"/>
          <p:cNvGrpSpPr>
            <a:grpSpLocks/>
          </p:cNvGrpSpPr>
          <p:nvPr/>
        </p:nvGrpSpPr>
        <p:grpSpPr bwMode="auto">
          <a:xfrm>
            <a:off x="1095380" y="2374108"/>
            <a:ext cx="436214" cy="391442"/>
            <a:chOff x="4272" y="1968"/>
            <a:chExt cx="234" cy="223"/>
          </a:xfrm>
        </p:grpSpPr>
        <p:sp>
          <p:nvSpPr>
            <p:cNvPr id="420899" name="Rectangle 35"/>
            <p:cNvSpPr>
              <a:spLocks noChangeArrowheads="1"/>
            </p:cNvSpPr>
            <p:nvPr/>
          </p:nvSpPr>
          <p:spPr bwMode="auto">
            <a:xfrm>
              <a:off x="4309" y="2009"/>
              <a:ext cx="181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CC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20900" name="Text Box 36"/>
            <p:cNvSpPr txBox="1">
              <a:spLocks noChangeArrowheads="1"/>
            </p:cNvSpPr>
            <p:nvPr/>
          </p:nvSpPr>
          <p:spPr bwMode="auto">
            <a:xfrm>
              <a:off x="4272" y="1968"/>
              <a:ext cx="23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defRPr/>
              </a:pPr>
              <a:r>
                <a:rPr kumimoji="1" lang="en-US" altLang="zh-CN" b="1" i="1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T</a:t>
              </a:r>
              <a:r>
                <a:rPr kumimoji="1" lang="en-US" altLang="zh-CN" b="1" i="1" baseline="-25000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B</a:t>
              </a:r>
              <a:endParaRPr kumimoji="1" lang="en-US" altLang="zh-CN" b="1">
                <a:solidFill>
                  <a:srgbClr val="0000CC"/>
                </a:solidFill>
                <a:latin typeface="Arial"/>
                <a:ea typeface="黑体" pitchFamily="2" charset="-122"/>
              </a:endParaRPr>
            </a:p>
          </p:txBody>
        </p:sp>
      </p:grpSp>
      <p:sp>
        <p:nvSpPr>
          <p:cNvPr id="420901" name="Text Box 37"/>
          <p:cNvSpPr txBox="1">
            <a:spLocks noChangeArrowheads="1"/>
          </p:cNvSpPr>
          <p:nvPr/>
        </p:nvSpPr>
        <p:spPr bwMode="auto">
          <a:xfrm>
            <a:off x="684213" y="4347369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defRPr/>
            </a:pPr>
            <a:r>
              <a:rPr kumimoji="1" lang="en-US" altLang="zh-CN" b="1" i="1">
                <a:solidFill>
                  <a:srgbClr val="0000CC"/>
                </a:solidFill>
                <a:latin typeface="Arial"/>
                <a:ea typeface="黑体" pitchFamily="2" charset="-122"/>
              </a:rPr>
              <a:t>t</a:t>
            </a:r>
          </a:p>
        </p:txBody>
      </p:sp>
      <p:sp>
        <p:nvSpPr>
          <p:cNvPr id="420902" name="Line 38"/>
          <p:cNvSpPr>
            <a:spLocks noChangeShapeType="1"/>
          </p:cNvSpPr>
          <p:nvPr/>
        </p:nvSpPr>
        <p:spPr bwMode="auto">
          <a:xfrm>
            <a:off x="1574800" y="5147468"/>
            <a:ext cx="60515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903" name="Rectangle 39"/>
          <p:cNvSpPr>
            <a:spLocks noChangeArrowheads="1"/>
          </p:cNvSpPr>
          <p:nvPr/>
        </p:nvSpPr>
        <p:spPr bwMode="auto">
          <a:xfrm>
            <a:off x="7723191" y="2124871"/>
            <a:ext cx="28373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kumimoji="1" lang="en-US" altLang="zh-CN" b="1">
                <a:solidFill>
                  <a:srgbClr val="0000CC"/>
                </a:solidFill>
                <a:latin typeface="Arial"/>
                <a:ea typeface="黑体" pitchFamily="2" charset="-122"/>
                <a:sym typeface="Symbol" pitchFamily="18" charset="2"/>
              </a:rPr>
              <a:t></a:t>
            </a:r>
          </a:p>
        </p:txBody>
      </p:sp>
      <p:grpSp>
        <p:nvGrpSpPr>
          <p:cNvPr id="420904" name="Group 40"/>
          <p:cNvGrpSpPr>
            <a:grpSpLocks/>
          </p:cNvGrpSpPr>
          <p:nvPr/>
        </p:nvGrpSpPr>
        <p:grpSpPr bwMode="auto">
          <a:xfrm>
            <a:off x="6129338" y="1124746"/>
            <a:ext cx="1497012" cy="1316037"/>
            <a:chOff x="3861" y="1162"/>
            <a:chExt cx="943" cy="829"/>
          </a:xfrm>
        </p:grpSpPr>
        <p:sp>
          <p:nvSpPr>
            <p:cNvPr id="420905" name="AutoShape 41"/>
            <p:cNvSpPr>
              <a:spLocks noChangeArrowheads="1"/>
            </p:cNvSpPr>
            <p:nvPr/>
          </p:nvSpPr>
          <p:spPr bwMode="auto">
            <a:xfrm flipH="1">
              <a:off x="3861" y="1171"/>
              <a:ext cx="924" cy="225"/>
            </a:xfrm>
            <a:prstGeom prst="roundRect">
              <a:avLst>
                <a:gd name="adj" fmla="val 3541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CC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20906" name="Text Box 42"/>
            <p:cNvSpPr txBox="1">
              <a:spLocks noChangeArrowheads="1"/>
            </p:cNvSpPr>
            <p:nvPr/>
          </p:nvSpPr>
          <p:spPr bwMode="auto">
            <a:xfrm>
              <a:off x="3878" y="1162"/>
              <a:ext cx="8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defRPr/>
              </a:pPr>
              <a:r>
                <a:rPr kumimoji="1" lang="en-US" altLang="zh-CN" b="1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B </a:t>
              </a:r>
              <a:r>
                <a:rPr kumimoji="1" lang="zh-CN" altLang="en-US" b="1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发送数据</a:t>
              </a:r>
            </a:p>
          </p:txBody>
        </p:sp>
        <p:sp>
          <p:nvSpPr>
            <p:cNvPr id="420907" name="Line 43"/>
            <p:cNvSpPr>
              <a:spLocks noChangeShapeType="1"/>
            </p:cNvSpPr>
            <p:nvPr/>
          </p:nvSpPr>
          <p:spPr bwMode="auto">
            <a:xfrm>
              <a:off x="4377" y="1389"/>
              <a:ext cx="427" cy="60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CC"/>
                </a:solidFill>
                <a:latin typeface="Arial"/>
                <a:ea typeface="黑体" pitchFamily="2" charset="-122"/>
              </a:endParaRPr>
            </a:p>
          </p:txBody>
        </p:sp>
      </p:grpSp>
      <p:sp>
        <p:nvSpPr>
          <p:cNvPr id="420909" name="Line 45"/>
          <p:cNvSpPr>
            <a:spLocks noChangeShapeType="1"/>
          </p:cNvSpPr>
          <p:nvPr/>
        </p:nvSpPr>
        <p:spPr bwMode="auto">
          <a:xfrm flipH="1">
            <a:off x="1568450" y="2861472"/>
            <a:ext cx="539750" cy="579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910" name="AutoShape 46"/>
          <p:cNvSpPr>
            <a:spLocks noChangeArrowheads="1"/>
          </p:cNvSpPr>
          <p:nvPr/>
        </p:nvSpPr>
        <p:spPr bwMode="auto">
          <a:xfrm>
            <a:off x="1574800" y="2061372"/>
            <a:ext cx="1701800" cy="1584325"/>
          </a:xfrm>
          <a:prstGeom prst="irregularSeal1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911" name="Text Box 47"/>
          <p:cNvSpPr txBox="1">
            <a:spLocks noChangeArrowheads="1"/>
          </p:cNvSpPr>
          <p:nvPr/>
        </p:nvSpPr>
        <p:spPr bwMode="auto">
          <a:xfrm>
            <a:off x="1855790" y="2509047"/>
            <a:ext cx="1112805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85000"/>
              </a:lnSpc>
              <a:defRPr/>
            </a:pPr>
            <a:r>
              <a:rPr kumimoji="1" lang="en-US" altLang="zh-CN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A </a:t>
            </a: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检测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到冲突</a:t>
            </a:r>
          </a:p>
        </p:txBody>
      </p:sp>
      <p:grpSp>
        <p:nvGrpSpPr>
          <p:cNvPr id="420912" name="Group 48"/>
          <p:cNvGrpSpPr>
            <a:grpSpLocks/>
          </p:cNvGrpSpPr>
          <p:nvPr/>
        </p:nvGrpSpPr>
        <p:grpSpPr bwMode="auto">
          <a:xfrm>
            <a:off x="4641851" y="1254918"/>
            <a:ext cx="1779588" cy="1397000"/>
            <a:chOff x="2925" y="1207"/>
            <a:chExt cx="1121" cy="880"/>
          </a:xfrm>
        </p:grpSpPr>
        <p:sp>
          <p:nvSpPr>
            <p:cNvPr id="420913" name="Line 49"/>
            <p:cNvSpPr>
              <a:spLocks noChangeShapeType="1"/>
            </p:cNvSpPr>
            <p:nvPr/>
          </p:nvSpPr>
          <p:spPr bwMode="auto">
            <a:xfrm>
              <a:off x="3787" y="1706"/>
              <a:ext cx="232" cy="38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CC"/>
                </a:solidFill>
                <a:latin typeface="Arial"/>
                <a:ea typeface="黑体" pitchFamily="2" charset="-122"/>
              </a:endParaRPr>
            </a:p>
          </p:txBody>
        </p:sp>
        <p:grpSp>
          <p:nvGrpSpPr>
            <p:cNvPr id="420914" name="Group 50"/>
            <p:cNvGrpSpPr>
              <a:grpSpLocks/>
            </p:cNvGrpSpPr>
            <p:nvPr/>
          </p:nvGrpSpPr>
          <p:grpSpPr bwMode="auto">
            <a:xfrm>
              <a:off x="2925" y="1207"/>
              <a:ext cx="1121" cy="681"/>
              <a:chOff x="3514" y="2256"/>
              <a:chExt cx="1121" cy="681"/>
            </a:xfrm>
          </p:grpSpPr>
          <p:sp>
            <p:nvSpPr>
              <p:cNvPr id="420915" name="AutoShape 51"/>
              <p:cNvSpPr>
                <a:spLocks noChangeArrowheads="1"/>
              </p:cNvSpPr>
              <p:nvPr/>
            </p:nvSpPr>
            <p:spPr bwMode="auto">
              <a:xfrm>
                <a:off x="3514" y="2256"/>
                <a:ext cx="1121" cy="681"/>
              </a:xfrm>
              <a:prstGeom prst="irregularSeal1">
                <a:avLst/>
              </a:prstGeom>
              <a:solidFill>
                <a:srgbClr val="FF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rgbClr val="0000CC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420916" name="Text Box 52"/>
              <p:cNvSpPr txBox="1">
                <a:spLocks noChangeArrowheads="1"/>
              </p:cNvSpPr>
              <p:nvPr/>
            </p:nvSpPr>
            <p:spPr bwMode="auto">
              <a:xfrm>
                <a:off x="3721" y="2446"/>
                <a:ext cx="70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>
                  <a:defRPr/>
                </a:pPr>
                <a:r>
                  <a:rPr kumimoji="1" lang="zh-CN" altLang="en-US" b="1" dirty="0">
                    <a:solidFill>
                      <a:srgbClr val="0000CC"/>
                    </a:solidFill>
                    <a:latin typeface="Arial"/>
                    <a:ea typeface="黑体" pitchFamily="2" charset="-122"/>
                  </a:rPr>
                  <a:t>开始冲突</a:t>
                </a:r>
              </a:p>
            </p:txBody>
          </p:sp>
        </p:grpSp>
      </p:grpSp>
      <p:sp>
        <p:nvSpPr>
          <p:cNvPr id="420918" name="Line 54"/>
          <p:cNvSpPr>
            <a:spLocks noChangeShapeType="1"/>
          </p:cNvSpPr>
          <p:nvPr/>
        </p:nvSpPr>
        <p:spPr bwMode="auto">
          <a:xfrm>
            <a:off x="7689850" y="514746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919" name="Line 55"/>
          <p:cNvSpPr>
            <a:spLocks noChangeShapeType="1"/>
          </p:cNvSpPr>
          <p:nvPr/>
        </p:nvSpPr>
        <p:spPr bwMode="auto">
          <a:xfrm>
            <a:off x="8315325" y="1828009"/>
            <a:ext cx="0" cy="3306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920" name="Text Box 56"/>
          <p:cNvSpPr txBox="1">
            <a:spLocks noChangeArrowheads="1"/>
          </p:cNvSpPr>
          <p:nvPr/>
        </p:nvSpPr>
        <p:spPr bwMode="auto">
          <a:xfrm>
            <a:off x="8081963" y="2456656"/>
            <a:ext cx="494046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defRPr/>
            </a:pP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信</a:t>
            </a:r>
          </a:p>
          <a:p>
            <a:pPr eaLnBrk="0" hangingPunct="0">
              <a:defRPr/>
            </a:pP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道</a:t>
            </a:r>
          </a:p>
          <a:p>
            <a:pPr eaLnBrk="0" hangingPunct="0">
              <a:defRPr/>
            </a:pP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占</a:t>
            </a:r>
          </a:p>
          <a:p>
            <a:pPr eaLnBrk="0" hangingPunct="0">
              <a:defRPr/>
            </a:pP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用</a:t>
            </a:r>
          </a:p>
          <a:p>
            <a:pPr eaLnBrk="0" hangingPunct="0">
              <a:defRPr/>
            </a:pP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时</a:t>
            </a:r>
          </a:p>
          <a:p>
            <a:pPr eaLnBrk="0" hangingPunct="0">
              <a:defRPr/>
            </a:pPr>
            <a:r>
              <a:rPr kumimoji="1" lang="zh-CN" altLang="en-US" sz="2400" b="1">
                <a:solidFill>
                  <a:srgbClr val="0000CC"/>
                </a:solidFill>
                <a:latin typeface="Arial"/>
                <a:ea typeface="黑体" pitchFamily="2" charset="-122"/>
              </a:rPr>
              <a:t>间</a:t>
            </a:r>
          </a:p>
        </p:txBody>
      </p:sp>
      <p:grpSp>
        <p:nvGrpSpPr>
          <p:cNvPr id="420921" name="Group 57"/>
          <p:cNvGrpSpPr>
            <a:grpSpLocks/>
          </p:cNvGrpSpPr>
          <p:nvPr/>
        </p:nvGrpSpPr>
        <p:grpSpPr bwMode="auto">
          <a:xfrm>
            <a:off x="1619253" y="1124747"/>
            <a:ext cx="1611313" cy="720725"/>
            <a:chOff x="1020" y="1162"/>
            <a:chExt cx="1015" cy="454"/>
          </a:xfrm>
        </p:grpSpPr>
        <p:sp>
          <p:nvSpPr>
            <p:cNvPr id="420922" name="AutoShape 58"/>
            <p:cNvSpPr>
              <a:spLocks noChangeArrowheads="1"/>
            </p:cNvSpPr>
            <p:nvPr/>
          </p:nvSpPr>
          <p:spPr bwMode="auto">
            <a:xfrm flipH="1">
              <a:off x="1111" y="1171"/>
              <a:ext cx="924" cy="225"/>
            </a:xfrm>
            <a:prstGeom prst="roundRect">
              <a:avLst>
                <a:gd name="adj" fmla="val 3541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CC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20923" name="Text Box 59"/>
            <p:cNvSpPr txBox="1">
              <a:spLocks noChangeArrowheads="1"/>
            </p:cNvSpPr>
            <p:nvPr/>
          </p:nvSpPr>
          <p:spPr bwMode="auto">
            <a:xfrm>
              <a:off x="1111" y="1162"/>
              <a:ext cx="8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>
                <a:defRPr/>
              </a:pPr>
              <a:r>
                <a:rPr kumimoji="1" lang="en-US" altLang="zh-CN" b="1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A </a:t>
              </a:r>
              <a:r>
                <a:rPr kumimoji="1" lang="zh-CN" altLang="en-US" b="1">
                  <a:solidFill>
                    <a:srgbClr val="0000CC"/>
                  </a:solidFill>
                  <a:latin typeface="Arial"/>
                  <a:ea typeface="黑体" pitchFamily="2" charset="-122"/>
                </a:rPr>
                <a:t>发送数据</a:t>
              </a:r>
            </a:p>
          </p:txBody>
        </p:sp>
        <p:sp>
          <p:nvSpPr>
            <p:cNvPr id="420924" name="Line 60"/>
            <p:cNvSpPr>
              <a:spLocks noChangeShapeType="1"/>
            </p:cNvSpPr>
            <p:nvPr/>
          </p:nvSpPr>
          <p:spPr bwMode="auto">
            <a:xfrm flipH="1">
              <a:off x="1020" y="1389"/>
              <a:ext cx="409" cy="22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CC"/>
                </a:solidFill>
                <a:latin typeface="Arial"/>
                <a:ea typeface="黑体" pitchFamily="2" charset="-122"/>
              </a:endParaRPr>
            </a:p>
          </p:txBody>
        </p:sp>
      </p:grpSp>
      <p:sp>
        <p:nvSpPr>
          <p:cNvPr id="420925" name="Line 61"/>
          <p:cNvSpPr>
            <a:spLocks noChangeShapeType="1"/>
          </p:cNvSpPr>
          <p:nvPr/>
        </p:nvSpPr>
        <p:spPr bwMode="auto">
          <a:xfrm flipH="1">
            <a:off x="1562100" y="2440784"/>
            <a:ext cx="6026150" cy="10080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926" name="Rectangle 62"/>
          <p:cNvSpPr>
            <a:spLocks noChangeArrowheads="1"/>
          </p:cNvSpPr>
          <p:nvPr/>
        </p:nvSpPr>
        <p:spPr bwMode="auto">
          <a:xfrm>
            <a:off x="1189039" y="5092378"/>
            <a:ext cx="4302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20927" name="Text Box 63"/>
          <p:cNvSpPr txBox="1">
            <a:spLocks noChangeArrowheads="1"/>
          </p:cNvSpPr>
          <p:nvPr/>
        </p:nvSpPr>
        <p:spPr bwMode="auto">
          <a:xfrm>
            <a:off x="653621" y="5445227"/>
            <a:ext cx="8229600" cy="1200329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66"/>
                </a:solidFill>
                <a:latin typeface="Arial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66"/>
                </a:solidFill>
                <a:latin typeface="Arial"/>
                <a:ea typeface="黑体" pitchFamily="2" charset="-122"/>
              </a:rPr>
              <a:t>也能够检测到冲突，并立即停止发送数据帧，接着就发送干扰信号。这里为了简单起见，只画出 </a:t>
            </a:r>
            <a:r>
              <a:rPr lang="en-US" altLang="zh-CN" sz="2400" b="1" dirty="0">
                <a:solidFill>
                  <a:srgbClr val="000066"/>
                </a:solidFill>
                <a:latin typeface="Arial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66"/>
                </a:solidFill>
                <a:latin typeface="Arial"/>
                <a:ea typeface="黑体" pitchFamily="2" charset="-122"/>
              </a:rPr>
              <a:t>发送干扰信号的情况。</a:t>
            </a:r>
          </a:p>
        </p:txBody>
      </p:sp>
    </p:spTree>
    <p:extLst>
      <p:ext uri="{BB962C8B-B14F-4D97-AF65-F5344CB8AC3E}">
        <p14:creationId xmlns:p14="http://schemas.microsoft.com/office/powerpoint/2010/main" val="1105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4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 animBg="1"/>
      <p:bldP spid="4209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pPr algn="ctr"/>
            <a:r>
              <a:rPr lang="en-US" altLang="zh-CN" dirty="0"/>
              <a:t>CSMA/CD</a:t>
            </a:r>
            <a:r>
              <a:rPr lang="zh-CN" altLang="zh-CN" dirty="0"/>
              <a:t>协议的要点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4"/>
            <a:ext cx="8435280" cy="493417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600" dirty="0">
                <a:solidFill>
                  <a:srgbClr val="0000FF"/>
                </a:solidFill>
              </a:rPr>
              <a:t>(1) </a:t>
            </a:r>
            <a:r>
              <a:rPr lang="zh-CN" altLang="zh-CN" sz="2600" dirty="0">
                <a:solidFill>
                  <a:srgbClr val="0000FF"/>
                </a:solidFill>
              </a:rPr>
              <a:t>准备发送</a:t>
            </a:r>
            <a:r>
              <a:rPr lang="zh-CN" altLang="en-US" sz="2600" dirty="0">
                <a:solidFill>
                  <a:srgbClr val="0000FF"/>
                </a:solidFill>
              </a:rPr>
              <a:t>。</a:t>
            </a:r>
            <a:r>
              <a:rPr lang="zh-CN" altLang="zh-CN" sz="2600" b="1" dirty="0"/>
              <a:t>但在发送之前，必须先检测信道。</a:t>
            </a:r>
          </a:p>
          <a:p>
            <a:pPr>
              <a:lnSpc>
                <a:spcPct val="1050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(2) </a:t>
            </a:r>
            <a:r>
              <a:rPr lang="zh-CN" altLang="zh-CN" sz="2600" b="1" dirty="0">
                <a:solidFill>
                  <a:srgbClr val="0000FF"/>
                </a:solidFill>
              </a:rPr>
              <a:t>检测信道</a:t>
            </a:r>
            <a:r>
              <a:rPr lang="zh-CN" altLang="en-US" sz="2600" b="1" dirty="0">
                <a:solidFill>
                  <a:srgbClr val="0000FF"/>
                </a:solidFill>
              </a:rPr>
              <a:t>。</a:t>
            </a:r>
            <a:r>
              <a:rPr lang="zh-CN" altLang="zh-CN" sz="2600" b="1" dirty="0"/>
              <a:t>若检测到信道忙，则应不停地检测，一直等待信道转为空闲。若检测到信道空闲，并在</a:t>
            </a:r>
            <a:r>
              <a:rPr lang="en-US" altLang="zh-CN" sz="2600" b="1" dirty="0"/>
              <a:t> 96 </a:t>
            </a:r>
            <a:r>
              <a:rPr lang="zh-CN" altLang="zh-CN" sz="2600" b="1" dirty="0">
                <a:solidFill>
                  <a:srgbClr val="0070C0"/>
                </a:solidFill>
              </a:rPr>
              <a:t>比特时间</a:t>
            </a:r>
            <a:r>
              <a:rPr lang="zh-CN" altLang="zh-CN" sz="2600" b="1" dirty="0"/>
              <a:t>内信道保持空闲（保证了帧间最小间隔），就发送这个帧。</a:t>
            </a:r>
          </a:p>
          <a:p>
            <a:pPr>
              <a:lnSpc>
                <a:spcPct val="105000"/>
              </a:lnSpc>
            </a:pPr>
            <a:r>
              <a:rPr lang="en-US" altLang="zh-CN" sz="2600" b="1" dirty="0">
                <a:solidFill>
                  <a:srgbClr val="0000FF"/>
                </a:solidFill>
              </a:rPr>
              <a:t>(3) </a:t>
            </a:r>
            <a:r>
              <a:rPr lang="zh-CN" altLang="en-US" sz="2600" b="1" dirty="0">
                <a:solidFill>
                  <a:srgbClr val="0000FF"/>
                </a:solidFill>
              </a:rPr>
              <a:t>检查碰撞。</a:t>
            </a:r>
            <a:r>
              <a:rPr lang="zh-CN" altLang="zh-CN" sz="2600" b="1" dirty="0"/>
              <a:t>在发送过程中仍不停地检测信道，即网络适配器要边发送边监听。这里只有</a:t>
            </a:r>
            <a:r>
              <a:rPr lang="zh-CN" altLang="zh-CN" sz="2600" b="1" dirty="0">
                <a:solidFill>
                  <a:srgbClr val="FF0000"/>
                </a:solidFill>
              </a:rPr>
              <a:t>两种可能性：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lvl="1">
              <a:lnSpc>
                <a:spcPct val="105000"/>
              </a:lnSpc>
            </a:pPr>
            <a:r>
              <a:rPr lang="zh-CN" altLang="zh-CN" sz="2200" b="1" dirty="0">
                <a:solidFill>
                  <a:srgbClr val="FF0000"/>
                </a:solidFill>
              </a:rPr>
              <a:t>①发送成功：</a:t>
            </a:r>
            <a:r>
              <a:rPr lang="zh-CN" altLang="zh-CN" sz="2200" b="1" dirty="0"/>
              <a:t>在争用期内一直未检测到碰撞。这个帧肯定能够发送成功。发送完毕后，其他什么也不做。然后回到</a:t>
            </a:r>
            <a:r>
              <a:rPr lang="en-US" altLang="zh-CN" sz="2200" b="1" dirty="0"/>
              <a:t> (1)</a:t>
            </a:r>
            <a:r>
              <a:rPr lang="zh-CN" altLang="zh-CN" sz="2200" b="1" dirty="0"/>
              <a:t>。</a:t>
            </a:r>
          </a:p>
          <a:p>
            <a:pPr lvl="1">
              <a:lnSpc>
                <a:spcPct val="105000"/>
              </a:lnSpc>
            </a:pPr>
            <a:r>
              <a:rPr lang="zh-CN" altLang="zh-CN" sz="2200" b="1" dirty="0">
                <a:solidFill>
                  <a:srgbClr val="FF0000"/>
                </a:solidFill>
              </a:rPr>
              <a:t>②发送失败：</a:t>
            </a:r>
            <a:r>
              <a:rPr lang="zh-CN" altLang="zh-CN" sz="2200" b="1" dirty="0"/>
              <a:t>在争用期内检测到碰撞。这时立即停止发送数据，并按规定发送人为干扰信号。适配器接着就执行指数退避算法，等待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r </a:t>
            </a:r>
            <a:r>
              <a:rPr lang="zh-CN" altLang="zh-CN" sz="2200" b="1" dirty="0"/>
              <a:t>倍</a:t>
            </a:r>
            <a:r>
              <a:rPr lang="en-US" altLang="zh-CN" sz="2200" b="1" dirty="0"/>
              <a:t> 512 </a:t>
            </a:r>
            <a:r>
              <a:rPr lang="zh-CN" altLang="zh-CN" sz="2200" b="1" dirty="0">
                <a:solidFill>
                  <a:srgbClr val="0000FF"/>
                </a:solidFill>
              </a:rPr>
              <a:t>比特时间</a:t>
            </a:r>
            <a:r>
              <a:rPr lang="zh-CN" altLang="zh-CN" sz="2200" b="1" dirty="0"/>
              <a:t>后，返回到步骤</a:t>
            </a:r>
            <a:r>
              <a:rPr lang="en-US" altLang="zh-CN" sz="2200" b="1" dirty="0"/>
              <a:t> (2)</a:t>
            </a:r>
            <a:r>
              <a:rPr lang="zh-CN" altLang="zh-CN" sz="2200" b="1" dirty="0"/>
              <a:t>，继续检测信道。但若重传达</a:t>
            </a:r>
            <a:r>
              <a:rPr lang="en-US" altLang="zh-CN" sz="2200" b="1" dirty="0"/>
              <a:t> 16 </a:t>
            </a:r>
            <a:r>
              <a:rPr lang="zh-CN" altLang="zh-CN" sz="2200" b="1" dirty="0"/>
              <a:t>次仍不能成功，则停止重传而向上报错。</a:t>
            </a:r>
          </a:p>
          <a:p>
            <a:pPr>
              <a:lnSpc>
                <a:spcPct val="105000"/>
              </a:lnSpc>
            </a:pPr>
            <a:endParaRPr lang="zh-CN" altLang="zh-CN" sz="2400" dirty="0"/>
          </a:p>
          <a:p>
            <a:pPr>
              <a:lnSpc>
                <a:spcPct val="105000"/>
              </a:lnSpc>
            </a:pPr>
            <a:endParaRPr lang="zh-CN" altLang="en-US" sz="2400" dirty="0"/>
          </a:p>
        </p:txBody>
      </p:sp>
      <p:sp>
        <p:nvSpPr>
          <p:cNvPr id="4" name="Line 54"/>
          <p:cNvSpPr>
            <a:spLocks noChangeShapeType="1"/>
          </p:cNvSpPr>
          <p:nvPr/>
        </p:nvSpPr>
        <p:spPr bwMode="auto">
          <a:xfrm>
            <a:off x="7689850" y="5147468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b="1" kern="0">
              <a:solidFill>
                <a:srgbClr val="0000CC"/>
              </a:solidFill>
              <a:latin typeface="Arial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7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62165"/>
          </a:xfrm>
        </p:spPr>
        <p:txBody>
          <a:bodyPr/>
          <a:lstStyle/>
          <a:p>
            <a:r>
              <a:rPr lang="en-US" altLang="zh-CN" dirty="0" smtClean="0"/>
              <a:t>3-25 </a:t>
            </a:r>
            <a:r>
              <a:rPr lang="zh-CN" altLang="en-US" dirty="0" smtClean="0"/>
              <a:t>题 </a:t>
            </a:r>
            <a:endParaRPr lang="en-US" altLang="zh-CN" dirty="0" smtClean="0"/>
          </a:p>
          <a:p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在</a:t>
            </a:r>
            <a:r>
              <a:rPr lang="en-US" altLang="zh-CN" b="1" dirty="0"/>
              <a:t>t=0</a:t>
            </a:r>
            <a:r>
              <a:rPr lang="zh-CN" altLang="en-US" b="1" dirty="0"/>
              <a:t>时同时发送了数据帧</a:t>
            </a:r>
            <a:r>
              <a:rPr lang="en-US" altLang="zh-CN" b="1" dirty="0"/>
              <a:t>.</a:t>
            </a:r>
            <a:r>
              <a:rPr lang="zh-CN" altLang="en-US" b="1" dirty="0"/>
              <a:t>当</a:t>
            </a:r>
            <a:r>
              <a:rPr lang="en-US" altLang="zh-CN" b="1" dirty="0" smtClean="0"/>
              <a:t>t=225</a:t>
            </a:r>
            <a:r>
              <a:rPr lang="zh-CN" altLang="en-US" b="1" dirty="0"/>
              <a:t>比特时间</a:t>
            </a:r>
            <a:r>
              <a:rPr lang="en-US" altLang="zh-CN" b="1" dirty="0"/>
              <a:t>,A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同</a:t>
            </a:r>
            <a:r>
              <a:rPr lang="zh-CN" altLang="en-US" b="1" dirty="0" smtClean="0"/>
              <a:t>时检</a:t>
            </a:r>
            <a:r>
              <a:rPr lang="zh-CN" altLang="en-US" b="1" dirty="0"/>
              <a:t>测到发生了碰撞</a:t>
            </a:r>
            <a:r>
              <a:rPr lang="en-US" altLang="zh-CN" b="1" dirty="0"/>
              <a:t>,</a:t>
            </a:r>
            <a:r>
              <a:rPr lang="zh-CN" altLang="en-US" b="1" dirty="0"/>
              <a:t>并且在</a:t>
            </a:r>
            <a:r>
              <a:rPr lang="en-US" altLang="zh-CN" b="1" dirty="0" smtClean="0"/>
              <a:t>t=225+48=273</a:t>
            </a:r>
            <a:r>
              <a:rPr lang="zh-CN" altLang="en-US" b="1" dirty="0"/>
              <a:t>比特时间完成了干扰信号</a:t>
            </a:r>
            <a:r>
              <a:rPr lang="zh-CN" altLang="en-US" b="1" dirty="0" smtClean="0"/>
              <a:t>的发送。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CSMA/CD</a:t>
            </a:r>
            <a:r>
              <a:rPr lang="zh-CN" altLang="en-US" b="1" dirty="0"/>
              <a:t>算法中选择不同的</a:t>
            </a:r>
            <a:r>
              <a:rPr lang="en-US" altLang="zh-CN" b="1" dirty="0"/>
              <a:t>r</a:t>
            </a:r>
            <a:r>
              <a:rPr lang="zh-CN" altLang="en-US" b="1" dirty="0"/>
              <a:t>值退避</a:t>
            </a:r>
            <a:r>
              <a:rPr lang="en-US" altLang="zh-CN" b="1" dirty="0"/>
              <a:t>.</a:t>
            </a:r>
            <a:r>
              <a:rPr lang="zh-CN" altLang="en-US" b="1" dirty="0"/>
              <a:t>假定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选择的随机数分别是</a:t>
            </a:r>
            <a:r>
              <a:rPr lang="en-US" altLang="zh-CN" b="1" dirty="0" err="1"/>
              <a:t>rA</a:t>
            </a:r>
            <a:r>
              <a:rPr lang="en-US" altLang="zh-CN" b="1" dirty="0"/>
              <a:t>=0</a:t>
            </a:r>
            <a:r>
              <a:rPr lang="zh-CN" altLang="en-US" b="1" dirty="0"/>
              <a:t>和</a:t>
            </a:r>
            <a:r>
              <a:rPr lang="en-US" altLang="zh-CN" b="1" dirty="0" err="1"/>
              <a:t>rB</a:t>
            </a:r>
            <a:r>
              <a:rPr lang="en-US" altLang="zh-CN" b="1" dirty="0"/>
              <a:t>=1.</a:t>
            </a:r>
            <a:r>
              <a:rPr lang="zh-CN" altLang="en-US" b="1" dirty="0"/>
              <a:t>试问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各在什么时间开始重传其数据帧</a:t>
            </a:r>
            <a:r>
              <a:rPr lang="en-US" altLang="zh-CN" b="1" dirty="0"/>
              <a:t>?A</a:t>
            </a:r>
            <a:r>
              <a:rPr lang="zh-CN" altLang="en-US" b="1" dirty="0"/>
              <a:t>重传的数据帧在什么时间到达</a:t>
            </a:r>
            <a:r>
              <a:rPr lang="en-US" altLang="zh-CN" b="1" dirty="0"/>
              <a:t>B?A</a:t>
            </a:r>
            <a:r>
              <a:rPr lang="zh-CN" altLang="en-US" b="1" dirty="0"/>
              <a:t>重传的数据会不会和</a:t>
            </a:r>
            <a:r>
              <a:rPr lang="en-US" altLang="zh-CN" b="1" dirty="0"/>
              <a:t>B</a:t>
            </a:r>
            <a:r>
              <a:rPr lang="zh-CN" altLang="en-US" b="1" dirty="0"/>
              <a:t>重传的数据再次发生碰撞</a:t>
            </a:r>
            <a:r>
              <a:rPr lang="en-US" altLang="zh-CN" b="1" dirty="0"/>
              <a:t>?B</a:t>
            </a:r>
            <a:r>
              <a:rPr lang="zh-CN" altLang="en-US" b="1" dirty="0"/>
              <a:t>会不会在预定的重传时</a:t>
            </a:r>
            <a:r>
              <a:rPr lang="zh-CN" altLang="en-US" b="1" dirty="0" smtClean="0"/>
              <a:t>间发</a:t>
            </a:r>
            <a:r>
              <a:rPr lang="zh-CN" altLang="en-US" b="1" dirty="0"/>
              <a:t>送数据</a:t>
            </a:r>
            <a:r>
              <a:rPr lang="en-US" altLang="zh-CN" b="1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1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6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传播时延为</a:t>
            </a:r>
            <a:r>
              <a:rPr lang="en-US" altLang="zh-CN" dirty="0" smtClean="0"/>
              <a:t>225</a:t>
            </a:r>
            <a:r>
              <a:rPr lang="zh-CN" altLang="en-US" dirty="0" smtClean="0"/>
              <a:t>比特时间</a:t>
            </a:r>
            <a:endParaRPr lang="en-US" altLang="zh-CN" dirty="0" smtClean="0"/>
          </a:p>
          <a:p>
            <a:r>
              <a:rPr lang="en-US" altLang="zh-CN" dirty="0" smtClean="0"/>
              <a:t>t=0</a:t>
            </a:r>
            <a:r>
              <a:rPr lang="zh-CN" altLang="en-US" dirty="0"/>
              <a:t>时</a:t>
            </a:r>
            <a:r>
              <a:rPr lang="en-US" altLang="zh-CN" dirty="0"/>
              <a:t>,A,B</a:t>
            </a:r>
            <a:r>
              <a:rPr lang="zh-CN" altLang="en-US" dirty="0"/>
              <a:t>开始传输数据； 　　</a:t>
            </a:r>
            <a:br>
              <a:rPr lang="zh-CN" altLang="en-US" dirty="0"/>
            </a:br>
            <a:r>
              <a:rPr lang="en-US" altLang="zh-CN" dirty="0"/>
              <a:t>t=225</a:t>
            </a:r>
            <a:r>
              <a:rPr lang="zh-CN" altLang="en-US" dirty="0"/>
              <a:t>比特时间</a:t>
            </a:r>
            <a:r>
              <a:rPr lang="en-US" altLang="zh-CN" dirty="0"/>
              <a:t>,A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同时检测到发生碰撞； 　　</a:t>
            </a:r>
            <a:br>
              <a:rPr lang="zh-CN" altLang="en-US" dirty="0"/>
            </a:br>
            <a:r>
              <a:rPr lang="en-US" altLang="zh-CN" dirty="0"/>
              <a:t>t=225+48=273</a:t>
            </a:r>
            <a:r>
              <a:rPr lang="zh-CN" altLang="en-US" dirty="0"/>
              <a:t>比特时间</a:t>
            </a:r>
            <a:r>
              <a:rPr lang="en-US" altLang="zh-CN" dirty="0"/>
              <a:t>,</a:t>
            </a:r>
            <a:r>
              <a:rPr lang="zh-CN" altLang="en-US" dirty="0"/>
              <a:t>完成了干扰信号</a:t>
            </a:r>
            <a:r>
              <a:rPr lang="zh-CN" altLang="en-US" dirty="0" smtClean="0"/>
              <a:t>的</a:t>
            </a:r>
            <a:r>
              <a:rPr lang="zh-CN" altLang="en-US" dirty="0"/>
              <a:t>发</a:t>
            </a:r>
            <a:r>
              <a:rPr lang="zh-CN" altLang="en-US" dirty="0" smtClean="0"/>
              <a:t>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2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122238"/>
            <a:ext cx="8454683" cy="1177752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858" y="1412778"/>
            <a:ext cx="7884942" cy="47181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/>
              <a:t>： 因为</a:t>
            </a:r>
            <a:r>
              <a:rPr lang="en-US" altLang="zh-CN" dirty="0" err="1"/>
              <a:t>rA</a:t>
            </a:r>
            <a:r>
              <a:rPr lang="en-US" altLang="zh-CN" dirty="0"/>
              <a:t>=0,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在干扰信</a:t>
            </a:r>
            <a:r>
              <a:rPr lang="zh-CN" altLang="en-US" dirty="0" smtClean="0"/>
              <a:t>号</a:t>
            </a:r>
            <a:r>
              <a:rPr lang="zh-CN" altLang="en-US" dirty="0"/>
              <a:t>发</a:t>
            </a:r>
            <a:r>
              <a:rPr lang="zh-CN" altLang="en-US" dirty="0" smtClean="0"/>
              <a:t>送之</a:t>
            </a:r>
            <a:r>
              <a:rPr lang="zh-CN" altLang="en-US" dirty="0"/>
              <a:t>后立即</a:t>
            </a:r>
            <a:r>
              <a:rPr lang="zh-CN" altLang="en-US" b="1" dirty="0"/>
              <a:t>开始侦听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t=273+</a:t>
            </a:r>
            <a:r>
              <a:rPr lang="en-US" altLang="zh-CN" b="1" dirty="0"/>
              <a:t>225</a:t>
            </a:r>
            <a:r>
              <a:rPr lang="zh-CN" altLang="en-US" dirty="0" smtClean="0"/>
              <a:t>（干扰信号</a:t>
            </a:r>
            <a:r>
              <a:rPr lang="zh-CN" altLang="en-US" b="1" dirty="0" smtClean="0"/>
              <a:t>传</a:t>
            </a:r>
            <a:r>
              <a:rPr lang="zh-CN" altLang="en-US" b="1" dirty="0"/>
              <a:t>播时延</a:t>
            </a:r>
            <a:r>
              <a:rPr lang="zh-CN" altLang="en-US" dirty="0"/>
              <a:t>）</a:t>
            </a:r>
            <a:r>
              <a:rPr lang="en-US" altLang="zh-CN" dirty="0"/>
              <a:t>=498</a:t>
            </a:r>
            <a:r>
              <a:rPr lang="zh-CN" altLang="en-US" dirty="0"/>
              <a:t>比特时间</a:t>
            </a:r>
            <a:r>
              <a:rPr lang="en-US" altLang="zh-CN" dirty="0"/>
              <a:t>,</a:t>
            </a:r>
            <a:r>
              <a:rPr lang="en-US" altLang="zh-CN" b="1" dirty="0"/>
              <a:t>A</a:t>
            </a:r>
            <a:r>
              <a:rPr lang="zh-CN" altLang="en-US" b="1" dirty="0"/>
              <a:t>检测到信道开始空闲 </a:t>
            </a:r>
            <a:r>
              <a:rPr lang="zh-CN" altLang="en-US" dirty="0"/>
              <a:t>　　</a:t>
            </a:r>
            <a:br>
              <a:rPr lang="zh-CN" altLang="en-US" dirty="0"/>
            </a:br>
            <a:r>
              <a:rPr lang="en-US" altLang="zh-CN" dirty="0"/>
              <a:t>t=498+96</a:t>
            </a:r>
            <a:r>
              <a:rPr lang="zh-CN" altLang="en-US" dirty="0"/>
              <a:t>（帧间最小间隔）</a:t>
            </a:r>
            <a:r>
              <a:rPr lang="en-US" altLang="zh-CN" dirty="0"/>
              <a:t>=594</a:t>
            </a:r>
            <a:r>
              <a:rPr lang="zh-CN" altLang="en-US" dirty="0"/>
              <a:t>比特时间</a:t>
            </a:r>
            <a:r>
              <a:rPr lang="en-US" altLang="zh-CN" b="1" dirty="0"/>
              <a:t>,A</a:t>
            </a:r>
            <a:r>
              <a:rPr lang="zh-CN" altLang="en-US" b="1" dirty="0"/>
              <a:t>开始重传数据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t=594+225 </a:t>
            </a:r>
            <a:r>
              <a:rPr lang="zh-CN" altLang="en-US" dirty="0"/>
              <a:t>（传播时延）</a:t>
            </a:r>
            <a:r>
              <a:rPr lang="en-US" altLang="zh-CN" dirty="0"/>
              <a:t>=819</a:t>
            </a:r>
            <a:r>
              <a:rPr lang="zh-CN" altLang="en-US" dirty="0"/>
              <a:t>比特时间</a:t>
            </a:r>
            <a:r>
              <a:rPr lang="en-US" altLang="zh-CN" dirty="0"/>
              <a:t>,</a:t>
            </a:r>
            <a:r>
              <a:rPr lang="en-US" altLang="zh-CN" b="1" dirty="0"/>
              <a:t>A</a:t>
            </a:r>
            <a:r>
              <a:rPr lang="zh-CN" altLang="en-US" b="1" dirty="0"/>
              <a:t>重传完毕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387" y="0"/>
            <a:ext cx="7543800" cy="1083212"/>
          </a:xfrm>
        </p:spPr>
        <p:txBody>
          <a:bodyPr/>
          <a:lstStyle/>
          <a:p>
            <a:r>
              <a:rPr lang="en-US" altLang="zh-CN" dirty="0" smtClean="0"/>
              <a:t> B  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166" y="1083212"/>
            <a:ext cx="8328074" cy="5047714"/>
          </a:xfrm>
        </p:spPr>
        <p:txBody>
          <a:bodyPr/>
          <a:lstStyle/>
          <a:p>
            <a:r>
              <a:rPr lang="zh-CN" altLang="en-US" sz="2800" dirty="0"/>
              <a:t>因为</a:t>
            </a:r>
            <a:r>
              <a:rPr lang="en-US" altLang="zh-CN" sz="2800" dirty="0" err="1"/>
              <a:t>rB</a:t>
            </a:r>
            <a:r>
              <a:rPr lang="en-US" altLang="zh-CN" sz="2800" dirty="0"/>
              <a:t>=1,</a:t>
            </a:r>
            <a:r>
              <a:rPr lang="zh-CN" altLang="en-US" sz="2800" dirty="0"/>
              <a:t>则</a:t>
            </a:r>
            <a:r>
              <a:rPr lang="en-US" altLang="zh-CN" sz="2800" dirty="0"/>
              <a:t>B</a:t>
            </a:r>
            <a:r>
              <a:rPr lang="zh-CN" altLang="en-US" sz="2800" dirty="0"/>
              <a:t>在干扰信</a:t>
            </a:r>
            <a:r>
              <a:rPr lang="zh-CN" altLang="en-US" sz="2800" dirty="0"/>
              <a:t>号</a:t>
            </a:r>
            <a:r>
              <a:rPr lang="zh-CN" altLang="en-US" sz="2800" dirty="0"/>
              <a:t>发送</a:t>
            </a:r>
            <a:r>
              <a:rPr lang="zh-CN" altLang="en-US" sz="2800" dirty="0"/>
              <a:t>完</a:t>
            </a:r>
            <a:r>
              <a:rPr lang="zh-CN" altLang="en-US" sz="2800" dirty="0"/>
              <a:t>之</a:t>
            </a:r>
            <a:r>
              <a:rPr lang="zh-CN" altLang="en-US" sz="2800" dirty="0"/>
              <a:t>后退避</a:t>
            </a:r>
            <a:r>
              <a:rPr lang="en-US" altLang="zh-CN" sz="2800" dirty="0"/>
              <a:t>1</a:t>
            </a:r>
            <a:r>
              <a:rPr lang="zh-CN" altLang="en-US" sz="2800" dirty="0"/>
              <a:t>倍的争用期</a:t>
            </a:r>
            <a:r>
              <a:rPr lang="en-US" altLang="zh-CN" sz="2800" dirty="0"/>
              <a:t>,</a:t>
            </a:r>
            <a:r>
              <a:rPr lang="zh-CN" altLang="en-US" sz="2800" dirty="0"/>
              <a:t>即</a:t>
            </a:r>
            <a:r>
              <a:rPr lang="en-US" altLang="zh-CN" sz="2800" dirty="0"/>
              <a:t>512</a:t>
            </a:r>
            <a:r>
              <a:rPr lang="zh-CN" altLang="en-US" sz="2800" dirty="0"/>
              <a:t>比特时间才</a:t>
            </a:r>
            <a:r>
              <a:rPr lang="zh-CN" altLang="en-US" sz="2800" b="1" dirty="0"/>
              <a:t>开始侦听</a:t>
            </a:r>
            <a:r>
              <a:rPr lang="zh-CN" altLang="en-US" sz="2800" dirty="0"/>
              <a:t> ，</a:t>
            </a:r>
            <a:r>
              <a:rPr lang="en-US" altLang="zh-CN" sz="2800" dirty="0"/>
              <a:t>t=273+512=785</a:t>
            </a:r>
            <a:r>
              <a:rPr lang="zh-CN" altLang="en-US" sz="2800" dirty="0"/>
              <a:t>比特时间</a:t>
            </a:r>
            <a:r>
              <a:rPr lang="en-US" altLang="zh-CN" sz="2800" b="1" dirty="0"/>
              <a:t>,B</a:t>
            </a:r>
            <a:r>
              <a:rPr lang="zh-CN" altLang="en-US" sz="2800" b="1" dirty="0"/>
              <a:t>开始侦听 </a:t>
            </a:r>
            <a:r>
              <a:rPr lang="zh-CN" altLang="en-US" sz="2800" dirty="0"/>
              <a:t>　　</a:t>
            </a:r>
            <a:br>
              <a:rPr lang="zh-CN" altLang="en-US" sz="2800" dirty="0"/>
            </a:br>
            <a:r>
              <a:rPr lang="zh-CN" altLang="en-US" sz="2800" b="1" dirty="0"/>
              <a:t>若侦听空闲</a:t>
            </a:r>
            <a:r>
              <a:rPr lang="en-US" altLang="zh-CN" sz="2800" dirty="0"/>
              <a:t>, </a:t>
            </a:r>
            <a:r>
              <a:rPr lang="zh-CN" altLang="en-US" sz="2800" dirty="0"/>
              <a:t>则 </a:t>
            </a:r>
            <a:r>
              <a:rPr lang="en-US" altLang="zh-CN" sz="2800" dirty="0"/>
              <a:t>t=785+96</a:t>
            </a:r>
            <a:r>
              <a:rPr lang="zh-CN" altLang="en-US" sz="2800" dirty="0"/>
              <a:t>（帧间最小间隔）</a:t>
            </a:r>
            <a:r>
              <a:rPr lang="en-US" altLang="zh-CN" sz="2800" dirty="0"/>
              <a:t>=881</a:t>
            </a:r>
            <a:r>
              <a:rPr lang="zh-CN" altLang="en-US" sz="2400" dirty="0"/>
              <a:t>比特时间</a:t>
            </a:r>
            <a:r>
              <a:rPr lang="en-US" altLang="zh-CN" sz="2800" dirty="0"/>
              <a:t>,B</a:t>
            </a:r>
            <a:r>
              <a:rPr lang="zh-CN" altLang="en-US" sz="2800" dirty="0"/>
              <a:t>开始重传数</a:t>
            </a:r>
            <a:r>
              <a:rPr lang="zh-CN" altLang="en-US" sz="2800" b="1" dirty="0"/>
              <a:t>据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预设重传时</a:t>
            </a:r>
            <a:r>
              <a:rPr lang="zh-CN" altLang="en-US" sz="2800" b="1" dirty="0"/>
              <a:t>间</a:t>
            </a:r>
            <a:r>
              <a:rPr lang="zh-CN" altLang="en-US" sz="2800" dirty="0"/>
              <a:t>）</a:t>
            </a:r>
            <a:r>
              <a:rPr lang="zh-CN" altLang="en-US" sz="2800" b="1" dirty="0"/>
              <a:t>　</a:t>
            </a:r>
            <a:r>
              <a:rPr lang="zh-CN" altLang="en-US" sz="2800" dirty="0"/>
              <a:t>　</a:t>
            </a:r>
            <a:br>
              <a:rPr lang="zh-CN" altLang="en-US" sz="2800" dirty="0"/>
            </a:br>
            <a:r>
              <a:rPr lang="zh-CN" altLang="en-US" sz="2800" dirty="0"/>
              <a:t>若侦听不空闲</a:t>
            </a:r>
            <a:r>
              <a:rPr lang="en-US" altLang="zh-CN" sz="2800" dirty="0"/>
              <a:t>,</a:t>
            </a:r>
            <a:r>
              <a:rPr lang="zh-CN" altLang="en-US" sz="2800" dirty="0"/>
              <a:t>则不能发送数据 ；</a:t>
            </a:r>
            <a:br>
              <a:rPr lang="zh-CN" altLang="en-US" sz="2800" dirty="0"/>
            </a:br>
            <a:r>
              <a:rPr lang="zh-CN" altLang="en-US" sz="2800" dirty="0"/>
              <a:t>又因为</a:t>
            </a:r>
            <a:r>
              <a:rPr lang="en-US" altLang="zh-CN" sz="2800" dirty="0"/>
              <a:t>t=819</a:t>
            </a:r>
            <a:r>
              <a:rPr lang="zh-CN" altLang="en-US" sz="2800" dirty="0"/>
              <a:t>比特时间的时候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A</a:t>
            </a:r>
            <a:r>
              <a:rPr lang="zh-CN" altLang="en-US" sz="2800" dirty="0"/>
              <a:t>传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B,</a:t>
            </a:r>
            <a:r>
              <a:rPr lang="zh-CN" altLang="en-US" sz="2800" dirty="0"/>
              <a:t>所以</a:t>
            </a:r>
            <a:r>
              <a:rPr lang="en-US" altLang="zh-CN" sz="2800" dirty="0"/>
              <a:t>B</a:t>
            </a:r>
            <a:r>
              <a:rPr lang="zh-CN" altLang="en-US" sz="2800" dirty="0"/>
              <a:t>在等待的时间内，即</a:t>
            </a:r>
            <a:r>
              <a:rPr lang="en-US" altLang="zh-CN" sz="2800" dirty="0"/>
              <a:t>B</a:t>
            </a:r>
            <a:r>
              <a:rPr lang="zh-CN" altLang="en-US" sz="2800" dirty="0"/>
              <a:t>在预定的</a:t>
            </a:r>
            <a:r>
              <a:rPr lang="en-US" altLang="zh-CN" sz="2800" dirty="0"/>
              <a:t>881</a:t>
            </a:r>
            <a:r>
              <a:rPr lang="zh-CN" altLang="en-US" sz="2800" dirty="0"/>
              <a:t>比特时间之前侦听到信道</a:t>
            </a:r>
            <a:r>
              <a:rPr lang="zh-CN" altLang="en-US" sz="2800" dirty="0" smtClean="0"/>
              <a:t>忙</a:t>
            </a:r>
            <a:r>
              <a:rPr lang="en-US" altLang="zh-CN" sz="2800" dirty="0" smtClean="0"/>
              <a:t>,B</a:t>
            </a:r>
            <a:r>
              <a:rPr lang="zh-CN" altLang="en-US" sz="2800" dirty="0" smtClean="0"/>
              <a:t>不能发送。</a:t>
            </a:r>
            <a:endParaRPr lang="en-US" altLang="zh-CN" sz="2800" dirty="0"/>
          </a:p>
          <a:p>
            <a:r>
              <a:rPr lang="zh-CN" altLang="en-US" sz="2400" b="1" dirty="0"/>
              <a:t>第</a:t>
            </a:r>
            <a:r>
              <a:rPr lang="zh-CN" altLang="en-US" sz="2400" b="1" dirty="0"/>
              <a:t>四问</a:t>
            </a:r>
            <a:r>
              <a:rPr lang="zh-CN" altLang="en-US" sz="2400" dirty="0"/>
              <a:t>的答案：</a:t>
            </a:r>
            <a:r>
              <a:rPr lang="en-US" altLang="zh-CN" sz="2400" dirty="0"/>
              <a:t>B</a:t>
            </a:r>
            <a:r>
              <a:rPr lang="zh-CN" altLang="en-US" sz="2400" dirty="0"/>
              <a:t>在预定的</a:t>
            </a:r>
            <a:r>
              <a:rPr lang="en-US" altLang="zh-CN" sz="2400" dirty="0"/>
              <a:t>881</a:t>
            </a:r>
            <a:r>
              <a:rPr lang="zh-CN" altLang="en-US" sz="2400" dirty="0"/>
              <a:t>比特时间</a:t>
            </a:r>
            <a:r>
              <a:rPr lang="zh-CN" altLang="en-US" sz="2400" b="1" dirty="0"/>
              <a:t>是不会发送数据的</a:t>
            </a:r>
            <a:r>
              <a:rPr lang="en-US" altLang="zh-CN" sz="2400" dirty="0"/>
              <a:t>. 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即</a:t>
            </a:r>
            <a:r>
              <a:rPr lang="zh-CN" altLang="en-US" sz="2400" b="1" dirty="0"/>
              <a:t>第三</a:t>
            </a:r>
            <a:r>
              <a:rPr lang="zh-CN" altLang="en-US" sz="2400" b="1" dirty="0" smtClean="0"/>
              <a:t>问 ：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重传的数据不会和</a:t>
            </a:r>
            <a:r>
              <a:rPr lang="en-US" altLang="zh-CN" sz="2400" dirty="0"/>
              <a:t>B</a:t>
            </a:r>
            <a:r>
              <a:rPr lang="zh-CN" altLang="en-US" sz="2400" dirty="0"/>
              <a:t>重传的数据再次发生碰撞。</a:t>
            </a:r>
          </a:p>
        </p:txBody>
      </p:sp>
    </p:spTree>
    <p:extLst>
      <p:ext uri="{BB962C8B-B14F-4D97-AF65-F5344CB8AC3E}">
        <p14:creationId xmlns:p14="http://schemas.microsoft.com/office/powerpoint/2010/main" val="4848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70243"/>
              </p:ext>
            </p:extLst>
          </p:nvPr>
        </p:nvGraphicFramePr>
        <p:xfrm>
          <a:off x="457200" y="1083210"/>
          <a:ext cx="8229600" cy="5653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59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T </a:t>
                      </a:r>
                      <a:r>
                        <a:rPr lang="zh-CN" altLang="en-US" sz="2000" b="1" dirty="0" smtClean="0"/>
                        <a:t>（比特时间）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A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 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06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发送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发送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98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225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检测到冲突，开始发送</a:t>
                      </a:r>
                      <a:r>
                        <a:rPr lang="en-US" altLang="zh-CN" sz="2000" b="1" dirty="0" smtClean="0"/>
                        <a:t>48</a:t>
                      </a:r>
                      <a:r>
                        <a:rPr lang="zh-CN" altLang="en-US" sz="2000" b="1" dirty="0" smtClean="0"/>
                        <a:t>比特干扰信号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检测到冲突，开始发送</a:t>
                      </a:r>
                      <a:r>
                        <a:rPr lang="en-US" altLang="zh-CN" sz="2000" b="1" dirty="0" smtClean="0"/>
                        <a:t>48</a:t>
                      </a:r>
                      <a:r>
                        <a:rPr lang="zh-CN" altLang="en-US" sz="2000" b="1" dirty="0" smtClean="0"/>
                        <a:t>比特干扰信号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06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273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将干扰信号发送完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将干扰信号发送</a:t>
                      </a:r>
                      <a:r>
                        <a:rPr lang="zh-CN" altLang="en-US" sz="2000" b="1" smtClean="0"/>
                        <a:t>完，退避</a:t>
                      </a:r>
                      <a:endParaRPr lang="zh-CN" altLang="en-US" sz="2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9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498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接收完干扰信号，信道空闲，间隔</a:t>
                      </a:r>
                      <a:r>
                        <a:rPr lang="en-US" altLang="zh-CN" sz="2000" b="1" dirty="0" smtClean="0"/>
                        <a:t>96</a:t>
                      </a:r>
                      <a:r>
                        <a:rPr lang="zh-CN" altLang="en-US" sz="2000" b="1" dirty="0" smtClean="0"/>
                        <a:t>比特时间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06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594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发送</a:t>
                      </a:r>
                      <a:r>
                        <a:rPr lang="en-US" altLang="zh-CN" sz="2000" b="1" dirty="0" smtClean="0"/>
                        <a:t>A</a:t>
                      </a:r>
                      <a:r>
                        <a:rPr lang="zh-CN" altLang="en-US" sz="2000" b="1" dirty="0" smtClean="0"/>
                        <a:t>信息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3984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785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</a:t>
                      </a:r>
                      <a:r>
                        <a:rPr lang="zh-CN" altLang="en-US" sz="2000" b="1" dirty="0" smtClean="0"/>
                        <a:t>退避</a:t>
                      </a:r>
                      <a:r>
                        <a:rPr lang="en-US" altLang="zh-CN" sz="2000" b="1" dirty="0" smtClean="0"/>
                        <a:t>512</a:t>
                      </a:r>
                      <a:r>
                        <a:rPr lang="zh-CN" altLang="en-US" sz="2000" b="1" dirty="0" smtClean="0"/>
                        <a:t>时间（</a:t>
                      </a:r>
                      <a:r>
                        <a:rPr lang="en-US" altLang="zh-CN" sz="1800" b="1" dirty="0" smtClean="0"/>
                        <a:t>273+512=785</a:t>
                      </a:r>
                      <a:r>
                        <a:rPr lang="zh-CN" altLang="en-US" sz="2000" b="1" dirty="0" smtClean="0"/>
                        <a:t>），</a:t>
                      </a:r>
                      <a:r>
                        <a:rPr lang="zh-CN" altLang="en-US" sz="2000" b="1" dirty="0" smtClean="0"/>
                        <a:t>检测信道，空闲，</a:t>
                      </a:r>
                      <a:r>
                        <a:rPr lang="en-US" altLang="zh-CN" sz="2000" b="1" dirty="0" smtClean="0"/>
                        <a:t>B</a:t>
                      </a:r>
                      <a:r>
                        <a:rPr lang="zh-CN" altLang="en-US" sz="2000" b="1" dirty="0" smtClean="0"/>
                        <a:t>预计间隔</a:t>
                      </a:r>
                      <a:r>
                        <a:rPr lang="en-US" altLang="zh-CN" sz="2000" b="1" dirty="0" smtClean="0"/>
                        <a:t>96</a:t>
                      </a:r>
                      <a:r>
                        <a:rPr lang="zh-CN" altLang="en-US" sz="2000" b="1" dirty="0" smtClean="0"/>
                        <a:t>比特时间（</a:t>
                      </a:r>
                      <a:r>
                        <a:rPr lang="en-US" altLang="zh-CN" sz="2000" b="1" dirty="0" smtClean="0"/>
                        <a:t>881</a:t>
                      </a:r>
                      <a:r>
                        <a:rPr lang="zh-CN" altLang="en-US" sz="2000" b="1" dirty="0" smtClean="0"/>
                        <a:t>）发送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06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819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</a:t>
                      </a:r>
                      <a:r>
                        <a:rPr lang="zh-CN" altLang="en-US" sz="2000" b="1" dirty="0" smtClean="0"/>
                        <a:t>到达</a:t>
                      </a:r>
                      <a:r>
                        <a:rPr lang="en-US" altLang="zh-CN" sz="2000" b="1" dirty="0" smtClean="0"/>
                        <a:t>B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</a:t>
                      </a:r>
                      <a:r>
                        <a:rPr lang="zh-CN" altLang="en-US" sz="2000" b="1" dirty="0" smtClean="0"/>
                        <a:t>检测到 </a:t>
                      </a:r>
                      <a:r>
                        <a:rPr lang="en-US" altLang="zh-CN" sz="2000" b="1" dirty="0" smtClean="0"/>
                        <a:t>A</a:t>
                      </a:r>
                      <a:r>
                        <a:rPr lang="zh-CN" altLang="en-US" sz="2000" b="1" dirty="0" smtClean="0"/>
                        <a:t>到达 ，信道不空闲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206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881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B</a:t>
                      </a:r>
                      <a:r>
                        <a:rPr lang="zh-CN" altLang="en-US" sz="2000" b="1" dirty="0" smtClean="0"/>
                        <a:t>不能按预定的时间发送</a:t>
                      </a:r>
                      <a:r>
                        <a:rPr lang="en-US" altLang="zh-CN" sz="2000" b="1" dirty="0" smtClean="0"/>
                        <a:t> 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5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zh-CN" altLang="en-US" dirty="0" smtClean="0"/>
              <a:t>第三章 应用题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6"/>
            <a:ext cx="8229600" cy="4646141"/>
          </a:xfrm>
        </p:spPr>
        <p:txBody>
          <a:bodyPr/>
          <a:lstStyle/>
          <a:p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3-7. 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发送的数据为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1101011011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。采用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CRC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的生成多项式是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=X</a:t>
            </a:r>
            <a:r>
              <a:rPr lang="en-US" altLang="zh-CN" sz="32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+X+1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。试求应添加在数据后面的余数。</a:t>
            </a:r>
            <a:endParaRPr lang="en-US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被除数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=1101011011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</a:p>
          <a:p>
            <a:r>
              <a:rPr lang="zh-CN" altLang="en-US" sz="3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除数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=10011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333399"/>
              </a:buClr>
              <a:buSzPct val="75000"/>
              <a:buFont typeface="Wingdings" pitchFamily="2" charset="2"/>
              <a:buChar char="n"/>
            </a:pPr>
            <a:r>
              <a:rPr lang="zh-CN" altLang="en-US" sz="3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余数比除数少一位 。</a:t>
            </a:r>
            <a:endParaRPr lang="en-US" altLang="zh-CN" sz="32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333399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  <a:ea typeface="黑体" pitchFamily="2" charset="-122"/>
              </a:rPr>
              <a:t>用二进制的模 </a:t>
            </a:r>
            <a:r>
              <a:rPr lang="en-US" altLang="zh-CN" sz="3200" b="1" dirty="0">
                <a:solidFill>
                  <a:srgbClr val="000000"/>
                </a:solidFill>
                <a:ea typeface="黑体" pitchFamily="2" charset="-122"/>
              </a:rPr>
              <a:t>2 </a:t>
            </a:r>
            <a:r>
              <a:rPr lang="zh-CN" altLang="en-US" sz="3200" b="1" dirty="0">
                <a:solidFill>
                  <a:srgbClr val="000000"/>
                </a:solidFill>
                <a:ea typeface="黑体" pitchFamily="2" charset="-122"/>
              </a:rPr>
              <a:t>运算 </a:t>
            </a:r>
            <a:endParaRPr lang="en-US" altLang="zh-CN" sz="3200" b="1" dirty="0">
              <a:solidFill>
                <a:srgbClr val="000000"/>
              </a:solidFill>
              <a:ea typeface="黑体" pitchFamily="2" charset="-122"/>
            </a:endParaRPr>
          </a:p>
          <a:p>
            <a:endParaRPr lang="en-US" altLang="zh-CN" sz="32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622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zh-CN" altLang="en-US" dirty="0" smtClean="0"/>
              <a:t>第三章计算题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886" y="1484313"/>
            <a:ext cx="7048231" cy="46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0066"/>
              </a:buClr>
            </a:pP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数据在传输过程中最后一个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变成了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，问接收端能否发现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2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Clr>
                <a:srgbClr val="330066"/>
              </a:buClr>
            </a:pP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若数据在传输过程中最后两个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1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都变成了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0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，问接收端能否发现？</a:t>
            </a:r>
            <a:endParaRPr lang="en-US" altLang="zh-CN" sz="32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330066"/>
              </a:buClr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zh-CN" sz="3200" b="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在传输过程中最后一个</a:t>
            </a:r>
            <a:r>
              <a:rPr lang="en-US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变成了</a:t>
            </a:r>
            <a:r>
              <a:rPr lang="en-US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，问接收端能否发现</a:t>
            </a:r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8" y="1417638"/>
            <a:ext cx="7013411" cy="44116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0748" y="582930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被除数为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110101101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宋体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1110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除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数为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10011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余数为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0011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， 余数不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为零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接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收端能发现错误。</a:t>
            </a:r>
            <a:endParaRPr lang="zh-CN" altLang="en-US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6992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9"/>
            <a:ext cx="7543800" cy="1218530"/>
          </a:xfrm>
        </p:spPr>
        <p:txBody>
          <a:bodyPr/>
          <a:lstStyle/>
          <a:p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zh-CN" sz="3200" b="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在传输过程中最后两个</a:t>
            </a:r>
            <a:r>
              <a:rPr lang="en-US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都变成了</a:t>
            </a:r>
            <a:r>
              <a:rPr lang="en-US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zh-CN" sz="3200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，问接收端能否发现？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406877"/>
            <a:ext cx="6523080" cy="40905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5616" y="5563525"/>
            <a:ext cx="652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被除数为</a:t>
            </a:r>
            <a:r>
              <a:rPr lang="en-US" altLang="zh-CN" dirty="0">
                <a:solidFill>
                  <a:srgbClr val="000000"/>
                </a:solidFill>
              </a:rPr>
              <a:t>11010110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000000"/>
                </a:solidFill>
              </a:rPr>
              <a:t>1110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除数为</a:t>
            </a:r>
            <a:r>
              <a:rPr lang="en-US" altLang="zh-CN" dirty="0">
                <a:solidFill>
                  <a:srgbClr val="000000"/>
                </a:solidFill>
              </a:rPr>
              <a:t>10011</a:t>
            </a: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余数为</a:t>
            </a:r>
            <a:r>
              <a:rPr lang="en-US" altLang="zh-CN" dirty="0">
                <a:solidFill>
                  <a:srgbClr val="000000"/>
                </a:solidFill>
              </a:rPr>
              <a:t>0101</a:t>
            </a:r>
            <a:r>
              <a:rPr lang="zh-CN" altLang="en-US" dirty="0">
                <a:solidFill>
                  <a:srgbClr val="000000"/>
                </a:solidFill>
              </a:rPr>
              <a:t>， </a:t>
            </a:r>
            <a:r>
              <a:rPr lang="zh-CN" altLang="en-US" dirty="0">
                <a:solidFill>
                  <a:srgbClr val="000000"/>
                </a:solidFill>
              </a:rPr>
              <a:t>余数不为零，接收端能发现错</a:t>
            </a:r>
            <a:r>
              <a:rPr lang="zh-CN" altLang="en-US" dirty="0">
                <a:solidFill>
                  <a:srgbClr val="000000"/>
                </a:solidFill>
              </a:rPr>
              <a:t>误</a:t>
            </a:r>
            <a:endParaRPr lang="zh-CN" altLang="en-US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6710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3-08 </a:t>
            </a:r>
            <a:r>
              <a:rPr lang="zh-CN" altLang="en-US" dirty="0" smtClean="0"/>
              <a:t>答案：被除数为</a:t>
            </a:r>
            <a:r>
              <a:rPr lang="en-US" altLang="zh-CN" dirty="0" smtClean="0"/>
              <a:t>101110000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zh-CN" altLang="en-US" dirty="0" smtClean="0"/>
              <a:t>除数为</a:t>
            </a:r>
            <a:r>
              <a:rPr lang="en-US" altLang="zh-CN" dirty="0" smtClean="0"/>
              <a:t>1001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计算结果：余数为</a:t>
            </a:r>
            <a:r>
              <a:rPr lang="en-US" altLang="zh-CN" dirty="0" smtClean="0"/>
              <a:t>011</a:t>
            </a:r>
            <a:r>
              <a:rPr lang="zh-CN" altLang="en-US" dirty="0" smtClean="0"/>
              <a:t>（计算方法同上一题）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要有过程（略）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7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636" y="1052738"/>
            <a:ext cx="7664824" cy="5078189"/>
          </a:xfrm>
        </p:spPr>
        <p:txBody>
          <a:bodyPr/>
          <a:lstStyle/>
          <a:p>
            <a:endParaRPr lang="en-US" altLang="zh-CN" sz="3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3-09 .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PPP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帧的数据部分（用十六进制写出）是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7D 5E FE 27 7D 5D 7D 5D 65 7D 5E</a:t>
            </a:r>
            <a:r>
              <a:rPr lang="zh-CN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。试问真正的数据是什么（用十六进制写出）？</a:t>
            </a: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真正的数据是</a:t>
            </a:r>
            <a:r>
              <a:rPr lang="en-US" altLang="zh-CN" dirty="0" smtClean="0"/>
              <a:t>7E FE 27  7D </a:t>
            </a:r>
            <a:r>
              <a:rPr lang="en-US" altLang="zh-CN" dirty="0" err="1" smtClean="0"/>
              <a:t>7D</a:t>
            </a:r>
            <a:r>
              <a:rPr lang="en-US" altLang="zh-CN" dirty="0" smtClean="0"/>
              <a:t>  65 7E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0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0" y="122239"/>
            <a:ext cx="8539089" cy="1111651"/>
          </a:xfrm>
        </p:spPr>
        <p:txBody>
          <a:bodyPr/>
          <a:lstStyle/>
          <a:p>
            <a:r>
              <a:rPr lang="en-US" altLang="zh-CN" dirty="0" smtClean="0"/>
              <a:t>3-10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）零比特填充后的结果为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011011111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）接收端删除</a:t>
            </a:r>
            <a:r>
              <a:rPr lang="zh-CN" altLang="en-US" dirty="0"/>
              <a:t>填</a:t>
            </a:r>
            <a:r>
              <a:rPr lang="zh-CN" altLang="en-US" dirty="0" smtClean="0"/>
              <a:t>充的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后的数据为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00011101111111111110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222054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951</Words>
  <Application>Microsoft Office PowerPoint</Application>
  <PresentationFormat>全屏显示(4:3)</PresentationFormat>
  <Paragraphs>140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黑体</vt:lpstr>
      <vt:lpstr>宋体</vt:lpstr>
      <vt:lpstr>Arial</vt:lpstr>
      <vt:lpstr>Calibri</vt:lpstr>
      <vt:lpstr>Symbol</vt:lpstr>
      <vt:lpstr>Times New Roman</vt:lpstr>
      <vt:lpstr>Wingdings</vt:lpstr>
      <vt:lpstr>Network</vt:lpstr>
      <vt:lpstr>3_CN(myzh)Icon</vt:lpstr>
      <vt:lpstr>第三章习题答案</vt:lpstr>
      <vt:lpstr>第三章 应用题</vt:lpstr>
      <vt:lpstr>第三章计算题</vt:lpstr>
      <vt:lpstr>PowerPoint 演示文稿</vt:lpstr>
      <vt:lpstr>数据在传输过程中最后一个1变成了0，问接收端能否发现？</vt:lpstr>
      <vt:lpstr>若数据在传输过程中最后两个1都变成了0，问接收端能否发现？</vt:lpstr>
      <vt:lpstr>PowerPoint 演示文稿</vt:lpstr>
      <vt:lpstr>PowerPoint 演示文稿</vt:lpstr>
      <vt:lpstr>3-10</vt:lpstr>
      <vt:lpstr>PowerPoint 演示文稿</vt:lpstr>
      <vt:lpstr>人为干扰信号 </vt:lpstr>
      <vt:lpstr>CSMA/CD协议的要点</vt:lpstr>
      <vt:lpstr>PowerPoint 演示文稿</vt:lpstr>
      <vt:lpstr>PowerPoint 演示文稿</vt:lpstr>
      <vt:lpstr>A 分析</vt:lpstr>
      <vt:lpstr> B  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windows</cp:lastModifiedBy>
  <cp:revision>6</cp:revision>
  <dcterms:created xsi:type="dcterms:W3CDTF">2021-04-12T07:54:12Z</dcterms:created>
  <dcterms:modified xsi:type="dcterms:W3CDTF">2022-05-09T13:33:19Z</dcterms:modified>
</cp:coreProperties>
</file>