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</p:sldMasterIdLst>
  <p:notesMasterIdLst>
    <p:notesMasterId r:id="rId27"/>
  </p:notesMasterIdLst>
  <p:sldIdLst>
    <p:sldId id="256" r:id="rId7"/>
    <p:sldId id="263" r:id="rId8"/>
    <p:sldId id="270" r:id="rId9"/>
    <p:sldId id="302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313" r:id="rId18"/>
    <p:sldId id="314" r:id="rId19"/>
    <p:sldId id="315" r:id="rId20"/>
    <p:sldId id="273" r:id="rId21"/>
    <p:sldId id="274" r:id="rId22"/>
    <p:sldId id="275" r:id="rId23"/>
    <p:sldId id="316" r:id="rId24"/>
    <p:sldId id="276" r:id="rId25"/>
    <p:sldId id="317" r:id="rId26"/>
    <p:sldId id="318" r:id="rId28"/>
    <p:sldId id="298" r:id="rId29"/>
    <p:sldId id="283" r:id="rId30"/>
    <p:sldId id="303" r:id="rId31"/>
    <p:sldId id="304" r:id="rId32"/>
    <p:sldId id="284" r:id="rId33"/>
    <p:sldId id="286" r:id="rId34"/>
    <p:sldId id="287" r:id="rId35"/>
    <p:sldId id="288" r:id="rId36"/>
    <p:sldId id="289" r:id="rId37"/>
    <p:sldId id="29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A2CE-E10B-4A41-9FF1-16CBF6514A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42B-2290-4A22-AE00-4738A64AB7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B7148E-41B7-466E-A1EE-C89D7810CE0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342B-2290-4A22-AE00-4738A64AB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6AA08-B14C-40FA-8540-73C9618B3B4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CCFF8-A795-465B-9228-29B96D0900E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7E858-2E8F-4E84-9484-9D418BC159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7F9E-0356-42CC-9BC6-0F83E4227F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DB784-DCD3-474A-8FCC-67D8A97DC4C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68A0C-0539-400B-9390-513920A2D7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D709B-DF5B-4523-9599-BE6793BFC6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7B10A-4758-4577-BC5F-8980E088F7B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C14-371A-4C26-9D35-A1FDAE1E5B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867B7-D2B5-4CC2-BB62-BC93007FE23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C697B-A8C4-4A9C-9316-F418626C51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C5FD4-A8E4-4DC6-A62A-9E3326E0E4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45C96-216C-4D12-ADD3-AB98A8B4508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2E2DA-5354-4DDE-9910-870D8223E71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F1F63-424A-4021-B570-31602B09A37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A66E1-BA92-487A-A17C-5A22BE31FE7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53B56-A2EA-42AD-8693-86765326EA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6C35-06B9-4E19-8C78-9537F21D7F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5A0E1-EEC9-4558-BF32-DA61179FEC3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D22B3-392E-4A8B-B919-0DBD0D4BC57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34783-C47F-4105-81E5-0AD12343677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F9999-C283-4638-9828-656FBBDF68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4A9A-6C3D-437E-AA66-30F6FABF27D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3875A-6070-466D-843D-199584BD6B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3201-4D8A-4AD4-8DD7-57C57B0E97E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C31B3-4979-4735-80BC-E0AC7680193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4A3F-9405-4077-8722-C016ADE9856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6E76C-93FC-4809-80A6-04FAB1864B1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7A0C-24F2-4391-BB0C-D4CB81CCFC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5469-41EE-441D-B1E3-83FDA8A3C6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E0770-1291-49FB-9FB4-0B87C9EBFE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0954-2843-4971-BC15-BC37BDC8F2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9A21-E0A7-4104-AB97-5BC7853B08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1"/>
            <a:ext cx="2870689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9289" y="2889251"/>
            <a:ext cx="2869223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8512" y="2889251"/>
            <a:ext cx="2870688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368811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97063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9706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3"/>
            <a:ext cx="41172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8807" y="1196753"/>
            <a:ext cx="41172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7874"/>
            <a:ext cx="4112781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72534"/>
            <a:ext cx="4112781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1739" y="1207874"/>
            <a:ext cx="411427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1739" y="1872534"/>
            <a:ext cx="411427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250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196611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31523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927" y="188640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8" y="1196753"/>
            <a:ext cx="4044462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8" y="3754339"/>
            <a:ext cx="4044462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itchFamily="2" charset="-122"/>
              </a:defRPr>
            </a:lvl1pPr>
          </a:lstStyle>
          <a:p>
            <a:fld id="{E305DFDA-4271-476C-9569-C6C48A942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itchFamily="2" charset="-122"/>
              </a:defRPr>
            </a:lvl1pPr>
          </a:lstStyle>
          <a:p>
            <a:fld id="{C7A742A4-B89D-4C9D-88A5-5ED5B16655DD}" type="slidenum">
              <a:rPr lang="zh-CN" altLang="en-US" smtClean="0"/>
            </a:fld>
            <a:endParaRPr lang="zh-CN" altLang="en-US"/>
          </a:p>
        </p:txBody>
      </p:sp>
      <p:grpSp>
        <p:nvGrpSpPr>
          <p:cNvPr id="1032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C0C0C0">
                  <a:alpha val="31000"/>
                </a:srgb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134938" y="692150"/>
            <a:ext cx="9009062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063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4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57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6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58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9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0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9948CEF-3105-4FC1-A3FB-C7EEEC87C15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D754D08-6776-4C51-830A-010227C35DB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pic>
        <p:nvPicPr>
          <p:cNvPr id="4105" name="Picture 14" descr="xidian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88913"/>
            <a:ext cx="9429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10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2EC10D9-BBF0-4264-A44A-5431823A9F0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36881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3"/>
            <a:ext cx="8368811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宋体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 pitchFamily="2" charset="-122"/>
              <a:cs typeface="+mn-cs"/>
            </a:endParaRPr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3" y="188641"/>
            <a:ext cx="1038402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2022.6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(2) 145.13.160.78 </a:t>
            </a:r>
            <a:r>
              <a:rPr lang="zh-CN" altLang="en-US" dirty="0" smtClean="0"/>
              <a:t>与子网掩码</a:t>
            </a:r>
            <a:r>
              <a:rPr lang="en-US" altLang="zh-CN" dirty="0" smtClean="0"/>
              <a:t>255.255.192.0 </a:t>
            </a:r>
            <a:r>
              <a:rPr lang="zh-CN" altLang="en-US" dirty="0" smtClean="0"/>
              <a:t>与 的结果</a:t>
            </a:r>
            <a:r>
              <a:rPr lang="en-US" altLang="zh-CN" dirty="0" smtClean="0"/>
              <a:t>145.13.128.0   </a:t>
            </a:r>
            <a:r>
              <a:rPr lang="zh-CN" altLang="en-US" dirty="0" smtClean="0"/>
              <a:t>，按表中顺序检查，与表中第三项</a:t>
            </a:r>
            <a:r>
              <a:rPr lang="en-US" altLang="zh-CN" dirty="0" smtClean="0"/>
              <a:t>145.13.128.0 </a:t>
            </a:r>
            <a:r>
              <a:rPr lang="zh-CN" altLang="en-US" dirty="0" smtClean="0"/>
              <a:t>一样，下一跳为</a:t>
            </a:r>
            <a:r>
              <a:rPr lang="en-US" altLang="zh-CN" dirty="0" smtClean="0"/>
              <a:t>m2</a:t>
            </a:r>
            <a:r>
              <a:rPr lang="zh-CN" altLang="en-US" dirty="0" smtClean="0"/>
              <a:t>接口。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请每个同学看静态路由实验 给出每个路由器的路由表。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543800" cy="1295400"/>
          </a:xfrm>
        </p:spPr>
        <p:txBody>
          <a:bodyPr/>
          <a:lstStyle/>
          <a:p>
            <a:r>
              <a:rPr lang="zh-CN" altLang="en-US" dirty="0"/>
              <a:t>地址分配方案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 smtClean="0"/>
              <a:t>解题思路 ：</a:t>
            </a:r>
            <a:endParaRPr lang="en-US" altLang="zh-CN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）一共有多少地址可分配；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）是否采用</a:t>
            </a:r>
            <a:r>
              <a:rPr lang="en-US" altLang="zh-CN" sz="2800" dirty="0" smtClean="0"/>
              <a:t>CIDR;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(3)</a:t>
            </a:r>
            <a:r>
              <a:rPr lang="zh-CN" altLang="en-US" sz="2800" dirty="0" smtClean="0"/>
              <a:t>最好将地址需求排个序，先给需求量大的分配；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(4) </a:t>
            </a:r>
            <a:r>
              <a:rPr lang="zh-CN" altLang="en-US" sz="2800" dirty="0" smtClean="0"/>
              <a:t>注意分配的地址</a:t>
            </a:r>
            <a:r>
              <a:rPr lang="zh-CN" altLang="en-US" sz="2800" dirty="0" smtClean="0">
                <a:solidFill>
                  <a:srgbClr val="FF0000"/>
                </a:solidFill>
              </a:rPr>
              <a:t>不能重叠 </a:t>
            </a:r>
            <a:r>
              <a:rPr lang="zh-CN" altLang="en-US" sz="2800" dirty="0" smtClean="0"/>
              <a:t>在一起；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分配的地址可以比需求的 多一些，</a:t>
            </a:r>
            <a:r>
              <a:rPr lang="zh-CN" altLang="en-US" sz="2800" dirty="0"/>
              <a:t>给</a:t>
            </a:r>
            <a:r>
              <a:rPr lang="zh-CN" altLang="en-US" sz="2800" dirty="0" smtClean="0"/>
              <a:t>以后使用。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方案不是唯一的，只要能满足需求，且地址不重叠，都是可以的。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endParaRPr lang="en-US" altLang="zh-CN" sz="2800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en-US" altLang="zh-CN" dirty="0" smtClean="0"/>
              <a:t>4-54  </a:t>
            </a:r>
            <a:r>
              <a:rPr lang="zh-CN" altLang="en-US" dirty="0" smtClean="0"/>
              <a:t>分配给主机的地址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dirty="0" smtClean="0"/>
              <a:t>14.24.74.0/24   CIDR</a:t>
            </a:r>
            <a:r>
              <a:rPr lang="zh-CN" altLang="en-US" dirty="0" smtClean="0"/>
              <a:t>地址 </a:t>
            </a:r>
            <a:endParaRPr lang="en-US" altLang="zh-CN" dirty="0" smtClean="0"/>
          </a:p>
          <a:p>
            <a:r>
              <a:rPr lang="en-US" altLang="zh-CN" dirty="0" smtClean="0"/>
              <a:t>/24</a:t>
            </a:r>
            <a:r>
              <a:rPr lang="zh-CN" altLang="en-US" dirty="0" smtClean="0"/>
              <a:t>表示网络号占</a:t>
            </a:r>
            <a:r>
              <a:rPr lang="en-US" altLang="zh-CN" dirty="0" smtClean="0"/>
              <a:t>32-24=8</a:t>
            </a:r>
            <a:r>
              <a:rPr lang="zh-CN" altLang="en-US" dirty="0" smtClean="0"/>
              <a:t>，可分配地址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-2=254 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个部门 </a:t>
            </a:r>
            <a:r>
              <a:rPr lang="en-US" altLang="zh-CN" dirty="0" smtClean="0"/>
              <a:t>120+60+10=190&lt;254 ,</a:t>
            </a:r>
            <a:r>
              <a:rPr lang="zh-CN" altLang="en-US" dirty="0" smtClean="0"/>
              <a:t>地址够用。分配方案不唯一。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般先分大地址 ，按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的指数 来分较好。</a:t>
            </a:r>
            <a:endParaRPr lang="en-US" altLang="zh-CN" dirty="0" smtClean="0"/>
          </a:p>
          <a:p>
            <a:r>
              <a:rPr lang="zh-CN" altLang="en-US" dirty="0" smtClean="0"/>
              <a:t>第一个部门需要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个地址，</a:t>
            </a:r>
            <a:r>
              <a:rPr lang="en-US" altLang="zh-CN" dirty="0" smtClean="0"/>
              <a:t>2 </a:t>
            </a:r>
            <a:r>
              <a:rPr lang="en-US" altLang="zh-CN" baseline="30000" dirty="0" smtClean="0"/>
              <a:t>7  </a:t>
            </a:r>
            <a:r>
              <a:rPr lang="en-US" altLang="zh-CN" dirty="0" smtClean="0"/>
              <a:t>=128&gt;120,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/>
              <a:t>分</a:t>
            </a:r>
            <a:r>
              <a:rPr lang="zh-CN" altLang="en-US" dirty="0" smtClean="0"/>
              <a:t>配方案中要写出可分配的最小地址，和最大地址。</a:t>
            </a:r>
            <a:endParaRPr lang="zh-CN" altLang="en-US" baseline="30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zh-CN" altLang="en-US" dirty="0" smtClean="0"/>
              <a:t>参考答案（不唯一）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zh-CN" altLang="en-US" dirty="0" smtClean="0"/>
              <a:t>第一个单位</a:t>
            </a:r>
            <a:r>
              <a:rPr lang="en-US" altLang="zh-CN" dirty="0" smtClean="0"/>
              <a:t>120 </a:t>
            </a:r>
            <a:r>
              <a:rPr lang="zh-CN" altLang="en-US" dirty="0" smtClean="0"/>
              <a:t>，需要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位给主机分配，前缀</a:t>
            </a:r>
            <a:r>
              <a:rPr lang="en-US" altLang="zh-CN" dirty="0" smtClean="0"/>
              <a:t>32-7=25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第四个字节 从</a:t>
            </a:r>
            <a:r>
              <a:rPr lang="en-US" altLang="zh-CN" dirty="0" smtClean="0">
                <a:solidFill>
                  <a:srgbClr val="FF0000"/>
                </a:solidFill>
              </a:rPr>
              <a:t>0 </a:t>
            </a:r>
            <a:r>
              <a:rPr lang="en-US" altLang="zh-CN" dirty="0" smtClean="0"/>
              <a:t>0000001</a:t>
            </a:r>
            <a:r>
              <a:rPr lang="en-US" altLang="zh-CN" dirty="0" smtClean="0">
                <a:solidFill>
                  <a:srgbClr val="FF0000"/>
                </a:solidFill>
              </a:rPr>
              <a:t> ~  0 </a:t>
            </a:r>
            <a:r>
              <a:rPr lang="en-US" altLang="zh-CN" dirty="0" smtClean="0"/>
              <a:t>1111110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地址：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14.24.74.1/25~14.24.74.126  /25 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00"/>
                </a:solidFill>
              </a:rPr>
              <a:t>第二个单</a:t>
            </a:r>
            <a:r>
              <a:rPr lang="zh-CN" altLang="en-US" dirty="0" smtClean="0">
                <a:solidFill>
                  <a:srgbClr val="000000"/>
                </a:solidFill>
              </a:rPr>
              <a:t>位</a:t>
            </a:r>
            <a:r>
              <a:rPr lang="en-US" altLang="zh-CN" dirty="0" smtClean="0">
                <a:solidFill>
                  <a:srgbClr val="000000"/>
                </a:solidFill>
              </a:rPr>
              <a:t>60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需</a:t>
            </a:r>
            <a:r>
              <a:rPr lang="zh-CN" altLang="en-US" dirty="0" smtClean="0">
                <a:solidFill>
                  <a:srgbClr val="000000"/>
                </a:solidFill>
              </a:rPr>
              <a:t>要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</a:rPr>
              <a:t>位</a:t>
            </a:r>
            <a:r>
              <a:rPr lang="zh-CN" altLang="en-US" dirty="0">
                <a:solidFill>
                  <a:srgbClr val="000000"/>
                </a:solidFill>
              </a:rPr>
              <a:t>给主机分</a:t>
            </a:r>
            <a:r>
              <a:rPr lang="zh-CN" altLang="en-US" dirty="0" smtClean="0">
                <a:solidFill>
                  <a:srgbClr val="000000"/>
                </a:solidFill>
              </a:rPr>
              <a:t>配，前缀</a:t>
            </a:r>
            <a:r>
              <a:rPr lang="en-US" altLang="zh-CN" dirty="0" smtClean="0">
                <a:solidFill>
                  <a:srgbClr val="000000"/>
                </a:solidFill>
              </a:rPr>
              <a:t>32-6=26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第四个字节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</a:rPr>
              <a:t>0 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00001~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B0F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 111110 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14.24.74.129/26~ 14.24.74.190/26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/>
              <a:t>参考答案（不唯一）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4411662"/>
          </a:xfrm>
        </p:spPr>
        <p:txBody>
          <a:bodyPr/>
          <a:lstStyle/>
          <a:p>
            <a:r>
              <a:rPr lang="zh-CN" altLang="en-US" dirty="0" smtClean="0"/>
              <a:t>第三个 部门 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个地址， 可分配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个地址给它；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前</a:t>
            </a:r>
            <a:r>
              <a:rPr lang="zh-CN" altLang="en-US" dirty="0" smtClean="0"/>
              <a:t>缀 </a:t>
            </a:r>
            <a:r>
              <a:rPr lang="en-US" altLang="zh-CN" dirty="0" smtClean="0"/>
              <a:t>32-4=28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第四个字节 </a:t>
            </a:r>
            <a:r>
              <a:rPr lang="en-US" altLang="zh-CN" dirty="0" smtClean="0"/>
              <a:t>1100 </a:t>
            </a:r>
            <a:r>
              <a:rPr lang="en-US" altLang="zh-CN" dirty="0" smtClean="0">
                <a:solidFill>
                  <a:srgbClr val="FF0000"/>
                </a:solidFill>
              </a:rPr>
              <a:t>0001</a:t>
            </a:r>
            <a:r>
              <a:rPr lang="en-US" altLang="zh-CN" dirty="0" smtClean="0"/>
              <a:t>~1100 </a:t>
            </a:r>
            <a:r>
              <a:rPr lang="en-US" altLang="zh-CN" dirty="0" smtClean="0">
                <a:solidFill>
                  <a:srgbClr val="FF0000"/>
                </a:solidFill>
              </a:rPr>
              <a:t>1110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可分配的地址： </a:t>
            </a:r>
            <a:r>
              <a:rPr lang="en-US" altLang="zh-CN" dirty="0" smtClean="0">
                <a:solidFill>
                  <a:srgbClr val="000000"/>
                </a:solidFill>
              </a:rPr>
              <a:t>14.24.74.193/28~14.24.74.206/28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0538"/>
          </a:xfrm>
        </p:spPr>
        <p:txBody>
          <a:bodyPr/>
          <a:lstStyle/>
          <a:p>
            <a:r>
              <a:rPr lang="en-US" altLang="zh-CN" dirty="0" smtClean="0"/>
              <a:t>4-29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共有 </a:t>
            </a:r>
            <a:r>
              <a:rPr lang="en-US" altLang="zh-CN" dirty="0" smtClean="0"/>
              <a:t>2 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 =512</a:t>
            </a:r>
            <a:r>
              <a:rPr lang="zh-CN" altLang="en-US" dirty="0" smtClean="0"/>
              <a:t>个地址可分配。采用</a:t>
            </a:r>
            <a:r>
              <a:rPr lang="en-US" altLang="zh-CN" dirty="0" smtClean="0"/>
              <a:t>CIDR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LAN3 :150,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LAN2: 91</a:t>
            </a:r>
            <a:endParaRPr lang="en-US" altLang="zh-CN" dirty="0" smtClean="0"/>
          </a:p>
          <a:p>
            <a:r>
              <a:rPr lang="en-US" altLang="zh-CN" dirty="0" smtClean="0"/>
              <a:t>LAN 5: 15</a:t>
            </a:r>
            <a:endParaRPr lang="en-US" altLang="zh-CN" dirty="0" smtClean="0"/>
          </a:p>
          <a:p>
            <a:r>
              <a:rPr lang="en-US" altLang="zh-CN" dirty="0" smtClean="0"/>
              <a:t>LAN4  :3</a:t>
            </a:r>
            <a:endParaRPr lang="en-US" altLang="zh-CN" dirty="0" smtClean="0"/>
          </a:p>
          <a:p>
            <a:r>
              <a:rPr lang="en-US" altLang="zh-CN" dirty="0" smtClean="0"/>
              <a:t>LAN1 :&gt;3(3</a:t>
            </a:r>
            <a:r>
              <a:rPr lang="zh-CN" altLang="en-US" dirty="0" smtClean="0"/>
              <a:t>个路由器）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zh-CN" altLang="en-US" dirty="0" smtClean="0"/>
              <a:t>参考答案（不唯一）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解析：根据局域网上的主机数算出能够表示该数字的二进制串，用</a:t>
            </a:r>
            <a:r>
              <a:rPr lang="en-US" altLang="zh-CN" sz="2800" dirty="0"/>
              <a:t>32</a:t>
            </a:r>
            <a:r>
              <a:rPr lang="zh-CN" altLang="en-US" sz="2800" dirty="0"/>
              <a:t>减去该位数即为网络前缀的位数。然后计算出对应得</a:t>
            </a:r>
            <a:r>
              <a:rPr lang="en-US" altLang="zh-CN" sz="2800" dirty="0"/>
              <a:t>CIDR</a:t>
            </a:r>
            <a:r>
              <a:rPr lang="zh-CN" altLang="en-US" sz="2800" dirty="0"/>
              <a:t>地址块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80000"/>
              </a:lnSpc>
              <a:buNone/>
            </a:pP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答案：对</a:t>
            </a:r>
            <a:r>
              <a:rPr lang="en-US" altLang="zh-CN" sz="2800" dirty="0"/>
              <a:t>LAN3</a:t>
            </a:r>
            <a:r>
              <a:rPr lang="zh-CN" altLang="en-US" sz="2800" dirty="0"/>
              <a:t>，主机数</a:t>
            </a:r>
            <a:r>
              <a:rPr lang="en-US" altLang="zh-CN" sz="2800" dirty="0"/>
              <a:t>150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7</a:t>
            </a:r>
            <a:r>
              <a:rPr lang="en-US" altLang="zh-CN" sz="2800" dirty="0"/>
              <a:t>-2〈150〈2</a:t>
            </a:r>
            <a:r>
              <a:rPr lang="en-US" altLang="zh-CN" sz="2800" baseline="30000" dirty="0"/>
              <a:t>8</a:t>
            </a:r>
            <a:r>
              <a:rPr lang="en-US" altLang="zh-CN" sz="2800" dirty="0"/>
              <a:t>-2</a:t>
            </a:r>
            <a:r>
              <a:rPr lang="zh-CN" altLang="en-US" sz="2800" dirty="0"/>
              <a:t>，所以主机位为</a:t>
            </a:r>
            <a:r>
              <a:rPr lang="en-US" altLang="zh-CN" sz="2800" dirty="0"/>
              <a:t>8</a:t>
            </a:r>
            <a:r>
              <a:rPr lang="zh-CN" altLang="en-US" sz="2800" dirty="0"/>
              <a:t>位，网络前缀为</a:t>
            </a:r>
            <a:r>
              <a:rPr lang="en-US" altLang="zh-CN" sz="2800" dirty="0"/>
              <a:t>24</a:t>
            </a:r>
            <a:r>
              <a:rPr lang="zh-CN" altLang="en-US" sz="2800" dirty="0"/>
              <a:t>，分配地址块</a:t>
            </a:r>
            <a:r>
              <a:rPr lang="en-US" altLang="zh-CN" sz="2800" dirty="0"/>
              <a:t>30.138.118.0/24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分析：</a:t>
            </a:r>
            <a:r>
              <a:rPr lang="en-US" altLang="zh-CN" sz="2800" dirty="0" smtClean="0"/>
              <a:t>30.138.0111011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00000000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第</a:t>
            </a:r>
            <a:r>
              <a:rPr lang="en-US" altLang="zh-CN" sz="2800" dirty="0"/>
              <a:t>24</a:t>
            </a:r>
            <a:r>
              <a:rPr lang="zh-CN" altLang="en-US" sz="2800" dirty="0"/>
              <a:t>位为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   对</a:t>
            </a:r>
            <a:r>
              <a:rPr lang="en-US" altLang="zh-CN" sz="2800" dirty="0"/>
              <a:t>LAN2</a:t>
            </a:r>
            <a:r>
              <a:rPr lang="zh-CN" altLang="en-US" sz="2800" dirty="0"/>
              <a:t>，主机数</a:t>
            </a:r>
            <a:r>
              <a:rPr lang="en-US" altLang="zh-CN" sz="2800" dirty="0"/>
              <a:t>91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6</a:t>
            </a:r>
            <a:r>
              <a:rPr lang="en-US" altLang="zh-CN" sz="2800" dirty="0"/>
              <a:t>-2〈91〈2</a:t>
            </a:r>
            <a:r>
              <a:rPr lang="en-US" altLang="zh-CN" sz="2800" baseline="30000" dirty="0"/>
              <a:t>7</a:t>
            </a:r>
            <a:r>
              <a:rPr lang="en-US" altLang="zh-CN" sz="2800" dirty="0"/>
              <a:t>-2</a:t>
            </a:r>
            <a:r>
              <a:rPr lang="zh-CN" altLang="en-US" sz="2800" dirty="0"/>
              <a:t>，所以主机位为</a:t>
            </a:r>
            <a:r>
              <a:rPr lang="en-US" altLang="zh-CN" sz="2800" dirty="0"/>
              <a:t>7</a:t>
            </a:r>
            <a:r>
              <a:rPr lang="zh-CN" altLang="en-US" sz="2800" dirty="0"/>
              <a:t>位，网络前缀为</a:t>
            </a:r>
            <a:r>
              <a:rPr lang="en-US" altLang="zh-CN" sz="2800" dirty="0"/>
              <a:t>25</a:t>
            </a:r>
            <a:r>
              <a:rPr lang="zh-CN" altLang="en-US" sz="2800" dirty="0"/>
              <a:t>，分配地址块</a:t>
            </a:r>
            <a:r>
              <a:rPr lang="en-US" altLang="zh-CN" sz="2800" dirty="0"/>
              <a:t>30.138.119.0/25</a:t>
            </a:r>
            <a:r>
              <a:rPr lang="zh-CN" altLang="en-US" sz="2800" dirty="0"/>
              <a:t>。（第</a:t>
            </a:r>
            <a:r>
              <a:rPr lang="en-US" altLang="zh-CN" sz="2800" dirty="0"/>
              <a:t>24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位为</a:t>
            </a:r>
            <a:r>
              <a:rPr lang="en-US" altLang="zh-CN" sz="2800" dirty="0"/>
              <a:t>10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  </a:t>
            </a:r>
            <a:r>
              <a:rPr lang="zh-CN" altLang="en-US" sz="2800" dirty="0" smtClean="0"/>
              <a:t>分析：最小地址  </a:t>
            </a:r>
            <a:r>
              <a:rPr lang="en-US" altLang="zh-CN" sz="2800" dirty="0" smtClean="0"/>
              <a:t> 30.138.0111011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>
                <a:solidFill>
                  <a:srgbClr val="3333FF"/>
                </a:solidFill>
              </a:rPr>
              <a:t>0000000 </a:t>
            </a:r>
            <a:endParaRPr lang="en-US" altLang="zh-CN" sz="2800" dirty="0" smtClean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 </a:t>
            </a:r>
            <a:r>
              <a:rPr lang="en-US" altLang="zh-CN" sz="2800" dirty="0" smtClean="0">
                <a:solidFill>
                  <a:srgbClr val="3333FF"/>
                </a:solidFill>
              </a:rPr>
              <a:t>            </a:t>
            </a:r>
            <a:r>
              <a:rPr lang="zh-CN" altLang="en-US" sz="2800" dirty="0" smtClean="0"/>
              <a:t>最大地址   </a:t>
            </a:r>
            <a:r>
              <a:rPr lang="en-US" altLang="zh-CN" sz="2800" dirty="0" smtClean="0"/>
              <a:t>30.138.0111011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>
                <a:solidFill>
                  <a:srgbClr val="3333FF"/>
                </a:solidFill>
              </a:rPr>
              <a:t>1111111 </a:t>
            </a: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/>
              <a:t>参考答案（不唯一）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对</a:t>
            </a:r>
            <a:r>
              <a:rPr lang="en-US" altLang="zh-CN" sz="2800" dirty="0"/>
              <a:t>LAN5</a:t>
            </a:r>
            <a:r>
              <a:rPr lang="zh-CN" altLang="en-US" sz="2800" dirty="0"/>
              <a:t>，主机数</a:t>
            </a:r>
            <a:r>
              <a:rPr lang="en-US" altLang="zh-CN" sz="2800" dirty="0"/>
              <a:t>15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-2〈15〈2</a:t>
            </a:r>
            <a:r>
              <a:rPr lang="en-US" altLang="zh-CN" sz="2800" baseline="30000" dirty="0"/>
              <a:t>5</a:t>
            </a:r>
            <a:r>
              <a:rPr lang="en-US" altLang="zh-CN" sz="2800" dirty="0"/>
              <a:t>-2</a:t>
            </a:r>
            <a:r>
              <a:rPr lang="zh-CN" altLang="en-US" sz="2800" dirty="0"/>
              <a:t>，所以主机位为</a:t>
            </a:r>
            <a:r>
              <a:rPr lang="en-US" altLang="zh-CN" sz="2800" dirty="0"/>
              <a:t>5</a:t>
            </a:r>
            <a:r>
              <a:rPr lang="zh-CN" altLang="en-US" sz="2800" dirty="0"/>
              <a:t>位，网络前缀为</a:t>
            </a:r>
            <a:r>
              <a:rPr lang="en-US" altLang="zh-CN" sz="2800" dirty="0"/>
              <a:t>27</a:t>
            </a:r>
            <a:r>
              <a:rPr lang="zh-CN" altLang="en-US" sz="2800" dirty="0"/>
              <a:t>，分配地址块</a:t>
            </a:r>
            <a:r>
              <a:rPr lang="en-US" altLang="zh-CN" sz="2800" dirty="0" smtClean="0"/>
              <a:t>30.138.119.128/27</a:t>
            </a:r>
            <a:r>
              <a:rPr lang="zh-CN" altLang="en-US" sz="2800" dirty="0"/>
              <a:t>。（第</a:t>
            </a:r>
            <a:r>
              <a:rPr lang="en-US" altLang="zh-CN" sz="2800" dirty="0"/>
              <a:t>24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，</a:t>
            </a:r>
            <a:r>
              <a:rPr lang="en-US" altLang="zh-CN" sz="2800" dirty="0"/>
              <a:t>26</a:t>
            </a:r>
            <a:r>
              <a:rPr lang="zh-CN" altLang="en-US" sz="2800" dirty="0"/>
              <a:t>，</a:t>
            </a:r>
            <a:r>
              <a:rPr lang="en-US" altLang="zh-CN" sz="2800" dirty="0"/>
              <a:t>27</a:t>
            </a:r>
            <a:r>
              <a:rPr lang="zh-CN" altLang="en-US" sz="2800" dirty="0"/>
              <a:t>位为</a:t>
            </a:r>
            <a:r>
              <a:rPr lang="en-US" altLang="zh-CN" sz="2800" dirty="0"/>
              <a:t>1110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分析：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30.138.0111011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3333FF"/>
                </a:solidFill>
              </a:rPr>
              <a:t>00</a:t>
            </a:r>
            <a:r>
              <a:rPr lang="en-US" altLang="zh-CN" sz="2800" dirty="0" smtClean="0">
                <a:solidFill>
                  <a:srgbClr val="C00000"/>
                </a:solidFill>
              </a:rPr>
              <a:t>00000(</a:t>
            </a:r>
            <a:r>
              <a:rPr lang="zh-CN" altLang="en-US" sz="2800" dirty="0" smtClean="0">
                <a:solidFill>
                  <a:srgbClr val="C00000"/>
                </a:solidFill>
              </a:rPr>
              <a:t>最小）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 </a:t>
            </a:r>
            <a:r>
              <a:rPr lang="en-US" altLang="zh-CN" sz="2800" dirty="0" smtClean="0">
                <a:solidFill>
                  <a:srgbClr val="3333FF"/>
                </a:solidFill>
              </a:rPr>
              <a:t>             </a:t>
            </a:r>
            <a:r>
              <a:rPr lang="en-US" altLang="zh-CN" sz="2800" dirty="0"/>
              <a:t>30.138.0111011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3333FF"/>
                </a:solidFill>
              </a:rPr>
              <a:t>00</a:t>
            </a:r>
            <a:r>
              <a:rPr lang="en-US" altLang="zh-CN" sz="2800" dirty="0" smtClean="0">
                <a:solidFill>
                  <a:srgbClr val="C00000"/>
                </a:solidFill>
              </a:rPr>
              <a:t>11111</a:t>
            </a:r>
            <a:r>
              <a:rPr lang="zh-CN" altLang="en-US" sz="2800" dirty="0" smtClean="0">
                <a:solidFill>
                  <a:srgbClr val="C00000"/>
                </a:solidFill>
              </a:rPr>
              <a:t>（最大）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对</a:t>
            </a:r>
            <a:r>
              <a:rPr lang="en-US" altLang="zh-CN" sz="2800" dirty="0"/>
              <a:t>LAN4</a:t>
            </a:r>
            <a:r>
              <a:rPr lang="zh-CN" altLang="en-US" sz="2800" dirty="0"/>
              <a:t>，主机数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-2〈3〈2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-2</a:t>
            </a:r>
            <a:r>
              <a:rPr lang="zh-CN" altLang="en-US" sz="2800" dirty="0"/>
              <a:t>，所以主机位为</a:t>
            </a:r>
            <a:r>
              <a:rPr lang="en-US" altLang="zh-CN" sz="2800" dirty="0"/>
              <a:t>3</a:t>
            </a:r>
            <a:r>
              <a:rPr lang="zh-CN" altLang="en-US" sz="2800" dirty="0"/>
              <a:t>位，网络前缀为</a:t>
            </a:r>
            <a:r>
              <a:rPr lang="en-US" altLang="zh-CN" sz="2800" dirty="0"/>
              <a:t>29</a:t>
            </a:r>
            <a:r>
              <a:rPr lang="zh-CN" altLang="en-US" sz="2800" dirty="0"/>
              <a:t>，分配地址块</a:t>
            </a:r>
            <a:r>
              <a:rPr lang="en-US" altLang="zh-CN" sz="2800" dirty="0"/>
              <a:t>30.138.119.240/29</a:t>
            </a:r>
            <a:r>
              <a:rPr lang="zh-CN" altLang="en-US" sz="2800" dirty="0"/>
              <a:t>。（第</a:t>
            </a:r>
            <a:r>
              <a:rPr lang="en-US" altLang="zh-CN" sz="2800" dirty="0"/>
              <a:t>24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，</a:t>
            </a:r>
            <a:r>
              <a:rPr lang="en-US" altLang="zh-CN" sz="2800" dirty="0"/>
              <a:t>26</a:t>
            </a:r>
            <a:r>
              <a:rPr lang="zh-CN" altLang="en-US" sz="2800" dirty="0"/>
              <a:t>，</a:t>
            </a:r>
            <a:r>
              <a:rPr lang="en-US" altLang="zh-CN" sz="2800" dirty="0"/>
              <a:t>27</a:t>
            </a:r>
            <a:r>
              <a:rPr lang="zh-CN" altLang="en-US" sz="2800" dirty="0"/>
              <a:t>，</a:t>
            </a:r>
            <a:r>
              <a:rPr lang="en-US" altLang="zh-CN" sz="2800" dirty="0"/>
              <a:t>28</a:t>
            </a:r>
            <a:r>
              <a:rPr lang="zh-CN" altLang="en-US" sz="2800" dirty="0"/>
              <a:t>，</a:t>
            </a:r>
            <a:r>
              <a:rPr lang="en-US" altLang="zh-CN" sz="2800" dirty="0"/>
              <a:t>29</a:t>
            </a:r>
            <a:r>
              <a:rPr lang="zh-CN" altLang="en-US" sz="2800" dirty="0"/>
              <a:t>位为</a:t>
            </a:r>
            <a:r>
              <a:rPr lang="en-US" altLang="zh-CN" sz="2800" dirty="0"/>
              <a:t>111110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3200" dirty="0"/>
              <a:t>对</a:t>
            </a:r>
            <a:r>
              <a:rPr lang="en-US" altLang="zh-CN" sz="3200" dirty="0"/>
              <a:t>LAN1</a:t>
            </a:r>
            <a:r>
              <a:rPr lang="zh-CN" altLang="en-US" sz="3200" dirty="0"/>
              <a:t>，至少需要三个地址给三个路由器用，所以至少需要三个地址，网络前缀为</a:t>
            </a:r>
            <a:r>
              <a:rPr lang="en-US" altLang="zh-CN" sz="3200" dirty="0"/>
              <a:t>29</a:t>
            </a:r>
            <a:r>
              <a:rPr lang="zh-CN" altLang="en-US" sz="3200" dirty="0"/>
              <a:t>，分配的地址块</a:t>
            </a:r>
            <a:r>
              <a:rPr lang="en-US" altLang="zh-CN" sz="3200" dirty="0"/>
              <a:t>30.138.119.248/29</a:t>
            </a:r>
            <a:r>
              <a:rPr lang="zh-CN" altLang="en-US" sz="3200" dirty="0"/>
              <a:t>。（第</a:t>
            </a:r>
            <a:r>
              <a:rPr lang="en-US" altLang="zh-CN" sz="3200" dirty="0"/>
              <a:t>24</a:t>
            </a:r>
            <a:r>
              <a:rPr lang="zh-CN" altLang="en-US" sz="3200" dirty="0"/>
              <a:t>，</a:t>
            </a:r>
            <a:r>
              <a:rPr lang="en-US" altLang="zh-CN" sz="3200" dirty="0"/>
              <a:t>25</a:t>
            </a:r>
            <a:r>
              <a:rPr lang="zh-CN" altLang="en-US" sz="3200" dirty="0"/>
              <a:t>，</a:t>
            </a:r>
            <a:r>
              <a:rPr lang="en-US" altLang="zh-CN" sz="3200" dirty="0"/>
              <a:t>26</a:t>
            </a:r>
            <a:r>
              <a:rPr lang="zh-CN" altLang="en-US" sz="3200" dirty="0"/>
              <a:t>，</a:t>
            </a:r>
            <a:r>
              <a:rPr lang="en-US" altLang="zh-CN" sz="3200" dirty="0"/>
              <a:t>27</a:t>
            </a:r>
            <a:r>
              <a:rPr lang="zh-CN" altLang="en-US" sz="3200" dirty="0"/>
              <a:t>，</a:t>
            </a:r>
            <a:r>
              <a:rPr lang="en-US" altLang="zh-CN" sz="3200" dirty="0"/>
              <a:t>28</a:t>
            </a:r>
            <a:r>
              <a:rPr lang="zh-CN" altLang="en-US" sz="3200" dirty="0"/>
              <a:t>，</a:t>
            </a:r>
            <a:r>
              <a:rPr lang="en-US" altLang="zh-CN" sz="3200" dirty="0"/>
              <a:t>29</a:t>
            </a:r>
            <a:r>
              <a:rPr lang="zh-CN" altLang="en-US" sz="3200" dirty="0"/>
              <a:t>位为</a:t>
            </a:r>
            <a:r>
              <a:rPr lang="en-US" altLang="zh-CN" sz="3200" dirty="0"/>
              <a:t>111111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lnSpc>
                <a:spcPct val="90000"/>
              </a:lnSpc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方案不是唯一的，只要能满足需求，且地址不重叠，都是可以的。</a:t>
            </a:r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 smtClean="0"/>
              <a:t>  </a:t>
            </a:r>
            <a:r>
              <a:rPr lang="en-US" altLang="zh-CN" dirty="0" smtClean="0"/>
              <a:t>CIDR , </a:t>
            </a:r>
            <a:r>
              <a:rPr lang="zh-CN" altLang="en-US" dirty="0" smtClean="0"/>
              <a:t>地址聚合（</a:t>
            </a:r>
            <a:r>
              <a:rPr lang="en-US" altLang="zh-CN" dirty="0" smtClean="0"/>
              <a:t>4-26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400" dirty="0" smtClean="0"/>
              <a:t>212.56.132.0/24</a:t>
            </a:r>
            <a:endParaRPr lang="en-US" altLang="zh-CN" sz="2400" dirty="0" smtClean="0"/>
          </a:p>
          <a:p>
            <a:r>
              <a:rPr lang="en-US" altLang="zh-CN" sz="2400" dirty="0" smtClean="0"/>
              <a:t>212.56.133.0/24</a:t>
            </a:r>
            <a:endParaRPr lang="en-US" altLang="zh-CN" sz="2400" dirty="0" smtClean="0"/>
          </a:p>
          <a:p>
            <a:r>
              <a:rPr lang="en-US" altLang="zh-CN" sz="2400" dirty="0" smtClean="0"/>
              <a:t>212.56.134.0/24</a:t>
            </a:r>
            <a:endParaRPr lang="en-US" altLang="zh-CN" sz="2400" dirty="0" smtClean="0"/>
          </a:p>
          <a:p>
            <a:r>
              <a:rPr lang="en-US" altLang="zh-CN" sz="2400" dirty="0" smtClean="0"/>
              <a:t>212.56.135.0/24</a:t>
            </a:r>
            <a:endParaRPr lang="en-US" altLang="zh-CN" sz="2400" dirty="0" smtClean="0"/>
          </a:p>
          <a:p>
            <a:r>
              <a:rPr lang="zh-CN" altLang="en-US" sz="2400" dirty="0" smtClean="0"/>
              <a:t>进行路由聚合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具体问题具体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析： 看第三个字节</a:t>
            </a:r>
            <a:endParaRPr lang="en-US" altLang="zh-CN" sz="2400" dirty="0" smtClean="0"/>
          </a:p>
          <a:p>
            <a:r>
              <a:rPr lang="en-US" altLang="zh-CN" sz="2400" dirty="0" smtClean="0"/>
              <a:t>132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10000100</a:t>
            </a:r>
            <a:endParaRPr lang="en-US" altLang="zh-CN" sz="2400" dirty="0" smtClean="0"/>
          </a:p>
          <a:p>
            <a:r>
              <a:rPr lang="en-US" altLang="zh-CN" sz="2400" dirty="0" smtClean="0"/>
              <a:t>133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10000101</a:t>
            </a:r>
            <a:endParaRPr lang="en-US" altLang="zh-CN" sz="2400" dirty="0" smtClean="0"/>
          </a:p>
          <a:p>
            <a:r>
              <a:rPr lang="en-US" altLang="zh-CN" sz="2400" dirty="0" smtClean="0"/>
              <a:t>134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10000110</a:t>
            </a:r>
            <a:endParaRPr lang="en-US" altLang="zh-CN" sz="2400" dirty="0" smtClean="0"/>
          </a:p>
          <a:p>
            <a:r>
              <a:rPr lang="en-US" altLang="zh-CN" sz="2400" dirty="0" smtClean="0"/>
              <a:t>135:    10000111  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前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位相同， </a:t>
            </a:r>
            <a:r>
              <a:rPr lang="en-US" altLang="zh-CN" sz="2400" dirty="0" smtClean="0">
                <a:solidFill>
                  <a:srgbClr val="FF0000"/>
                </a:solidFill>
              </a:rPr>
              <a:t>16+6=22</a:t>
            </a:r>
            <a:r>
              <a:rPr lang="zh-CN" altLang="en-US" sz="2400" dirty="0" smtClean="0">
                <a:solidFill>
                  <a:srgbClr val="FF0000"/>
                </a:solidFill>
              </a:rPr>
              <a:t>， </a:t>
            </a:r>
            <a:r>
              <a:rPr lang="en-US" altLang="zh-CN" sz="2400" dirty="0" smtClean="0">
                <a:solidFill>
                  <a:srgbClr val="FF0000"/>
                </a:solidFill>
              </a:rPr>
              <a:t>10000100</a:t>
            </a:r>
            <a:r>
              <a:rPr lang="zh-CN" altLang="en-US" sz="2400" dirty="0" smtClean="0">
                <a:solidFill>
                  <a:srgbClr val="FF0000"/>
                </a:solidFill>
              </a:rPr>
              <a:t>， 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聚</a:t>
            </a:r>
            <a:r>
              <a:rPr lang="zh-CN" altLang="en-US" sz="2400" dirty="0" smtClean="0">
                <a:solidFill>
                  <a:srgbClr val="FF0000"/>
                </a:solidFill>
              </a:rPr>
              <a:t>合后的地址： </a:t>
            </a:r>
            <a:r>
              <a:rPr lang="en-US" altLang="zh-CN" sz="2400" dirty="0" smtClean="0">
                <a:solidFill>
                  <a:srgbClr val="FF0000"/>
                </a:solidFill>
              </a:rPr>
              <a:t>212.56.132.0/22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74514"/>
          </a:xfrm>
        </p:spPr>
        <p:txBody>
          <a:bodyPr/>
          <a:lstStyle/>
          <a:p>
            <a:r>
              <a:rPr lang="zh-CN" altLang="en-US" dirty="0" smtClean="0"/>
              <a:t>第四章习题知识点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根据路由表和给定的目的地址 计算下一跳 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4-20,4-55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根据题目要求 写出地址分配方案；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4-29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4-37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4-54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无分类地址</a:t>
            </a:r>
            <a:r>
              <a:rPr lang="en-US" altLang="zh-CN" dirty="0" smtClean="0"/>
              <a:t>CIDR</a:t>
            </a:r>
            <a:r>
              <a:rPr lang="zh-CN" altLang="en-US" dirty="0" smtClean="0"/>
              <a:t>的基本知识，地址聚合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4-26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RIP </a:t>
            </a:r>
            <a:r>
              <a:rPr lang="zh-CN" altLang="en-US" dirty="0" smtClean="0"/>
              <a:t>路由表的更新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4-42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RIP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的特点（</a:t>
            </a:r>
            <a:r>
              <a:rPr lang="en-US" altLang="zh-CN" dirty="0" smtClean="0">
                <a:solidFill>
                  <a:srgbClr val="FF0000"/>
                </a:solidFill>
              </a:rPr>
              <a:t>4-39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rgbClr val="000000"/>
                </a:solidFill>
              </a:rPr>
              <a:t> IP</a:t>
            </a:r>
            <a:r>
              <a:rPr lang="zh-CN" altLang="en-US" dirty="0">
                <a:solidFill>
                  <a:srgbClr val="000000"/>
                </a:solidFill>
              </a:rPr>
              <a:t>协议中数据分片（</a:t>
            </a:r>
            <a:r>
              <a:rPr lang="en-US" altLang="zh-CN" dirty="0">
                <a:solidFill>
                  <a:srgbClr val="FF0000"/>
                </a:solidFill>
              </a:rPr>
              <a:t>4-22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4-41 </a:t>
            </a:r>
            <a:r>
              <a:rPr lang="zh-CN" altLang="en-US" dirty="0" smtClean="0"/>
              <a:t>路由</a:t>
            </a:r>
            <a:r>
              <a:rPr lang="zh-CN" altLang="en-US" dirty="0"/>
              <a:t>表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grpSp>
        <p:nvGrpSpPr>
          <p:cNvPr id="7" name="Group 20"/>
          <p:cNvGrpSpPr/>
          <p:nvPr/>
        </p:nvGrpSpPr>
        <p:grpSpPr bwMode="auto">
          <a:xfrm>
            <a:off x="625194" y="1456532"/>
            <a:ext cx="6586902" cy="4276725"/>
            <a:chOff x="249" y="768"/>
            <a:chExt cx="4495" cy="269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85" y="1008"/>
              <a:ext cx="768" cy="100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Net2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	4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Net3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	8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Net6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	4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Net8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	3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Net9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	5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25" y="1200"/>
              <a:ext cx="1056" cy="100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Net2	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5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Net3     9 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Net6	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5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Net8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	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4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Net9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	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6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49" y="2448"/>
              <a:ext cx="1344" cy="100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Net1	7	A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Net2	2	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Net6	8	F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Net8	4	E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Net9	4	F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41" y="772"/>
              <a:ext cx="13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从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来的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RIP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报文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22" y="768"/>
              <a:ext cx="133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增加跳数以后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从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来的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RIP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报文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49" y="2198"/>
              <a:ext cx="11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B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旧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路由表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81" y="2544"/>
              <a:ext cx="1104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更新算法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321" y="2310"/>
              <a:ext cx="1344" cy="115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???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621" y="2060"/>
              <a:ext cx="11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B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新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90204"/>
                  <a:ea typeface="黑体" pitchFamily="2" charset="-122"/>
                  <a:cs typeface="+mn-cs"/>
                </a:rPr>
                <a:t>路由表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641" y="268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3081" y="268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2361" y="2304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1497" y="158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4-41 </a:t>
            </a:r>
            <a:r>
              <a:rPr lang="zh-CN" altLang="en-US" dirty="0"/>
              <a:t>路由表更新</a:t>
            </a:r>
            <a:endParaRPr lang="zh-CN" altLang="en-US" dirty="0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126854" y="3904456"/>
            <a:ext cx="1969477" cy="182880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Net1	7	A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Net2	5	C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Net3	9	C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Net6	5	C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Net8	4	E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Net9	4	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25194" y="3904457"/>
            <a:ext cx="1969477" cy="1612776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Net1	7	A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Net2	2	C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Net6	8	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Net8	4	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Net9	4	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16700" y="4275931"/>
            <a:ext cx="1617785" cy="60960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更新算法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101943" y="1380332"/>
            <a:ext cx="3790949" cy="20574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Net1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没有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新信息，不变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Net2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相同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的下一跳，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替换（新消息）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Net3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一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条新路由，增加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Net6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不同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的下一跳，新跳数小，替换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Net8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不同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的下一跳，跳数相同，不变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Net9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不同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/>
                <a:ea typeface="黑体" pitchFamily="2" charset="-122"/>
                <a:cs typeface="+mn-cs"/>
              </a:rPr>
              <a:t>的下一跳，新跳数大，不变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协议中数据</a:t>
            </a:r>
            <a:r>
              <a:rPr lang="zh-CN" altLang="en-US" dirty="0" smtClean="0"/>
              <a:t>分片</a:t>
            </a:r>
            <a:r>
              <a:rPr lang="en-US" altLang="zh-CN" dirty="0" smtClean="0"/>
              <a:t>4-22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在此网络中数据长度只能为</a:t>
            </a:r>
            <a:r>
              <a:rPr lang="en-US" altLang="zh-CN" dirty="0" smtClean="0"/>
              <a:t>1500-20=1480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字节 ，</a:t>
            </a:r>
            <a:r>
              <a:rPr lang="en-US" altLang="zh-CN" dirty="0" smtClean="0"/>
              <a:t>4000-20=3980 </a:t>
            </a:r>
            <a:r>
              <a:rPr lang="zh-CN" altLang="en-US" dirty="0" smtClean="0"/>
              <a:t>数据部分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个分组 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zh-CN" altLang="en-US" dirty="0" smtClean="0"/>
              <a:t>每个分组的数据部分为</a:t>
            </a:r>
            <a:r>
              <a:rPr lang="en-US" altLang="zh-CN" dirty="0" smtClean="0"/>
              <a:t>1480B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1480B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1020B;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片偏移</a:t>
            </a:r>
            <a:r>
              <a:rPr lang="zh-CN" altLang="en-US" dirty="0" smtClean="0"/>
              <a:t> ：第一片为</a:t>
            </a:r>
            <a:r>
              <a:rPr lang="en-US" altLang="zh-CN" dirty="0" smtClean="0"/>
              <a:t>0/8=0</a:t>
            </a:r>
            <a:r>
              <a:rPr lang="zh-CN" altLang="en-US" dirty="0" smtClean="0"/>
              <a:t>；第二片为</a:t>
            </a:r>
            <a:r>
              <a:rPr lang="en-US" altLang="zh-CN" dirty="0" smtClean="0"/>
              <a:t>1480/8=185</a:t>
            </a:r>
            <a:r>
              <a:rPr lang="zh-CN" altLang="en-US" dirty="0" smtClean="0"/>
              <a:t>；第三片为 </a:t>
            </a:r>
            <a:r>
              <a:rPr lang="en-US" altLang="zh-CN" dirty="0" smtClean="0"/>
              <a:t>2960/8=370</a:t>
            </a:r>
            <a:endParaRPr lang="en-US" altLang="zh-CN" dirty="0" smtClean="0"/>
          </a:p>
          <a:p>
            <a:r>
              <a:rPr lang="en-US" altLang="zh-CN" dirty="0" smtClean="0"/>
              <a:t>MF  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zh-CN" altLang="en-US" dirty="0" smtClean="0"/>
              <a:t>第五章习题的知识点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US" altLang="zh-CN" dirty="0" smtClean="0"/>
              <a:t>UDP-&gt; IP  </a:t>
            </a:r>
            <a:r>
              <a:rPr lang="zh-CN" altLang="en-US" dirty="0" smtClean="0"/>
              <a:t>数据报分片 （</a:t>
            </a:r>
            <a:r>
              <a:rPr lang="en-US" altLang="zh-CN" dirty="0" smtClean="0">
                <a:solidFill>
                  <a:srgbClr val="FF0000"/>
                </a:solidFill>
              </a:rPr>
              <a:t>5-13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UDP </a:t>
            </a:r>
            <a:r>
              <a:rPr lang="zh-CN" altLang="en-US" dirty="0" smtClean="0"/>
              <a:t>报文的格式  （</a:t>
            </a:r>
            <a:r>
              <a:rPr lang="en-US" altLang="zh-CN" dirty="0" smtClean="0">
                <a:solidFill>
                  <a:srgbClr val="FF0000"/>
                </a:solidFill>
              </a:rPr>
              <a:t>5-14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zh-CN" altLang="en-US" dirty="0" smtClean="0"/>
              <a:t>报文中 序号和确认号  （</a:t>
            </a:r>
            <a:r>
              <a:rPr lang="en-US" altLang="zh-CN" dirty="0" smtClean="0">
                <a:solidFill>
                  <a:srgbClr val="FF0000"/>
                </a:solidFill>
              </a:rPr>
              <a:t>5-23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zh-CN" altLang="en-US" dirty="0" smtClean="0"/>
              <a:t>拥塞控制  （慢启动、拥塞避免、加法增大，乘法减少）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0000"/>
                </a:solidFill>
              </a:rPr>
              <a:t>5-39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流量控制（</a:t>
            </a:r>
            <a:r>
              <a:rPr lang="en-US" altLang="zh-CN" dirty="0" smtClean="0">
                <a:solidFill>
                  <a:srgbClr val="FF0000"/>
                </a:solidFill>
              </a:rPr>
              <a:t>5-61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altLang="zh-CN" dirty="0" smtClean="0"/>
              <a:t>UDP </a:t>
            </a:r>
            <a:r>
              <a:rPr lang="zh-CN" altLang="en-US" dirty="0" smtClean="0"/>
              <a:t>报文段 </a:t>
            </a:r>
            <a:r>
              <a:rPr lang="en-US" altLang="zh-CN" dirty="0" smtClean="0"/>
              <a:t>8192+8</a:t>
            </a:r>
            <a:r>
              <a:rPr lang="zh-CN" altLang="en-US" dirty="0" smtClean="0"/>
              <a:t>（首部）</a:t>
            </a:r>
            <a:r>
              <a:rPr lang="en-US" altLang="zh-CN" dirty="0" smtClean="0"/>
              <a:t>=8200</a:t>
            </a:r>
            <a:endParaRPr lang="en-US" altLang="zh-CN" dirty="0" smtClean="0"/>
          </a:p>
          <a:p>
            <a:r>
              <a:rPr lang="zh-CN" altLang="en-US" dirty="0" smtClean="0"/>
              <a:t>以太网的数据部分最大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字节，则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数据报最大数据为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分组的最大数据为</a:t>
            </a:r>
            <a:r>
              <a:rPr lang="en-US" altLang="zh-CN" dirty="0" smtClean="0"/>
              <a:t>1500-20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首部）</a:t>
            </a:r>
            <a:r>
              <a:rPr lang="en-US" altLang="zh-CN" dirty="0" smtClean="0"/>
              <a:t>=1480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8200/1480=5…800( </a:t>
            </a:r>
            <a:r>
              <a:rPr lang="zh-CN" altLang="en-US" dirty="0" smtClean="0"/>
              <a:t>余数）</a:t>
            </a:r>
            <a:endParaRPr lang="en-US" altLang="zh-CN" dirty="0" smtClean="0"/>
          </a:p>
          <a:p>
            <a:r>
              <a:rPr lang="zh-CN" altLang="en-US" dirty="0"/>
              <a:t>划</a:t>
            </a:r>
            <a:r>
              <a:rPr lang="zh-CN" altLang="en-US" dirty="0" smtClean="0"/>
              <a:t>分数据片为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片， 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个数据片大小均为</a:t>
            </a:r>
            <a:r>
              <a:rPr lang="en-US" altLang="zh-CN" dirty="0" smtClean="0"/>
              <a:t>1480</a:t>
            </a:r>
            <a:r>
              <a:rPr lang="zh-CN" altLang="en-US" dirty="0" smtClean="0"/>
              <a:t>，最后一片为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第一个片偏移 为</a:t>
            </a:r>
            <a:r>
              <a:rPr lang="en-US" altLang="zh-CN" dirty="0" smtClean="0"/>
              <a:t>0/8=0                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00"/>
                </a:solidFill>
              </a:rPr>
              <a:t>第二个</a:t>
            </a:r>
            <a:r>
              <a:rPr lang="zh-CN" altLang="en-US" dirty="0">
                <a:solidFill>
                  <a:srgbClr val="000000"/>
                </a:solidFill>
              </a:rPr>
              <a:t>片偏</a:t>
            </a:r>
            <a:r>
              <a:rPr lang="zh-CN" altLang="en-US" dirty="0" smtClean="0">
                <a:solidFill>
                  <a:srgbClr val="000000"/>
                </a:solidFill>
              </a:rPr>
              <a:t>移为 </a:t>
            </a:r>
            <a:r>
              <a:rPr lang="en-US" altLang="zh-CN" dirty="0" smtClean="0">
                <a:solidFill>
                  <a:srgbClr val="000000"/>
                </a:solidFill>
              </a:rPr>
              <a:t>1480/8=185      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第三个</a:t>
            </a:r>
            <a:r>
              <a:rPr lang="zh-CN" altLang="en-US" dirty="0">
                <a:solidFill>
                  <a:srgbClr val="000000"/>
                </a:solidFill>
              </a:rPr>
              <a:t>片偏</a:t>
            </a:r>
            <a:r>
              <a:rPr lang="zh-CN" altLang="en-US" dirty="0" smtClean="0">
                <a:solidFill>
                  <a:srgbClr val="000000"/>
                </a:solidFill>
              </a:rPr>
              <a:t>移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</a:rPr>
              <a:t>1480/8=370        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第四个</a:t>
            </a:r>
            <a:r>
              <a:rPr lang="zh-CN" altLang="en-US" dirty="0">
                <a:solidFill>
                  <a:srgbClr val="000000"/>
                </a:solidFill>
              </a:rPr>
              <a:t>片偏</a:t>
            </a:r>
            <a:r>
              <a:rPr lang="zh-CN" altLang="en-US" dirty="0" smtClean="0">
                <a:solidFill>
                  <a:srgbClr val="000000"/>
                </a:solidFill>
              </a:rPr>
              <a:t>移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</a:rPr>
              <a:t>1480/5=555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第五个</a:t>
            </a:r>
            <a:r>
              <a:rPr lang="zh-CN" altLang="en-US" dirty="0">
                <a:solidFill>
                  <a:srgbClr val="000000"/>
                </a:solidFill>
              </a:rPr>
              <a:t>片偏</a:t>
            </a:r>
            <a:r>
              <a:rPr lang="zh-CN" altLang="en-US" dirty="0" smtClean="0">
                <a:solidFill>
                  <a:srgbClr val="000000"/>
                </a:solidFill>
              </a:rPr>
              <a:t>移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</a:rPr>
              <a:t>1480/5=740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第六个片偏移 </a:t>
            </a:r>
            <a:r>
              <a:rPr lang="en-US" altLang="zh-CN" dirty="0" smtClean="0">
                <a:solidFill>
                  <a:srgbClr val="000000"/>
                </a:solidFill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</a:rPr>
              <a:t>1480/5=925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报文中 序号和确认</a:t>
            </a:r>
            <a:r>
              <a:rPr lang="zh-CN" altLang="en-US" dirty="0" smtClean="0"/>
              <a:t>号</a:t>
            </a:r>
            <a:r>
              <a:rPr lang="en-US" altLang="zh-CN" dirty="0" smtClean="0"/>
              <a:t>5-23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dirty="0" smtClean="0"/>
              <a:t>23          A-&gt;B   </a:t>
            </a:r>
            <a:r>
              <a:rPr lang="zh-CN" altLang="en-US" dirty="0" smtClean="0"/>
              <a:t>序号为 </a:t>
            </a:r>
            <a:r>
              <a:rPr lang="en-US" altLang="zh-CN" dirty="0" smtClean="0"/>
              <a:t>70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100 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第一个报文的字节数？（</a:t>
            </a:r>
            <a:r>
              <a:rPr lang="en-US" altLang="zh-CN" dirty="0" smtClean="0"/>
              <a:t>70~99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99-70+1=30B</a:t>
            </a:r>
            <a:endParaRPr lang="en-US" altLang="zh-CN" dirty="0" smtClean="0"/>
          </a:p>
          <a:p>
            <a:r>
              <a:rPr lang="en-US" altLang="zh-CN" dirty="0" smtClean="0"/>
              <a:t>(2) B  </a:t>
            </a:r>
            <a:r>
              <a:rPr lang="zh-CN" altLang="en-US" dirty="0" smtClean="0"/>
              <a:t>累积确认，期待 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号 报文</a:t>
            </a:r>
            <a:endParaRPr lang="en-US" altLang="zh-CN" dirty="0" smtClean="0"/>
          </a:p>
          <a:p>
            <a:r>
              <a:rPr lang="en-US" altLang="zh-CN" dirty="0" smtClean="0"/>
              <a:t>(3)    </a:t>
            </a:r>
            <a:r>
              <a:rPr lang="zh-CN" altLang="en-US" dirty="0" smtClean="0"/>
              <a:t>第二段报文  （</a:t>
            </a:r>
            <a:r>
              <a:rPr lang="en-US" altLang="zh-CN" dirty="0" smtClean="0"/>
              <a:t>100~179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179-100+1=180-100=80B</a:t>
            </a:r>
            <a:endParaRPr lang="en-US" altLang="zh-CN" dirty="0" smtClean="0"/>
          </a:p>
          <a:p>
            <a:r>
              <a:rPr lang="en-US" altLang="zh-CN" dirty="0" smtClean="0"/>
              <a:t>(4) </a:t>
            </a:r>
            <a:endParaRPr lang="en-US" altLang="zh-CN" dirty="0" smtClean="0"/>
          </a:p>
          <a:p>
            <a:r>
              <a:rPr lang="en-US" altLang="zh-CN" dirty="0" smtClean="0"/>
              <a:t>B </a:t>
            </a:r>
            <a:r>
              <a:rPr lang="zh-CN" altLang="en-US" dirty="0" smtClean="0"/>
              <a:t>未收到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的第一段报文，只能发期待   </a:t>
            </a:r>
            <a:r>
              <a:rPr lang="en-US" altLang="zh-CN" dirty="0" smtClean="0"/>
              <a:t>70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 smtClean="0"/>
              <a:t>拥塞控制</a:t>
            </a:r>
            <a:r>
              <a:rPr lang="en-US" altLang="zh-CN" dirty="0" smtClean="0"/>
              <a:t>(5-39)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拥塞窗口的大小采用 试探法   动态改变；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慢开始阶段  要先设定一个门限值，</a:t>
            </a:r>
            <a:endParaRPr lang="en-US" altLang="zh-CN" dirty="0" smtClean="0"/>
          </a:p>
          <a:p>
            <a:r>
              <a:rPr lang="zh-CN" altLang="en-US" dirty="0" smtClean="0"/>
              <a:t>慢开始阶段从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个报文段测试，指数增长，窗口变化 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32. </a:t>
            </a:r>
            <a:r>
              <a:rPr lang="zh-CN" altLang="en-US" dirty="0" smtClean="0"/>
              <a:t>第一次门限值为</a:t>
            </a:r>
            <a:r>
              <a:rPr lang="en-US" altLang="zh-CN" dirty="0" smtClean="0"/>
              <a:t>32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）拥塞避免阶段   加法增长  线性  窗口：</a:t>
            </a:r>
            <a:r>
              <a:rPr lang="en-US" altLang="zh-CN" dirty="0" smtClean="0"/>
              <a:t>33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</a:t>
            </a:r>
            <a:r>
              <a:rPr lang="zh-CN" altLang="en-US" dirty="0" smtClean="0"/>
              <a:t>，。。。。</a:t>
            </a:r>
            <a:r>
              <a:rPr lang="en-US" altLang="zh-CN" dirty="0" smtClean="0"/>
              <a:t>42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3) </a:t>
            </a:r>
            <a:r>
              <a:rPr lang="zh-CN" altLang="en-US" dirty="0" smtClean="0"/>
              <a:t>乘法减少   </a:t>
            </a:r>
            <a:r>
              <a:rPr lang="en-US" altLang="zh-CN" dirty="0" smtClean="0"/>
              <a:t>42</a:t>
            </a:r>
            <a:r>
              <a:rPr lang="zh-CN" altLang="en-US" dirty="0" smtClean="0"/>
              <a:t>*</a:t>
            </a:r>
            <a:r>
              <a:rPr lang="en-US" altLang="zh-CN" dirty="0" smtClean="0"/>
              <a:t>0.5=21 </a:t>
            </a:r>
            <a:r>
              <a:rPr lang="zh-CN" altLang="en-US" dirty="0" smtClean="0"/>
              <a:t>，为下一次的门限值  。 出现三次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，快恢复算法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，。。。。</a:t>
            </a:r>
            <a:r>
              <a:rPr lang="en-US" altLang="zh-CN" dirty="0" smtClean="0"/>
              <a:t>26 </a:t>
            </a:r>
            <a:r>
              <a:rPr lang="zh-CN" altLang="en-US" dirty="0" smtClean="0"/>
              <a:t>，线性增长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zh-CN" altLang="en-US" dirty="0"/>
              <a:t>拥塞控制</a:t>
            </a:r>
            <a:r>
              <a:rPr lang="en-US" altLang="zh-CN" dirty="0"/>
              <a:t>(5-39)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US" altLang="zh-CN" dirty="0" smtClean="0"/>
              <a:t>(5)</a:t>
            </a:r>
            <a:r>
              <a:rPr lang="zh-CN" altLang="en-US" dirty="0" smtClean="0"/>
              <a:t>出现超时，网络可能拥塞，迅速将拥塞窗口设置为最小值 （一个报文段），试探，开始第二次的慢启动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8. </a:t>
            </a:r>
            <a:r>
              <a:rPr lang="zh-CN" altLang="en-US" dirty="0" smtClean="0"/>
              <a:t>第二次慢启动的门限值为 </a:t>
            </a:r>
            <a:r>
              <a:rPr lang="en-US" altLang="zh-CN" dirty="0" smtClean="0"/>
              <a:t>26/2=13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(26</a:t>
            </a:r>
            <a:r>
              <a:rPr lang="zh-CN" altLang="en-US" dirty="0" smtClean="0"/>
              <a:t>是出现超时时的拥塞窗口值）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答案  </a:t>
            </a:r>
            <a:r>
              <a:rPr lang="en-US" altLang="zh-CN" dirty="0" smtClean="0"/>
              <a:t>(1)~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 可在上面的说明中找到答案；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）在第几轮 发送 第 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个报文  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/>
              <a:t>拥塞控制</a:t>
            </a:r>
            <a:r>
              <a:rPr lang="en-US" altLang="zh-CN" dirty="0"/>
              <a:t>(5-39)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）在第几轮 发送 第 </a:t>
            </a:r>
            <a:r>
              <a:rPr lang="en-US" altLang="zh-CN" sz="2800" dirty="0"/>
              <a:t>70</a:t>
            </a:r>
            <a:r>
              <a:rPr lang="zh-CN" altLang="en-US" sz="2800" dirty="0"/>
              <a:t>个报文  ？</a:t>
            </a:r>
            <a:endParaRPr lang="zh-CN" altLang="en-US" sz="2800" dirty="0"/>
          </a:p>
          <a:p>
            <a:r>
              <a:rPr lang="en-US" altLang="zh-CN" sz="2800" dirty="0" smtClean="0"/>
              <a:t>  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轮发送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个报文 （ 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个报文段）</a:t>
            </a:r>
            <a:endParaRPr lang="en-US" altLang="zh-CN" sz="2800" dirty="0" smtClean="0"/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轮发送  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          （第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和第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个报文段）</a:t>
            </a:r>
            <a:endParaRPr lang="en-US" altLang="zh-CN" sz="2800" dirty="0" smtClean="0"/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轮 发送  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个           （第</a:t>
            </a:r>
            <a:r>
              <a:rPr lang="en-US" altLang="zh-CN" sz="2800" dirty="0" smtClean="0"/>
              <a:t>4~7</a:t>
            </a:r>
            <a:r>
              <a:rPr lang="zh-CN" altLang="en-US" sz="2800" dirty="0" smtClean="0"/>
              <a:t>个报文段）</a:t>
            </a:r>
            <a:endParaRPr lang="en-US" altLang="zh-CN" sz="2800" dirty="0" smtClean="0"/>
          </a:p>
          <a:p>
            <a:r>
              <a:rPr lang="zh-CN" altLang="en-US" sz="2800" dirty="0" smtClean="0"/>
              <a:t>。。。。。。。</a:t>
            </a:r>
            <a:endParaRPr lang="en-US" altLang="zh-CN" sz="2800" dirty="0" smtClean="0"/>
          </a:p>
          <a:p>
            <a:r>
              <a:rPr lang="en-US" altLang="zh-CN" sz="2800" dirty="0" smtClean="0"/>
              <a:t> 1+2+4+8+16+32=63 </a:t>
            </a:r>
            <a:r>
              <a:rPr lang="zh-CN" altLang="en-US" sz="2800" dirty="0" smtClean="0"/>
              <a:t>（前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轮共发送了</a:t>
            </a:r>
            <a:r>
              <a:rPr lang="en-US" altLang="zh-CN" sz="2800" dirty="0" smtClean="0"/>
              <a:t>63</a:t>
            </a:r>
            <a:r>
              <a:rPr lang="zh-CN" altLang="en-US" sz="2800" dirty="0" smtClean="0"/>
              <a:t>个报文段</a:t>
            </a:r>
            <a:endParaRPr lang="en-US" altLang="zh-CN" sz="2800" dirty="0" smtClean="0"/>
          </a:p>
          <a:p>
            <a:r>
              <a:rPr lang="zh-CN" altLang="en-US" sz="2800" dirty="0" smtClean="0"/>
              <a:t>第</a:t>
            </a:r>
            <a:r>
              <a:rPr lang="en-US" altLang="zh-CN" sz="2800" dirty="0"/>
              <a:t>7</a:t>
            </a:r>
            <a:r>
              <a:rPr lang="zh-CN" altLang="en-US" sz="2800" dirty="0" smtClean="0"/>
              <a:t>轮 发送 </a:t>
            </a:r>
            <a:r>
              <a:rPr lang="en-US" altLang="zh-CN" sz="2800" dirty="0" smtClean="0"/>
              <a:t>33</a:t>
            </a:r>
            <a:r>
              <a:rPr lang="zh-CN" altLang="en-US" sz="2800" dirty="0" smtClean="0"/>
              <a:t>个报文（ 开始拥塞避免）（</a:t>
            </a:r>
            <a:r>
              <a:rPr lang="en-US" altLang="zh-CN" sz="2800" dirty="0" smtClean="0"/>
              <a:t>64-94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63+33=96&gt;70 , </a:t>
            </a:r>
            <a:r>
              <a:rPr lang="zh-CN" altLang="en-US" sz="2800" dirty="0" smtClean="0"/>
              <a:t>所以应在第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轮 发送第 </a:t>
            </a:r>
            <a:r>
              <a:rPr lang="en-US" altLang="zh-CN" sz="2800" dirty="0" smtClean="0"/>
              <a:t>70 </a:t>
            </a:r>
            <a:r>
              <a:rPr lang="zh-CN" altLang="en-US" sz="2800" dirty="0" smtClean="0"/>
              <a:t>个报文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01663"/>
            <a:ext cx="7870825" cy="811212"/>
          </a:xfrm>
        </p:spPr>
        <p:txBody>
          <a:bodyPr/>
          <a:lstStyle/>
          <a:p>
            <a:pPr eaLnBrk="1" hangingPunct="1"/>
            <a:r>
              <a:rPr lang="zh-CN" altLang="en-US" sz="2400" b="1" u="sng" smtClean="0">
                <a:ea typeface="楷体_GB2312" pitchFamily="49" charset="-122"/>
              </a:rPr>
              <a:t>如何根据主机的</a:t>
            </a:r>
            <a:r>
              <a:rPr lang="en-US" altLang="zh-CN" sz="2400" b="1" u="sng" smtClean="0">
                <a:ea typeface="楷体_GB2312" pitchFamily="49" charset="-122"/>
              </a:rPr>
              <a:t>IP</a:t>
            </a:r>
            <a:r>
              <a:rPr lang="zh-CN" altLang="en-US" sz="2400" b="1" u="sng" smtClean="0">
                <a:ea typeface="楷体_GB2312" pitchFamily="49" charset="-122"/>
              </a:rPr>
              <a:t>地址判断是否属于同一个子网</a:t>
            </a:r>
            <a:r>
              <a:rPr lang="zh-CN" altLang="en-US" sz="4400" smtClean="0"/>
              <a:t> </a:t>
            </a:r>
            <a:endParaRPr lang="zh-CN" altLang="en-US" sz="44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776413"/>
            <a:ext cx="7772400" cy="407035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在划分子网的情况下，判断两台主机是不是在同一个子网中，看它们的网络号与子网地址是不是相同。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 smtClean="0">
                <a:solidFill>
                  <a:schemeClr val="hlink"/>
                </a:solidFill>
                <a:ea typeface="楷体_GB2312" pitchFamily="49" charset="-122"/>
              </a:rPr>
              <a:t>实例</a:t>
            </a:r>
            <a:r>
              <a:rPr lang="zh-CN" altLang="en-US" sz="2400" b="1" dirty="0" smtClean="0">
                <a:solidFill>
                  <a:schemeClr val="hlink"/>
                </a:solidFill>
                <a:ea typeface="楷体_GB2312" pitchFamily="49" charset="-122"/>
              </a:rPr>
              <a:t>：</a:t>
            </a:r>
            <a:endParaRPr lang="zh-CN" altLang="en-US" sz="2400" b="1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主机</a:t>
            </a:r>
            <a:r>
              <a:rPr lang="en-US" altLang="zh-CN" sz="2400" b="1" dirty="0" smtClean="0">
                <a:ea typeface="楷体_GB2312" pitchFamily="49" charset="-122"/>
              </a:rPr>
              <a:t>1</a:t>
            </a:r>
            <a:r>
              <a:rPr lang="zh-CN" altLang="en-US" sz="2400" b="1" dirty="0" smtClean="0">
                <a:ea typeface="楷体_GB2312" pitchFamily="49" charset="-122"/>
              </a:rPr>
              <a:t>的</a:t>
            </a:r>
            <a:r>
              <a:rPr lang="en-US" altLang="zh-CN" sz="2400" b="1" dirty="0" smtClean="0">
                <a:ea typeface="楷体_GB2312" pitchFamily="49" charset="-122"/>
              </a:rPr>
              <a:t>IP</a:t>
            </a:r>
            <a:r>
              <a:rPr lang="zh-CN" altLang="en-US" sz="2400" b="1" dirty="0" smtClean="0">
                <a:ea typeface="楷体_GB2312" pitchFamily="49" charset="-122"/>
              </a:rPr>
              <a:t>地址为</a:t>
            </a:r>
            <a:r>
              <a:rPr lang="en-US" altLang="zh-CN" sz="2400" b="1" dirty="0" smtClean="0">
                <a:ea typeface="楷体_GB2312" pitchFamily="49" charset="-122"/>
              </a:rPr>
              <a:t>146.26.27.71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主机</a:t>
            </a:r>
            <a:r>
              <a:rPr lang="en-US" altLang="zh-CN" sz="2400" b="1" dirty="0" smtClean="0">
                <a:ea typeface="楷体_GB2312" pitchFamily="49" charset="-122"/>
              </a:rPr>
              <a:t>2</a:t>
            </a:r>
            <a:r>
              <a:rPr lang="zh-CN" altLang="en-US" sz="2400" b="1" dirty="0" smtClean="0">
                <a:ea typeface="楷体_GB2312" pitchFamily="49" charset="-122"/>
              </a:rPr>
              <a:t>的</a:t>
            </a:r>
            <a:r>
              <a:rPr lang="en-US" altLang="zh-CN" sz="2400" b="1" dirty="0" smtClean="0">
                <a:ea typeface="楷体_GB2312" pitchFamily="49" charset="-122"/>
              </a:rPr>
              <a:t>IP</a:t>
            </a:r>
            <a:r>
              <a:rPr lang="zh-CN" altLang="en-US" sz="2400" b="1" dirty="0" smtClean="0">
                <a:ea typeface="楷体_GB2312" pitchFamily="49" charset="-122"/>
              </a:rPr>
              <a:t>地址为</a:t>
            </a:r>
            <a:r>
              <a:rPr lang="en-US" altLang="zh-CN" sz="2400" b="1" dirty="0" smtClean="0">
                <a:ea typeface="楷体_GB2312" pitchFamily="49" charset="-122"/>
              </a:rPr>
              <a:t>146.26.27.110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子网掩码为</a:t>
            </a:r>
            <a:r>
              <a:rPr lang="en-US" altLang="zh-CN" sz="2400" b="1" dirty="0" smtClean="0">
                <a:ea typeface="楷体_GB2312" pitchFamily="49" charset="-122"/>
              </a:rPr>
              <a:t>255.255.255.192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判断它们是不是在同一个子网上。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 </a:t>
            </a:r>
            <a:endParaRPr lang="zh-CN" altLang="en-US" sz="2400" b="1" dirty="0" smtClean="0">
              <a:ea typeface="楷体_GB2312" pitchFamily="49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/>
              <a:t>拥塞控制</a:t>
            </a:r>
            <a:r>
              <a:rPr lang="en-US" altLang="zh-CN" dirty="0"/>
              <a:t>(5-39)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 开始快重传 快恢复算法  门限值为</a:t>
            </a:r>
            <a:r>
              <a:rPr lang="en-US" altLang="zh-CN" dirty="0" smtClean="0"/>
              <a:t>8/2=4 </a:t>
            </a:r>
            <a:r>
              <a:rPr lang="zh-CN" altLang="en-US" dirty="0" smtClean="0"/>
              <a:t>，拥塞窗口设为 </a:t>
            </a:r>
            <a:r>
              <a:rPr lang="en-US" altLang="zh-CN" dirty="0" smtClean="0"/>
              <a:t>4  (</a:t>
            </a:r>
            <a:r>
              <a:rPr lang="zh-CN" altLang="en-US" dirty="0" smtClean="0"/>
              <a:t>和门限值一样 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8229"/>
          </a:xfrm>
        </p:spPr>
        <p:txBody>
          <a:bodyPr/>
          <a:lstStyle/>
          <a:p>
            <a:r>
              <a:rPr lang="en-US" altLang="zh-CN" dirty="0" smtClean="0"/>
              <a:t>5-59 </a:t>
            </a:r>
            <a:endParaRPr lang="en-US" altLang="zh-CN" dirty="0" smtClean="0"/>
          </a:p>
          <a:p>
            <a:r>
              <a:rPr lang="zh-CN" altLang="en-US" dirty="0" smtClean="0"/>
              <a:t>窗口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字节，上一次确认 </a:t>
            </a:r>
            <a:r>
              <a:rPr lang="en-US" altLang="zh-CN" dirty="0" smtClean="0"/>
              <a:t>22001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p1=22001, p2=p1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p3=?    </a:t>
            </a:r>
            <a:endParaRPr lang="en-US" altLang="zh-CN" dirty="0" smtClean="0"/>
          </a:p>
          <a:p>
            <a:r>
              <a:rPr lang="zh-CN" altLang="en-US" dirty="0" smtClean="0"/>
              <a:t>收到确认 期待 </a:t>
            </a:r>
            <a:r>
              <a:rPr lang="en-US" altLang="zh-CN" dirty="0" smtClean="0"/>
              <a:t>22401</a:t>
            </a:r>
            <a:r>
              <a:rPr lang="zh-CN" altLang="en-US" dirty="0" smtClean="0"/>
              <a:t>，滑动窗口到</a:t>
            </a:r>
            <a:r>
              <a:rPr lang="en-US" altLang="zh-CN" dirty="0" smtClean="0"/>
              <a:t>22401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339752" y="1752458"/>
            <a:ext cx="3096344" cy="43204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  <a:ea typeface="宋体" pitchFamily="2" charset="-122"/>
              </a:rPr>
              <a:t>22001                         23000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491880" y="3933056"/>
            <a:ext cx="3096344" cy="43204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  <a:ea typeface="宋体" pitchFamily="2" charset="-122"/>
              </a:rPr>
              <a:t>22401                         23400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333375"/>
            <a:ext cx="77724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u="sng" dirty="0" smtClean="0">
                <a:solidFill>
                  <a:srgbClr val="002060"/>
                </a:solidFill>
                <a:ea typeface="楷体_GB2312" pitchFamily="49" charset="-122"/>
              </a:rPr>
              <a:t>主机</a:t>
            </a:r>
            <a:r>
              <a:rPr lang="en-US" altLang="zh-CN" sz="2400" b="1" u="sng" dirty="0" smtClean="0">
                <a:solidFill>
                  <a:srgbClr val="002060"/>
                </a:solidFill>
                <a:ea typeface="楷体_GB2312" pitchFamily="49" charset="-122"/>
              </a:rPr>
              <a:t>1</a:t>
            </a:r>
            <a:r>
              <a:rPr lang="zh-CN" altLang="en-US" sz="2400" b="1" u="sng" dirty="0" smtClean="0">
                <a:solidFill>
                  <a:srgbClr val="002060"/>
                </a:solidFill>
                <a:ea typeface="楷体_GB2312" pitchFamily="49" charset="-122"/>
              </a:rPr>
              <a:t>的</a:t>
            </a:r>
            <a:r>
              <a:rPr lang="en-US" altLang="zh-CN" sz="2400" b="1" u="sng" dirty="0" smtClean="0">
                <a:solidFill>
                  <a:srgbClr val="002060"/>
                </a:solidFill>
                <a:ea typeface="楷体_GB2312" pitchFamily="49" charset="-122"/>
              </a:rPr>
              <a:t>IP</a:t>
            </a:r>
            <a:r>
              <a:rPr lang="zh-CN" altLang="en-US" sz="2400" b="1" u="sng" dirty="0" smtClean="0">
                <a:solidFill>
                  <a:srgbClr val="002060"/>
                </a:solidFill>
                <a:ea typeface="楷体_GB2312" pitchFamily="49" charset="-122"/>
              </a:rPr>
              <a:t>地址与子网掩码做与运算</a:t>
            </a:r>
            <a:r>
              <a:rPr lang="zh-CN" altLang="en-US" sz="2400" b="1" dirty="0" smtClean="0">
                <a:solidFill>
                  <a:srgbClr val="002060"/>
                </a:solidFill>
                <a:ea typeface="楷体_GB2312" pitchFamily="49" charset="-122"/>
              </a:rPr>
              <a:t>：</a:t>
            </a:r>
            <a:endParaRPr lang="zh-CN" altLang="en-US" sz="2400" b="1" dirty="0" smtClean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b="1" dirty="0" smtClean="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1" u="sng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1" u="sng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1" u="sng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u="sng" dirty="0" smtClean="0">
                <a:ea typeface="楷体_GB2312" pitchFamily="49" charset="-122"/>
              </a:rPr>
              <a:t>主机</a:t>
            </a:r>
            <a:r>
              <a:rPr lang="en-US" altLang="zh-CN" sz="2400" b="1" u="sng" dirty="0" smtClean="0">
                <a:ea typeface="楷体_GB2312" pitchFamily="49" charset="-122"/>
              </a:rPr>
              <a:t>2</a:t>
            </a:r>
            <a:r>
              <a:rPr lang="zh-CN" altLang="en-US" sz="2400" b="1" u="sng" dirty="0" smtClean="0">
                <a:ea typeface="楷体_GB2312" pitchFamily="49" charset="-122"/>
              </a:rPr>
              <a:t>的</a:t>
            </a:r>
            <a:r>
              <a:rPr lang="en-US" altLang="zh-CN" sz="2400" b="1" u="sng" dirty="0" smtClean="0">
                <a:ea typeface="楷体_GB2312" pitchFamily="49" charset="-122"/>
              </a:rPr>
              <a:t>IP</a:t>
            </a:r>
            <a:r>
              <a:rPr lang="zh-CN" altLang="en-US" sz="2400" b="1" u="sng" dirty="0" smtClean="0">
                <a:ea typeface="楷体_GB2312" pitchFamily="49" charset="-122"/>
              </a:rPr>
              <a:t>地址与子网掩码做与运算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_GB2312" pitchFamily="49" charset="-122"/>
              </a:rPr>
              <a:t>：</a:t>
            </a:r>
            <a:endParaRPr lang="zh-CN" altLang="en-US" sz="2400" b="1" dirty="0" smtClean="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1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u="sng" dirty="0" smtClean="0">
                <a:solidFill>
                  <a:schemeClr val="accent4"/>
                </a:solidFill>
                <a:ea typeface="楷体_GB2312" pitchFamily="49" charset="-122"/>
              </a:rPr>
              <a:t>结论</a:t>
            </a:r>
            <a:r>
              <a:rPr lang="en-US" altLang="zh-CN" sz="2400" b="1" dirty="0" smtClean="0">
                <a:solidFill>
                  <a:schemeClr val="hlink"/>
                </a:solidFill>
                <a:ea typeface="楷体_GB2312" pitchFamily="49" charset="-122"/>
              </a:rPr>
              <a:t>: </a:t>
            </a:r>
            <a:r>
              <a:rPr lang="en-US" altLang="zh-CN" sz="2400" b="1" dirty="0" smtClean="0">
                <a:ea typeface="楷体_GB2312" pitchFamily="49" charset="-122"/>
              </a:rPr>
              <a:t>B</a:t>
            </a:r>
            <a:r>
              <a:rPr lang="zh-CN" altLang="en-US" sz="2400" b="1" dirty="0" smtClean="0">
                <a:ea typeface="楷体_GB2312" pitchFamily="49" charset="-122"/>
              </a:rPr>
              <a:t>类地址，有</a:t>
            </a:r>
            <a:r>
              <a:rPr lang="en-US" altLang="zh-CN" sz="2400" b="1" dirty="0" smtClean="0">
                <a:ea typeface="楷体_GB2312" pitchFamily="49" charset="-122"/>
              </a:rPr>
              <a:t>10</a:t>
            </a:r>
            <a:r>
              <a:rPr lang="zh-CN" altLang="en-US" sz="2400" b="1" dirty="0" smtClean="0">
                <a:ea typeface="楷体_GB2312" pitchFamily="49" charset="-122"/>
              </a:rPr>
              <a:t>位为子网，</a:t>
            </a:r>
            <a:r>
              <a:rPr lang="en-US" altLang="zh-CN" sz="2400" b="1" dirty="0" smtClean="0">
                <a:ea typeface="楷体_GB2312" pitchFamily="49" charset="-122"/>
              </a:rPr>
              <a:t>6</a:t>
            </a:r>
            <a:r>
              <a:rPr lang="zh-CN" altLang="en-US" sz="2400" b="1" dirty="0" smtClean="0">
                <a:ea typeface="楷体_GB2312" pitchFamily="49" charset="-122"/>
              </a:rPr>
              <a:t>位为主机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ea typeface="楷体_GB2312" pitchFamily="49" charset="-122"/>
              </a:rPr>
              <a:t>子网号都是 </a:t>
            </a: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</a:rPr>
              <a:t>00011011 01</a:t>
            </a:r>
            <a:r>
              <a:rPr lang="zh-CN" altLang="en-US" sz="2400" b="1" dirty="0" smtClean="0">
                <a:ea typeface="楷体_GB2312" pitchFamily="49" charset="-122"/>
              </a:rPr>
              <a:t>，因此它们属于同一个子网。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ea typeface="楷体_GB2312" pitchFamily="49" charset="-122"/>
              </a:rPr>
              <a:t>   </a:t>
            </a:r>
            <a:endParaRPr lang="zh-CN" altLang="en-US" sz="2400" b="1" dirty="0" smtClean="0">
              <a:ea typeface="楷体_GB2312" pitchFamily="49" charset="-122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8050"/>
            <a:ext cx="6248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14750"/>
            <a:ext cx="6248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en-US" altLang="zh-CN" dirty="0" smtClean="0"/>
              <a:t>4-20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解题思路：计算</a:t>
            </a:r>
            <a:r>
              <a:rPr lang="zh-CN" altLang="en-US" dirty="0"/>
              <a:t>中注意</a:t>
            </a:r>
            <a:r>
              <a:rPr lang="en-US" altLang="zh-CN" dirty="0"/>
              <a:t>IP</a:t>
            </a:r>
            <a:r>
              <a:rPr lang="zh-CN" altLang="en-US" dirty="0"/>
              <a:t>地址和掩码最后一个字节展开成二进制计算。用目标网络号和子网掩码与，若结果出现在目的网络中，则转发相应的下一站，若没有出现在目的网络中，则转发到</a:t>
            </a:r>
            <a:r>
              <a:rPr lang="zh-CN" altLang="en-US" dirty="0" smtClean="0"/>
              <a:t>默认路由，如果没有默认路由，路由器一般丢弃该分组，并向源主机发出 “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sz="2400" dirty="0" smtClean="0"/>
              <a:t>以 目的地址（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128.96.40.151 </a:t>
            </a:r>
            <a:r>
              <a:rPr lang="zh-CN" altLang="en-US" sz="2400" dirty="0" smtClean="0"/>
              <a:t>为例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依次和路由表中掩码来与，将结果和路由表目的网络来比较是否一样。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128.96.40.151</a:t>
            </a:r>
            <a:r>
              <a:rPr lang="zh-CN" altLang="en-US" sz="2400" dirty="0" smtClean="0"/>
              <a:t>和子网掩码</a:t>
            </a:r>
            <a:r>
              <a:rPr lang="en-US" altLang="zh-CN" sz="2400" dirty="0" smtClean="0"/>
              <a:t>255.255.255.128</a:t>
            </a:r>
            <a:r>
              <a:rPr lang="zh-CN" altLang="en-US" sz="2400" dirty="0" smtClean="0"/>
              <a:t>与 ，结果为 </a:t>
            </a:r>
            <a:r>
              <a:rPr lang="en-US" altLang="zh-CN" sz="2400" dirty="0" smtClean="0"/>
              <a:t>128.96.40.128</a:t>
            </a:r>
            <a:r>
              <a:rPr lang="zh-CN" altLang="en-US" sz="2400" dirty="0" smtClean="0"/>
              <a:t>，和路由表中第一个网络</a:t>
            </a:r>
            <a:r>
              <a:rPr lang="en-US" altLang="zh-CN" sz="2400" dirty="0" smtClean="0"/>
              <a:t>128.96.39.0 </a:t>
            </a:r>
            <a:r>
              <a:rPr lang="zh-CN" altLang="en-US" sz="2400" dirty="0" smtClean="0"/>
              <a:t>不符合。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128.96.40.151</a:t>
            </a:r>
            <a:r>
              <a:rPr lang="zh-CN" altLang="en-US" sz="2400" dirty="0"/>
              <a:t>和子网掩码</a:t>
            </a:r>
            <a:r>
              <a:rPr lang="en-US" altLang="zh-CN" sz="2400" dirty="0"/>
              <a:t>255.255.255.128</a:t>
            </a:r>
            <a:r>
              <a:rPr lang="zh-CN" altLang="en-US" sz="2400" dirty="0"/>
              <a:t>与 ，结果为 </a:t>
            </a:r>
            <a:r>
              <a:rPr lang="en-US" altLang="zh-CN" sz="2400" dirty="0" smtClean="0"/>
              <a:t>128.96.40.128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和路由表中</a:t>
            </a:r>
            <a:r>
              <a:rPr lang="zh-CN" altLang="en-US" sz="2400" dirty="0" smtClean="0"/>
              <a:t>第二个</a:t>
            </a:r>
            <a:r>
              <a:rPr lang="zh-CN" altLang="en-US" sz="2400" dirty="0"/>
              <a:t>网络</a:t>
            </a:r>
            <a:r>
              <a:rPr lang="en-US" altLang="zh-CN" sz="2400" dirty="0" smtClean="0"/>
              <a:t>128.96.39.128 </a:t>
            </a:r>
            <a:r>
              <a:rPr lang="zh-CN" altLang="en-US" sz="2400" dirty="0"/>
              <a:t>不符合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128.96.40.151</a:t>
            </a:r>
            <a:r>
              <a:rPr lang="zh-CN" altLang="en-US" sz="2400" dirty="0"/>
              <a:t>和子网掩码</a:t>
            </a:r>
            <a:r>
              <a:rPr lang="en-US" altLang="zh-CN" sz="2400" dirty="0"/>
              <a:t>255.255.255.128</a:t>
            </a:r>
            <a:r>
              <a:rPr lang="zh-CN" altLang="en-US" sz="2400" dirty="0"/>
              <a:t>与 ，结果为 </a:t>
            </a:r>
            <a:r>
              <a:rPr lang="en-US" altLang="zh-CN" sz="2400" dirty="0"/>
              <a:t>128.96.40.128</a:t>
            </a:r>
            <a:r>
              <a:rPr lang="zh-CN" altLang="en-US" sz="2400" dirty="0"/>
              <a:t>，和路由表中</a:t>
            </a:r>
            <a:r>
              <a:rPr lang="zh-CN" altLang="en-US" sz="2400" dirty="0" smtClean="0"/>
              <a:t>第三个</a:t>
            </a:r>
            <a:r>
              <a:rPr lang="zh-CN" altLang="en-US" sz="2400" dirty="0"/>
              <a:t>网络</a:t>
            </a:r>
            <a:r>
              <a:rPr lang="en-US" altLang="zh-CN" sz="2400" dirty="0"/>
              <a:t>128.96.39.128 </a:t>
            </a:r>
            <a:r>
              <a:rPr lang="zh-CN" altLang="en-US" sz="2400" dirty="0"/>
              <a:t>不符合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128.96.40.151</a:t>
            </a:r>
            <a:r>
              <a:rPr lang="zh-CN" altLang="en-US" sz="3200" dirty="0"/>
              <a:t>和子网掩码</a:t>
            </a:r>
            <a:r>
              <a:rPr lang="en-US" altLang="zh-CN" sz="3200" dirty="0" smtClean="0"/>
              <a:t>255.255.255.192</a:t>
            </a:r>
            <a:r>
              <a:rPr lang="zh-CN" altLang="en-US" sz="3200" dirty="0" smtClean="0"/>
              <a:t>与 </a:t>
            </a:r>
            <a:r>
              <a:rPr lang="zh-CN" altLang="en-US" sz="3200" dirty="0"/>
              <a:t>，结果为 </a:t>
            </a:r>
            <a:r>
              <a:rPr lang="en-US" altLang="zh-CN" sz="3200" dirty="0"/>
              <a:t>128.96.40.128</a:t>
            </a:r>
            <a:r>
              <a:rPr lang="zh-CN" altLang="en-US" sz="3200" dirty="0"/>
              <a:t>，和路由表中</a:t>
            </a:r>
            <a:r>
              <a:rPr lang="zh-CN" altLang="en-US" sz="3200" dirty="0" smtClean="0"/>
              <a:t>第四个</a:t>
            </a:r>
            <a:r>
              <a:rPr lang="zh-CN" altLang="en-US" sz="3200" dirty="0"/>
              <a:t>网络</a:t>
            </a:r>
            <a:r>
              <a:rPr lang="en-US" altLang="zh-CN" sz="3200" dirty="0" smtClean="0"/>
              <a:t>192.4.153.0 </a:t>
            </a:r>
            <a:r>
              <a:rPr lang="zh-CN" altLang="en-US" sz="3200" dirty="0"/>
              <a:t>不符合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所以选择默认路由选项，下一跳为</a:t>
            </a:r>
            <a:r>
              <a:rPr lang="en-US" altLang="zh-CN" sz="3200" dirty="0" smtClean="0"/>
              <a:t>R4</a:t>
            </a:r>
            <a:endParaRPr lang="en-US" altLang="zh-CN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en-US" altLang="zh-CN" dirty="0" smtClean="0"/>
              <a:t>4-55 </a:t>
            </a:r>
            <a:r>
              <a:rPr lang="zh-CN" altLang="en-US" dirty="0" smtClean="0"/>
              <a:t>（路由表）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 smtClean="0"/>
              <a:t>这类题型 一定要看懂图，图中有几个子网，路由器有几个接口，哪些是直连接口。</a:t>
            </a:r>
            <a:endParaRPr lang="en-US" altLang="zh-CN" dirty="0" smtClean="0"/>
          </a:p>
          <a:p>
            <a:r>
              <a:rPr lang="zh-CN" altLang="en-US" dirty="0" smtClean="0"/>
              <a:t>知道路由表的表结构一般为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目的网络   子网掩码  下一跳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本题的子网掩码 从何处看出来？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从子网的表示中 </a:t>
            </a:r>
            <a:r>
              <a:rPr lang="en-US" altLang="zh-CN" sz="2800" dirty="0" smtClean="0"/>
              <a:t>145.13.0.0/18   </a:t>
            </a:r>
            <a:endParaRPr lang="en-US" altLang="zh-CN" sz="2800" dirty="0" smtClean="0"/>
          </a:p>
          <a:p>
            <a:r>
              <a:rPr lang="zh-CN" altLang="en-US" sz="2800" dirty="0" smtClean="0"/>
              <a:t>有前缀的表示地址是</a:t>
            </a:r>
            <a:r>
              <a:rPr lang="en-US" altLang="zh-CN" sz="2800" dirty="0" smtClean="0"/>
              <a:t>CIDR ,18</a:t>
            </a:r>
            <a:r>
              <a:rPr lang="zh-CN" altLang="en-US" sz="2800" dirty="0" smtClean="0"/>
              <a:t>位是网络号，其中子网占两位， 所以掩码  为</a:t>
            </a:r>
            <a:r>
              <a:rPr lang="en-US" altLang="zh-CN" sz="2800" dirty="0" smtClean="0"/>
              <a:t>18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14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     </a:t>
            </a:r>
            <a:r>
              <a:rPr lang="en-US" altLang="zh-CN" sz="2800" dirty="0" smtClean="0"/>
              <a:t>255.255.192.0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的路由表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静</a:t>
            </a:r>
            <a:r>
              <a:rPr lang="zh-CN" altLang="en-US" dirty="0" smtClean="0"/>
              <a:t>态路由 默认路由（实验）</a:t>
            </a:r>
            <a:endParaRPr lang="en-US" altLang="zh-CN" dirty="0"/>
          </a:p>
          <a:p>
            <a:r>
              <a:rPr lang="en-US" altLang="zh-CN" dirty="0" smtClean="0"/>
              <a:t>      0.0.0.0         0.0.0.0.     </a:t>
            </a:r>
            <a:r>
              <a:rPr lang="zh-CN" altLang="en-US" dirty="0" smtClean="0"/>
              <a:t>下一跳路由器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目的网络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子网掩码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下一跳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145.13.0.0/18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255.255.192.0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145.13.64.0/18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255.255.192.0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145.13.128.0/18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255.255.192.0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145.13.192.0/18</a:t>
                      </a:r>
                      <a:r>
                        <a:rPr lang="en-US" altLang="zh-CN" baseline="0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255.255.192.0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其他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m4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Blends">
  <a:themeElements>
    <a:clrScheme name="5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5_Blends">
      <a:majorFont>
        <a:latin typeface="新宋体"/>
        <a:ea typeface="新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5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Blends">
  <a:themeElements>
    <a:clrScheme name="4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4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Blends">
  <a:themeElements>
    <a:clrScheme name="6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6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6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数据结构期中答案</Template>
  <TotalTime>0</TotalTime>
  <Words>5085</Words>
  <Application>WPS 文字</Application>
  <PresentationFormat>全屏显示(4:3)</PresentationFormat>
  <Paragraphs>363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方正书宋_GBK</vt:lpstr>
      <vt:lpstr>Wingdings</vt:lpstr>
      <vt:lpstr>Tahoma</vt:lpstr>
      <vt:lpstr>宋体</vt:lpstr>
      <vt:lpstr>汉仪书宋二KW</vt:lpstr>
      <vt:lpstr>新宋体</vt:lpstr>
      <vt:lpstr>Arial</vt:lpstr>
      <vt:lpstr>Times New Roman</vt:lpstr>
      <vt:lpstr>黑体</vt:lpstr>
      <vt:lpstr>汉仪中黑KW</vt:lpstr>
      <vt:lpstr>楷体_GB2312</vt:lpstr>
      <vt:lpstr>汉仪楷体简</vt:lpstr>
      <vt:lpstr>Calibri</vt:lpstr>
      <vt:lpstr>微软雅黑</vt:lpstr>
      <vt:lpstr>汉仪旗黑</vt:lpstr>
      <vt:lpstr>宋体</vt:lpstr>
      <vt:lpstr>Arial Unicode MS</vt:lpstr>
      <vt:lpstr>Helvetica Neue</vt:lpstr>
      <vt:lpstr>Network</vt:lpstr>
      <vt:lpstr>5_Blends</vt:lpstr>
      <vt:lpstr>4_Blends</vt:lpstr>
      <vt:lpstr>6_Blends</vt:lpstr>
      <vt:lpstr>CN(myzh)Icon</vt:lpstr>
      <vt:lpstr>习题课</vt:lpstr>
      <vt:lpstr>第四章习题知识点</vt:lpstr>
      <vt:lpstr>如何根据主机的IP地址判断是否属于同一个子网 </vt:lpstr>
      <vt:lpstr>PowerPoint 演示文稿</vt:lpstr>
      <vt:lpstr>4-20</vt:lpstr>
      <vt:lpstr>PowerPoint 演示文稿</vt:lpstr>
      <vt:lpstr>PowerPoint 演示文稿</vt:lpstr>
      <vt:lpstr>4-55 （路由表）</vt:lpstr>
      <vt:lpstr>R的路由表</vt:lpstr>
      <vt:lpstr>PowerPoint 演示文稿</vt:lpstr>
      <vt:lpstr>地址分配方案</vt:lpstr>
      <vt:lpstr>4-54  分配给主机的地址</vt:lpstr>
      <vt:lpstr>参考答案（不唯一）</vt:lpstr>
      <vt:lpstr>参考答案（不唯一）</vt:lpstr>
      <vt:lpstr>4-29 </vt:lpstr>
      <vt:lpstr>参考答案（不唯一）</vt:lpstr>
      <vt:lpstr>参考答案（不唯一）</vt:lpstr>
      <vt:lpstr>PowerPoint 演示文稿</vt:lpstr>
      <vt:lpstr>  CIDR , 地址聚合（4-26）</vt:lpstr>
      <vt:lpstr>4-41 路由表更新</vt:lpstr>
      <vt:lpstr>4-41 路由表更新</vt:lpstr>
      <vt:lpstr>IP协议中数据分片4-22</vt:lpstr>
      <vt:lpstr>第五章习题的知识点</vt:lpstr>
      <vt:lpstr>5-13</vt:lpstr>
      <vt:lpstr>PowerPoint 演示文稿</vt:lpstr>
      <vt:lpstr>TCP 报文中 序号和确认号5-23</vt:lpstr>
      <vt:lpstr>拥塞控制(5-39)</vt:lpstr>
      <vt:lpstr>拥塞控制(5-39)</vt:lpstr>
      <vt:lpstr>拥塞控制(5-39)</vt:lpstr>
      <vt:lpstr>拥塞控制(5-39)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kchankc</cp:lastModifiedBy>
  <cp:revision>82</cp:revision>
  <dcterms:created xsi:type="dcterms:W3CDTF">2022-06-20T12:30:15Z</dcterms:created>
  <dcterms:modified xsi:type="dcterms:W3CDTF">2022-06-20T12:30:15Z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