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68" r:id="rId5"/>
    <p:sldId id="269" r:id="rId6"/>
    <p:sldId id="270" r:id="rId7"/>
    <p:sldId id="271" r:id="rId8"/>
    <p:sldId id="274" r:id="rId9"/>
    <p:sldId id="272" r:id="rId10"/>
    <p:sldId id="273" r:id="rId11"/>
    <p:sldId id="275"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2"/>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Sprint Backlog</a:t>
            </a:r>
          </a:p>
        </c:rich>
      </c:tx>
      <c:overlay val="0"/>
    </c:title>
    <c:autoTitleDeleted val="0"/>
    <c:plotArea>
      <c:layout/>
      <c:lineChart>
        <c:grouping val="standard"/>
        <c:varyColors val="0"/>
        <c:ser>
          <c:idx val="0"/>
          <c:order val="0"/>
          <c:tx>
            <c:strRef>
              <c:f>Sheet1!$B$4</c:f>
              <c:strCache>
                <c:ptCount val="1"/>
                <c:pt idx="0">
                  <c:v>User Stories Left</c:v>
                </c:pt>
              </c:strCache>
            </c:strRef>
          </c:tx>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Sheet1!$C$3:$J$3</c:f>
              <c:numCache>
                <c:formatCode>m/d;@</c:formatCode>
                <c:ptCount val="8"/>
                <c:pt idx="0">
                  <c:v>42461</c:v>
                </c:pt>
                <c:pt idx="1">
                  <c:v>42462</c:v>
                </c:pt>
                <c:pt idx="2">
                  <c:v>42463</c:v>
                </c:pt>
                <c:pt idx="3">
                  <c:v>42464</c:v>
                </c:pt>
                <c:pt idx="4">
                  <c:v>42465</c:v>
                </c:pt>
                <c:pt idx="5">
                  <c:v>42466</c:v>
                </c:pt>
                <c:pt idx="6">
                  <c:v>42467</c:v>
                </c:pt>
                <c:pt idx="7">
                  <c:v>42468</c:v>
                </c:pt>
              </c:numCache>
            </c:numRef>
          </c:cat>
          <c:val>
            <c:numRef>
              <c:f>Sheet1!$C$4:$J$4</c:f>
              <c:numCache>
                <c:formatCode>General</c:formatCode>
                <c:ptCount val="8"/>
                <c:pt idx="0">
                  <c:v>45</c:v>
                </c:pt>
                <c:pt idx="1">
                  <c:v>52</c:v>
                </c:pt>
                <c:pt idx="2">
                  <c:v>50</c:v>
                </c:pt>
                <c:pt idx="3">
                  <c:v>42</c:v>
                </c:pt>
                <c:pt idx="4">
                  <c:v>30</c:v>
                </c:pt>
                <c:pt idx="5">
                  <c:v>22</c:v>
                </c:pt>
                <c:pt idx="6">
                  <c:v>13</c:v>
                </c:pt>
                <c:pt idx="7">
                  <c:v>2</c:v>
                </c:pt>
              </c:numCache>
            </c:numRef>
          </c:val>
          <c:smooth val="0"/>
          <c:extLst>
            <c:ext xmlns:c16="http://schemas.microsoft.com/office/drawing/2014/chart" uri="{C3380CC4-5D6E-409C-BE32-E72D297353CC}">
              <c16:uniqueId val="{00000000-C9A4-4751-AF5A-084654F8C6D5}"/>
            </c:ext>
          </c:extLst>
        </c:ser>
        <c:dLbls>
          <c:showLegendKey val="0"/>
          <c:showVal val="0"/>
          <c:showCatName val="0"/>
          <c:showSerName val="0"/>
          <c:showPercent val="0"/>
          <c:showBubbleSize val="0"/>
        </c:dLbls>
        <c:marker val="1"/>
        <c:smooth val="0"/>
        <c:axId val="152498560"/>
        <c:axId val="152500096"/>
      </c:lineChart>
      <c:dateAx>
        <c:axId val="152498560"/>
        <c:scaling>
          <c:orientation val="minMax"/>
        </c:scaling>
        <c:delete val="0"/>
        <c:axPos val="b"/>
        <c:numFmt formatCode="m/d;@" sourceLinked="1"/>
        <c:majorTickMark val="out"/>
        <c:minorTickMark val="none"/>
        <c:tickLblPos val="nextTo"/>
        <c:crossAx val="152500096"/>
        <c:crosses val="autoZero"/>
        <c:auto val="1"/>
        <c:lblOffset val="100"/>
        <c:baseTimeUnit val="days"/>
      </c:dateAx>
      <c:valAx>
        <c:axId val="152500096"/>
        <c:scaling>
          <c:orientation val="minMax"/>
        </c:scaling>
        <c:delete val="0"/>
        <c:axPos val="l"/>
        <c:majorGridlines/>
        <c:numFmt formatCode="General" sourceLinked="1"/>
        <c:majorTickMark val="out"/>
        <c:minorTickMark val="none"/>
        <c:tickLblPos val="nextTo"/>
        <c:crossAx val="152498560"/>
        <c:crosses val="autoZero"/>
        <c:crossBetween val="between"/>
      </c:valAx>
    </c:plotArea>
    <c:legend>
      <c:legendPos val="t"/>
      <c:overlay val="0"/>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C4FB8F-ED15-48AB-97BD-17129D4E699D}" type="datetimeFigureOut">
              <a:rPr lang="en-US" smtClean="0"/>
              <a:t>5/6/2017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6B3739-9081-478F-812E-AE7CE140632E}" type="slidenum">
              <a:rPr lang="en-US" smtClean="0"/>
              <a:t>‹#›</a:t>
            </a:fld>
            <a:endParaRPr lang="en-US" dirty="0"/>
          </a:p>
        </p:txBody>
      </p:sp>
    </p:spTree>
    <p:extLst>
      <p:ext uri="{BB962C8B-B14F-4D97-AF65-F5344CB8AC3E}">
        <p14:creationId xmlns:p14="http://schemas.microsoft.com/office/powerpoint/2010/main" val="4112104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C9D437-CD83-4825-AD0D-5E7B341BC79B}" type="datetimeFigureOut">
              <a:rPr lang="en-US" smtClean="0"/>
              <a:t>5/6/2017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CF8BB-EBC7-4B8F-9632-A5A136FBB880}" type="slidenum">
              <a:rPr lang="en-US" smtClean="0"/>
              <a:t>‹#›</a:t>
            </a:fld>
            <a:endParaRPr lang="en-US" dirty="0"/>
          </a:p>
        </p:txBody>
      </p:sp>
    </p:spTree>
    <p:extLst>
      <p:ext uri="{BB962C8B-B14F-4D97-AF65-F5344CB8AC3E}">
        <p14:creationId xmlns:p14="http://schemas.microsoft.com/office/powerpoint/2010/main" val="1170369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55780"/>
            <a:ext cx="6858000" cy="3200400"/>
          </a:xfrm>
        </p:spPr>
        <p:txBody>
          <a:bodyPr anchor="b">
            <a:normAutofit/>
          </a:bodyPr>
          <a:lstStyle>
            <a:lvl1pPr algn="l">
              <a:lnSpc>
                <a:spcPct val="75000"/>
              </a:lnSpc>
              <a:defRPr sz="8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09600" y="3956180"/>
            <a:ext cx="6858000" cy="1097280"/>
          </a:xfrm>
        </p:spPr>
        <p:txBody>
          <a:bodyPr>
            <a:normAutofit/>
          </a:bodyPr>
          <a:lstStyle>
            <a:lvl1pPr marL="0" indent="0" algn="l">
              <a:spcBef>
                <a:spcPts val="0"/>
              </a:spcBef>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2465DD-9819-4ABC-A784-477AFBA19C86}" type="datetime1">
              <a:rPr lang="en-US" smtClean="0"/>
              <a:t>5/6/2017</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61E545-DA4D-4588-A168-A47EEF327FC2}" type="datetime1">
              <a:rPr lang="en-US" smtClean="0"/>
              <a:t>5/6/2017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42120" y="380999"/>
            <a:ext cx="2011680" cy="6096001"/>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981199" y="380999"/>
            <a:ext cx="7074859" cy="60960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B26042-7092-4D96-B3CE-E8E6CFEE88C8}" type="datetime1">
              <a:rPr lang="en-US" smtClean="0"/>
              <a:t>5/6/2017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tx2">
                    <a:lumMod val="65000"/>
                    <a:lumOff val="35000"/>
                  </a:schemeClr>
                </a:solidFill>
              </a:defRPr>
            </a:lvl1pPr>
          </a:lstStyle>
          <a:p>
            <a:fld id="{9729644A-97F2-4BC4-BBF7-FC141F507563}" type="datetime1">
              <a:rPr lang="en-US" smtClean="0"/>
              <a:t>5/6/2017</a:t>
            </a:fld>
            <a:endParaRPr lang="en-US" dirty="0"/>
          </a:p>
        </p:txBody>
      </p:sp>
      <p:sp>
        <p:nvSpPr>
          <p:cNvPr id="5" name="Footer Placeholder 4"/>
          <p:cNvSpPr>
            <a:spLocks noGrp="1"/>
          </p:cNvSpPr>
          <p:nvPr>
            <p:ph type="ftr" sz="quarter" idx="11"/>
          </p:nvPr>
        </p:nvSpPr>
        <p:spPr/>
        <p:txBody>
          <a:bodyPr/>
          <a:lstStyle>
            <a:lvl1pPr>
              <a:defRPr>
                <a:solidFill>
                  <a:schemeClr val="tx2">
                    <a:lumMod val="65000"/>
                    <a:lumOff val="35000"/>
                  </a:schemeClr>
                </a:solidFill>
              </a:defRPr>
            </a:lvl1pPr>
          </a:lstStyle>
          <a:p>
            <a:r>
              <a:rPr lang="en-US"/>
              <a:t>Add a footer</a:t>
            </a:r>
            <a:endParaRPr lang="en-US" dirty="0"/>
          </a:p>
        </p:txBody>
      </p:sp>
      <p:sp>
        <p:nvSpPr>
          <p:cNvPr id="6" name="Slide Number Placeholder 5"/>
          <p:cNvSpPr>
            <a:spLocks noGrp="1"/>
          </p:cNvSpPr>
          <p:nvPr>
            <p:ph type="sldNum" sz="quarter" idx="12"/>
          </p:nvPr>
        </p:nvSpPr>
        <p:spPr/>
        <p:txBody>
          <a:bodyPr/>
          <a:lstStyle>
            <a:lvl1pPr>
              <a:defRPr>
                <a:solidFill>
                  <a:schemeClr val="tx2">
                    <a:lumMod val="65000"/>
                    <a:lumOff val="35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822960"/>
            <a:ext cx="8686800" cy="2011680"/>
          </a:xfrm>
        </p:spPr>
        <p:txBody>
          <a:bodyPr anchor="b">
            <a:normAutofit/>
          </a:bodyPr>
          <a:lstStyle>
            <a:lvl1pPr>
              <a:defRPr sz="6600"/>
            </a:lvl1pPr>
          </a:lstStyle>
          <a:p>
            <a:r>
              <a:rPr lang="en-US"/>
              <a:t>Click to edit Master title style</a:t>
            </a:r>
          </a:p>
        </p:txBody>
      </p:sp>
      <p:sp>
        <p:nvSpPr>
          <p:cNvPr id="3" name="Text Placeholder 2"/>
          <p:cNvSpPr>
            <a:spLocks noGrp="1"/>
          </p:cNvSpPr>
          <p:nvPr>
            <p:ph type="body" idx="1"/>
          </p:nvPr>
        </p:nvSpPr>
        <p:spPr>
          <a:xfrm>
            <a:off x="609600" y="2834640"/>
            <a:ext cx="8686800" cy="1097280"/>
          </a:xfrm>
        </p:spPr>
        <p:txBody>
          <a:bodyPr>
            <a:normAutofit/>
          </a:bodyPr>
          <a:lstStyle>
            <a:lvl1pPr marL="0" indent="0">
              <a:spcBef>
                <a:spcPts val="0"/>
              </a:spcBef>
              <a:buNone/>
              <a:defRPr sz="28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981200" y="1981200"/>
            <a:ext cx="4572000" cy="448056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781800" y="1981200"/>
            <a:ext cx="4572000" cy="448056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104EB7-77EC-481E-BDC6-73CA182AC952}" type="datetime1">
              <a:rPr lang="en-US" smtClean="0"/>
              <a:t>5/6/2017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981200" y="1679448"/>
            <a:ext cx="4572000" cy="830487"/>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81200" y="2509935"/>
            <a:ext cx="4572000" cy="39670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781800" y="1679448"/>
            <a:ext cx="4572000" cy="830487"/>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781800" y="2509935"/>
            <a:ext cx="4572000" cy="396706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016069-A392-4E44-934F-6743D63E2A4F}" type="datetime1">
              <a:rPr lang="en-US" smtClean="0"/>
              <a:t>5/6/2017</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1F9843-3551-47D6-BD3E-346FBDF458AF}" type="datetime1">
              <a:rPr lang="en-US" smtClean="0"/>
              <a:t>5/6/2017</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8C2989-19D5-42F7-8321-FE6B75231AF4}" type="datetime1">
              <a:rPr lang="en-US" smtClean="0"/>
              <a:t>5/6/2017</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59420" y="408993"/>
            <a:ext cx="4800937" cy="1828800"/>
          </a:xfrm>
        </p:spPr>
        <p:txBody>
          <a:bodyPr anchor="b">
            <a:noAutofit/>
          </a:bodyPr>
          <a:lstStyle>
            <a:lvl1pPr>
              <a:defRPr sz="4400"/>
            </a:lvl1pPr>
          </a:lstStyle>
          <a:p>
            <a:r>
              <a:rPr lang="en-US"/>
              <a:t>Click to edit Master title style</a:t>
            </a:r>
          </a:p>
        </p:txBody>
      </p:sp>
      <p:sp>
        <p:nvSpPr>
          <p:cNvPr id="3" name="Content Placeholder 2"/>
          <p:cNvSpPr>
            <a:spLocks noGrp="1"/>
          </p:cNvSpPr>
          <p:nvPr>
            <p:ph idx="1"/>
          </p:nvPr>
        </p:nvSpPr>
        <p:spPr>
          <a:xfrm>
            <a:off x="606491" y="381000"/>
            <a:ext cx="5489510" cy="57912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559420" y="2237793"/>
            <a:ext cx="4800937" cy="1828800"/>
          </a:xfrm>
        </p:spPr>
        <p:txBody>
          <a:bodyP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F9C03C-1F27-412D-AD0B-6423348F1B9B}" type="datetime1">
              <a:rPr lang="en-US" smtClean="0"/>
              <a:t>5/6/2017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556248" y="384048"/>
            <a:ext cx="4800600" cy="1828800"/>
          </a:xfrm>
        </p:spPr>
        <p:txBody>
          <a:bodyPr anchor="b">
            <a:noAutofit/>
          </a:bodyPr>
          <a:lstStyle>
            <a:lvl1pPr>
              <a:defRPr sz="44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0" y="0"/>
            <a:ext cx="6096000" cy="6858000"/>
          </a:xfrm>
          <a:ln>
            <a:noFill/>
          </a:ln>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556249" y="2240280"/>
            <a:ext cx="4799140" cy="1828800"/>
          </a:xfrm>
        </p:spPr>
        <p:txBody>
          <a:bodyP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571200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1200" y="381000"/>
            <a:ext cx="9372600" cy="12954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81200" y="1987419"/>
            <a:ext cx="9372600" cy="44831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631790" y="5586761"/>
            <a:ext cx="280731" cy="883759"/>
          </a:xfrm>
          <a:prstGeom prst="rect">
            <a:avLst/>
          </a:prstGeom>
        </p:spPr>
        <p:txBody>
          <a:bodyPr vert="vert270" lIns="91440" tIns="45720" rIns="91440" bIns="45720" rtlCol="0" anchor="ctr"/>
          <a:lstStyle>
            <a:lvl1pPr algn="l">
              <a:defRPr sz="1200">
                <a:solidFill>
                  <a:schemeClr val="tx2">
                    <a:lumMod val="65000"/>
                    <a:lumOff val="35000"/>
                  </a:schemeClr>
                </a:solidFill>
              </a:defRPr>
            </a:lvl1pPr>
          </a:lstStyle>
          <a:p>
            <a:fld id="{619CFDC2-5630-4611-9BF0-0EF7C8C4398D}" type="datetime1">
              <a:rPr lang="en-US" smtClean="0"/>
              <a:t>5/6/2017</a:t>
            </a:fld>
            <a:endParaRPr lang="en-US" dirty="0"/>
          </a:p>
        </p:txBody>
      </p:sp>
      <p:sp>
        <p:nvSpPr>
          <p:cNvPr id="5" name="Footer Placeholder 4"/>
          <p:cNvSpPr>
            <a:spLocks noGrp="1"/>
          </p:cNvSpPr>
          <p:nvPr>
            <p:ph type="ftr" sz="quarter" idx="3"/>
          </p:nvPr>
        </p:nvSpPr>
        <p:spPr>
          <a:xfrm>
            <a:off x="11631790" y="365125"/>
            <a:ext cx="280730" cy="5139936"/>
          </a:xfrm>
          <a:prstGeom prst="rect">
            <a:avLst/>
          </a:prstGeom>
        </p:spPr>
        <p:txBody>
          <a:bodyPr vert="vert270" lIns="91440" tIns="45720" rIns="91440" bIns="45720" rtlCol="0" anchor="ctr"/>
          <a:lstStyle>
            <a:lvl1pPr algn="ctr">
              <a:defRPr sz="1200">
                <a:solidFill>
                  <a:schemeClr val="tx2">
                    <a:lumMod val="65000"/>
                    <a:lumOff val="35000"/>
                  </a:schemeClr>
                </a:solidFill>
              </a:defRPr>
            </a:lvl1pPr>
          </a:lstStyle>
          <a:p>
            <a:r>
              <a:rPr lang="en-US" dirty="0"/>
              <a:t>Add a footer</a:t>
            </a:r>
          </a:p>
        </p:txBody>
      </p:sp>
      <p:sp>
        <p:nvSpPr>
          <p:cNvPr id="6" name="Slide Number Placeholder 5"/>
          <p:cNvSpPr>
            <a:spLocks noGrp="1"/>
          </p:cNvSpPr>
          <p:nvPr>
            <p:ph type="sldNum" sz="quarter" idx="4"/>
          </p:nvPr>
        </p:nvSpPr>
        <p:spPr>
          <a:xfrm>
            <a:off x="313321" y="6268940"/>
            <a:ext cx="722377" cy="201580"/>
          </a:xfrm>
          <a:prstGeom prst="rect">
            <a:avLst/>
          </a:prstGeom>
        </p:spPr>
        <p:txBody>
          <a:bodyPr vert="horz" lIns="91440" tIns="45720" rIns="91440" bIns="45720" rtlCol="0" anchor="ctr"/>
          <a:lstStyle>
            <a:lvl1pPr algn="l">
              <a:defRPr sz="1200">
                <a:solidFill>
                  <a:schemeClr val="tx2">
                    <a:lumMod val="65000"/>
                    <a:lumOff val="35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4400" kern="1200" cap="all" baseline="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685800" indent="-274320" algn="l" defTabSz="914400" rtl="0" eaLnBrk="1" latinLnBrk="0" hangingPunct="1">
        <a:lnSpc>
          <a:spcPct val="90000"/>
        </a:lnSpc>
        <a:spcBef>
          <a:spcPts val="1200"/>
        </a:spcBef>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lnSpc>
          <a:spcPct val="90000"/>
        </a:lnSpc>
        <a:spcBef>
          <a:spcPts val="800"/>
        </a:spcBef>
        <a:buSzPct val="100000"/>
        <a:buFont typeface="Arial" pitchFamily="34" charset="0"/>
        <a:buChar char="▪"/>
        <a:defRPr sz="1800" kern="1200">
          <a:solidFill>
            <a:schemeClr val="tx1"/>
          </a:solidFill>
          <a:latin typeface="+mn-lt"/>
          <a:ea typeface="+mn-ea"/>
          <a:cs typeface="+mn-cs"/>
        </a:defRPr>
      </a:lvl3pPr>
      <a:lvl4pPr marL="12344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4pPr>
      <a:lvl5pPr marL="14630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69164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6pPr>
      <a:lvl7pPr marL="18745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21031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8pPr>
      <a:lvl9pPr marL="2331720" indent="-18288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Engineering</a:t>
            </a:r>
          </a:p>
        </p:txBody>
      </p:sp>
      <p:sp>
        <p:nvSpPr>
          <p:cNvPr id="3" name="Subtitle 2"/>
          <p:cNvSpPr>
            <a:spLocks noGrp="1"/>
          </p:cNvSpPr>
          <p:nvPr>
            <p:ph type="subTitle" idx="1"/>
          </p:nvPr>
        </p:nvSpPr>
        <p:spPr/>
        <p:txBody>
          <a:bodyPr/>
          <a:lstStyle/>
          <a:p>
            <a:r>
              <a:rPr lang="en-US" dirty="0"/>
              <a:t>Agile SCRUM</a:t>
            </a:r>
          </a:p>
        </p:txBody>
      </p:sp>
    </p:spTree>
    <p:extLst>
      <p:ext uri="{BB962C8B-B14F-4D97-AF65-F5344CB8AC3E}">
        <p14:creationId xmlns:p14="http://schemas.microsoft.com/office/powerpoint/2010/main" val="241325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Development Phases</a:t>
            </a:r>
          </a:p>
        </p:txBody>
      </p:sp>
      <p:sp>
        <p:nvSpPr>
          <p:cNvPr id="3" name="Content Placeholder 2"/>
          <p:cNvSpPr>
            <a:spLocks noGrp="1"/>
          </p:cNvSpPr>
          <p:nvPr>
            <p:ph idx="1"/>
          </p:nvPr>
        </p:nvSpPr>
        <p:spPr/>
        <p:txBody>
          <a:bodyPr>
            <a:normAutofit lnSpcReduction="10000"/>
          </a:bodyPr>
          <a:lstStyle/>
          <a:p>
            <a:r>
              <a:rPr lang="en-US" b="1" dirty="0"/>
              <a:t>Requirements gathering</a:t>
            </a:r>
          </a:p>
          <a:p>
            <a:r>
              <a:rPr lang="en-US" b="1" dirty="0"/>
              <a:t>Analysis</a:t>
            </a:r>
          </a:p>
          <a:p>
            <a:r>
              <a:rPr lang="en-US" b="1" dirty="0"/>
              <a:t>Design</a:t>
            </a:r>
          </a:p>
          <a:p>
            <a:pPr lvl="1"/>
            <a:r>
              <a:rPr lang="en-US" b="1" dirty="0"/>
              <a:t>System design</a:t>
            </a:r>
          </a:p>
          <a:p>
            <a:pPr lvl="1"/>
            <a:r>
              <a:rPr lang="en-US" b="1" dirty="0"/>
              <a:t>Object design</a:t>
            </a:r>
          </a:p>
          <a:p>
            <a:r>
              <a:rPr lang="en-US" b="1" dirty="0"/>
              <a:t>Development</a:t>
            </a:r>
          </a:p>
          <a:p>
            <a:r>
              <a:rPr lang="en-US" b="1" dirty="0"/>
              <a:t>Testing</a:t>
            </a:r>
          </a:p>
          <a:p>
            <a:r>
              <a:rPr lang="en-US" b="1" dirty="0"/>
              <a:t>Release</a:t>
            </a:r>
          </a:p>
          <a:p>
            <a:r>
              <a:rPr lang="en-US" b="1" dirty="0"/>
              <a:t>Maintenance</a:t>
            </a:r>
          </a:p>
        </p:txBody>
      </p:sp>
    </p:spTree>
    <p:extLst>
      <p:ext uri="{BB962C8B-B14F-4D97-AF65-F5344CB8AC3E}">
        <p14:creationId xmlns:p14="http://schemas.microsoft.com/office/powerpoint/2010/main" val="2523332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SCRUM</a:t>
            </a:r>
          </a:p>
        </p:txBody>
      </p:sp>
      <p:sp>
        <p:nvSpPr>
          <p:cNvPr id="3" name="Content Placeholder 2"/>
          <p:cNvSpPr>
            <a:spLocks noGrp="1"/>
          </p:cNvSpPr>
          <p:nvPr>
            <p:ph idx="1"/>
          </p:nvPr>
        </p:nvSpPr>
        <p:spPr/>
        <p:txBody>
          <a:bodyPr/>
          <a:lstStyle/>
          <a:p>
            <a:r>
              <a:rPr lang="en-US" dirty="0"/>
              <a:t>Agile SCRUM is a software methodology which is basically a way to program/go through the software development phases efficiently</a:t>
            </a:r>
          </a:p>
          <a:p>
            <a:r>
              <a:rPr lang="en-US" dirty="0"/>
              <a:t>The Agile process is known for its fast sprints/iterations and flexibility to change</a:t>
            </a:r>
          </a:p>
        </p:txBody>
      </p:sp>
    </p:spTree>
    <p:extLst>
      <p:ext uri="{BB962C8B-B14F-4D97-AF65-F5344CB8AC3E}">
        <p14:creationId xmlns:p14="http://schemas.microsoft.com/office/powerpoint/2010/main" val="2936955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Sprints</a:t>
            </a:r>
          </a:p>
        </p:txBody>
      </p:sp>
      <p:sp>
        <p:nvSpPr>
          <p:cNvPr id="3" name="Content Placeholder 2"/>
          <p:cNvSpPr>
            <a:spLocks noGrp="1"/>
          </p:cNvSpPr>
          <p:nvPr>
            <p:ph idx="1"/>
          </p:nvPr>
        </p:nvSpPr>
        <p:spPr/>
        <p:txBody>
          <a:bodyPr/>
          <a:lstStyle/>
          <a:p>
            <a:r>
              <a:rPr lang="en-US" dirty="0"/>
              <a:t>Sprints are the core of Agile SCRUM and represents about a 1 week development duration</a:t>
            </a:r>
          </a:p>
          <a:p>
            <a:r>
              <a:rPr lang="en-US" dirty="0"/>
              <a:t>Each week will have a backlog of features to be implemented and is called an iteration</a:t>
            </a:r>
          </a:p>
          <a:p>
            <a:r>
              <a:rPr lang="en-US" dirty="0"/>
              <a:t>A typical FRC season will consist of 4-5 iterations</a:t>
            </a:r>
          </a:p>
        </p:txBody>
      </p:sp>
    </p:spTree>
    <p:extLst>
      <p:ext uri="{BB962C8B-B14F-4D97-AF65-F5344CB8AC3E}">
        <p14:creationId xmlns:p14="http://schemas.microsoft.com/office/powerpoint/2010/main" val="3269983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planning meeting</a:t>
            </a:r>
          </a:p>
        </p:txBody>
      </p:sp>
      <p:sp>
        <p:nvSpPr>
          <p:cNvPr id="3" name="Content Placeholder 2"/>
          <p:cNvSpPr>
            <a:spLocks noGrp="1"/>
          </p:cNvSpPr>
          <p:nvPr>
            <p:ph idx="1"/>
          </p:nvPr>
        </p:nvSpPr>
        <p:spPr/>
        <p:txBody>
          <a:bodyPr/>
          <a:lstStyle/>
          <a:p>
            <a:r>
              <a:rPr lang="en-US" dirty="0"/>
              <a:t>Happens at the beginning of each iteration</a:t>
            </a:r>
          </a:p>
          <a:p>
            <a:r>
              <a:rPr lang="en-US" dirty="0"/>
              <a:t>Determines what needs to be completed by the end of the iteration and assigns user story points to it (basically a scale of how difficult it will be to implement)</a:t>
            </a:r>
          </a:p>
          <a:p>
            <a:r>
              <a:rPr lang="en-US" dirty="0"/>
              <a:t>Creates the project backlog and handles </a:t>
            </a:r>
            <a:r>
              <a:rPr lang="en-US"/>
              <a:t>requirements changes (</a:t>
            </a:r>
            <a:r>
              <a:rPr lang="en-US" dirty="0"/>
              <a:t>some of this should be done prior by the product owner, SCRUM master, and lead software engineer)</a:t>
            </a:r>
          </a:p>
          <a:p>
            <a:r>
              <a:rPr lang="en-US" dirty="0"/>
              <a:t>At this meeting the tasks in the backlog are assigned to developer</a:t>
            </a:r>
          </a:p>
          <a:p>
            <a:endParaRPr lang="en-US" dirty="0"/>
          </a:p>
        </p:txBody>
      </p:sp>
    </p:spTree>
    <p:extLst>
      <p:ext uri="{BB962C8B-B14F-4D97-AF65-F5344CB8AC3E}">
        <p14:creationId xmlns:p14="http://schemas.microsoft.com/office/powerpoint/2010/main" val="4198878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Daily Standup Meetings</a:t>
            </a:r>
          </a:p>
        </p:txBody>
      </p:sp>
      <p:sp>
        <p:nvSpPr>
          <p:cNvPr id="3" name="Content Placeholder 2"/>
          <p:cNvSpPr>
            <a:spLocks noGrp="1"/>
          </p:cNvSpPr>
          <p:nvPr>
            <p:ph idx="1"/>
          </p:nvPr>
        </p:nvSpPr>
        <p:spPr/>
        <p:txBody>
          <a:bodyPr/>
          <a:lstStyle/>
          <a:p>
            <a:r>
              <a:rPr lang="en-US" dirty="0"/>
              <a:t>SCRUM normally has daily meetings where the team members will get together to stay on track and identify setbacks</a:t>
            </a:r>
          </a:p>
          <a:p>
            <a:r>
              <a:rPr lang="en-US" dirty="0"/>
              <a:t>The meeting structure is as follows:</a:t>
            </a:r>
          </a:p>
          <a:p>
            <a:pPr lvl="1"/>
            <a:r>
              <a:rPr lang="en-US" dirty="0"/>
              <a:t>Each member will say what they are currently working on, what they need from other software engineers, what issues they are experiencing, how long they need to finish their work, and what they are going to do before the next meeting</a:t>
            </a:r>
          </a:p>
          <a:p>
            <a:pPr lvl="1"/>
            <a:r>
              <a:rPr lang="en-US" dirty="0"/>
              <a:t>If there are any tasks remaining in the backlog and a software engineer has completed their task, they are assigned a new task</a:t>
            </a:r>
          </a:p>
          <a:p>
            <a:pPr lvl="1"/>
            <a:r>
              <a:rPr lang="en-US" dirty="0"/>
              <a:t>The meetings are standing and are about 10 – 20 minutes long</a:t>
            </a:r>
          </a:p>
        </p:txBody>
      </p:sp>
    </p:spTree>
    <p:extLst>
      <p:ext uri="{BB962C8B-B14F-4D97-AF65-F5344CB8AC3E}">
        <p14:creationId xmlns:p14="http://schemas.microsoft.com/office/powerpoint/2010/main" val="10873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Reflection / Retrospective Meeting</a:t>
            </a:r>
          </a:p>
        </p:txBody>
      </p:sp>
      <p:sp>
        <p:nvSpPr>
          <p:cNvPr id="3" name="Content Placeholder 2"/>
          <p:cNvSpPr>
            <a:spLocks noGrp="1"/>
          </p:cNvSpPr>
          <p:nvPr>
            <p:ph idx="1"/>
          </p:nvPr>
        </p:nvSpPr>
        <p:spPr/>
        <p:txBody>
          <a:bodyPr/>
          <a:lstStyle/>
          <a:p>
            <a:r>
              <a:rPr lang="en-US" dirty="0"/>
              <a:t>These meetings are held at the end of each iteration</a:t>
            </a:r>
          </a:p>
          <a:p>
            <a:r>
              <a:rPr lang="en-US" dirty="0"/>
              <a:t>Topics discussed at these meetings include:</a:t>
            </a:r>
          </a:p>
          <a:p>
            <a:pPr lvl="1"/>
            <a:r>
              <a:rPr lang="en-US" dirty="0"/>
              <a:t>What went well during the week</a:t>
            </a:r>
          </a:p>
          <a:p>
            <a:pPr lvl="1"/>
            <a:r>
              <a:rPr lang="en-US" dirty="0"/>
              <a:t>What needs to be improved in the program and/or development process</a:t>
            </a:r>
          </a:p>
          <a:p>
            <a:pPr lvl="1"/>
            <a:r>
              <a:rPr lang="en-US" dirty="0"/>
              <a:t>What was not finished during the sprint and why</a:t>
            </a:r>
          </a:p>
          <a:p>
            <a:pPr lvl="1"/>
            <a:r>
              <a:rPr lang="en-US" dirty="0"/>
              <a:t>Any changes that are needed for the following week</a:t>
            </a:r>
          </a:p>
        </p:txBody>
      </p:sp>
    </p:spTree>
    <p:extLst>
      <p:ext uri="{BB962C8B-B14F-4D97-AF65-F5344CB8AC3E}">
        <p14:creationId xmlns:p14="http://schemas.microsoft.com/office/powerpoint/2010/main" val="1481875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Burndown Charts</a:t>
            </a:r>
          </a:p>
        </p:txBody>
      </p:sp>
      <p:sp>
        <p:nvSpPr>
          <p:cNvPr id="3" name="Content Placeholder 2"/>
          <p:cNvSpPr>
            <a:spLocks noGrp="1"/>
          </p:cNvSpPr>
          <p:nvPr>
            <p:ph idx="1"/>
          </p:nvPr>
        </p:nvSpPr>
        <p:spPr/>
        <p:txBody>
          <a:bodyPr/>
          <a:lstStyle/>
          <a:p>
            <a:r>
              <a:rPr lang="en-US" dirty="0"/>
              <a:t>A chart of the progress of each iteration should be created throughout the week</a:t>
            </a:r>
          </a:p>
          <a:p>
            <a:r>
              <a:rPr lang="en-US" dirty="0"/>
              <a:t>Every day the amount of remaining user story points should be recorded and plotted on a line chart</a:t>
            </a:r>
          </a:p>
          <a:p>
            <a:r>
              <a:rPr lang="en-US" dirty="0"/>
              <a:t>At the end of the iteration, the amount of user story points completed in that iteration is called the sprint velocity</a:t>
            </a:r>
          </a:p>
          <a:p>
            <a:r>
              <a:rPr lang="en-US" dirty="0"/>
              <a:t>The burndown chart is used to track progress during an iteration</a:t>
            </a:r>
          </a:p>
        </p:txBody>
      </p:sp>
    </p:spTree>
    <p:extLst>
      <p:ext uri="{BB962C8B-B14F-4D97-AF65-F5344CB8AC3E}">
        <p14:creationId xmlns:p14="http://schemas.microsoft.com/office/powerpoint/2010/main" val="4060555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Burndown Chart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44971070"/>
              </p:ext>
            </p:extLst>
          </p:nvPr>
        </p:nvGraphicFramePr>
        <p:xfrm>
          <a:off x="1981200" y="1987550"/>
          <a:ext cx="9372600" cy="44831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98487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ireframe Building 16x9">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wireframe building presentation (widescreen).potx" id="{39AFE29C-5BDA-42CB-9020-E960931A8E20}" vid="{6EE91DE2-A888-472A-92BA-F2E5BD5D46A2}"/>
    </a:ext>
  </a:extLst>
</a:theme>
</file>

<file path=ppt/theme/theme2.xml><?xml version="1.0" encoding="utf-8"?>
<a:theme xmlns:a="http://schemas.openxmlformats.org/drawingml/2006/main" name="Office Theme">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ireframeBuilding">
      <a:dk1>
        <a:srgbClr val="404040"/>
      </a:dk1>
      <a:lt1>
        <a:sysClr val="window" lastClr="FFFFFF"/>
      </a:lt1>
      <a:dk2>
        <a:srgbClr val="000000"/>
      </a:dk2>
      <a:lt2>
        <a:srgbClr val="E4F9F9"/>
      </a:lt2>
      <a:accent1>
        <a:srgbClr val="1BDCFF"/>
      </a:accent1>
      <a:accent2>
        <a:srgbClr val="3AC673"/>
      </a:accent2>
      <a:accent3>
        <a:srgbClr val="F6BD1E"/>
      </a:accent3>
      <a:accent4>
        <a:srgbClr val="C74167"/>
      </a:accent4>
      <a:accent5>
        <a:srgbClr val="F17E1F"/>
      </a:accent5>
      <a:accent6>
        <a:srgbClr val="6681CC"/>
      </a:accent6>
      <a:hlink>
        <a:srgbClr val="F17E1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30C5B9-1E5F-4356-968E-2FC64955BFF3}">
  <ds:schemaRefs>
    <ds:schemaRef ds:uri="http://schemas.microsoft.com/office/2006/metadata/properties"/>
    <ds:schemaRef ds:uri="http://schemas.microsoft.com/office/infopath/2007/PartnerControls"/>
    <ds:schemaRef ds:uri="40262f94-9f35-4ac3-9a90-690165a166b7"/>
  </ds:schemaRefs>
</ds:datastoreItem>
</file>

<file path=customXml/itemProps2.xml><?xml version="1.0" encoding="utf-8"?>
<ds:datastoreItem xmlns:ds="http://schemas.openxmlformats.org/officeDocument/2006/customXml" ds:itemID="{8DD6EEDF-527A-4587-A446-F1DE3EAF9D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6DFB71-5650-4E53-8134-FCF33ECDD3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wireframe building presentation (widescreen)</Template>
  <TotalTime>91</TotalTime>
  <Words>421</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Wireframe Building 16x9</vt:lpstr>
      <vt:lpstr>Software Engineering</vt:lpstr>
      <vt:lpstr>Software Development Phases</vt:lpstr>
      <vt:lpstr>Agile SCRUM</vt:lpstr>
      <vt:lpstr>Sprints</vt:lpstr>
      <vt:lpstr>Sprint planning meeting</vt:lpstr>
      <vt:lpstr>Daily Standup Meetings</vt:lpstr>
      <vt:lpstr>Reflection / Retrospective Meeting</vt:lpstr>
      <vt:lpstr>Burndown Charts</vt:lpstr>
      <vt:lpstr>Example Burndown Chart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Kyle Corry</dc:creator>
  <cp:lastModifiedBy>Kyle Corry</cp:lastModifiedBy>
  <cp:revision>6</cp:revision>
  <dcterms:created xsi:type="dcterms:W3CDTF">2017-05-06T17:13:30Z</dcterms:created>
  <dcterms:modified xsi:type="dcterms:W3CDTF">2017-05-06T18:59:30Z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