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8" r:id="rId5"/>
    <p:sldId id="269" r:id="rId6"/>
    <p:sldId id="270" r:id="rId7"/>
    <p:sldId id="282"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9" y="77"/>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5/6/2017</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5/6/2017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5/6/2017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5/6/2017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5/6/2017</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lstStyle/>
          <a:p>
            <a:r>
              <a:rPr lang="en-US" dirty="0"/>
              <a:t>Requirements gathering</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Phases</a:t>
            </a:r>
          </a:p>
        </p:txBody>
      </p:sp>
      <p:sp>
        <p:nvSpPr>
          <p:cNvPr id="3" name="Content Placeholder 2"/>
          <p:cNvSpPr>
            <a:spLocks noGrp="1"/>
          </p:cNvSpPr>
          <p:nvPr>
            <p:ph idx="1"/>
          </p:nvPr>
        </p:nvSpPr>
        <p:spPr/>
        <p:txBody>
          <a:bodyPr>
            <a:normAutofit lnSpcReduction="10000"/>
          </a:bodyPr>
          <a:lstStyle/>
          <a:p>
            <a:r>
              <a:rPr lang="en-US" b="1" dirty="0"/>
              <a:t>Requirements gathering</a:t>
            </a:r>
          </a:p>
          <a:p>
            <a:r>
              <a:rPr lang="en-US" dirty="0"/>
              <a:t>Analysis</a:t>
            </a:r>
          </a:p>
          <a:p>
            <a:r>
              <a:rPr lang="en-US" dirty="0"/>
              <a:t>Design</a:t>
            </a:r>
          </a:p>
          <a:p>
            <a:pPr lvl="1"/>
            <a:r>
              <a:rPr lang="en-US" dirty="0"/>
              <a:t>System design</a:t>
            </a:r>
          </a:p>
          <a:p>
            <a:pPr lvl="1"/>
            <a:r>
              <a:rPr lang="en-US" dirty="0"/>
              <a:t>Object design</a:t>
            </a:r>
          </a:p>
          <a:p>
            <a:r>
              <a:rPr lang="en-US" dirty="0"/>
              <a:t>Development</a:t>
            </a:r>
          </a:p>
          <a:p>
            <a:r>
              <a:rPr lang="en-US" dirty="0"/>
              <a:t>Testing</a:t>
            </a:r>
          </a:p>
          <a:p>
            <a:r>
              <a:rPr lang="en-US" dirty="0"/>
              <a:t>Release</a:t>
            </a:r>
          </a:p>
          <a:p>
            <a:r>
              <a:rPr lang="en-US" dirty="0"/>
              <a:t>Maintenance</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a:t>
            </a:r>
          </a:p>
        </p:txBody>
      </p:sp>
      <p:sp>
        <p:nvSpPr>
          <p:cNvPr id="3" name="Content Placeholder 2"/>
          <p:cNvSpPr>
            <a:spLocks noGrp="1"/>
          </p:cNvSpPr>
          <p:nvPr>
            <p:ph idx="1"/>
          </p:nvPr>
        </p:nvSpPr>
        <p:spPr/>
        <p:txBody>
          <a:bodyPr>
            <a:normAutofit fontScale="92500" lnSpcReduction="10000"/>
          </a:bodyPr>
          <a:lstStyle/>
          <a:p>
            <a:r>
              <a:rPr lang="en-US" dirty="0"/>
              <a:t>In this phase of the design process you must work with the user to determine what the program must do</a:t>
            </a:r>
          </a:p>
          <a:p>
            <a:r>
              <a:rPr lang="en-US" dirty="0"/>
              <a:t>You will also conduct research and start a bit of brainstorming about what your program will do</a:t>
            </a:r>
          </a:p>
          <a:p>
            <a:r>
              <a:rPr lang="en-US" dirty="0"/>
              <a:t>There are two types of requirements:</a:t>
            </a:r>
          </a:p>
          <a:p>
            <a:pPr lvl="1"/>
            <a:r>
              <a:rPr lang="en-US" dirty="0"/>
              <a:t>Functional and non-functional</a:t>
            </a:r>
          </a:p>
          <a:p>
            <a:r>
              <a:rPr lang="en-US" dirty="0"/>
              <a:t>In FRC you would communicate with the rest of the team, especially the design department to determine what actions the robot must perform</a:t>
            </a:r>
          </a:p>
          <a:p>
            <a:r>
              <a:rPr lang="en-US" dirty="0"/>
              <a:t>User stories and use cases</a:t>
            </a:r>
          </a:p>
          <a:p>
            <a:pPr lvl="1"/>
            <a:r>
              <a:rPr lang="en-US" dirty="0"/>
              <a:t>These are essentially what actions the robot needs to perform and how the user/environment would initiate or end them</a:t>
            </a:r>
          </a:p>
          <a:p>
            <a:pPr marL="0" indent="0">
              <a:buNone/>
            </a:pPr>
            <a:endParaRPr lang="en-US" dirty="0"/>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Requirements</a:t>
            </a:r>
          </a:p>
        </p:txBody>
      </p:sp>
      <p:sp>
        <p:nvSpPr>
          <p:cNvPr id="3" name="Content Placeholder 2"/>
          <p:cNvSpPr>
            <a:spLocks noGrp="1"/>
          </p:cNvSpPr>
          <p:nvPr>
            <p:ph idx="1"/>
          </p:nvPr>
        </p:nvSpPr>
        <p:spPr/>
        <p:txBody>
          <a:bodyPr/>
          <a:lstStyle/>
          <a:p>
            <a:r>
              <a:rPr lang="en-US" dirty="0"/>
              <a:t>Functional requirements are things that the program must do, and are normally represented as user stories which are just actions</a:t>
            </a:r>
          </a:p>
          <a:p>
            <a:r>
              <a:rPr lang="en-US" dirty="0"/>
              <a:t>Non-functional requirements are things that the program does but are not as important as the functional requirements. </a:t>
            </a:r>
          </a:p>
          <a:p>
            <a:pPr lvl="1"/>
            <a:r>
              <a:rPr lang="en-US" dirty="0"/>
              <a:t>An example of a non-functional requirement would be that the </a:t>
            </a:r>
            <a:r>
              <a:rPr lang="en-US" dirty="0" err="1"/>
              <a:t>SmartDashboard</a:t>
            </a:r>
            <a:r>
              <a:rPr lang="en-US" dirty="0"/>
              <a:t> interface must be able to clearly display the data from the sensors of the robot in an easy to </a:t>
            </a:r>
            <a:r>
              <a:rPr lang="en-US"/>
              <a:t>view fashion</a:t>
            </a:r>
            <a:endParaRPr lang="en-US" dirty="0"/>
          </a:p>
        </p:txBody>
      </p:sp>
    </p:spTree>
    <p:extLst>
      <p:ext uri="{BB962C8B-B14F-4D97-AF65-F5344CB8AC3E}">
        <p14:creationId xmlns:p14="http://schemas.microsoft.com/office/powerpoint/2010/main" val="397294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p:txBody>
          <a:bodyPr/>
          <a:lstStyle/>
          <a:p>
            <a:r>
              <a:rPr lang="en-US" dirty="0"/>
              <a:t>A typical user story represents a single action that the program will do</a:t>
            </a:r>
          </a:p>
          <a:p>
            <a:r>
              <a:rPr lang="en-US" dirty="0"/>
              <a:t>In a program there are typically one or more epics</a:t>
            </a:r>
          </a:p>
          <a:p>
            <a:pPr lvl="1"/>
            <a:r>
              <a:rPr lang="en-US" dirty="0"/>
              <a:t>An epic is a large user story which represents an entire functionality of the application</a:t>
            </a:r>
          </a:p>
          <a:p>
            <a:pPr lvl="1"/>
            <a:r>
              <a:rPr lang="en-US" dirty="0"/>
              <a:t>An example in FRC would be that the robot must be able to score into the high goal, or the robot must be able to cross a defense</a:t>
            </a:r>
          </a:p>
          <a:p>
            <a:r>
              <a:rPr lang="en-US" dirty="0"/>
              <a:t>Each epic contains smaller user stories which represent specific actions</a:t>
            </a:r>
          </a:p>
          <a:p>
            <a:pPr lvl="1"/>
            <a:r>
              <a:rPr lang="en-US" dirty="0"/>
              <a:t>An example of a user story would be that the robot must be able to automatically align with the high goal</a:t>
            </a:r>
          </a:p>
        </p:txBody>
      </p:sp>
    </p:spTree>
    <p:extLst>
      <p:ext uri="{BB962C8B-B14F-4D97-AF65-F5344CB8AC3E}">
        <p14:creationId xmlns:p14="http://schemas.microsoft.com/office/powerpoint/2010/main" val="79156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Format</a:t>
            </a:r>
          </a:p>
        </p:txBody>
      </p:sp>
      <p:sp>
        <p:nvSpPr>
          <p:cNvPr id="3" name="Content Placeholder 2"/>
          <p:cNvSpPr>
            <a:spLocks noGrp="1"/>
          </p:cNvSpPr>
          <p:nvPr>
            <p:ph idx="1"/>
          </p:nvPr>
        </p:nvSpPr>
        <p:spPr/>
        <p:txBody>
          <a:bodyPr/>
          <a:lstStyle/>
          <a:p>
            <a:r>
              <a:rPr lang="en-US" dirty="0"/>
              <a:t>The typical format for a user story is as follows:</a:t>
            </a:r>
          </a:p>
          <a:p>
            <a:pPr lvl="1"/>
            <a:r>
              <a:rPr lang="en-US" dirty="0"/>
              <a:t>As a [type of user] I want to be able to [action] so that [reason]</a:t>
            </a:r>
          </a:p>
          <a:p>
            <a:pPr lvl="1"/>
            <a:r>
              <a:rPr lang="en-US" dirty="0"/>
              <a:t>For example:</a:t>
            </a:r>
          </a:p>
          <a:p>
            <a:pPr lvl="2"/>
            <a:r>
              <a:rPr lang="en-US" dirty="0"/>
              <a:t>As a driver I want to be able to automatically align the robot with the target so that I don’t have to guess if the robot is aligned properly.</a:t>
            </a:r>
          </a:p>
          <a:p>
            <a:r>
              <a:rPr lang="en-US" dirty="0"/>
              <a:t>User stories also have conversations</a:t>
            </a:r>
          </a:p>
          <a:p>
            <a:pPr lvl="1"/>
            <a:r>
              <a:rPr lang="en-US" dirty="0"/>
              <a:t>Conversations are specific points of the user story which state the conditions of what makes the user story happen</a:t>
            </a:r>
          </a:p>
          <a:p>
            <a:pPr lvl="1"/>
            <a:r>
              <a:rPr lang="en-US" dirty="0"/>
              <a:t>For example with the alignment user story above, the conversation could be</a:t>
            </a:r>
          </a:p>
          <a:p>
            <a:pPr lvl="2"/>
            <a:r>
              <a:rPr lang="en-US" dirty="0"/>
              <a:t>The robot will align within 1 degree of the target</a:t>
            </a:r>
          </a:p>
        </p:txBody>
      </p:sp>
    </p:spTree>
    <p:extLst>
      <p:ext uri="{BB962C8B-B14F-4D97-AF65-F5344CB8AC3E}">
        <p14:creationId xmlns:p14="http://schemas.microsoft.com/office/powerpoint/2010/main" val="25998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Activity</a:t>
            </a:r>
          </a:p>
        </p:txBody>
      </p:sp>
      <p:sp>
        <p:nvSpPr>
          <p:cNvPr id="3" name="Content Placeholder 2"/>
          <p:cNvSpPr>
            <a:spLocks noGrp="1"/>
          </p:cNvSpPr>
          <p:nvPr>
            <p:ph idx="1"/>
          </p:nvPr>
        </p:nvSpPr>
        <p:spPr/>
        <p:txBody>
          <a:bodyPr/>
          <a:lstStyle/>
          <a:p>
            <a:r>
              <a:rPr lang="en-US" dirty="0"/>
              <a:t>Identify the epics and user stories for this following problem. Include conversations for your user stories. Assume your team wants to do all of the actions in the game.</a:t>
            </a:r>
          </a:p>
          <a:p>
            <a:r>
              <a:rPr lang="en-US" dirty="0"/>
              <a:t>“This year’s challenge is water games. Robots can swim through underwater hoops, positioned around the pool in a circular pattern to score points. There are 5 hoops, each worth 10 points. Robots can place mines in front of the hoops to stop robots from passing through, but robots can grab mine deactivation kits from the center of the pool and deactivate the mines blocking their path. In the last 30 seconds, robots can swim to the bottom of the pool and locate the hidden treasure which they can then send to the surface to shoot it into the pirate ship.”</a:t>
            </a:r>
          </a:p>
        </p:txBody>
      </p:sp>
    </p:spTree>
    <p:extLst>
      <p:ext uri="{BB962C8B-B14F-4D97-AF65-F5344CB8AC3E}">
        <p14:creationId xmlns:p14="http://schemas.microsoft.com/office/powerpoint/2010/main" val="180766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39AFE29C-5BDA-42CB-9020-E960931A8E20}" vid="{6EE91DE2-A888-472A-92BA-F2E5BD5D46A2}"/>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0C5B9-1E5F-4356-968E-2FC64955BFF3}">
  <ds:schemaRef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53</TotalTime>
  <Words>552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Wireframe Building 16x9</vt:lpstr>
      <vt:lpstr>Software Engineering</vt:lpstr>
      <vt:lpstr>Software Development Phases</vt:lpstr>
      <vt:lpstr>Requirements Gathering</vt:lpstr>
      <vt:lpstr>Types of Requirements</vt:lpstr>
      <vt:lpstr>User Stories</vt:lpstr>
      <vt:lpstr>User Story Format</vt:lpstr>
      <vt:lpstr>User Story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Kyle Corry</dc:creator>
  <cp:lastModifiedBy>Kyle Corry</cp:lastModifiedBy>
  <cp:revision>5</cp:revision>
  <dcterms:created xsi:type="dcterms:W3CDTF">2017-05-06T17:13:30Z</dcterms:created>
  <dcterms:modified xsi:type="dcterms:W3CDTF">2017-05-06T18:27:43Z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