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4687"/>
  </p:normalViewPr>
  <p:slideViewPr>
    <p:cSldViewPr snapToGrid="0">
      <p:cViewPr>
        <p:scale>
          <a:sx n="150" d="100"/>
          <a:sy n="150" d="100"/>
        </p:scale>
        <p:origin x="139" y="-127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2/20/2022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2/20/2022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2/20/2022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2/20/2022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41"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436" y="79490"/>
            <a:ext cx="5727330" cy="864000"/>
          </a:xfrm>
        </p:spPr>
        <p:txBody>
          <a:bodyPr anchor="t"/>
          <a:lstStyle/>
          <a:p>
            <a:r>
              <a:rPr lang="en-US" sz="2400" b="1" dirty="0">
                <a:solidFill>
                  <a:srgbClr val="66B512"/>
                </a:solidFill>
              </a:rPr>
              <a:t>Using Machine Learning To Predict Accounting Fraud</a:t>
            </a:r>
            <a:br>
              <a:rPr lang="en-US" b="1" dirty="0">
                <a:solidFill>
                  <a:srgbClr val="66B512"/>
                </a:solidFill>
              </a:rPr>
            </a:br>
            <a:r>
              <a:rPr lang="en-US" sz="2000" b="1" dirty="0">
                <a:solidFill>
                  <a:srgbClr val="FF0000"/>
                </a:solidFill>
              </a:rPr>
              <a:t>02/20/22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4168073336"/>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US" sz="1000" b="1" kern="1200" dirty="0">
                          <a:solidFill>
                            <a:schemeClr val="tx1"/>
                          </a:solidFill>
                          <a:effectLst/>
                          <a:latin typeface="+mn-lt"/>
                          <a:ea typeface="+mn-ea"/>
                          <a:cs typeface="+mn-cs"/>
                        </a:rPr>
                        <a:t>Building, tuning, and refining such a predictive model is of great importance to U.S. regulators and auditors, who must carefully budget limited resources, as well as investors, who may hedge their exposure to or speculatively profit, via short sales, from suspect firms</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2665635475"/>
              </p:ext>
            </p:extLst>
          </p:nvPr>
        </p:nvGraphicFramePr>
        <p:xfrm>
          <a:off x="6656011" y="1664066"/>
          <a:ext cx="5357104" cy="4811452"/>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latin typeface="+mn-lt"/>
                          <a:cs typeface="+mn-cs"/>
                        </a:rPr>
                        <a:t>Continued background literature consumption and broadened our search of research to better understand the problem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Attained access to Wharton Research Data Services and downloaded several toy data sets</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Increased familiarity with database table primary keys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Examined several examples of neural network and ensemble learning code in MATLAB and researched optimal neural network architecture principles</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3268460285"/>
              </p:ext>
            </p:extLst>
          </p:nvPr>
        </p:nvGraphicFramePr>
        <p:xfrm>
          <a:off x="5863590" y="214191"/>
          <a:ext cx="4166903" cy="69456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900" b="0" u="none" strike="noStrike" kern="1200" cap="none" normalizeH="0" baseline="0" noProof="0" dirty="0">
                          <a:ln>
                            <a:noFill/>
                          </a:ln>
                          <a:solidFill>
                            <a:srgbClr val="FF0000"/>
                          </a:solidFill>
                          <a:effectLst/>
                          <a:latin typeface="+mn-lt"/>
                          <a:ea typeface="+mn-ea"/>
                          <a:cs typeface="+mn-cs"/>
                        </a:rPr>
                        <a:t>Jason Choi &amp; Kyle Cummings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Financial Accounting</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3632503751"/>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cs typeface="Arial"/>
              </a:rPr>
              <a:t>Decisions Impacted</a:t>
            </a:r>
          </a:p>
        </p:txBody>
      </p:sp>
      <p:sp>
        <p:nvSpPr>
          <p:cNvPr id="67" name="Rectangle 66"/>
          <p:cNvSpPr/>
          <p:nvPr/>
        </p:nvSpPr>
        <p:spPr bwMode="gray">
          <a:xfrm>
            <a:off x="4946487" y="2212238"/>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68" name="Rectangle 67"/>
          <p:cNvSpPr/>
          <p:nvPr/>
        </p:nvSpPr>
        <p:spPr bwMode="gray">
          <a:xfrm>
            <a:off x="4946487" y="3269601"/>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endParaRPr kumimoji="0" lang="de-DE" sz="1000" b="1" i="0" u="none" strike="noStrike" kern="1200" cap="none" spc="0" normalizeH="0" baseline="0" noProof="0" dirty="0">
              <a:ln>
                <a:noFill/>
              </a:ln>
              <a:solidFill>
                <a:srgbClr val="CC0000"/>
              </a:solidFill>
              <a:effectLst/>
              <a:uLnTx/>
              <a:uFillTx/>
              <a:latin typeface="Arial"/>
              <a:cs typeface="Arial"/>
            </a:endParaRPr>
          </a:p>
        </p:txBody>
      </p:sp>
      <p:sp>
        <p:nvSpPr>
          <p:cNvPr id="69" name="Rectangle 68"/>
          <p:cNvSpPr/>
          <p:nvPr/>
        </p:nvSpPr>
        <p:spPr bwMode="gray">
          <a:xfrm>
            <a:off x="4946487" y="274092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34" name="Rectangle 33">
            <a:extLst>
              <a:ext uri="{FF2B5EF4-FFF2-40B4-BE49-F238E27FC236}">
                <a16:creationId xmlns:a16="http://schemas.microsoft.com/office/drawing/2014/main" id="{7FEF880A-B802-6143-8609-ABA8D0A18AE7}"/>
              </a:ext>
            </a:extLst>
          </p:cNvPr>
          <p:cNvSpPr/>
          <p:nvPr/>
        </p:nvSpPr>
        <p:spPr bwMode="gray">
          <a:xfrm>
            <a:off x="4946487" y="372561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endParaRPr kumimoji="0" lang="de-DE" sz="1000" b="1" i="0" u="none" strike="noStrike" kern="1200" cap="none" spc="0" normalizeH="0" baseline="0" noProof="0" dirty="0">
              <a:ln>
                <a:noFill/>
              </a:ln>
              <a:solidFill>
                <a:srgbClr val="CC0000"/>
              </a:solidFill>
              <a:effectLst/>
              <a:uLnTx/>
              <a:uFillTx/>
              <a:latin typeface="Arial"/>
              <a:cs typeface="Arial"/>
            </a:endParaRPr>
          </a:p>
        </p:txBody>
      </p:sp>
      <p:sp>
        <p:nvSpPr>
          <p:cNvPr id="5" name="TextBox 4">
            <a:extLst>
              <a:ext uri="{FF2B5EF4-FFF2-40B4-BE49-F238E27FC236}">
                <a16:creationId xmlns:a16="http://schemas.microsoft.com/office/drawing/2014/main" id="{3EE1B5E8-2E64-4C22-9228-AD25D57B7E4C}"/>
              </a:ext>
            </a:extLst>
          </p:cNvPr>
          <p:cNvSpPr txBox="1"/>
          <p:nvPr/>
        </p:nvSpPr>
        <p:spPr bwMode="gray">
          <a:xfrm>
            <a:off x="312556" y="1875374"/>
            <a:ext cx="4536755" cy="3056959"/>
          </a:xfrm>
          <a:prstGeom prst="rect">
            <a:avLst/>
          </a:prstGeom>
          <a:noFill/>
        </p:spPr>
        <p:txBody>
          <a:bodyPr wrap="square" lIns="0" tIns="0" rIns="0" bIns="0" rtlCol="0">
            <a:noAutofit/>
          </a:bodyPr>
          <a:lstStyle/>
          <a:p>
            <a:r>
              <a:rPr lang="en-US" sz="1000" b="1" dirty="0"/>
              <a:t>Description: </a:t>
            </a:r>
            <a:r>
              <a:rPr lang="en-US" sz="1000" dirty="0">
                <a:effectLst/>
                <a:ea typeface="Calibri" panose="020F0502020204030204" pitchFamily="34" charset="0"/>
              </a:rPr>
              <a:t>Congruent with prior literature studying this topic, we seek to model detected material accounting misstatements as disclosed in the Security and Exchange Commission’s Accounting and Auditing Enforcement Releases (AAERs), as our variable of interest. By tuning and validating prior predictive models with cotemporaneous data, we seek to increase their predictive accuracy </a:t>
            </a:r>
            <a:r>
              <a:rPr lang="en-US" sz="1000" i="1" dirty="0">
                <a:effectLst/>
                <a:ea typeface="Calibri" panose="020F0502020204030204" pitchFamily="34" charset="0"/>
              </a:rPr>
              <a:t>out of sample</a:t>
            </a:r>
            <a:r>
              <a:rPr lang="en-US" sz="1000" dirty="0">
                <a:effectLst/>
                <a:ea typeface="Calibri" panose="020F0502020204030204" pitchFamily="34" charset="0"/>
              </a:rPr>
              <a:t> and thereby increase the perceived costs and risks to managers contemplating fraud.  Hence, our desired future-state is a decrease in </a:t>
            </a:r>
            <a:r>
              <a:rPr lang="en-US" sz="1000" i="1" dirty="0">
                <a:effectLst/>
                <a:ea typeface="Calibri" panose="020F0502020204030204" pitchFamily="34" charset="0"/>
              </a:rPr>
              <a:t>occurrences </a:t>
            </a:r>
            <a:r>
              <a:rPr lang="en-US" sz="1000" dirty="0">
                <a:effectLst/>
                <a:ea typeface="Calibri" panose="020F0502020204030204" pitchFamily="34" charset="0"/>
              </a:rPr>
              <a:t>of fraud and a commensurate diminished risk premium such fraud entails. </a:t>
            </a:r>
            <a:r>
              <a:rPr lang="en-US" sz="1000" b="1" dirty="0"/>
              <a:t>  </a:t>
            </a:r>
          </a:p>
          <a:p>
            <a:endParaRPr lang="en-US" sz="1000" b="1" dirty="0"/>
          </a:p>
          <a:p>
            <a:r>
              <a:rPr lang="en-US" sz="1000" b="1" dirty="0"/>
              <a:t>Deliverables:</a:t>
            </a:r>
          </a:p>
          <a:p>
            <a:endParaRPr lang="en-US" sz="1000" b="1" dirty="0"/>
          </a:p>
          <a:p>
            <a:pPr marL="628650" lvl="1" indent="-171450">
              <a:buFont typeface="Arial" panose="020B0604020202020204" pitchFamily="34" charset="0"/>
              <a:buChar char="•"/>
            </a:pPr>
            <a:r>
              <a:rPr lang="en-US" sz="1000" b="1" dirty="0"/>
              <a:t>Our Developed Fraud Prediction Model </a:t>
            </a:r>
          </a:p>
          <a:p>
            <a:pPr marL="628650" lvl="1" indent="-171450">
              <a:buFont typeface="Arial" panose="020B0604020202020204" pitchFamily="34" charset="0"/>
              <a:buChar char="•"/>
            </a:pPr>
            <a:r>
              <a:rPr lang="en-US" sz="1000" b="1" dirty="0"/>
              <a:t>Second Project Report</a:t>
            </a:r>
          </a:p>
          <a:p>
            <a:pPr marL="628650" lvl="1" indent="-171450">
              <a:buFont typeface="Arial" panose="020B0604020202020204" pitchFamily="34" charset="0"/>
              <a:buChar char="•"/>
            </a:pPr>
            <a:r>
              <a:rPr lang="en-US" sz="1000" b="1" dirty="0"/>
              <a:t>Final Project Report</a:t>
            </a:r>
          </a:p>
          <a:p>
            <a:pPr marL="628650" lvl="1" indent="-171450">
              <a:buFont typeface="Arial" panose="020B0604020202020204" pitchFamily="34" charset="0"/>
              <a:buChar char="•"/>
            </a:pPr>
            <a:r>
              <a:rPr lang="en-US" sz="1000" b="1" dirty="0"/>
              <a:t>Final Presentation</a:t>
            </a: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3023</TotalTime>
  <Words>257</Words>
  <Application>Microsoft Office PowerPoint</Application>
  <PresentationFormat>Custom</PresentationFormat>
  <Paragraphs>26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PR_BAG_PPT-master_16-9_2017-11-20</vt:lpstr>
      <vt:lpstr>think-cell Slide</vt:lpstr>
      <vt:lpstr>Using Machine Learning To Predict Accounting Fraud 02/20/22</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Jason Choi</cp:lastModifiedBy>
  <cp:revision>280</cp:revision>
  <cp:lastPrinted>2019-09-27T14:27:47Z</cp:lastPrinted>
  <dcterms:created xsi:type="dcterms:W3CDTF">2019-07-08T09:13:45Z</dcterms:created>
  <dcterms:modified xsi:type="dcterms:W3CDTF">2022-02-21T03:13:07Z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