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E831-5EEE-4D35-AFC9-3604F4719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Outcomes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00F45-D84E-44B1-B9DF-14A00F735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College preparedness by analyzing public school and student assessment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A41F9-55C5-48A9-84EC-3AF7348D2AE4}"/>
              </a:ext>
            </a:extLst>
          </p:cNvPr>
          <p:cNvSpPr txBox="1"/>
          <p:nvPr/>
        </p:nvSpPr>
        <p:spPr>
          <a:xfrm>
            <a:off x="8558073" y="5113538"/>
            <a:ext cx="3453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Kyle Davis</a:t>
            </a:r>
          </a:p>
          <a:p>
            <a:r>
              <a:rPr lang="en-US" dirty="0">
                <a:solidFill>
                  <a:schemeClr val="bg1"/>
                </a:solidFill>
              </a:rPr>
              <a:t>UCD Data Analytics Bootcamp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August 2019</a:t>
            </a:r>
          </a:p>
        </p:txBody>
      </p:sp>
    </p:spTree>
    <p:extLst>
      <p:ext uri="{BB962C8B-B14F-4D97-AF65-F5344CB8AC3E}">
        <p14:creationId xmlns:p14="http://schemas.microsoft.com/office/powerpoint/2010/main" val="241953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550D-A2A1-414F-900E-C67DEA60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65C62-A3D3-40A3-A4CE-CA1ADAF0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586" y="1938844"/>
            <a:ext cx="10750222" cy="536005"/>
          </a:xfrm>
        </p:spPr>
        <p:txBody>
          <a:bodyPr/>
          <a:lstStyle/>
          <a:p>
            <a:r>
              <a:rPr lang="en-US" dirty="0"/>
              <a:t>Hypothetical – Increase Highest Performing Demographic Student Enrollment by 300 Total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53161-C4AC-456B-840D-504501C14260}"/>
              </a:ext>
            </a:extLst>
          </p:cNvPr>
          <p:cNvSpPr txBox="1"/>
          <p:nvPr/>
        </p:nvSpPr>
        <p:spPr>
          <a:xfrm>
            <a:off x="648070" y="5697697"/>
            <a:ext cx="1096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targeted increase in demographic make-up of the student body has a significant impact on the UC readiness of the students in the school.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59A19-79EB-4472-ADA3-982B165E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8" y="2935403"/>
            <a:ext cx="5741243" cy="1450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CE111-F8E8-4991-AA00-98847EDD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05" y="2474848"/>
            <a:ext cx="4704148" cy="33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5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550D-A2A1-414F-900E-C67DEA60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65C62-A3D3-40A3-A4CE-CA1ADAF0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586" y="2054256"/>
            <a:ext cx="10750222" cy="536005"/>
          </a:xfrm>
        </p:spPr>
        <p:txBody>
          <a:bodyPr/>
          <a:lstStyle/>
          <a:p>
            <a:r>
              <a:rPr lang="en-US" dirty="0"/>
              <a:t>Hypothetical – Increase the number of students taking the SAT by ~21 percentage points, or 50% of the current rate.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53161-C4AC-456B-840D-504501C14260}"/>
              </a:ext>
            </a:extLst>
          </p:cNvPr>
          <p:cNvSpPr txBox="1"/>
          <p:nvPr/>
        </p:nvSpPr>
        <p:spPr>
          <a:xfrm>
            <a:off x="648070" y="5697697"/>
            <a:ext cx="1096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targeted increase in the number of students taking the SAT  has a significant impact on the UC readiness of the students in the school.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59A19-79EB-4472-ADA3-982B165E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48" y="2935403"/>
            <a:ext cx="5741243" cy="1450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CE111-F8E8-4991-AA00-98847EDD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605" y="2474848"/>
            <a:ext cx="4704148" cy="3307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2636CA-263C-440E-A5A9-6DA14316D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47" y="2935403"/>
            <a:ext cx="5603753" cy="1738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AB531-DECB-4CAD-ACAD-5F6055500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310" y="2474848"/>
            <a:ext cx="4482620" cy="32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8F3E-F12D-4EBC-8949-C032CDF1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D9FE-B2D0-4206-B942-77FB3995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 specific schools of ways they can increase college preparedness rates.</a:t>
            </a:r>
          </a:p>
          <a:p>
            <a:r>
              <a:rPr lang="en-US" dirty="0"/>
              <a:t>Identify which schools can rely on an increase of SAT/ACT test takers increasing their college preparedness.</a:t>
            </a:r>
          </a:p>
          <a:p>
            <a:r>
              <a:rPr lang="en-US" dirty="0"/>
              <a:t>Help governmental and charitable organizations identify where to focus their efforts (lower sociodemographic areas, increased SAT/ACT test rates, etc.).</a:t>
            </a:r>
          </a:p>
        </p:txBody>
      </p:sp>
    </p:spTree>
    <p:extLst>
      <p:ext uri="{BB962C8B-B14F-4D97-AF65-F5344CB8AC3E}">
        <p14:creationId xmlns:p14="http://schemas.microsoft.com/office/powerpoint/2010/main" val="144393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68CD-59CE-49B3-B7E8-D4929133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B1D96-2271-4307-96D6-05A1D1A7B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36" y="699317"/>
            <a:ext cx="6380967" cy="42037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6794C-C2BD-4858-BE95-3BD5F83E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Vectorization vs. </a:t>
            </a:r>
            <a:r>
              <a:rPr lang="en-US" dirty="0" err="1"/>
              <a:t>df.iterrows</a:t>
            </a:r>
            <a:r>
              <a:rPr lang="en-US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A1152-58AC-41DD-8CF7-DE4A7755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825" y="699317"/>
            <a:ext cx="4422985" cy="18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D698-55FF-4DCB-B4F9-D60CA055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6E2CE5-058F-4743-9349-862AE664F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3731" y="601199"/>
            <a:ext cx="3512260" cy="369559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0A1D8-4C7D-496E-B476-D9BABD7AE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Different file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1CA175-0769-46B8-B0F5-544D9FB79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79" y="601201"/>
            <a:ext cx="3922957" cy="2086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AE34C1-E975-40FC-86A1-A40032178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773" y="601199"/>
            <a:ext cx="3922957" cy="207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913F90-3043-4ED0-BD24-C29E1D2F3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09" y="2832643"/>
            <a:ext cx="3394693" cy="1979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BE909-1E3D-4659-B647-BC8D07457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826" y="3138706"/>
            <a:ext cx="3394693" cy="18869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31C62A-4D73-4A57-9D17-C9C63C110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804" y="3225884"/>
            <a:ext cx="3394693" cy="191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4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9B66-C6CA-4463-AE05-3A5A3AC2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252BB-37A6-413B-A536-B32DB06DC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DB631-254B-4002-B199-B062A5FB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34" y="601200"/>
            <a:ext cx="7159518" cy="4317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0AA3E-C984-4C1E-8EF6-099402F8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050" y="1355803"/>
            <a:ext cx="4055616" cy="27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1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B8A9-6A96-4ED6-8473-60A8BC0D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FD1358-552A-42AB-BF49-5E55BA750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6281" y="707732"/>
            <a:ext cx="4013864" cy="147394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139E4-32ED-4107-93F0-2CAB92B74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Finding optimal R^2 score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D5D2E-A468-49D6-9545-A0E468889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0" y="707732"/>
            <a:ext cx="6755335" cy="38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8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77EF-F659-49FF-9AB2-D275EB7C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42B252-5CF4-490D-AC10-36E3FDE26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370" y="1824670"/>
            <a:ext cx="6734175" cy="22193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7955F-3124-4872-881C-C05359851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Trying other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EA596-A00D-4865-829A-D0D6697E6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3" y="730253"/>
            <a:ext cx="3646190" cy="408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0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D401-71E9-471F-A78D-64ADA86F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D8B2A-008B-4BC4-B8F2-91B32A0CD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Preserving and testing a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9ED8B-E4E2-4F59-91B4-267DE0A0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048259"/>
            <a:ext cx="4789798" cy="1465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A644DE-B78A-4547-892F-98A1CA95B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033" y="2551763"/>
            <a:ext cx="58578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7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6D9E-43F1-4418-B37B-9732265B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– SARC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1247-DCC7-4C03-BC92-923B8572CA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 High School Exit Exam Scores</a:t>
            </a:r>
          </a:p>
          <a:p>
            <a:r>
              <a:rPr lang="en-US" dirty="0"/>
              <a:t>School Enrollment Data</a:t>
            </a:r>
          </a:p>
          <a:p>
            <a:r>
              <a:rPr lang="en-US" dirty="0"/>
              <a:t>UC Preparedness Rates</a:t>
            </a:r>
          </a:p>
          <a:p>
            <a:r>
              <a:rPr lang="en-US" dirty="0"/>
              <a:t>Graduation Rates</a:t>
            </a:r>
          </a:p>
          <a:p>
            <a:r>
              <a:rPr lang="en-US" dirty="0"/>
              <a:t>Dropout Rates</a:t>
            </a:r>
          </a:p>
          <a:p>
            <a:r>
              <a:rPr lang="en-US" dirty="0"/>
              <a:t>SAT,  ACT and AP Scores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E9EAAF-0C2D-49B8-81A0-24D68E7706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Each of these datasets uses a unique code to identify each school – a 14 digit “CDS code” which is comprised of elements that identify a school’s county, district, and school name:</a:t>
            </a:r>
          </a:p>
          <a:p>
            <a:pPr marL="0" indent="0">
              <a:buNone/>
            </a:pPr>
            <a:r>
              <a:rPr lang="en-US" dirty="0"/>
              <a:t>County – First 2 elements</a:t>
            </a:r>
            <a:br>
              <a:rPr lang="en-US" dirty="0"/>
            </a:br>
            <a:r>
              <a:rPr lang="en-US" dirty="0"/>
              <a:t>District – Next 5 elements</a:t>
            </a:r>
            <a:br>
              <a:rPr lang="en-US" dirty="0"/>
            </a:br>
            <a:r>
              <a:rPr lang="en-US" dirty="0"/>
              <a:t>School – Next 7 elements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01 61119 013229 </a:t>
            </a:r>
          </a:p>
          <a:p>
            <a:pPr marL="0" indent="0">
              <a:buNone/>
            </a:pPr>
            <a:r>
              <a:rPr lang="en-US" dirty="0"/>
              <a:t>identifies Alameda High School in the Alameda City Unified School District in Alameda County,  California.</a:t>
            </a:r>
          </a:p>
        </p:txBody>
      </p:sp>
    </p:spTree>
    <p:extLst>
      <p:ext uri="{BB962C8B-B14F-4D97-AF65-F5344CB8AC3E}">
        <p14:creationId xmlns:p14="http://schemas.microsoft.com/office/powerpoint/2010/main" val="30614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E27F-DDCC-4D3D-A0B0-6E7E0BA6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Questions we seek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1BEB-0C53-4707-BAD5-4768B779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establish a model to be able to predict the measure of increase in student college preparedness based on the influence of various data features.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example:  How does increasing the number of students taking the SATs influence the rate of students meeting college admittance requirements?  How about Student size?  Or the student body demographic make-up?  </a:t>
            </a:r>
          </a:p>
        </p:txBody>
      </p:sp>
    </p:spTree>
    <p:extLst>
      <p:ext uri="{BB962C8B-B14F-4D97-AF65-F5344CB8AC3E}">
        <p14:creationId xmlns:p14="http://schemas.microsoft.com/office/powerpoint/2010/main" val="203126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19A8-0567-41F6-BD2A-9BA6CFAD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CAHSEE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943F-A85C-45C9-B5EB-73FDE2F4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A9525-D8D7-49E5-8357-1FEFCDF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Dataset containing information on CA High School Exit Exam Pass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09244-3E7D-4A66-BE7D-EC3E02FC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6" y="1696232"/>
            <a:ext cx="11292840" cy="1855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7B10F-BBAD-4559-9808-F379AC58CF0B}"/>
              </a:ext>
            </a:extLst>
          </p:cNvPr>
          <p:cNvSpPr txBox="1"/>
          <p:nvPr/>
        </p:nvSpPr>
        <p:spPr>
          <a:xfrm>
            <a:off x="581192" y="716716"/>
            <a:ext cx="3350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CAHSEE Data</a:t>
            </a:r>
          </a:p>
        </p:txBody>
      </p:sp>
    </p:spTree>
    <p:extLst>
      <p:ext uri="{BB962C8B-B14F-4D97-AF65-F5344CB8AC3E}">
        <p14:creationId xmlns:p14="http://schemas.microsoft.com/office/powerpoint/2010/main" val="366801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19A8-0567-41F6-BD2A-9BA6CFAD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Graduation and Dropout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943F-A85C-45C9-B5EB-73FDE2F4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A9525-D8D7-49E5-8357-1FEFCDF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Information on dropout rates of each grade level, as well as graduation rates, and UC preparedness rates of each school.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B4623-2D04-4C91-BF17-838167B4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7" y="1408125"/>
            <a:ext cx="5969428" cy="2364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62EC1-FCEA-4298-B8C4-2F0E6F8C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515" y="1408125"/>
            <a:ext cx="3799013" cy="23648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E806FC-4347-41C2-9BCB-47BACB5682DD}"/>
              </a:ext>
            </a:extLst>
          </p:cNvPr>
          <p:cNvSpPr txBox="1"/>
          <p:nvPr/>
        </p:nvSpPr>
        <p:spPr>
          <a:xfrm>
            <a:off x="581192" y="743053"/>
            <a:ext cx="3350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Dropout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A373F-735A-4166-9AC0-1F37FA2B33BC}"/>
              </a:ext>
            </a:extLst>
          </p:cNvPr>
          <p:cNvSpPr txBox="1"/>
          <p:nvPr/>
        </p:nvSpPr>
        <p:spPr>
          <a:xfrm>
            <a:off x="6920890" y="743053"/>
            <a:ext cx="4034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Graduation Rates</a:t>
            </a:r>
          </a:p>
        </p:txBody>
      </p:sp>
    </p:spTree>
    <p:extLst>
      <p:ext uri="{BB962C8B-B14F-4D97-AF65-F5344CB8AC3E}">
        <p14:creationId xmlns:p14="http://schemas.microsoft.com/office/powerpoint/2010/main" val="123419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19A8-0567-41F6-BD2A-9BA6CFAD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943F-A85C-45C9-B5EB-73FDE2F4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A9525-D8D7-49E5-8357-1FEFCDF6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Dataset containing information on ACT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7B10F-BBAD-4559-9808-F379AC58CF0B}"/>
              </a:ext>
            </a:extLst>
          </p:cNvPr>
          <p:cNvSpPr txBox="1"/>
          <p:nvPr/>
        </p:nvSpPr>
        <p:spPr>
          <a:xfrm>
            <a:off x="581192" y="512530"/>
            <a:ext cx="3350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53AF9-2983-4A9B-83C2-E20A5463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0" y="1124421"/>
            <a:ext cx="11029620" cy="37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1E80-1F29-4284-BC1B-AA4B1574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Importance of each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A9A53-FBE1-42B5-A00A-B00D36A8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311" y="1888897"/>
            <a:ext cx="8646850" cy="474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0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550D-A2A1-414F-900E-C67DEA60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A23D4-68EB-4638-AF56-66A54E8E6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639" y="1931293"/>
            <a:ext cx="11149169" cy="553373"/>
          </a:xfrm>
        </p:spPr>
        <p:txBody>
          <a:bodyPr/>
          <a:lstStyle/>
          <a:p>
            <a:r>
              <a:rPr lang="en-US" dirty="0"/>
              <a:t>Hypothetical – Increase Dropout Rates by 50%, or 11 Students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53161-C4AC-456B-840D-504501C14260}"/>
              </a:ext>
            </a:extLst>
          </p:cNvPr>
          <p:cNvSpPr txBox="1"/>
          <p:nvPr/>
        </p:nvSpPr>
        <p:spPr>
          <a:xfrm>
            <a:off x="648070" y="5697697"/>
            <a:ext cx="109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expected, an increase in dropout rates reduces the number of students meeting the college prep guidelines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CE2F45-4334-4D7B-9BAA-B457D833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1" y="2484666"/>
            <a:ext cx="5447930" cy="2612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79A5C1-E9E1-4973-B7FF-6F2C32FFC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4" y="2406725"/>
            <a:ext cx="4770268" cy="33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6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550D-A2A1-414F-900E-C67DEA60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Predicted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A23D4-68EB-4638-AF56-66A54E8E6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1193" y="1940166"/>
            <a:ext cx="11029615" cy="553373"/>
          </a:xfrm>
        </p:spPr>
        <p:txBody>
          <a:bodyPr/>
          <a:lstStyle/>
          <a:p>
            <a:r>
              <a:rPr lang="en-US" dirty="0"/>
              <a:t>Hypothetical – Increase Typically Lower Socioeconomic Student Enrollment by 300 Total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53161-C4AC-456B-840D-504501C14260}"/>
              </a:ext>
            </a:extLst>
          </p:cNvPr>
          <p:cNvSpPr txBox="1"/>
          <p:nvPr/>
        </p:nvSpPr>
        <p:spPr>
          <a:xfrm>
            <a:off x="648070" y="5697697"/>
            <a:ext cx="1096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targeted increase in demographic make-up of the student body has a significant impact on the UC readiness of the students in the school.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F66190-EC47-45EB-B516-97E83751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690680"/>
            <a:ext cx="5514807" cy="1703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C7E137-BE79-4FCE-BAEA-E3F7CE54F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52" y="2395884"/>
            <a:ext cx="5149049" cy="33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183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796</TotalTime>
  <Words>471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Gill Sans MT</vt:lpstr>
      <vt:lpstr>Wingdings 2</vt:lpstr>
      <vt:lpstr>Dividend</vt:lpstr>
      <vt:lpstr>Student Outcomes </vt:lpstr>
      <vt:lpstr>Data Sources – SARC datasets</vt:lpstr>
      <vt:lpstr>Goal – Questions we seek to answer</vt:lpstr>
      <vt:lpstr>CAHSEE Data</vt:lpstr>
      <vt:lpstr>Graduation and Dropout Rates</vt:lpstr>
      <vt:lpstr>ACT TEST Data</vt:lpstr>
      <vt:lpstr>Plotting The Importance of each feature</vt:lpstr>
      <vt:lpstr>Predicted data</vt:lpstr>
      <vt:lpstr>Predicted data</vt:lpstr>
      <vt:lpstr>Predicted data</vt:lpstr>
      <vt:lpstr>Predicted data</vt:lpstr>
      <vt:lpstr>Applications</vt:lpstr>
      <vt:lpstr>Roadblocks</vt:lpstr>
      <vt:lpstr>Roadblocks</vt:lpstr>
      <vt:lpstr>Roadblocks</vt:lpstr>
      <vt:lpstr>Roadblocks</vt:lpstr>
      <vt:lpstr>Roadblocks</vt:lpstr>
      <vt:lpstr>Roadblocks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Outcomes</dc:title>
  <dc:creator>Kyle Davis</dc:creator>
  <cp:lastModifiedBy>Kyle Davis</cp:lastModifiedBy>
  <cp:revision>16</cp:revision>
  <dcterms:created xsi:type="dcterms:W3CDTF">2019-08-09T01:44:53Z</dcterms:created>
  <dcterms:modified xsi:type="dcterms:W3CDTF">2019-08-10T01:52:49Z</dcterms:modified>
</cp:coreProperties>
</file>