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0b1ea1a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0b1ea1a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0b1ea1a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0b1ea1a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f0eec4c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f0eec4c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0b1ea1a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0b1ea1a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492d8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492d8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f0eec4c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f0eec4c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f0eec4ce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f0eec4ce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see an increase in the data collection in lower-populated areas across the country as they only have the metro 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would like to see that reasons for lacking insurance by demographics other than income level,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f0eec4c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f0eec4c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f0eec4c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f0eec4c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f0eec4ce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f0eec4ce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f0eec4c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f0eec4c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2019: a lot of data sources had more data for 2019 AND it’s pre-pandemic (things changed during pandemic)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f0eec4c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f0eec4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f0eec4ce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f0eec4ce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f0eec4ce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f0eec4ce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Azure databricks, azure blob storage, azure data factory, python, SQL, powerbi, and we linked our ML Model from Python to our PowerBI report to make some visualizations.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f0eec4ce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f0eec4ce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2: Survey respondents could choose multiple reasons for lacking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3: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0b1ea1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0b1ea1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f0eec4ce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f0eec4ce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Visual 1: Employer-based insurance is higher than all other categories combined. The select counties contain MN’s most populous communities.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Visual 2: No data available for $15,000-$25,000 income level in MN (cost prevented from seeking care visualization)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Visual 3: Highest in Nobles County, lots of lower rates clustered in Mpls/St. Paul.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ta.census.gov/cedsci/table?q=hospital+cb&amp;g=0100000US%240400000_0400000US27&amp;tid=CBP2019.CB1900CBP" TargetMode="External"/><Relationship Id="rId4" Type="http://schemas.openxmlformats.org/officeDocument/2006/relationships/hyperlink" Target="https://data.census.gov/cedsci/table?q=DP05&amp;g=0100000US%240400000&amp;tid=ACSDP1Y2019.DP05" TargetMode="External"/><Relationship Id="rId5" Type="http://schemas.openxmlformats.org/officeDocument/2006/relationships/hyperlink" Target="https://data.census.gov/cedsci/table?q=health+insurance&amp;g=0100000US%240500000_0400000US27&amp;tid=ACSST1Y2019.S2701&amp;moe=false" TargetMode="External"/><Relationship Id="rId6" Type="http://schemas.openxmlformats.org/officeDocument/2006/relationships/hyperlink" Target="https://data.census.gov/cedsci/table?q=health+insurance&amp;g=0400000US27%2C27%240500000&amp;tid=ACSST1Y2019.S2703" TargetMode="External"/><Relationship Id="rId7" Type="http://schemas.openxmlformats.org/officeDocument/2006/relationships/hyperlink" Target="https://data.census.gov/cedsci/table?q=health+insurance&amp;g=0400000US27%2C27%240500000&amp;tid=ACSST1Y2019.S270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ensus.gov/data/datasets/time-series/demo/sahie/estimates-acs.html" TargetMode="External"/><Relationship Id="rId4" Type="http://schemas.openxmlformats.org/officeDocument/2006/relationships/hyperlink" Target="https://www.cdc.gov/nchs/nhis/2019nhis.htm" TargetMode="External"/><Relationship Id="rId5" Type="http://schemas.openxmlformats.org/officeDocument/2006/relationships/hyperlink" Target="https://chronicdata.cdc.gov/Behavioral-Risk-Factors/Behavioral-Risk-Factors-Selected-Metropolitan-Area/j32a-sa6u?category=Behavioral-Risk-Factors&amp;view_name=Behavioral-Risk-Factors-Selected-Metropolitan-Area" TargetMode="External"/><Relationship Id="rId6" Type="http://schemas.openxmlformats.org/officeDocument/2006/relationships/hyperlink" Target="https://chronicdata.cdc.gov/Behavioral-Risk-Factors/BRFSS-Table-of-Health-Care-Access-Coverage/f7a2-7inb" TargetMode="External"/><Relationship Id="rId7" Type="http://schemas.openxmlformats.org/officeDocument/2006/relationships/hyperlink" Target="https://github.com/grammakov/USA-cities-and-states/blob/master/us_cities_states_counties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18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Health Insurance and Access to Care across the United States and Minnesota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185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Elsa Carlson, Kylee LaPierre, Tarick Mehanna, and Logan 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2" cy="502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12" y="55800"/>
            <a:ext cx="5805576" cy="503190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/>
          <p:nvPr/>
        </p:nvSpPr>
        <p:spPr>
          <a:xfrm>
            <a:off x="3105900" y="4464300"/>
            <a:ext cx="6792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Nobles Co. (7.85%)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46" y="299275"/>
            <a:ext cx="5798966" cy="4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66"/>
            <a:ext cx="9143999" cy="506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Data Collection &amp; Research</a:t>
            </a:r>
            <a:endParaRPr/>
          </a:p>
        </p:txBody>
      </p:sp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data collection in rural and lower-population counties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reasons for lacking insurance by demographics other than income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intersection of demographics in relation to avoidance of medical care &amp; access to coverage (including location, race/ethnicity, income,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Classify</a:t>
            </a:r>
            <a:r>
              <a:rPr lang="en" sz="1300"/>
              <a:t> public insurance enrollees who work full-time by whether or not their </a:t>
            </a:r>
            <a:r>
              <a:rPr lang="en"/>
              <a:t>employers </a:t>
            </a:r>
            <a:r>
              <a:rPr lang="en" sz="1300"/>
              <a:t>offer employer-based insurance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tobacco usage in relation to insurance affordability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strategies to increase insurance affordability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1303800" y="598575"/>
            <a:ext cx="7030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243350" y="1176975"/>
            <a:ext cx="87051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Bureau, U. S. C. (2019). CB1900CBP: All Sectors: County Business Patterns by Legal Form of Organization and Employment Size Class for U.S., States, and Selected Geographies: 2019. Explore census data. Retrieved September 21, 2022,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https://data.census.gov/cedsci/table?q=hospital+cb&amp;g=0100000US%240400000_0400000US27&amp;tid=CBP2019.CB1900CBP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Bureau, U. S. C. (2019). DP05: ACS Demographic and Housing Estimates. Explore census data. Retrieved September 21, 2022,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https://data.census.gov/cedsci/table?q=DP05&amp;g=0100000US%240400000&amp;tid=ACSDP1Y2019.DP05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Bureau, U. S. C. (2019). S2701: Selected Characteristics of Health Insurance Coverage in the United States. Explore census data. Retrieved September 21, 2022,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https://data.census.gov/cedsci/table?q=health+insurance&amp;g=0100000US%240500000_0400000US27&amp;tid=ACSST1Y2019.S2701&amp;moe=false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Bureau, U. S. C. (2019). S2703: Private Health Insurance Coverage by Type and Selected Characteristics. Explore census data. Retrieved September 21, 2022,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https://data.census.gov/cedsci/table?q=health+insurance&amp;g=0400000US27%2C27%240500000&amp;tid=ACSST1Y2019.S2703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Bureau, U. S. C. (2019). S2704: Public Health Insurance Coverage by Type and Selected Characteristics. Explore census data. Retrieved September 21, 2022,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https://data.census.gov/cedsci/table?q=health+insurance&amp;g=0400000US27%2C27%240500000&amp;tid=ACSST1Y2019.S2704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1303800" y="598575"/>
            <a:ext cx="7030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254400" y="1351250"/>
            <a:ext cx="86499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Bureau, U. S. C. (2022, August 10). 2008 - 2020 small area health insurance estimates (SAHIE) using the American Community Survey (ACS). Census.gov. Retrieved September 21, 2022,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https://www.census.gov/data/datasets/time-series/demo/sahie/estimates-acs.html</a:t>
            </a:r>
            <a:r>
              <a:rPr lang="en"/>
              <a:t>                                                        </a:t>
            </a:r>
            <a:r>
              <a:rPr i="1" lang="en"/>
              <a:t>Only used the year 2019 from this website.</a:t>
            </a:r>
            <a:endParaRPr i="1"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CDC. (2021, April 5). NHIS - 2019 NHIS. Centers for Disease Control and Prevention. Retrieved September 21, 2022,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https://www.cdc.gov/nchs/nhis/2019nhis.htm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CDC. (2021, December 16). Behavioral risk factors: Selected metropolitan area risk trends (SMART) MMSA prevalence data (2011 to present). Centers for Disease Control and Prevention. Retrieved September 21, 2022,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https://chronicdata.cdc.gov/Behavioral-Risk-Factors/Behavioral-Risk-Factors-Selected-Metropolitan-Area/j32a-sa6u?category=Behavioral-Risk-Factors&amp;view_name=Behavioral-Risk-Factors-Selected-Metropolitan-Area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n"/>
              <a:t>CDC. (2021, September 14). BRFSS: Table of health care access/coverage. Centers for Disease Control and Prevention. Retrieved September 21, 2022,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https://chronicdata.cdc.gov/Behavioral-Risk-Factors/BRFSS-Table-of-Health-Care-Access-Coverage/f7a2-7inb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 startAt="6"/>
            </a:pPr>
            <a:r>
              <a:rPr lang="en"/>
              <a:t>Prescott, R. (2016, June 22). USA-cities-and-states/US_CITIES_STATES_COUNTIES.CSV at master · Grammakov/USA-Cities-and-States. GitHub. Retrieved September 26, 2022,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https://github.com/grammakov/USA-cities-and-states/blob/master/us_cities_states_counties.csv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Initial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Primary objective: </a:t>
            </a:r>
            <a:r>
              <a:rPr lang="en">
                <a:solidFill>
                  <a:srgbClr val="000000"/>
                </a:solidFill>
              </a:rPr>
              <a:t>identify trends and patterns of health insurance coverage so that resources can be best allocated to areas or groups where coverage is less common/accessible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Definitions for our analysis: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Sufficient access to care: those who do not delay or avoid seeking healthcare services due to cost or location.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Uninsured: people who don’t have any type of health insurance.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2019 is the primary year for our data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interpret data from immediately pre-pandemic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 used data from 2015 to 2019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How do uninsurance rates vary among demographics such as race, age, sex, population, income, and educational attainment level?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How does access to healthcare vary at a national level and by county?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How does access to healthcare vary among Minnesota counties?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Do rates of uninsurance vary based on offered coverage types?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Does the rate of uninsurance vary for individuals based on the number of hospitals in their county?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Can we predict the coverage level for a county based on demographics, income or other factors?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For those who are covered, is their coverage sufficient for their health needs?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&amp; Processing Data 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230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data mainly from the US Census Bureau and the CDC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Behavioral Risk Factor Surveillance System (BRFSS)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process: extraction → cleaning &amp; transformation → loading to SQL database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0" l="8792" r="0" t="0"/>
          <a:stretch/>
        </p:blipFill>
        <p:spPr>
          <a:xfrm>
            <a:off x="675363" y="2087600"/>
            <a:ext cx="7793287" cy="29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 - National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50"/>
            <a:ext cx="9143999" cy="508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50"/>
            <a:ext cx="9143999" cy="50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700" y="1"/>
            <a:ext cx="1863300" cy="19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 - Minnesota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375"/>
            <a:ext cx="9143998" cy="501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/>
          <p:nvPr/>
        </p:nvSpPr>
        <p:spPr>
          <a:xfrm>
            <a:off x="2084975" y="3906025"/>
            <a:ext cx="816300" cy="43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6758300" y="1843975"/>
            <a:ext cx="816300" cy="43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