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EC26FA-D8F9-42E0-B3C1-72EBAA433205}"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29043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C26FA-D8F9-42E0-B3C1-72EBAA433205}"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57763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C26FA-D8F9-42E0-B3C1-72EBAA433205}"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38359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C26FA-D8F9-42E0-B3C1-72EBAA433205}"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372977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EC26FA-D8F9-42E0-B3C1-72EBAA433205}"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45771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EC26FA-D8F9-42E0-B3C1-72EBAA433205}"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179890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EC26FA-D8F9-42E0-B3C1-72EBAA433205}"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310907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C26FA-D8F9-42E0-B3C1-72EBAA433205}"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365951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C26FA-D8F9-42E0-B3C1-72EBAA433205}"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275899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C26FA-D8F9-42E0-B3C1-72EBAA433205}"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93109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C26FA-D8F9-42E0-B3C1-72EBAA433205}"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0CF10-C530-4A62-B2D3-EC05846AC665}" type="slidenum">
              <a:rPr lang="en-US" smtClean="0"/>
              <a:t>‹#›</a:t>
            </a:fld>
            <a:endParaRPr lang="en-US"/>
          </a:p>
        </p:txBody>
      </p:sp>
    </p:spTree>
    <p:extLst>
      <p:ext uri="{BB962C8B-B14F-4D97-AF65-F5344CB8AC3E}">
        <p14:creationId xmlns:p14="http://schemas.microsoft.com/office/powerpoint/2010/main" val="115409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C26FA-D8F9-42E0-B3C1-72EBAA433205}" type="datetimeFigureOut">
              <a:rPr lang="en-US" smtClean="0"/>
              <a:t>3/9/2018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0CF10-C530-4A62-B2D3-EC05846AC665}" type="slidenum">
              <a:rPr lang="en-US" smtClean="0"/>
              <a:t>‹#›</a:t>
            </a:fld>
            <a:endParaRPr lang="en-US"/>
          </a:p>
        </p:txBody>
      </p:sp>
    </p:spTree>
    <p:extLst>
      <p:ext uri="{BB962C8B-B14F-4D97-AF65-F5344CB8AC3E}">
        <p14:creationId xmlns:p14="http://schemas.microsoft.com/office/powerpoint/2010/main" val="158747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spring.io/spring/docs/3.1.x/spring-framework-reference/html/beans.html#beans-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springcloud.cc/spring-security-zhcn.html#nsa-logout" TargetMode="External"/><Relationship Id="rId3" Type="http://schemas.openxmlformats.org/officeDocument/2006/relationships/hyperlink" Target="https://springcloud.cc/spring-security-zhcn.html#test-logout" TargetMode="External"/><Relationship Id="rId7" Type="http://schemas.openxmlformats.org/officeDocument/2006/relationships/hyperlink" Target="https://springcloud.cc/spring-security-zhcn.html#cas-singlelogout" TargetMode="External"/><Relationship Id="rId2" Type="http://schemas.openxmlformats.org/officeDocument/2006/relationships/hyperlink" Target="https://springcloud.cc/spring-security-zhcn.html#ns-logout" TargetMode="External"/><Relationship Id="rId1" Type="http://schemas.openxmlformats.org/officeDocument/2006/relationships/slideLayout" Target="../slideLayouts/slideLayout2.xml"/><Relationship Id="rId6" Type="http://schemas.openxmlformats.org/officeDocument/2006/relationships/hyperlink" Target="https://springcloud.cc/spring-security-zhcn.html#csrf-logout" TargetMode="External"/><Relationship Id="rId5" Type="http://schemas.openxmlformats.org/officeDocument/2006/relationships/hyperlink" Target="https://springcloud.cc/spring-security-zhcn.html#remember-me-impls" TargetMode="External"/><Relationship Id="rId4" Type="http://schemas.openxmlformats.org/officeDocument/2006/relationships/hyperlink" Target="https://springcloud.cc/spring-security-zhcn.html#servletapi-logou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ring.io/spring-secu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058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883"/>
            <a:ext cx="10515600" cy="5880080"/>
          </a:xfrm>
        </p:spPr>
        <p:txBody>
          <a:bodyPr>
            <a:normAutofit fontScale="92500" lnSpcReduction="10000"/>
          </a:bodyPr>
          <a:lstStyle/>
          <a:p>
            <a:pPr marL="0" indent="0">
              <a:buNone/>
            </a:pPr>
            <a:r>
              <a:rPr lang="zh-CN" altLang="en-US" dirty="0"/>
              <a:t>一个最小的</a:t>
            </a:r>
            <a:r>
              <a:rPr lang="en-US" dirty="0" err="1"/>
              <a:t>SPring</a:t>
            </a:r>
            <a:r>
              <a:rPr lang="en-US" dirty="0"/>
              <a:t> Security Maven </a:t>
            </a:r>
            <a:r>
              <a:rPr lang="zh-CN" altLang="en-US" dirty="0"/>
              <a:t>依赖通常和下面的类似</a:t>
            </a:r>
            <a:r>
              <a:rPr lang="en-US" altLang="zh-CN" dirty="0" smtClean="0"/>
              <a:t>:</a:t>
            </a:r>
          </a:p>
          <a:p>
            <a:pPr marL="0" indent="0">
              <a:buNone/>
            </a:pPr>
            <a:r>
              <a:rPr lang="en-US" dirty="0" smtClean="0"/>
              <a:t>&lt;!-- ... other dependency elements ... --&gt;</a:t>
            </a:r>
          </a:p>
          <a:p>
            <a:pPr marL="0" indent="0">
              <a:buNone/>
            </a:pPr>
            <a:r>
              <a:rPr lang="en-US" dirty="0" smtClean="0"/>
              <a:t>&lt;dependency&gt;</a:t>
            </a:r>
          </a:p>
          <a:p>
            <a:pPr marL="0" indent="0">
              <a:buNone/>
            </a:pPr>
            <a:r>
              <a:rPr lang="en-US" dirty="0" smtClean="0"/>
              <a:t>	&lt;</a:t>
            </a:r>
            <a:r>
              <a:rPr lang="en-US" dirty="0" err="1" smtClean="0"/>
              <a:t>groupId</a:t>
            </a:r>
            <a:r>
              <a:rPr lang="en-US" dirty="0" smtClean="0"/>
              <a:t>&gt;</a:t>
            </a:r>
            <a:r>
              <a:rPr lang="en-US" dirty="0" err="1" smtClean="0"/>
              <a:t>org.springframework.security</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&gt;spring-security-web&lt;/</a:t>
            </a:r>
            <a:r>
              <a:rPr lang="en-US" dirty="0" err="1" smtClean="0"/>
              <a:t>artifactId</a:t>
            </a:r>
            <a:r>
              <a:rPr lang="en-US" dirty="0" smtClean="0"/>
              <a:t>&gt;</a:t>
            </a:r>
          </a:p>
          <a:p>
            <a:pPr marL="0" indent="0">
              <a:buNone/>
            </a:pPr>
            <a:r>
              <a:rPr lang="en-US" dirty="0" smtClean="0"/>
              <a:t>	&lt;version&gt;{spring-security-version}&lt;/version&gt;</a:t>
            </a:r>
          </a:p>
          <a:p>
            <a:pPr marL="0" indent="0">
              <a:buNone/>
            </a:pPr>
            <a:r>
              <a:rPr lang="en-US" dirty="0" smtClean="0"/>
              <a:t>&lt;/dependency&gt;</a:t>
            </a:r>
          </a:p>
          <a:p>
            <a:pPr marL="0" indent="0">
              <a:buNone/>
            </a:pPr>
            <a:r>
              <a:rPr lang="en-US" dirty="0" smtClean="0"/>
              <a:t>&lt;dependency&gt;</a:t>
            </a:r>
          </a:p>
          <a:p>
            <a:pPr marL="0" indent="0">
              <a:buNone/>
            </a:pPr>
            <a:r>
              <a:rPr lang="en-US" dirty="0" smtClean="0"/>
              <a:t>	&lt;</a:t>
            </a:r>
            <a:r>
              <a:rPr lang="en-US" dirty="0" err="1" smtClean="0"/>
              <a:t>groupId</a:t>
            </a:r>
            <a:r>
              <a:rPr lang="en-US" dirty="0" smtClean="0"/>
              <a:t>&gt;</a:t>
            </a:r>
            <a:r>
              <a:rPr lang="en-US" dirty="0" err="1" smtClean="0"/>
              <a:t>org.springframework.security</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&gt;spring-security-</a:t>
            </a:r>
            <a:r>
              <a:rPr lang="en-US" dirty="0" err="1" smtClean="0"/>
              <a:t>config</a:t>
            </a:r>
            <a:r>
              <a:rPr lang="en-US" dirty="0" smtClean="0"/>
              <a:t>&lt;/</a:t>
            </a:r>
            <a:r>
              <a:rPr lang="en-US" dirty="0" err="1" smtClean="0"/>
              <a:t>artifactId</a:t>
            </a:r>
            <a:r>
              <a:rPr lang="en-US" dirty="0" smtClean="0"/>
              <a:t>&gt;</a:t>
            </a:r>
          </a:p>
          <a:p>
            <a:pPr marL="0" indent="0">
              <a:buNone/>
            </a:pPr>
            <a:r>
              <a:rPr lang="en-US" dirty="0" smtClean="0"/>
              <a:t>	&lt;version&gt;{spring-security-version}&lt;/version&gt;</a:t>
            </a:r>
          </a:p>
          <a:p>
            <a:pPr marL="0" indent="0">
              <a:buNone/>
            </a:pPr>
            <a:r>
              <a:rPr lang="en-US" dirty="0" smtClean="0"/>
              <a:t>&lt;/dependency&gt;</a:t>
            </a:r>
          </a:p>
          <a:p>
            <a:pPr marL="0" indent="0">
              <a:buNone/>
            </a:pPr>
            <a:r>
              <a:rPr lang="en-US" dirty="0" smtClean="0"/>
              <a:t>&lt;/dependencies&gt;</a:t>
            </a:r>
          </a:p>
          <a:p>
            <a:pPr marL="0" indent="0">
              <a:buNone/>
            </a:pPr>
            <a:endParaRPr lang="en-US" dirty="0"/>
          </a:p>
        </p:txBody>
      </p:sp>
    </p:spTree>
    <p:extLst>
      <p:ext uri="{BB962C8B-B14F-4D97-AF65-F5344CB8AC3E}">
        <p14:creationId xmlns:p14="http://schemas.microsoft.com/office/powerpoint/2010/main" val="409807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项目模</a:t>
            </a:r>
            <a:r>
              <a:rPr lang="zh-CN" altLang="en-US" dirty="0" smtClean="0"/>
              <a:t>块</a:t>
            </a:r>
            <a:endParaRPr lang="en-US" dirty="0"/>
          </a:p>
        </p:txBody>
      </p:sp>
      <p:sp>
        <p:nvSpPr>
          <p:cNvPr id="3" name="Content Placeholder 2"/>
          <p:cNvSpPr>
            <a:spLocks noGrp="1"/>
          </p:cNvSpPr>
          <p:nvPr>
            <p:ph idx="1"/>
          </p:nvPr>
        </p:nvSpPr>
        <p:spPr/>
        <p:txBody>
          <a:bodyPr>
            <a:normAutofit lnSpcReduction="10000"/>
          </a:bodyPr>
          <a:lstStyle/>
          <a:p>
            <a:r>
              <a:rPr lang="zh-CN" altLang="en-US" dirty="0"/>
              <a:t>核心模块 </a:t>
            </a:r>
            <a:r>
              <a:rPr lang="en-US" altLang="zh-CN" dirty="0"/>
              <a:t>- </a:t>
            </a:r>
            <a:r>
              <a:rPr lang="en-US" dirty="0"/>
              <a:t>spring-security-core.jar</a:t>
            </a:r>
          </a:p>
          <a:p>
            <a:r>
              <a:rPr lang="zh-CN" altLang="en-US" dirty="0"/>
              <a:t>远程调用 </a:t>
            </a:r>
            <a:r>
              <a:rPr lang="en-US" altLang="zh-CN" dirty="0"/>
              <a:t>- </a:t>
            </a:r>
            <a:r>
              <a:rPr lang="en-US" dirty="0"/>
              <a:t>spring-security-remoting.jar</a:t>
            </a:r>
          </a:p>
          <a:p>
            <a:r>
              <a:rPr lang="zh-CN" altLang="en-US" dirty="0"/>
              <a:t>网页 </a:t>
            </a:r>
            <a:r>
              <a:rPr lang="en-US" altLang="zh-CN" dirty="0"/>
              <a:t>- </a:t>
            </a:r>
            <a:r>
              <a:rPr lang="en-US" dirty="0"/>
              <a:t>spring-security-web.jar</a:t>
            </a:r>
          </a:p>
          <a:p>
            <a:r>
              <a:rPr lang="zh-CN" altLang="en-US" dirty="0"/>
              <a:t>配置 </a:t>
            </a:r>
            <a:r>
              <a:rPr lang="en-US" altLang="zh-CN" dirty="0"/>
              <a:t>- </a:t>
            </a:r>
            <a:r>
              <a:rPr lang="en-US" dirty="0"/>
              <a:t>spring-security-config.jar</a:t>
            </a:r>
          </a:p>
          <a:p>
            <a:r>
              <a:rPr lang="en-US" dirty="0"/>
              <a:t>LDAP - spring-security-ldap.jar</a:t>
            </a:r>
          </a:p>
          <a:p>
            <a:r>
              <a:rPr lang="en-US" dirty="0"/>
              <a:t>ACL</a:t>
            </a:r>
            <a:r>
              <a:rPr lang="zh-CN" altLang="en-US" dirty="0"/>
              <a:t>访问控制表 </a:t>
            </a:r>
            <a:r>
              <a:rPr lang="en-US" altLang="zh-CN" dirty="0"/>
              <a:t>- </a:t>
            </a:r>
            <a:r>
              <a:rPr lang="en-US" dirty="0"/>
              <a:t>spring-security-acl.jar</a:t>
            </a:r>
          </a:p>
          <a:p>
            <a:r>
              <a:rPr lang="en-US" dirty="0"/>
              <a:t>CAS - spring-security-cas.jar</a:t>
            </a:r>
          </a:p>
          <a:p>
            <a:r>
              <a:rPr lang="en-US" dirty="0" err="1"/>
              <a:t>OpenID</a:t>
            </a:r>
            <a:r>
              <a:rPr lang="en-US" dirty="0"/>
              <a:t> - spring-security-openid.jar</a:t>
            </a:r>
          </a:p>
          <a:p>
            <a:r>
              <a:rPr lang="en-US" dirty="0"/>
              <a:t>Test - </a:t>
            </a:r>
            <a:r>
              <a:rPr lang="en-US" dirty="0" smtClean="0"/>
              <a:t>spring-security-test.jar</a:t>
            </a:r>
            <a:endParaRPr lang="en-US" dirty="0"/>
          </a:p>
        </p:txBody>
      </p:sp>
    </p:spTree>
    <p:extLst>
      <p:ext uri="{BB962C8B-B14F-4D97-AF65-F5344CB8AC3E}">
        <p14:creationId xmlns:p14="http://schemas.microsoft.com/office/powerpoint/2010/main" val="257063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核心模块 </a:t>
            </a:r>
            <a:r>
              <a:rPr lang="en-US" altLang="zh-CN" dirty="0"/>
              <a:t>- </a:t>
            </a:r>
            <a:r>
              <a:rPr lang="en-US" dirty="0" smtClean="0"/>
              <a:t>spring-security-core.jar</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包含核心的验证和访问控制类和接口，远程支持和基本的配置</a:t>
            </a:r>
            <a:r>
              <a:rPr lang="en-US" dirty="0" smtClean="0"/>
              <a:t>API。</a:t>
            </a:r>
            <a:r>
              <a:rPr lang="zh-CN" altLang="en-US" dirty="0" smtClean="0"/>
              <a:t>任何使用</a:t>
            </a:r>
            <a:r>
              <a:rPr lang="en-US" dirty="0" smtClean="0"/>
              <a:t>Spring Security</a:t>
            </a:r>
            <a:r>
              <a:rPr lang="zh-CN" altLang="en-US" dirty="0" smtClean="0"/>
              <a:t>的应用程序都需要这个模块。支持独立应用程序、远程客户端、服务层方法安全和</a:t>
            </a:r>
            <a:r>
              <a:rPr lang="en-US" dirty="0" smtClean="0"/>
              <a:t>JDBC</a:t>
            </a:r>
            <a:r>
              <a:rPr lang="zh-CN" altLang="en-US" dirty="0" smtClean="0"/>
              <a:t>用户配置。包含以下顶层包</a:t>
            </a:r>
            <a:r>
              <a:rPr lang="en-US" altLang="zh-CN" dirty="0" smtClean="0"/>
              <a:t>:</a:t>
            </a:r>
          </a:p>
          <a:p>
            <a:pPr marL="0" indent="0">
              <a:buNone/>
            </a:pPr>
            <a:r>
              <a:rPr lang="en-US" dirty="0" err="1" smtClean="0"/>
              <a:t>org.springframework.security.core</a:t>
            </a:r>
            <a:endParaRPr lang="en-US" dirty="0" smtClean="0"/>
          </a:p>
          <a:p>
            <a:pPr marL="0" indent="0">
              <a:buNone/>
            </a:pPr>
            <a:r>
              <a:rPr lang="en-US" dirty="0" err="1" smtClean="0"/>
              <a:t>org.springframework.security.access</a:t>
            </a:r>
            <a:endParaRPr lang="en-US" dirty="0" smtClean="0"/>
          </a:p>
          <a:p>
            <a:pPr marL="0" indent="0">
              <a:buNone/>
            </a:pPr>
            <a:r>
              <a:rPr lang="en-US" dirty="0" err="1" smtClean="0"/>
              <a:t>org.springframework.security.authentication</a:t>
            </a:r>
            <a:endParaRPr lang="en-US" dirty="0" smtClean="0"/>
          </a:p>
          <a:p>
            <a:pPr marL="0" indent="0">
              <a:buNone/>
            </a:pPr>
            <a:r>
              <a:rPr lang="en-US" dirty="0" err="1" smtClean="0"/>
              <a:t>org.springframework.security.provisioning</a:t>
            </a:r>
            <a:endParaRPr lang="en-US" dirty="0"/>
          </a:p>
        </p:txBody>
      </p:sp>
    </p:spTree>
    <p:extLst>
      <p:ext uri="{BB962C8B-B14F-4D97-AF65-F5344CB8AC3E}">
        <p14:creationId xmlns:p14="http://schemas.microsoft.com/office/powerpoint/2010/main" val="5867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远程调用 </a:t>
            </a:r>
            <a:r>
              <a:rPr lang="en-US" altLang="zh-CN" dirty="0"/>
              <a:t>- </a:t>
            </a:r>
            <a:r>
              <a:rPr lang="en-US" dirty="0" smtClean="0"/>
              <a:t>spring-security-remoting.jar</a:t>
            </a:r>
            <a:endParaRPr lang="en-US" dirty="0"/>
          </a:p>
        </p:txBody>
      </p:sp>
      <p:sp>
        <p:nvSpPr>
          <p:cNvPr id="3" name="Content Placeholder 2"/>
          <p:cNvSpPr>
            <a:spLocks noGrp="1"/>
          </p:cNvSpPr>
          <p:nvPr>
            <p:ph idx="1"/>
          </p:nvPr>
        </p:nvSpPr>
        <p:spPr/>
        <p:txBody>
          <a:bodyPr/>
          <a:lstStyle/>
          <a:p>
            <a:pPr marL="0" indent="0">
              <a:buNone/>
            </a:pPr>
            <a:r>
              <a:rPr lang="zh-CN" altLang="en-US" dirty="0" smtClean="0"/>
              <a:t>提供与</a:t>
            </a:r>
            <a:r>
              <a:rPr lang="en-US" dirty="0" smtClean="0"/>
              <a:t>Spring Remoting</a:t>
            </a:r>
            <a:r>
              <a:rPr lang="zh-CN" altLang="en-US" dirty="0" smtClean="0"/>
              <a:t>的集成，通常你不需要这个模块，除非你挣使用</a:t>
            </a:r>
            <a:r>
              <a:rPr lang="en-US" dirty="0" smtClean="0"/>
              <a:t>Spring Remoting</a:t>
            </a:r>
            <a:r>
              <a:rPr lang="zh-CN" altLang="en-US" dirty="0" smtClean="0"/>
              <a:t>编写远程客户端。主要的包是 </a:t>
            </a:r>
            <a:r>
              <a:rPr lang="en-US" dirty="0" err="1" smtClean="0"/>
              <a:t>org.springframework.security.remoting</a:t>
            </a:r>
            <a:r>
              <a:rPr lang="en-US" dirty="0" smtClean="0"/>
              <a:t>.</a:t>
            </a:r>
            <a:endParaRPr lang="en-US" dirty="0"/>
          </a:p>
        </p:txBody>
      </p:sp>
    </p:spTree>
    <p:extLst>
      <p:ext uri="{BB962C8B-B14F-4D97-AF65-F5344CB8AC3E}">
        <p14:creationId xmlns:p14="http://schemas.microsoft.com/office/powerpoint/2010/main" val="101817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网页 </a:t>
            </a:r>
            <a:r>
              <a:rPr lang="en-US" altLang="zh-CN" dirty="0"/>
              <a:t>- </a:t>
            </a:r>
            <a:r>
              <a:rPr lang="en-US" dirty="0" smtClean="0"/>
              <a:t>spring-security-web.jar</a:t>
            </a:r>
            <a:endParaRPr lang="en-US" dirty="0"/>
          </a:p>
        </p:txBody>
      </p:sp>
      <p:sp>
        <p:nvSpPr>
          <p:cNvPr id="3" name="Content Placeholder 2"/>
          <p:cNvSpPr>
            <a:spLocks noGrp="1"/>
          </p:cNvSpPr>
          <p:nvPr>
            <p:ph idx="1"/>
          </p:nvPr>
        </p:nvSpPr>
        <p:spPr/>
        <p:txBody>
          <a:bodyPr/>
          <a:lstStyle/>
          <a:p>
            <a:pPr marL="0" indent="0">
              <a:buNone/>
            </a:pPr>
            <a:r>
              <a:rPr lang="zh-CN" altLang="en-US" dirty="0" smtClean="0"/>
              <a:t>包括</a:t>
            </a:r>
            <a:r>
              <a:rPr lang="en-US" altLang="zh-CN" dirty="0" smtClean="0"/>
              <a:t>filter</a:t>
            </a:r>
            <a:r>
              <a:rPr lang="zh-CN" altLang="en-US" dirty="0" smtClean="0"/>
              <a:t>和网站安全相关的基础代码。使用</a:t>
            </a:r>
            <a:r>
              <a:rPr lang="en-US" dirty="0" smtClean="0"/>
              <a:t>Servlet API</a:t>
            </a:r>
            <a:r>
              <a:rPr lang="zh-CN" altLang="en-US" dirty="0" smtClean="0"/>
              <a:t>的任何应用依赖他。如果你需要</a:t>
            </a:r>
            <a:r>
              <a:rPr lang="en-US" dirty="0" smtClean="0"/>
              <a:t>Spring Security</a:t>
            </a:r>
            <a:r>
              <a:rPr lang="zh-CN" altLang="en-US" dirty="0" smtClean="0"/>
              <a:t>网页验证服务和基于</a:t>
            </a:r>
            <a:r>
              <a:rPr lang="en-US" dirty="0" smtClean="0"/>
              <a:t>URL</a:t>
            </a:r>
            <a:r>
              <a:rPr lang="zh-CN" altLang="en-US" dirty="0" smtClean="0"/>
              <a:t>的访问控制你需要这个模块。主包名为 </a:t>
            </a:r>
            <a:r>
              <a:rPr lang="en-US" dirty="0" err="1" smtClean="0"/>
              <a:t>org.springframework.security.web</a:t>
            </a:r>
            <a:r>
              <a:rPr lang="en-US" dirty="0" smtClean="0"/>
              <a:t>.</a:t>
            </a:r>
            <a:endParaRPr lang="en-US" dirty="0"/>
          </a:p>
        </p:txBody>
      </p:sp>
    </p:spTree>
    <p:extLst>
      <p:ext uri="{BB962C8B-B14F-4D97-AF65-F5344CB8AC3E}">
        <p14:creationId xmlns:p14="http://schemas.microsoft.com/office/powerpoint/2010/main" val="203824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 </a:t>
            </a:r>
            <a:r>
              <a:rPr lang="en-US" altLang="zh-CN" dirty="0"/>
              <a:t>- </a:t>
            </a:r>
            <a:r>
              <a:rPr lang="en-US" dirty="0" smtClean="0"/>
              <a:t>spring-security-config.jar</a:t>
            </a:r>
            <a:endParaRPr lang="en-US" dirty="0"/>
          </a:p>
        </p:txBody>
      </p:sp>
      <p:sp>
        <p:nvSpPr>
          <p:cNvPr id="3" name="Content Placeholder 2"/>
          <p:cNvSpPr>
            <a:spLocks noGrp="1"/>
          </p:cNvSpPr>
          <p:nvPr>
            <p:ph idx="1"/>
          </p:nvPr>
        </p:nvSpPr>
        <p:spPr/>
        <p:txBody>
          <a:bodyPr/>
          <a:lstStyle/>
          <a:p>
            <a:pPr marL="0" indent="0">
              <a:buNone/>
            </a:pPr>
            <a:r>
              <a:rPr lang="zh-CN" altLang="en-US" dirty="0" smtClean="0"/>
              <a:t>包含安全命令空间的解析代码。如果你使用</a:t>
            </a:r>
            <a:r>
              <a:rPr lang="en-US" dirty="0" smtClean="0"/>
              <a:t>Spring Security XML</a:t>
            </a:r>
            <a:r>
              <a:rPr lang="zh-CN" altLang="en-US" dirty="0" smtClean="0"/>
              <a:t>命令空间进行配置你需要包含这个模块。 主包名为</a:t>
            </a:r>
            <a:r>
              <a:rPr lang="en-US" dirty="0" err="1" smtClean="0"/>
              <a:t>org.springframework.security.config</a:t>
            </a:r>
            <a:r>
              <a:rPr lang="en-US" dirty="0" smtClean="0"/>
              <a:t>. </a:t>
            </a:r>
            <a:r>
              <a:rPr lang="zh-CN" altLang="en-US" dirty="0" smtClean="0"/>
              <a:t>没有类需要被应用程序直接使用</a:t>
            </a:r>
            <a:r>
              <a:rPr lang="en-US" altLang="zh-CN" dirty="0" smtClean="0"/>
              <a:t>.</a:t>
            </a:r>
            <a:endParaRPr lang="en-US" dirty="0"/>
          </a:p>
        </p:txBody>
      </p:sp>
    </p:spTree>
    <p:extLst>
      <p:ext uri="{BB962C8B-B14F-4D97-AF65-F5344CB8AC3E}">
        <p14:creationId xmlns:p14="http://schemas.microsoft.com/office/powerpoint/2010/main" val="120901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LDAP - </a:t>
            </a:r>
            <a:r>
              <a:rPr lang="en-US" dirty="0" smtClean="0"/>
              <a:t>spring-security-ldap.jar</a:t>
            </a:r>
            <a:endParaRPr lang="en-US" dirty="0"/>
          </a:p>
        </p:txBody>
      </p:sp>
      <p:sp>
        <p:nvSpPr>
          <p:cNvPr id="3" name="Content Placeholder 2"/>
          <p:cNvSpPr>
            <a:spLocks noGrp="1"/>
          </p:cNvSpPr>
          <p:nvPr>
            <p:ph idx="1"/>
          </p:nvPr>
        </p:nvSpPr>
        <p:spPr/>
        <p:txBody>
          <a:bodyPr/>
          <a:lstStyle/>
          <a:p>
            <a:pPr marL="0" indent="0">
              <a:buNone/>
            </a:pPr>
            <a:r>
              <a:rPr lang="en-US" altLang="zh-CN" dirty="0" smtClean="0"/>
              <a:t>LDAP</a:t>
            </a:r>
            <a:r>
              <a:rPr lang="zh-CN" altLang="en-US" dirty="0" smtClean="0"/>
              <a:t>验证和配置代码，如果你需要使用</a:t>
            </a:r>
            <a:r>
              <a:rPr lang="en-US" altLang="zh-CN" dirty="0" smtClean="0"/>
              <a:t>LDAP</a:t>
            </a:r>
            <a:r>
              <a:rPr lang="zh-CN" altLang="en-US" dirty="0" smtClean="0"/>
              <a:t>验证和管理</a:t>
            </a:r>
            <a:r>
              <a:rPr lang="en-US" altLang="zh-CN" dirty="0" smtClean="0"/>
              <a:t>LDAP</a:t>
            </a:r>
            <a:r>
              <a:rPr lang="zh-CN" altLang="en-US" dirty="0" smtClean="0"/>
              <a:t>用户实体，你需要这个模块。主包名为 </a:t>
            </a:r>
            <a:r>
              <a:rPr lang="en-US" altLang="zh-CN" dirty="0" err="1" smtClean="0"/>
              <a:t>org.springframework.security.ldap</a:t>
            </a:r>
            <a:r>
              <a:rPr lang="en-US" altLang="zh-CN" dirty="0" smtClean="0"/>
              <a:t>.</a:t>
            </a:r>
            <a:endParaRPr lang="en-US" dirty="0"/>
          </a:p>
        </p:txBody>
      </p:sp>
    </p:spTree>
    <p:extLst>
      <p:ext uri="{BB962C8B-B14F-4D97-AF65-F5344CB8AC3E}">
        <p14:creationId xmlns:p14="http://schemas.microsoft.com/office/powerpoint/2010/main" val="187422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ACL</a:t>
            </a:r>
            <a:r>
              <a:rPr lang="zh-CN" altLang="en-US" dirty="0"/>
              <a:t>访问控制表 </a:t>
            </a:r>
            <a:r>
              <a:rPr lang="en-US" altLang="zh-CN" dirty="0"/>
              <a:t>- </a:t>
            </a:r>
            <a:r>
              <a:rPr lang="en-US" dirty="0" smtClean="0"/>
              <a:t>spring-security-acl.jar</a:t>
            </a:r>
            <a:endParaRPr lang="en-US" dirty="0"/>
          </a:p>
        </p:txBody>
      </p:sp>
      <p:sp>
        <p:nvSpPr>
          <p:cNvPr id="3" name="Content Placeholder 2"/>
          <p:cNvSpPr>
            <a:spLocks noGrp="1"/>
          </p:cNvSpPr>
          <p:nvPr>
            <p:ph idx="1"/>
          </p:nvPr>
        </p:nvSpPr>
        <p:spPr/>
        <p:txBody>
          <a:bodyPr/>
          <a:lstStyle/>
          <a:p>
            <a:pPr marL="0" indent="0">
              <a:buNone/>
            </a:pPr>
            <a:r>
              <a:rPr lang="en-US" altLang="zh-CN" dirty="0" smtClean="0"/>
              <a:t>ACL</a:t>
            </a:r>
            <a:r>
              <a:rPr lang="zh-CN" altLang="en-US" dirty="0" smtClean="0"/>
              <a:t>专门的领域对象的实现。用来在你的应用程序中应用安全特定的领域对象实例。主包名为 </a:t>
            </a:r>
            <a:r>
              <a:rPr lang="en-US" altLang="zh-CN" dirty="0" err="1" smtClean="0"/>
              <a:t>org.springframework.security.acls</a:t>
            </a:r>
            <a:r>
              <a:rPr lang="en-US" altLang="zh-CN" dirty="0" smtClean="0"/>
              <a:t>.</a:t>
            </a:r>
            <a:endParaRPr lang="en-US" dirty="0"/>
          </a:p>
        </p:txBody>
      </p:sp>
    </p:spTree>
    <p:extLst>
      <p:ext uri="{BB962C8B-B14F-4D97-AF65-F5344CB8AC3E}">
        <p14:creationId xmlns:p14="http://schemas.microsoft.com/office/powerpoint/2010/main" val="295086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 - </a:t>
            </a:r>
            <a:r>
              <a:rPr lang="en-US" dirty="0" smtClean="0"/>
              <a:t>spring-security-cas.jar</a:t>
            </a:r>
            <a:endParaRPr lang="en-US" dirty="0"/>
          </a:p>
        </p:txBody>
      </p:sp>
      <p:sp>
        <p:nvSpPr>
          <p:cNvPr id="3" name="Content Placeholder 2"/>
          <p:cNvSpPr>
            <a:spLocks noGrp="1"/>
          </p:cNvSpPr>
          <p:nvPr>
            <p:ph idx="1"/>
          </p:nvPr>
        </p:nvSpPr>
        <p:spPr/>
        <p:txBody>
          <a:bodyPr/>
          <a:lstStyle/>
          <a:p>
            <a:pPr marL="0" indent="0">
              <a:buNone/>
            </a:pPr>
            <a:r>
              <a:rPr lang="en-US" dirty="0" smtClean="0"/>
              <a:t>Spring Security</a:t>
            </a:r>
            <a:r>
              <a:rPr lang="zh-CN" altLang="en-US" dirty="0" smtClean="0"/>
              <a:t>的</a:t>
            </a:r>
            <a:r>
              <a:rPr lang="en-US" dirty="0" smtClean="0"/>
              <a:t>CAS</a:t>
            </a:r>
            <a:r>
              <a:rPr lang="zh-CN" altLang="en-US" dirty="0" smtClean="0"/>
              <a:t>客户端集成。如果你想用</a:t>
            </a:r>
            <a:r>
              <a:rPr lang="en-US" dirty="0" smtClean="0"/>
              <a:t>CAS</a:t>
            </a:r>
            <a:r>
              <a:rPr lang="zh-CN" altLang="en-US" dirty="0" smtClean="0"/>
              <a:t>的</a:t>
            </a:r>
            <a:r>
              <a:rPr lang="en-US" dirty="0" smtClean="0"/>
              <a:t>SSO</a:t>
            </a:r>
            <a:r>
              <a:rPr lang="zh-CN" altLang="en-US" dirty="0" smtClean="0"/>
              <a:t>服务器使用</a:t>
            </a:r>
            <a:r>
              <a:rPr lang="en-US" dirty="0" smtClean="0"/>
              <a:t>Spring Security</a:t>
            </a:r>
            <a:r>
              <a:rPr lang="zh-CN" altLang="en-US" dirty="0" smtClean="0"/>
              <a:t>网页验证需要该模块。顶层的包是 </a:t>
            </a:r>
            <a:r>
              <a:rPr lang="en-US" dirty="0" err="1" smtClean="0"/>
              <a:t>org.springframework.security.cas</a:t>
            </a:r>
            <a:r>
              <a:rPr lang="en-US" dirty="0" smtClean="0"/>
              <a:t>.</a:t>
            </a:r>
            <a:endParaRPr lang="en-US" dirty="0"/>
          </a:p>
        </p:txBody>
      </p:sp>
    </p:spTree>
    <p:extLst>
      <p:ext uri="{BB962C8B-B14F-4D97-AF65-F5344CB8AC3E}">
        <p14:creationId xmlns:p14="http://schemas.microsoft.com/office/powerpoint/2010/main" val="141073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OpenID</a:t>
            </a:r>
            <a:r>
              <a:rPr lang="en-US" dirty="0"/>
              <a:t> - </a:t>
            </a:r>
            <a:r>
              <a:rPr lang="en-US" dirty="0" smtClean="0"/>
              <a:t>spring-security-openid.jar</a:t>
            </a:r>
            <a:endParaRPr lang="en-US" dirty="0"/>
          </a:p>
        </p:txBody>
      </p:sp>
      <p:sp>
        <p:nvSpPr>
          <p:cNvPr id="3" name="Content Placeholder 2"/>
          <p:cNvSpPr>
            <a:spLocks noGrp="1"/>
          </p:cNvSpPr>
          <p:nvPr>
            <p:ph idx="1"/>
          </p:nvPr>
        </p:nvSpPr>
        <p:spPr/>
        <p:txBody>
          <a:bodyPr/>
          <a:lstStyle/>
          <a:p>
            <a:pPr marL="0" indent="0">
              <a:buNone/>
            </a:pPr>
            <a:r>
              <a:rPr lang="en-US" dirty="0" err="1" smtClean="0"/>
              <a:t>OpenID</a:t>
            </a:r>
            <a:r>
              <a:rPr lang="en-US" dirty="0" smtClean="0"/>
              <a:t> </a:t>
            </a:r>
            <a:r>
              <a:rPr lang="zh-CN" altLang="en-US" dirty="0" smtClean="0"/>
              <a:t>网页验证支持。使用外部的</a:t>
            </a:r>
            <a:r>
              <a:rPr lang="en-US" dirty="0" err="1" smtClean="0"/>
              <a:t>OpenID</a:t>
            </a:r>
            <a:r>
              <a:rPr lang="zh-CN" altLang="en-US" dirty="0" smtClean="0"/>
              <a:t>服务器验证用户。 </a:t>
            </a:r>
            <a:r>
              <a:rPr lang="en-US" dirty="0" err="1" smtClean="0"/>
              <a:t>org.springframework.security.openid</a:t>
            </a:r>
            <a:r>
              <a:rPr lang="en-US" dirty="0" smtClean="0"/>
              <a:t>. </a:t>
            </a:r>
            <a:r>
              <a:rPr lang="zh-CN" altLang="en-US" dirty="0" smtClean="0"/>
              <a:t>需要 </a:t>
            </a:r>
            <a:r>
              <a:rPr lang="en-US" dirty="0" smtClean="0"/>
              <a:t>OpenID4Java.</a:t>
            </a:r>
            <a:endParaRPr lang="en-US" dirty="0"/>
          </a:p>
        </p:txBody>
      </p:sp>
    </p:spTree>
    <p:extLst>
      <p:ext uri="{BB962C8B-B14F-4D97-AF65-F5344CB8AC3E}">
        <p14:creationId xmlns:p14="http://schemas.microsoft.com/office/powerpoint/2010/main" val="259869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a:t>
            </a:r>
            <a:r>
              <a:rPr lang="zh-CN" altLang="en-US" dirty="0" smtClean="0"/>
              <a:t>介</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933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 </a:t>
            </a:r>
            <a:r>
              <a:rPr lang="en-US" dirty="0" smtClean="0"/>
              <a:t>spring-security-test.jar</a:t>
            </a:r>
            <a:endParaRPr lang="en-US" dirty="0"/>
          </a:p>
        </p:txBody>
      </p:sp>
      <p:sp>
        <p:nvSpPr>
          <p:cNvPr id="3" name="Content Placeholder 2"/>
          <p:cNvSpPr>
            <a:spLocks noGrp="1"/>
          </p:cNvSpPr>
          <p:nvPr>
            <p:ph idx="1"/>
          </p:nvPr>
        </p:nvSpPr>
        <p:spPr/>
        <p:txBody>
          <a:bodyPr/>
          <a:lstStyle/>
          <a:p>
            <a:pPr marL="0" indent="0">
              <a:buNone/>
            </a:pPr>
            <a:r>
              <a:rPr lang="zh-CN" altLang="en-US" dirty="0" smtClean="0"/>
              <a:t>支持</a:t>
            </a:r>
            <a:r>
              <a:rPr lang="en-US" dirty="0" smtClean="0"/>
              <a:t>Spring Security</a:t>
            </a:r>
            <a:r>
              <a:rPr lang="zh-CN" altLang="en-US" dirty="0" smtClean="0"/>
              <a:t>的测试。</a:t>
            </a:r>
            <a:endParaRPr lang="en-US" dirty="0"/>
          </a:p>
        </p:txBody>
      </p:sp>
    </p:spTree>
    <p:extLst>
      <p:ext uri="{BB962C8B-B14F-4D97-AF65-F5344CB8AC3E}">
        <p14:creationId xmlns:p14="http://schemas.microsoft.com/office/powerpoint/2010/main" val="145586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zh-CN" altLang="en-US" dirty="0"/>
              <a:t>配</a:t>
            </a:r>
            <a:r>
              <a:rPr lang="zh-CN" altLang="en-US" dirty="0" smtClean="0"/>
              <a:t>置</a:t>
            </a:r>
            <a:endParaRPr lang="en-US" dirty="0"/>
          </a:p>
        </p:txBody>
      </p:sp>
      <p:sp>
        <p:nvSpPr>
          <p:cNvPr id="3" name="Content Placeholder 2"/>
          <p:cNvSpPr>
            <a:spLocks noGrp="1"/>
          </p:cNvSpPr>
          <p:nvPr>
            <p:ph idx="1"/>
          </p:nvPr>
        </p:nvSpPr>
        <p:spPr/>
        <p:txBody>
          <a:bodyPr/>
          <a:lstStyle/>
          <a:p>
            <a:pPr marL="0" indent="0">
              <a:buNone/>
            </a:pPr>
            <a:r>
              <a:rPr lang="en-US" dirty="0"/>
              <a:t>java</a:t>
            </a:r>
            <a:r>
              <a:rPr lang="zh-CN" altLang="en-US" dirty="0"/>
              <a:t>配置的支持主要在</a:t>
            </a:r>
            <a:r>
              <a:rPr lang="en-US" dirty="0"/>
              <a:t>Spring</a:t>
            </a:r>
            <a:r>
              <a:rPr lang="zh-CN" altLang="en-US" dirty="0"/>
              <a:t>框架的</a:t>
            </a:r>
            <a:r>
              <a:rPr lang="en-US" altLang="zh-CN" dirty="0"/>
              <a:t>3.1</a:t>
            </a:r>
            <a:r>
              <a:rPr lang="zh-CN" altLang="en-US" dirty="0"/>
              <a:t>加入</a:t>
            </a:r>
            <a:r>
              <a:rPr lang="en-US" altLang="zh-CN" dirty="0"/>
              <a:t>. </a:t>
            </a:r>
            <a:r>
              <a:rPr lang="en-US" u="sng" dirty="0">
                <a:hlinkClick r:id="rId2"/>
              </a:rPr>
              <a:t>Java Configuration</a:t>
            </a:r>
            <a:r>
              <a:rPr lang="en-US" dirty="0"/>
              <a:t>. Spring Security </a:t>
            </a:r>
            <a:r>
              <a:rPr lang="zh-CN" altLang="en-US" dirty="0"/>
              <a:t>从</a:t>
            </a:r>
            <a:r>
              <a:rPr lang="en-US" altLang="zh-CN" dirty="0"/>
              <a:t>3.2</a:t>
            </a:r>
            <a:r>
              <a:rPr lang="zh-CN" altLang="en-US" dirty="0"/>
              <a:t>开始加入</a:t>
            </a:r>
            <a:r>
              <a:rPr lang="en-US" dirty="0"/>
              <a:t>java</a:t>
            </a:r>
            <a:r>
              <a:rPr lang="zh-CN" altLang="en-US" dirty="0"/>
              <a:t>配置支持。这让用户不使用任何</a:t>
            </a:r>
            <a:r>
              <a:rPr lang="en-US" dirty="0"/>
              <a:t>XML</a:t>
            </a:r>
            <a:r>
              <a:rPr lang="zh-CN" altLang="en-US" dirty="0"/>
              <a:t>用更简单方式配置</a:t>
            </a:r>
            <a:r>
              <a:rPr lang="en-US" dirty="0"/>
              <a:t>Spring Security。</a:t>
            </a:r>
          </a:p>
        </p:txBody>
      </p:sp>
    </p:spTree>
    <p:extLst>
      <p:ext uri="{BB962C8B-B14F-4D97-AF65-F5344CB8AC3E}">
        <p14:creationId xmlns:p14="http://schemas.microsoft.com/office/powerpoint/2010/main" val="196062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基础的网站安全</a:t>
            </a:r>
            <a:r>
              <a:rPr lang="en-US" altLang="zh-CN" dirty="0"/>
              <a:t>java</a:t>
            </a:r>
            <a:r>
              <a:rPr lang="zh-CN" altLang="en-US" dirty="0"/>
              <a:t>配</a:t>
            </a:r>
            <a:r>
              <a:rPr lang="zh-CN" altLang="en-US" dirty="0" smtClean="0"/>
              <a:t>置</a:t>
            </a:r>
            <a:endParaRPr lang="en-US" dirty="0"/>
          </a:p>
        </p:txBody>
      </p:sp>
      <p:sp>
        <p:nvSpPr>
          <p:cNvPr id="3" name="Content Placeholder 2"/>
          <p:cNvSpPr>
            <a:spLocks noGrp="1"/>
          </p:cNvSpPr>
          <p:nvPr>
            <p:ph idx="1"/>
          </p:nvPr>
        </p:nvSpPr>
        <p:spPr/>
        <p:txBody>
          <a:bodyPr/>
          <a:lstStyle/>
          <a:p>
            <a:pPr marL="0" indent="0">
              <a:buNone/>
            </a:pPr>
            <a:r>
              <a:rPr lang="zh-CN" altLang="en-US" dirty="0" smtClean="0"/>
              <a:t>第一步是创建我们的</a:t>
            </a:r>
            <a:r>
              <a:rPr lang="en-US" altLang="zh-CN" dirty="0" smtClean="0"/>
              <a:t>java</a:t>
            </a:r>
            <a:r>
              <a:rPr lang="zh-CN" altLang="en-US" dirty="0" smtClean="0"/>
              <a:t>配置。这个配置在你的应用程序中创建一个</a:t>
            </a:r>
            <a:r>
              <a:rPr lang="en-US" altLang="zh-CN" dirty="0" err="1" smtClean="0"/>
              <a:t>springSecurityFilterChain</a:t>
            </a:r>
            <a:r>
              <a:rPr lang="en-US" altLang="zh-CN" dirty="0" smtClean="0"/>
              <a:t> </a:t>
            </a:r>
            <a:r>
              <a:rPr lang="zh-CN" altLang="en-US" dirty="0" smtClean="0"/>
              <a:t>的</a:t>
            </a:r>
            <a:r>
              <a:rPr lang="en-US" altLang="zh-CN" dirty="0" smtClean="0"/>
              <a:t>Servlet</a:t>
            </a:r>
            <a:r>
              <a:rPr lang="zh-CN" altLang="en-US" dirty="0" smtClean="0"/>
              <a:t>的过滤器 </a:t>
            </a:r>
            <a:r>
              <a:rPr lang="en-US" altLang="zh-CN" dirty="0" err="1" smtClean="0"/>
              <a:t>springSecurityFilterChain</a:t>
            </a:r>
            <a:r>
              <a:rPr lang="zh-CN" altLang="en-US" dirty="0" smtClean="0"/>
              <a:t>负责所有安全（例如 保护应用程序的</a:t>
            </a:r>
            <a:r>
              <a:rPr lang="en-US" altLang="zh-CN" dirty="0" smtClean="0"/>
              <a:t>URL</a:t>
            </a:r>
            <a:r>
              <a:rPr lang="zh-CN" altLang="en-US" dirty="0" smtClean="0"/>
              <a:t>，验证提交的用户名和密码，重定向到登陆的表单等等）。你可以在下面找到大部分</a:t>
            </a:r>
            <a:r>
              <a:rPr lang="en-US" altLang="zh-CN" dirty="0" smtClean="0"/>
              <a:t>java</a:t>
            </a:r>
            <a:r>
              <a:rPr lang="zh-CN" altLang="en-US" dirty="0" smtClean="0"/>
              <a:t>配置项的例子</a:t>
            </a:r>
            <a:r>
              <a:rPr lang="en-US" altLang="zh-CN" dirty="0" smtClean="0"/>
              <a:t>:</a:t>
            </a:r>
            <a:endParaRPr lang="en-US" dirty="0"/>
          </a:p>
        </p:txBody>
      </p:sp>
    </p:spTree>
    <p:extLst>
      <p:ext uri="{BB962C8B-B14F-4D97-AF65-F5344CB8AC3E}">
        <p14:creationId xmlns:p14="http://schemas.microsoft.com/office/powerpoint/2010/main" val="149632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8758"/>
            <a:ext cx="10515600" cy="5868205"/>
          </a:xfrm>
        </p:spPr>
        <p:txBody>
          <a:bodyPr>
            <a:normAutofit fontScale="70000" lnSpcReduction="20000"/>
          </a:bodyPr>
          <a:lstStyle/>
          <a:p>
            <a:r>
              <a:rPr lang="en-US" dirty="0" smtClean="0"/>
              <a:t>import </a:t>
            </a:r>
            <a:r>
              <a:rPr lang="en-US" dirty="0" err="1" smtClean="0"/>
              <a:t>org.springframework.beans.factory.annotation.Autowired</a:t>
            </a:r>
            <a:r>
              <a:rPr lang="en-US" dirty="0" smtClean="0"/>
              <a:t>;</a:t>
            </a:r>
          </a:p>
          <a:p>
            <a:endParaRPr lang="en-US" dirty="0" smtClean="0"/>
          </a:p>
          <a:p>
            <a:r>
              <a:rPr lang="en-US" dirty="0" smtClean="0"/>
              <a:t>import </a:t>
            </a:r>
            <a:r>
              <a:rPr lang="en-US" dirty="0" err="1" smtClean="0"/>
              <a:t>org.springframework.context.annotation</a:t>
            </a:r>
            <a:r>
              <a:rPr lang="en-US" dirty="0" smtClean="0"/>
              <a:t>.*;</a:t>
            </a:r>
          </a:p>
          <a:p>
            <a:r>
              <a:rPr lang="en-US" dirty="0" smtClean="0"/>
              <a:t>import org.springframework.security.config.annotation.authentication.builders.*;</a:t>
            </a:r>
          </a:p>
          <a:p>
            <a:r>
              <a:rPr lang="en-US" dirty="0" smtClean="0"/>
              <a:t>import org.springframework.security.config.annotation.web.configuration.*;</a:t>
            </a:r>
          </a:p>
          <a:p>
            <a:endParaRPr lang="en-US" dirty="0" smtClean="0"/>
          </a:p>
          <a:p>
            <a:r>
              <a:rPr lang="en-US" dirty="0" smtClean="0"/>
              <a:t>@</a:t>
            </a:r>
            <a:r>
              <a:rPr lang="en-US" dirty="0" err="1" smtClean="0"/>
              <a:t>EnableWebSecurity</a:t>
            </a:r>
            <a:endParaRPr lang="en-US" dirty="0" smtClean="0"/>
          </a:p>
          <a:p>
            <a:r>
              <a:rPr lang="en-US" dirty="0" smtClean="0"/>
              <a:t>public class </a:t>
            </a:r>
            <a:r>
              <a:rPr lang="en-US" dirty="0" err="1" smtClean="0"/>
              <a:t>WebSecurityConfig</a:t>
            </a:r>
            <a:r>
              <a:rPr lang="en-US" dirty="0" smtClean="0"/>
              <a:t> extends </a:t>
            </a:r>
            <a:r>
              <a:rPr lang="en-US" dirty="0" err="1" smtClean="0"/>
              <a:t>WebSecurityConfigurerAdapter</a:t>
            </a:r>
            <a:r>
              <a:rPr lang="en-US" dirty="0" smtClean="0"/>
              <a:t> {</a:t>
            </a:r>
          </a:p>
          <a:p>
            <a:endParaRPr lang="en-US" dirty="0" smtClean="0"/>
          </a:p>
          <a:p>
            <a:r>
              <a:rPr lang="en-US" dirty="0" smtClean="0"/>
              <a:t>	@</a:t>
            </a:r>
            <a:r>
              <a:rPr lang="en-US" dirty="0" err="1" smtClean="0"/>
              <a:t>Autowired</a:t>
            </a:r>
            <a:endParaRPr lang="en-US" dirty="0" smtClean="0"/>
          </a:p>
          <a:p>
            <a:r>
              <a:rPr lang="en-US" dirty="0" smtClean="0"/>
              <a:t>	public void </a:t>
            </a:r>
            <a:r>
              <a:rPr lang="en-US" dirty="0" err="1" smtClean="0"/>
              <a:t>configureGlobal</a:t>
            </a:r>
            <a:r>
              <a:rPr lang="en-US" dirty="0" smtClean="0"/>
              <a:t>(</a:t>
            </a:r>
            <a:r>
              <a:rPr lang="en-US" dirty="0" err="1" smtClean="0"/>
              <a:t>AuthenticationManagerBuilder</a:t>
            </a:r>
            <a:r>
              <a:rPr lang="en-US" dirty="0" smtClean="0"/>
              <a:t> </a:t>
            </a:r>
            <a:r>
              <a:rPr lang="en-US" dirty="0" err="1" smtClean="0"/>
              <a:t>auth</a:t>
            </a:r>
            <a:r>
              <a:rPr lang="en-US" dirty="0" smtClean="0"/>
              <a:t>) throws Exception {</a:t>
            </a:r>
          </a:p>
          <a:p>
            <a:r>
              <a:rPr lang="en-US" dirty="0" smtClean="0"/>
              <a:t>		</a:t>
            </a:r>
            <a:r>
              <a:rPr lang="en-US" dirty="0" err="1" smtClean="0"/>
              <a:t>auth</a:t>
            </a:r>
            <a:endParaRPr lang="en-US" dirty="0" smtClean="0"/>
          </a:p>
          <a:p>
            <a:r>
              <a:rPr lang="en-US" dirty="0" smtClean="0"/>
              <a:t>			.</a:t>
            </a:r>
            <a:r>
              <a:rPr lang="en-US" dirty="0" err="1" smtClean="0"/>
              <a:t>inMemoryAuthentication</a:t>
            </a:r>
            <a:r>
              <a:rPr lang="en-US" dirty="0" smtClean="0"/>
              <a:t>()</a:t>
            </a:r>
          </a:p>
          <a:p>
            <a:r>
              <a:rPr lang="en-US" dirty="0" smtClean="0"/>
              <a:t>				.</a:t>
            </a:r>
            <a:r>
              <a:rPr lang="en-US" dirty="0" err="1" smtClean="0"/>
              <a:t>withUser</a:t>
            </a:r>
            <a:r>
              <a:rPr lang="en-US" dirty="0" smtClean="0"/>
              <a:t>("user").password("password").roles("USER");</a:t>
            </a:r>
          </a:p>
          <a:p>
            <a:r>
              <a:rPr lang="en-US" dirty="0" smtClean="0"/>
              <a:t>	}</a:t>
            </a:r>
          </a:p>
          <a:p>
            <a:r>
              <a:rPr lang="en-US" dirty="0" smtClean="0"/>
              <a:t>}</a:t>
            </a:r>
            <a:endParaRPr lang="en-US" dirty="0"/>
          </a:p>
        </p:txBody>
      </p:sp>
    </p:spTree>
    <p:extLst>
      <p:ext uri="{BB962C8B-B14F-4D97-AF65-F5344CB8AC3E}">
        <p14:creationId xmlns:p14="http://schemas.microsoft.com/office/powerpoint/2010/main" val="203391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t>configureGlobal</a:t>
            </a:r>
            <a:r>
              <a:rPr lang="zh-CN" altLang="en-US" dirty="0" smtClean="0"/>
              <a:t>方法的名字不重要，然而，重要的是只在一个被</a:t>
            </a:r>
            <a:r>
              <a:rPr lang="en-US" altLang="zh-CN" dirty="0" smtClean="0"/>
              <a:t>@</a:t>
            </a:r>
            <a:r>
              <a:rPr lang="en-US" dirty="0" err="1" smtClean="0"/>
              <a:t>EnableWebSecurity</a:t>
            </a:r>
            <a:r>
              <a:rPr lang="en-US" dirty="0" smtClean="0"/>
              <a:t>, @</a:t>
            </a:r>
            <a:r>
              <a:rPr lang="en-US" dirty="0" err="1" smtClean="0"/>
              <a:t>EnableGlobalMethodSecurity</a:t>
            </a:r>
            <a:r>
              <a:rPr lang="en-US" dirty="0" smtClean="0"/>
              <a:t>，</a:t>
            </a:r>
            <a:r>
              <a:rPr lang="zh-CN" altLang="en-US" dirty="0" smtClean="0"/>
              <a:t>或者</a:t>
            </a:r>
            <a:r>
              <a:rPr lang="en-US" altLang="zh-CN" dirty="0" smtClean="0"/>
              <a:t>@</a:t>
            </a:r>
            <a:r>
              <a:rPr lang="en-US" dirty="0" err="1" smtClean="0"/>
              <a:t>EnableGlobalAuthentication</a:t>
            </a:r>
            <a:r>
              <a:rPr lang="zh-CN" altLang="en-US" dirty="0" smtClean="0"/>
              <a:t>注解的类中配置</a:t>
            </a:r>
            <a:r>
              <a:rPr lang="en-US" dirty="0" err="1" smtClean="0"/>
              <a:t>AuthenticationManagerBuilder</a:t>
            </a:r>
            <a:r>
              <a:rPr lang="en-US" dirty="0" smtClean="0"/>
              <a:t>，</a:t>
            </a:r>
            <a:r>
              <a:rPr lang="zh-CN" altLang="en-US" dirty="0" smtClean="0"/>
              <a:t>否则会有不可预知的后果。</a:t>
            </a:r>
            <a:endParaRPr lang="en-US" dirty="0"/>
          </a:p>
        </p:txBody>
      </p:sp>
    </p:spTree>
    <p:extLst>
      <p:ext uri="{BB962C8B-B14F-4D97-AF65-F5344CB8AC3E}">
        <p14:creationId xmlns:p14="http://schemas.microsoft.com/office/powerpoint/2010/main" val="277567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zh-CN" altLang="en-US" dirty="0" smtClean="0"/>
              <a:t>真的是没有太多的配置，但它确实有很多功能，你可以在下面找到功能摘要</a:t>
            </a:r>
            <a:r>
              <a:rPr lang="en-US" altLang="zh-CN" dirty="0" smtClean="0"/>
              <a:t>:</a:t>
            </a:r>
          </a:p>
          <a:p>
            <a:r>
              <a:rPr lang="zh-CN" altLang="en-US" dirty="0" smtClean="0"/>
              <a:t>在你的应用程序中对每个</a:t>
            </a:r>
            <a:r>
              <a:rPr lang="en-US" dirty="0" smtClean="0"/>
              <a:t>URL</a:t>
            </a:r>
            <a:r>
              <a:rPr lang="zh-CN" altLang="en-US" dirty="0" smtClean="0"/>
              <a:t>进行验证</a:t>
            </a:r>
          </a:p>
          <a:p>
            <a:r>
              <a:rPr lang="zh-CN" altLang="en-US" dirty="0" smtClean="0"/>
              <a:t>为你生成一个登陆表单</a:t>
            </a:r>
          </a:p>
          <a:p>
            <a:r>
              <a:rPr lang="zh-CN" altLang="en-US" dirty="0" smtClean="0"/>
              <a:t>允许使用用户名 </a:t>
            </a:r>
            <a:r>
              <a:rPr lang="en-US" dirty="0" smtClean="0"/>
              <a:t>Username user </a:t>
            </a:r>
            <a:r>
              <a:rPr lang="zh-CN" altLang="en-US" dirty="0" smtClean="0"/>
              <a:t>和密码 </a:t>
            </a:r>
            <a:r>
              <a:rPr lang="en-US" dirty="0" smtClean="0"/>
              <a:t>Password </a:t>
            </a:r>
            <a:r>
              <a:rPr lang="en-US" dirty="0" err="1" smtClean="0"/>
              <a:t>password</a:t>
            </a:r>
            <a:r>
              <a:rPr lang="en-US" dirty="0" smtClean="0"/>
              <a:t> </a:t>
            </a:r>
            <a:r>
              <a:rPr lang="zh-CN" altLang="en-US" dirty="0" smtClean="0"/>
              <a:t>使用验证表单进行验证。</a:t>
            </a:r>
          </a:p>
          <a:p>
            <a:r>
              <a:rPr lang="zh-CN" altLang="en-US" dirty="0" smtClean="0"/>
              <a:t>允许用户登出</a:t>
            </a:r>
          </a:p>
          <a:p>
            <a:r>
              <a:rPr lang="en-US" dirty="0" smtClean="0"/>
              <a:t>CSRF attack CSPF</a:t>
            </a:r>
            <a:r>
              <a:rPr lang="zh-CN" altLang="en-US" dirty="0" smtClean="0"/>
              <a:t>攻击防范</a:t>
            </a:r>
          </a:p>
          <a:p>
            <a:r>
              <a:rPr lang="en-US" dirty="0" smtClean="0"/>
              <a:t>Session Fixation Session</a:t>
            </a:r>
            <a:r>
              <a:rPr lang="zh-CN" altLang="en-US" dirty="0" smtClean="0"/>
              <a:t>保护</a:t>
            </a:r>
            <a:endParaRPr lang="en-US" dirty="0"/>
          </a:p>
        </p:txBody>
      </p:sp>
    </p:spTree>
    <p:extLst>
      <p:ext uri="{BB962C8B-B14F-4D97-AF65-F5344CB8AC3E}">
        <p14:creationId xmlns:p14="http://schemas.microsoft.com/office/powerpoint/2010/main" val="270324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normAutofit/>
          </a:bodyPr>
          <a:lstStyle/>
          <a:p>
            <a:r>
              <a:rPr lang="zh-CN" altLang="en-US" dirty="0" smtClean="0"/>
              <a:t>安全 </a:t>
            </a:r>
            <a:r>
              <a:rPr lang="en-US" dirty="0" smtClean="0"/>
              <a:t>Header </a:t>
            </a:r>
            <a:r>
              <a:rPr lang="zh-CN" altLang="en-US" dirty="0" smtClean="0"/>
              <a:t>集成</a:t>
            </a:r>
          </a:p>
          <a:p>
            <a:pPr lvl="1"/>
            <a:r>
              <a:rPr lang="en-US" dirty="0" smtClean="0"/>
              <a:t>HTTP Strict Transport Security </a:t>
            </a:r>
            <a:r>
              <a:rPr lang="zh-CN" altLang="en-US" dirty="0" smtClean="0"/>
              <a:t>对安全要求严格的</a:t>
            </a:r>
            <a:r>
              <a:rPr lang="en-US" dirty="0" smtClean="0"/>
              <a:t>HTTP</a:t>
            </a:r>
            <a:r>
              <a:rPr lang="zh-CN" altLang="en-US" dirty="0" smtClean="0"/>
              <a:t>传输安全</a:t>
            </a:r>
          </a:p>
          <a:p>
            <a:pPr lvl="1"/>
            <a:r>
              <a:rPr lang="en-US" dirty="0" smtClean="0"/>
              <a:t>X-Content-Type-Options </a:t>
            </a:r>
            <a:r>
              <a:rPr lang="en-US" dirty="0" err="1" smtClean="0"/>
              <a:t>X-Content-Type-Options</a:t>
            </a:r>
            <a:r>
              <a:rPr lang="zh-CN" altLang="en-US" dirty="0" smtClean="0"/>
              <a:t>集成</a:t>
            </a:r>
          </a:p>
          <a:p>
            <a:pPr lvl="1"/>
            <a:r>
              <a:rPr lang="zh-CN" altLang="en-US" dirty="0" smtClean="0"/>
              <a:t>缓存控制（稍后可以允许你缓存静态资源）</a:t>
            </a:r>
          </a:p>
          <a:p>
            <a:pPr lvl="1"/>
            <a:r>
              <a:rPr lang="en-US" dirty="0" smtClean="0"/>
              <a:t>X-XSS-Protection </a:t>
            </a:r>
            <a:r>
              <a:rPr lang="en-US" dirty="0" err="1" smtClean="0"/>
              <a:t>X-XSS-Protection</a:t>
            </a:r>
            <a:r>
              <a:rPr lang="zh-CN" altLang="en-US" dirty="0" smtClean="0"/>
              <a:t>集成</a:t>
            </a:r>
          </a:p>
          <a:p>
            <a:pPr lvl="1"/>
            <a:r>
              <a:rPr lang="en-US" dirty="0" smtClean="0"/>
              <a:t>X-Frame-Options </a:t>
            </a:r>
            <a:r>
              <a:rPr lang="zh-CN" altLang="en-US" dirty="0" smtClean="0"/>
              <a:t>集成防止点击劫持 </a:t>
            </a:r>
            <a:r>
              <a:rPr lang="en-US" dirty="0" smtClean="0"/>
              <a:t>Clickjacking</a:t>
            </a:r>
          </a:p>
          <a:p>
            <a:r>
              <a:rPr lang="zh-CN" altLang="en-US" dirty="0" smtClean="0"/>
              <a:t>和以下 </a:t>
            </a:r>
            <a:r>
              <a:rPr lang="en-US" dirty="0" smtClean="0"/>
              <a:t>Servlet API </a:t>
            </a:r>
            <a:r>
              <a:rPr lang="zh-CN" altLang="en-US" dirty="0" smtClean="0"/>
              <a:t>方法集成</a:t>
            </a:r>
          </a:p>
          <a:p>
            <a:pPr lvl="1"/>
            <a:r>
              <a:rPr lang="en-US" dirty="0" err="1" smtClean="0"/>
              <a:t>HttpServletRequest#getRemoteUser</a:t>
            </a:r>
            <a:r>
              <a:rPr lang="en-US" dirty="0" smtClean="0"/>
              <a:t>()</a:t>
            </a:r>
          </a:p>
          <a:p>
            <a:pPr lvl="1"/>
            <a:r>
              <a:rPr lang="en-US" dirty="0" err="1" smtClean="0"/>
              <a:t>HttpServletRequest.html#getUserPrincipal</a:t>
            </a:r>
            <a:r>
              <a:rPr lang="en-US" dirty="0" smtClean="0"/>
              <a:t>()</a:t>
            </a:r>
          </a:p>
          <a:p>
            <a:pPr lvl="1"/>
            <a:r>
              <a:rPr lang="en-US" dirty="0" err="1" smtClean="0"/>
              <a:t>HttpServletRequest.html#isUserInRole</a:t>
            </a:r>
            <a:r>
              <a:rPr lang="en-US" dirty="0" smtClean="0"/>
              <a:t>(</a:t>
            </a:r>
            <a:r>
              <a:rPr lang="en-US" dirty="0" err="1" smtClean="0"/>
              <a:t>java.lang.String</a:t>
            </a:r>
            <a:r>
              <a:rPr lang="en-US" dirty="0" smtClean="0"/>
              <a:t>)</a:t>
            </a:r>
          </a:p>
          <a:p>
            <a:pPr lvl="1"/>
            <a:r>
              <a:rPr lang="en-US" dirty="0" err="1" smtClean="0"/>
              <a:t>HttpServletRequest.html#login</a:t>
            </a:r>
            <a:r>
              <a:rPr lang="en-US" dirty="0" smtClean="0"/>
              <a:t>(</a:t>
            </a:r>
            <a:r>
              <a:rPr lang="en-US" dirty="0" err="1" smtClean="0"/>
              <a:t>java.lang.String</a:t>
            </a:r>
            <a:r>
              <a:rPr lang="en-US" dirty="0" smtClean="0"/>
              <a:t>, </a:t>
            </a:r>
            <a:r>
              <a:rPr lang="en-US" dirty="0" err="1" smtClean="0"/>
              <a:t>java.lang.String</a:t>
            </a:r>
            <a:r>
              <a:rPr lang="en-US" dirty="0" smtClean="0"/>
              <a:t>)</a:t>
            </a:r>
          </a:p>
          <a:p>
            <a:pPr lvl="1"/>
            <a:r>
              <a:rPr lang="en-US" dirty="0" err="1" smtClean="0"/>
              <a:t>HttpServletRequest.html#logout</a:t>
            </a:r>
            <a:r>
              <a:rPr lang="en-US" dirty="0" smtClean="0"/>
              <a:t>()</a:t>
            </a:r>
            <a:endParaRPr lang="en-US" dirty="0"/>
          </a:p>
        </p:txBody>
      </p:sp>
    </p:spTree>
    <p:extLst>
      <p:ext uri="{BB962C8B-B14F-4D97-AF65-F5344CB8AC3E}">
        <p14:creationId xmlns:p14="http://schemas.microsoft.com/office/powerpoint/2010/main" val="13541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AbstractSecurityWebApplicationInitializer</a:t>
            </a:r>
            <a:endParaRPr lang="en-US" dirty="0"/>
          </a:p>
        </p:txBody>
      </p:sp>
      <p:sp>
        <p:nvSpPr>
          <p:cNvPr id="3" name="Content Placeholder 2"/>
          <p:cNvSpPr>
            <a:spLocks noGrp="1"/>
          </p:cNvSpPr>
          <p:nvPr>
            <p:ph idx="1"/>
          </p:nvPr>
        </p:nvSpPr>
        <p:spPr/>
        <p:txBody>
          <a:bodyPr/>
          <a:lstStyle/>
          <a:p>
            <a:pPr marL="0" indent="0">
              <a:buNone/>
            </a:pPr>
            <a:r>
              <a:rPr lang="zh-CN" altLang="en-US" dirty="0" smtClean="0"/>
              <a:t>下一步是在</a:t>
            </a:r>
            <a:r>
              <a:rPr lang="en-US" dirty="0" smtClean="0"/>
              <a:t>war</a:t>
            </a:r>
            <a:r>
              <a:rPr lang="zh-CN" altLang="en-US" dirty="0" smtClean="0"/>
              <a:t>里注册</a:t>
            </a:r>
            <a:r>
              <a:rPr lang="en-US" dirty="0" err="1" smtClean="0"/>
              <a:t>springSecurityFilterChain</a:t>
            </a:r>
            <a:r>
              <a:rPr lang="en-US" dirty="0" smtClean="0"/>
              <a:t>。</a:t>
            </a:r>
            <a:r>
              <a:rPr lang="zh-CN" altLang="en-US" dirty="0" smtClean="0"/>
              <a:t>这可以通过</a:t>
            </a:r>
            <a:r>
              <a:rPr lang="en-US" dirty="0" smtClean="0"/>
              <a:t>Spring</a:t>
            </a:r>
            <a:r>
              <a:rPr lang="zh-CN" altLang="en-US" dirty="0" smtClean="0"/>
              <a:t>在</a:t>
            </a:r>
            <a:r>
              <a:rPr lang="en-US" dirty="0" smtClean="0"/>
              <a:t>Servlet 3.0+</a:t>
            </a:r>
            <a:r>
              <a:rPr lang="zh-CN" altLang="en-US" dirty="0" smtClean="0"/>
              <a:t>环境中对 </a:t>
            </a:r>
            <a:r>
              <a:rPr lang="en-US" dirty="0" smtClean="0"/>
              <a:t>Spring’s </a:t>
            </a:r>
            <a:r>
              <a:rPr lang="en-US" dirty="0" err="1" smtClean="0"/>
              <a:t>WebApplicationInitializer</a:t>
            </a:r>
            <a:r>
              <a:rPr lang="en-US" dirty="0" smtClean="0"/>
              <a:t> </a:t>
            </a:r>
            <a:r>
              <a:rPr lang="en-US" dirty="0" err="1" smtClean="0"/>
              <a:t>supportWebApplicationInitializer</a:t>
            </a:r>
            <a:r>
              <a:rPr lang="zh-CN" altLang="en-US" dirty="0" smtClean="0"/>
              <a:t>的支持进行了</a:t>
            </a:r>
            <a:r>
              <a:rPr lang="en-US" dirty="0" smtClean="0"/>
              <a:t>java</a:t>
            </a:r>
            <a:r>
              <a:rPr lang="zh-CN" altLang="en-US" dirty="0" smtClean="0"/>
              <a:t>配置，</a:t>
            </a:r>
            <a:r>
              <a:rPr lang="en-US" dirty="0" smtClean="0"/>
              <a:t>Spring Security</a:t>
            </a:r>
            <a:r>
              <a:rPr lang="zh-CN" altLang="en-US" dirty="0" smtClean="0"/>
              <a:t>提供了基本的抽象类 </a:t>
            </a:r>
            <a:r>
              <a:rPr lang="en-US" dirty="0" err="1" smtClean="0"/>
              <a:t>AbstractSecurityWebApplicationInitializer</a:t>
            </a:r>
            <a:r>
              <a:rPr lang="zh-CN" altLang="en-US" dirty="0" smtClean="0"/>
              <a:t>这可以确保</a:t>
            </a:r>
            <a:r>
              <a:rPr lang="en-US" dirty="0" err="1" smtClean="0"/>
              <a:t>springSecurityFilterChain</a:t>
            </a:r>
            <a:r>
              <a:rPr lang="en-US" dirty="0" smtClean="0"/>
              <a:t> </a:t>
            </a:r>
            <a:r>
              <a:rPr lang="zh-CN" altLang="en-US" dirty="0" smtClean="0"/>
              <a:t>已经被注册。我们使用</a:t>
            </a:r>
            <a:r>
              <a:rPr lang="en-US" dirty="0" err="1" smtClean="0"/>
              <a:t>AbstractSecurityWebApplicationInitializer</a:t>
            </a:r>
            <a:r>
              <a:rPr lang="en-US" dirty="0" smtClean="0"/>
              <a:t> </a:t>
            </a:r>
            <a:r>
              <a:rPr lang="zh-CN" altLang="en-US" dirty="0" smtClean="0"/>
              <a:t>的不同方式取决于你是已经在使用</a:t>
            </a:r>
            <a:r>
              <a:rPr lang="en-US" dirty="0" smtClean="0"/>
              <a:t>Spring</a:t>
            </a:r>
            <a:r>
              <a:rPr lang="zh-CN" altLang="en-US" dirty="0" smtClean="0"/>
              <a:t>框架还是只是用了</a:t>
            </a:r>
            <a:r>
              <a:rPr lang="en-US" dirty="0" smtClean="0"/>
              <a:t>Spring Security。</a:t>
            </a:r>
            <a:endParaRPr lang="en-US" dirty="0"/>
          </a:p>
        </p:txBody>
      </p:sp>
    </p:spTree>
    <p:extLst>
      <p:ext uri="{BB962C8B-B14F-4D97-AF65-F5344CB8AC3E}">
        <p14:creationId xmlns:p14="http://schemas.microsoft.com/office/powerpoint/2010/main" val="197374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AbstractSecurityWebApplicationInitializer</a:t>
            </a:r>
            <a:r>
              <a:rPr lang="en-US" dirty="0"/>
              <a:t> </a:t>
            </a:r>
            <a:r>
              <a:rPr lang="zh-CN" altLang="en-US" dirty="0"/>
              <a:t>不与</a:t>
            </a:r>
            <a:r>
              <a:rPr lang="en-US" dirty="0"/>
              <a:t>Spring</a:t>
            </a:r>
            <a:r>
              <a:rPr lang="zh-CN" altLang="en-US" dirty="0"/>
              <a:t>一起使</a:t>
            </a:r>
            <a:r>
              <a:rPr lang="zh-CN" altLang="en-US" dirty="0" smtClean="0"/>
              <a:t>用</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如果你没有使用</a:t>
            </a:r>
            <a:r>
              <a:rPr lang="en-US" dirty="0" smtClean="0"/>
              <a:t>Spring MVC </a:t>
            </a:r>
            <a:r>
              <a:rPr lang="zh-CN" altLang="en-US" dirty="0" smtClean="0"/>
              <a:t>或</a:t>
            </a:r>
            <a:r>
              <a:rPr lang="en-US" dirty="0" smtClean="0"/>
              <a:t>Spring，</a:t>
            </a:r>
            <a:r>
              <a:rPr lang="zh-CN" altLang="en-US" dirty="0" smtClean="0"/>
              <a:t>你需要传递 </a:t>
            </a:r>
            <a:r>
              <a:rPr lang="en-US" dirty="0" err="1" smtClean="0"/>
              <a:t>WebSecurityConfig</a:t>
            </a:r>
            <a:r>
              <a:rPr lang="en-US" dirty="0" smtClean="0"/>
              <a:t> </a:t>
            </a:r>
            <a:r>
              <a:rPr lang="zh-CN" altLang="en-US" dirty="0" smtClean="0"/>
              <a:t>到超类来确保配置被使用，你可以参考下面的例子</a:t>
            </a:r>
            <a:r>
              <a:rPr lang="en-US" altLang="zh-CN" dirty="0" smtClean="0"/>
              <a:t>:</a:t>
            </a:r>
          </a:p>
          <a:p>
            <a:pPr marL="0" indent="0">
              <a:buNone/>
            </a:pPr>
            <a:r>
              <a:rPr lang="en-US" dirty="0" smtClean="0"/>
              <a:t>import </a:t>
            </a:r>
            <a:r>
              <a:rPr lang="en-US" dirty="0" err="1" smtClean="0"/>
              <a:t>org.springframework.security.web.context</a:t>
            </a:r>
            <a:r>
              <a:rPr lang="en-US" dirty="0" smtClean="0"/>
              <a:t>.*;</a:t>
            </a:r>
          </a:p>
          <a:p>
            <a:pPr marL="0" indent="0">
              <a:buNone/>
            </a:pPr>
            <a:r>
              <a:rPr lang="en-US" dirty="0" smtClean="0"/>
              <a:t>public class </a:t>
            </a:r>
            <a:r>
              <a:rPr lang="en-US" dirty="0" err="1" smtClean="0"/>
              <a:t>SecurityWebApplicationInitializer</a:t>
            </a:r>
            <a:endParaRPr lang="en-US" dirty="0" smtClean="0"/>
          </a:p>
          <a:p>
            <a:pPr marL="0" indent="0">
              <a:buNone/>
            </a:pPr>
            <a:r>
              <a:rPr lang="en-US" dirty="0" smtClean="0"/>
              <a:t>	extends </a:t>
            </a:r>
            <a:r>
              <a:rPr lang="en-US" dirty="0" err="1" smtClean="0"/>
              <a:t>AbstractSecurityWebApplicationInitializer</a:t>
            </a:r>
            <a:r>
              <a:rPr lang="en-US" dirty="0" smtClean="0"/>
              <a:t> {</a:t>
            </a:r>
          </a:p>
          <a:p>
            <a:pPr marL="0" indent="0">
              <a:buNone/>
            </a:pPr>
            <a:endParaRPr lang="en-US" dirty="0" smtClean="0"/>
          </a:p>
          <a:p>
            <a:pPr marL="0" indent="0">
              <a:buNone/>
            </a:pPr>
            <a:r>
              <a:rPr lang="en-US" dirty="0" smtClean="0"/>
              <a:t>	public </a:t>
            </a:r>
            <a:r>
              <a:rPr lang="en-US" dirty="0" err="1" smtClean="0"/>
              <a:t>SecurityWebApplicationInitializer</a:t>
            </a:r>
            <a:r>
              <a:rPr lang="en-US" dirty="0" smtClean="0"/>
              <a:t>() {</a:t>
            </a:r>
          </a:p>
          <a:p>
            <a:pPr marL="0" indent="0">
              <a:buNone/>
            </a:pPr>
            <a:r>
              <a:rPr lang="en-US" dirty="0" smtClean="0"/>
              <a:t>		super(</a:t>
            </a:r>
            <a:r>
              <a:rPr lang="en-US" dirty="0" err="1" smtClean="0"/>
              <a:t>WebSecurityConfig.class</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262748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SecurityWebApplicationInitializer</a:t>
            </a:r>
            <a:r>
              <a:rPr lang="en-US" dirty="0" smtClean="0"/>
              <a:t> </a:t>
            </a:r>
            <a:r>
              <a:rPr lang="zh-CN" altLang="en-US" dirty="0" smtClean="0"/>
              <a:t>将会做下面的事情</a:t>
            </a:r>
            <a:r>
              <a:rPr lang="en-US" altLang="zh-CN" dirty="0" smtClean="0"/>
              <a:t>:</a:t>
            </a:r>
          </a:p>
          <a:p>
            <a:r>
              <a:rPr lang="zh-CN" altLang="en-US" dirty="0" smtClean="0"/>
              <a:t>自动为你的应用程序的每个</a:t>
            </a:r>
            <a:r>
              <a:rPr lang="en-US" dirty="0" smtClean="0"/>
              <a:t>URL</a:t>
            </a:r>
            <a:r>
              <a:rPr lang="zh-CN" altLang="en-US" dirty="0" smtClean="0"/>
              <a:t>注册 </a:t>
            </a:r>
            <a:r>
              <a:rPr lang="en-US" dirty="0" err="1" smtClean="0"/>
              <a:t>springSecurityFilterChain</a:t>
            </a:r>
            <a:r>
              <a:rPr lang="zh-CN" altLang="en-US" dirty="0" smtClean="0"/>
              <a:t>过滤器</a:t>
            </a:r>
          </a:p>
          <a:p>
            <a:r>
              <a:rPr lang="zh-CN" altLang="en-US" dirty="0" smtClean="0"/>
              <a:t>添加一个</a:t>
            </a:r>
            <a:r>
              <a:rPr lang="en-US" dirty="0" err="1" smtClean="0"/>
              <a:t>ContextLoadListener</a:t>
            </a:r>
            <a:r>
              <a:rPr lang="en-US" dirty="0" smtClean="0"/>
              <a:t> </a:t>
            </a:r>
            <a:r>
              <a:rPr lang="zh-CN" altLang="en-US" dirty="0" smtClean="0"/>
              <a:t>用来载入 </a:t>
            </a:r>
            <a:r>
              <a:rPr lang="en-US" dirty="0" err="1" smtClean="0"/>
              <a:t>WebSecurityConfig</a:t>
            </a:r>
            <a:r>
              <a:rPr lang="en-US" dirty="0" smtClean="0"/>
              <a:t>.</a:t>
            </a:r>
            <a:endParaRPr lang="en-US" dirty="0"/>
          </a:p>
        </p:txBody>
      </p:sp>
    </p:spTree>
    <p:extLst>
      <p:ext uri="{BB962C8B-B14F-4D97-AF65-F5344CB8AC3E}">
        <p14:creationId xmlns:p14="http://schemas.microsoft.com/office/powerpoint/2010/main" val="362551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Security</a:t>
            </a:r>
            <a:r>
              <a:rPr lang="zh-CN" altLang="en-US" dirty="0"/>
              <a:t>是什么</a:t>
            </a:r>
            <a:r>
              <a:rPr lang="en-US" altLang="zh-CN" dirty="0" smtClean="0"/>
              <a:t>?</a:t>
            </a:r>
            <a:endParaRPr lang="en-US" dirty="0"/>
          </a:p>
        </p:txBody>
      </p:sp>
      <p:sp>
        <p:nvSpPr>
          <p:cNvPr id="3" name="Content Placeholder 2"/>
          <p:cNvSpPr>
            <a:spLocks noGrp="1"/>
          </p:cNvSpPr>
          <p:nvPr>
            <p:ph idx="1"/>
          </p:nvPr>
        </p:nvSpPr>
        <p:spPr/>
        <p:txBody>
          <a:bodyPr>
            <a:normAutofit fontScale="92500"/>
          </a:bodyPr>
          <a:lstStyle/>
          <a:p>
            <a:r>
              <a:rPr lang="en-US" altLang="zh-CN" dirty="0"/>
              <a:t>Spring Security </a:t>
            </a:r>
            <a:r>
              <a:rPr lang="zh-CN" altLang="en-US" dirty="0"/>
              <a:t>提供了基于</a:t>
            </a:r>
            <a:r>
              <a:rPr lang="en-US" altLang="zh-CN" dirty="0" err="1"/>
              <a:t>javaEE</a:t>
            </a:r>
            <a:r>
              <a:rPr lang="zh-CN" altLang="en-US" dirty="0"/>
              <a:t>的企业应有个你软件全面的安全服务。这里特别强调支持使用</a:t>
            </a:r>
            <a:r>
              <a:rPr lang="en-US" altLang="zh-CN" dirty="0" err="1"/>
              <a:t>SPring</a:t>
            </a:r>
            <a:r>
              <a:rPr lang="zh-CN" altLang="en-US" dirty="0"/>
              <a:t>框架构件的项目，</a:t>
            </a:r>
            <a:r>
              <a:rPr lang="en-US" altLang="zh-CN" dirty="0"/>
              <a:t>Spring</a:t>
            </a:r>
            <a:r>
              <a:rPr lang="zh-CN" altLang="en-US" dirty="0"/>
              <a:t>框架是企业软件开发</a:t>
            </a:r>
            <a:r>
              <a:rPr lang="en-US" altLang="zh-CN" dirty="0" err="1"/>
              <a:t>javaEE</a:t>
            </a:r>
            <a:r>
              <a:rPr lang="zh-CN" altLang="en-US" dirty="0"/>
              <a:t>方案的领导者。如果你还没有使用</a:t>
            </a:r>
            <a:r>
              <a:rPr lang="en-US" altLang="zh-CN" dirty="0"/>
              <a:t>Spring</a:t>
            </a:r>
            <a:r>
              <a:rPr lang="zh-CN" altLang="en-US" dirty="0"/>
              <a:t>来开发企业应用程序，我们热忱的鼓励你仔细的看一看。熟悉</a:t>
            </a:r>
            <a:r>
              <a:rPr lang="en-US" altLang="zh-CN" dirty="0"/>
              <a:t>Spring</a:t>
            </a:r>
            <a:r>
              <a:rPr lang="zh-CN" altLang="en-US" dirty="0"/>
              <a:t>特别是一来注入原理两帮助你更快更方便的使用</a:t>
            </a:r>
            <a:r>
              <a:rPr lang="en-US" altLang="zh-CN" dirty="0"/>
              <a:t>Spring Security</a:t>
            </a:r>
            <a:r>
              <a:rPr lang="zh-CN" altLang="en-US" dirty="0"/>
              <a:t>。</a:t>
            </a:r>
          </a:p>
          <a:p>
            <a:r>
              <a:rPr lang="zh-CN" altLang="en-US" dirty="0"/>
              <a:t>人们使用</a:t>
            </a:r>
            <a:r>
              <a:rPr lang="en-US" altLang="zh-CN" dirty="0"/>
              <a:t>Spring </a:t>
            </a:r>
            <a:r>
              <a:rPr lang="en-US" altLang="zh-CN" dirty="0" err="1"/>
              <a:t>Secruity</a:t>
            </a:r>
            <a:r>
              <a:rPr lang="zh-CN" altLang="en-US" dirty="0"/>
              <a:t>的原因有很多，单大部分都发现了</a:t>
            </a:r>
            <a:r>
              <a:rPr lang="en-US" altLang="zh-CN" dirty="0" err="1"/>
              <a:t>javaEE</a:t>
            </a:r>
            <a:r>
              <a:rPr lang="zh-CN" altLang="en-US" dirty="0"/>
              <a:t>的</a:t>
            </a:r>
            <a:r>
              <a:rPr lang="en-US" altLang="zh-CN" dirty="0"/>
              <a:t>Servlet</a:t>
            </a:r>
            <a:r>
              <a:rPr lang="zh-CN" altLang="en-US" dirty="0"/>
              <a:t>规范或</a:t>
            </a:r>
            <a:r>
              <a:rPr lang="en-US" altLang="zh-CN" dirty="0"/>
              <a:t>EJB</a:t>
            </a:r>
            <a:r>
              <a:rPr lang="zh-CN" altLang="en-US" dirty="0"/>
              <a:t>规范中的安全功能缺乏典型企业应用场景所需的深度。提到这些规范，重要的是要认识到他们在</a:t>
            </a:r>
            <a:r>
              <a:rPr lang="en-US" altLang="zh-CN" dirty="0"/>
              <a:t>WAR</a:t>
            </a:r>
            <a:r>
              <a:rPr lang="zh-CN" altLang="en-US" dirty="0"/>
              <a:t>或</a:t>
            </a:r>
            <a:r>
              <a:rPr lang="en-US" altLang="zh-CN" dirty="0"/>
              <a:t>EAR</a:t>
            </a:r>
            <a:r>
              <a:rPr lang="zh-CN" altLang="en-US" dirty="0"/>
              <a:t>级别无法移植。因此如果你更换服务器环境，这里有典型的大量工作去重新配置你的应用程序员安全到新的目标环境。使用</a:t>
            </a:r>
            <a:r>
              <a:rPr lang="en-US" altLang="zh-CN" dirty="0"/>
              <a:t>Spring Security </a:t>
            </a:r>
            <a:r>
              <a:rPr lang="zh-CN" altLang="en-US" dirty="0"/>
              <a:t>解决了这些问题，也为你提供许多其他有用的，可定制的安全功能。</a:t>
            </a:r>
          </a:p>
          <a:p>
            <a:pPr marL="0" indent="0">
              <a:buNone/>
            </a:pPr>
            <a:endParaRPr lang="en-US" dirty="0"/>
          </a:p>
        </p:txBody>
      </p:sp>
    </p:spTree>
    <p:extLst>
      <p:ext uri="{BB962C8B-B14F-4D97-AF65-F5344CB8AC3E}">
        <p14:creationId xmlns:p14="http://schemas.microsoft.com/office/powerpoint/2010/main" val="1027518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AbstractSecurityWebApplicationInitializer</a:t>
            </a:r>
            <a:r>
              <a:rPr lang="en-US" dirty="0"/>
              <a:t> </a:t>
            </a:r>
            <a:r>
              <a:rPr lang="zh-CN" altLang="en-US" dirty="0"/>
              <a:t>与 </a:t>
            </a:r>
            <a:r>
              <a:rPr lang="en-US" dirty="0"/>
              <a:t>Spring MVC</a:t>
            </a:r>
            <a:r>
              <a:rPr lang="zh-CN" altLang="en-US" dirty="0"/>
              <a:t>一起使</a:t>
            </a:r>
            <a:r>
              <a:rPr lang="zh-CN" altLang="en-US" dirty="0" smtClean="0"/>
              <a:t>用</a:t>
            </a:r>
            <a:endParaRPr lang="en-US" dirty="0"/>
          </a:p>
        </p:txBody>
      </p:sp>
      <p:sp>
        <p:nvSpPr>
          <p:cNvPr id="3" name="Content Placeholder 2"/>
          <p:cNvSpPr>
            <a:spLocks noGrp="1"/>
          </p:cNvSpPr>
          <p:nvPr>
            <p:ph idx="1"/>
          </p:nvPr>
        </p:nvSpPr>
        <p:spPr/>
        <p:txBody>
          <a:bodyPr/>
          <a:lstStyle/>
          <a:p>
            <a:pPr marL="0" indent="0">
              <a:buNone/>
            </a:pPr>
            <a:r>
              <a:rPr lang="zh-CN" altLang="en-US" dirty="0" smtClean="0"/>
              <a:t>如果我们在应用程序的其他地方已经使用了</a:t>
            </a:r>
            <a:r>
              <a:rPr lang="en-US" dirty="0" smtClean="0"/>
              <a:t>Spring，</a:t>
            </a:r>
            <a:r>
              <a:rPr lang="zh-CN" altLang="en-US" dirty="0" smtClean="0"/>
              <a:t>那么我们已经有了一个 </a:t>
            </a:r>
            <a:r>
              <a:rPr lang="en-US" dirty="0" err="1" smtClean="0"/>
              <a:t>WebApplicationInitializer</a:t>
            </a:r>
            <a:r>
              <a:rPr lang="zh-CN" altLang="en-US" dirty="0" smtClean="0"/>
              <a:t>用来载入</a:t>
            </a:r>
            <a:r>
              <a:rPr lang="en-US" dirty="0" smtClean="0"/>
              <a:t>Spring</a:t>
            </a:r>
            <a:r>
              <a:rPr lang="zh-CN" altLang="en-US" dirty="0" smtClean="0"/>
              <a:t>的配置。如果我们使用上面的配置将会得到一个错误。所以我们应该使用已经存在的 </a:t>
            </a:r>
            <a:r>
              <a:rPr lang="en-US" dirty="0" err="1" smtClean="0"/>
              <a:t>ApplicationContext</a:t>
            </a:r>
            <a:r>
              <a:rPr lang="en-US" dirty="0" smtClean="0"/>
              <a:t> </a:t>
            </a:r>
            <a:r>
              <a:rPr lang="zh-CN" altLang="en-US" dirty="0" smtClean="0"/>
              <a:t>注册</a:t>
            </a:r>
            <a:r>
              <a:rPr lang="en-US" dirty="0" smtClean="0"/>
              <a:t>Spring Security。</a:t>
            </a:r>
            <a:r>
              <a:rPr lang="zh-CN" altLang="en-US" dirty="0" smtClean="0"/>
              <a:t>举个例子，如果我们使用</a:t>
            </a:r>
            <a:r>
              <a:rPr lang="en-US" dirty="0" smtClean="0"/>
              <a:t>Spring MVC</a:t>
            </a:r>
            <a:r>
              <a:rPr lang="zh-CN" altLang="en-US" dirty="0" smtClean="0"/>
              <a:t>我们的 </a:t>
            </a:r>
            <a:r>
              <a:rPr lang="en-US" dirty="0" err="1" smtClean="0"/>
              <a:t>SecurityWebApplicationInitializer</a:t>
            </a:r>
            <a:r>
              <a:rPr lang="en-US" dirty="0" smtClean="0"/>
              <a:t> </a:t>
            </a:r>
            <a:r>
              <a:rPr lang="zh-CN" altLang="en-US" dirty="0" smtClean="0"/>
              <a:t>应该看起来和下面差不多</a:t>
            </a:r>
            <a:r>
              <a:rPr lang="en-US" altLang="zh-CN" dirty="0" smtClean="0"/>
              <a:t>:</a:t>
            </a:r>
            <a:endParaRPr lang="en-US" dirty="0"/>
          </a:p>
        </p:txBody>
      </p:sp>
    </p:spTree>
    <p:extLst>
      <p:ext uri="{BB962C8B-B14F-4D97-AF65-F5344CB8AC3E}">
        <p14:creationId xmlns:p14="http://schemas.microsoft.com/office/powerpoint/2010/main" val="3500367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008"/>
            <a:ext cx="10515600" cy="6282047"/>
          </a:xfrm>
        </p:spPr>
        <p:txBody>
          <a:bodyPr>
            <a:normAutofit fontScale="92500" lnSpcReduction="20000"/>
          </a:bodyPr>
          <a:lstStyle/>
          <a:p>
            <a:pPr marL="0" indent="0">
              <a:buNone/>
            </a:pPr>
            <a:r>
              <a:rPr lang="en-US" dirty="0" smtClean="0"/>
              <a:t>import </a:t>
            </a:r>
            <a:r>
              <a:rPr lang="en-US" dirty="0" err="1" smtClean="0"/>
              <a:t>org.springframework.security.web.context</a:t>
            </a:r>
            <a:r>
              <a:rPr lang="en-US" dirty="0" smtClean="0"/>
              <a:t>.*;</a:t>
            </a:r>
          </a:p>
          <a:p>
            <a:pPr marL="0" indent="0">
              <a:buNone/>
            </a:pPr>
            <a:r>
              <a:rPr lang="en-US" dirty="0" smtClean="0"/>
              <a:t>public class </a:t>
            </a:r>
            <a:r>
              <a:rPr lang="en-US" dirty="0" err="1" smtClean="0"/>
              <a:t>SecurityWebApplicationInitializer</a:t>
            </a:r>
            <a:endParaRPr lang="en-US" dirty="0" smtClean="0"/>
          </a:p>
          <a:p>
            <a:pPr marL="0" indent="0">
              <a:buNone/>
            </a:pPr>
            <a:r>
              <a:rPr lang="en-US" dirty="0" smtClean="0"/>
              <a:t>	extends </a:t>
            </a:r>
            <a:r>
              <a:rPr lang="en-US" dirty="0" err="1" smtClean="0"/>
              <a:t>AbstractSecurityWebApplicationInitializer</a:t>
            </a:r>
            <a:r>
              <a:rPr lang="en-US" dirty="0" smtClean="0"/>
              <a:t> {</a:t>
            </a:r>
          </a:p>
          <a:p>
            <a:pPr marL="0" indent="0">
              <a:buNone/>
            </a:pPr>
            <a:r>
              <a:rPr lang="en-US" dirty="0" smtClean="0"/>
              <a:t>}</a:t>
            </a:r>
          </a:p>
          <a:p>
            <a:pPr marL="0" indent="0">
              <a:buNone/>
            </a:pPr>
            <a:r>
              <a:rPr lang="zh-CN" altLang="en-US" dirty="0" smtClean="0"/>
              <a:t>这回简单的只为你的应用程序的所有</a:t>
            </a:r>
            <a:r>
              <a:rPr lang="en-US" dirty="0" smtClean="0"/>
              <a:t>URL</a:t>
            </a:r>
            <a:r>
              <a:rPr lang="zh-CN" altLang="en-US" dirty="0" smtClean="0"/>
              <a:t>注册</a:t>
            </a:r>
            <a:r>
              <a:rPr lang="en-US" dirty="0" err="1" smtClean="0"/>
              <a:t>springSecurityChain</a:t>
            </a:r>
            <a:r>
              <a:rPr lang="zh-CN" altLang="en-US" dirty="0" smtClean="0"/>
              <a:t>过滤器。然后我们需要确保这个</a:t>
            </a:r>
            <a:r>
              <a:rPr lang="en-US" dirty="0" smtClean="0"/>
              <a:t>Security</a:t>
            </a:r>
            <a:r>
              <a:rPr lang="zh-CN" altLang="en-US" dirty="0" smtClean="0"/>
              <a:t>配置被载入到我们已经存在的 </a:t>
            </a:r>
            <a:r>
              <a:rPr lang="en-US" dirty="0" err="1" smtClean="0"/>
              <a:t>WebSecurityConfig</a:t>
            </a:r>
            <a:r>
              <a:rPr lang="en-US" dirty="0" smtClean="0"/>
              <a:t>。</a:t>
            </a:r>
            <a:r>
              <a:rPr lang="zh-CN" altLang="en-US" dirty="0" smtClean="0"/>
              <a:t>例如，如果你使用</a:t>
            </a:r>
            <a:r>
              <a:rPr lang="en-US" dirty="0" smtClean="0"/>
              <a:t>Spring MVC </a:t>
            </a:r>
            <a:r>
              <a:rPr lang="zh-CN" altLang="en-US" dirty="0" smtClean="0"/>
              <a:t>它应该被加入到 </a:t>
            </a:r>
            <a:r>
              <a:rPr lang="en-US" dirty="0" err="1" smtClean="0"/>
              <a:t>getRootConfigClasses</a:t>
            </a:r>
            <a:r>
              <a:rPr lang="en-US" dirty="0" smtClean="0"/>
              <a:t>()</a:t>
            </a:r>
          </a:p>
          <a:p>
            <a:pPr marL="0" indent="0">
              <a:buNone/>
            </a:pPr>
            <a:r>
              <a:rPr lang="en-US" dirty="0" smtClean="0"/>
              <a:t>public class </a:t>
            </a:r>
            <a:r>
              <a:rPr lang="en-US" dirty="0" err="1" smtClean="0"/>
              <a:t>MvcWebApplicationInitializer</a:t>
            </a:r>
            <a:r>
              <a:rPr lang="en-US" dirty="0" smtClean="0"/>
              <a:t> extends</a:t>
            </a:r>
          </a:p>
          <a:p>
            <a:pPr marL="0" indent="0">
              <a:buNone/>
            </a:pPr>
            <a:r>
              <a:rPr lang="en-US" dirty="0" smtClean="0"/>
              <a:t>		</a:t>
            </a:r>
            <a:r>
              <a:rPr lang="en-US" dirty="0" err="1" smtClean="0"/>
              <a:t>AbstractAnnotationConfigDispatcherServletInitializer</a:t>
            </a:r>
            <a:r>
              <a:rPr lang="en-US" dirty="0" smtClean="0"/>
              <a:t> {</a:t>
            </a:r>
          </a:p>
          <a:p>
            <a:pPr marL="0" indent="0">
              <a:buNone/>
            </a:pPr>
            <a:r>
              <a:rPr lang="en-US" dirty="0" smtClean="0"/>
              <a:t>	@Override</a:t>
            </a:r>
          </a:p>
          <a:p>
            <a:pPr marL="0" indent="0">
              <a:buNone/>
            </a:pPr>
            <a:r>
              <a:rPr lang="en-US" dirty="0" smtClean="0"/>
              <a:t>	protected Class&lt;?&gt;[] </a:t>
            </a:r>
            <a:r>
              <a:rPr lang="en-US" dirty="0" err="1" smtClean="0"/>
              <a:t>getRootConfigClasses</a:t>
            </a:r>
            <a:r>
              <a:rPr lang="en-US" dirty="0" smtClean="0"/>
              <a:t>() {</a:t>
            </a:r>
          </a:p>
          <a:p>
            <a:pPr marL="0" indent="0">
              <a:buNone/>
            </a:pPr>
            <a:r>
              <a:rPr lang="en-US" dirty="0" smtClean="0"/>
              <a:t>		return new Class[] { </a:t>
            </a:r>
            <a:r>
              <a:rPr lang="en-US" dirty="0" err="1" smtClean="0"/>
              <a:t>WebSecurityConfig.class</a:t>
            </a:r>
            <a:r>
              <a:rPr lang="en-US" dirty="0" smtClean="0"/>
              <a:t> };</a:t>
            </a:r>
          </a:p>
          <a:p>
            <a:pPr marL="0" indent="0">
              <a:buNone/>
            </a:pPr>
            <a:r>
              <a:rPr lang="en-US" dirty="0" smtClean="0"/>
              <a:t>	}</a:t>
            </a:r>
          </a:p>
          <a:p>
            <a:pPr marL="0" indent="0">
              <a:buNone/>
            </a:pPr>
            <a:r>
              <a:rPr lang="en-US" dirty="0" smtClean="0"/>
              <a:t>	// ... other overrides ...</a:t>
            </a:r>
          </a:p>
          <a:p>
            <a:pPr marL="0" indent="0">
              <a:buNone/>
            </a:pPr>
            <a:r>
              <a:rPr lang="en-US" dirty="0" smtClean="0"/>
              <a:t>}</a:t>
            </a:r>
            <a:endParaRPr lang="en-US" dirty="0"/>
          </a:p>
        </p:txBody>
      </p:sp>
    </p:spTree>
    <p:extLst>
      <p:ext uri="{BB962C8B-B14F-4D97-AF65-F5344CB8AC3E}">
        <p14:creationId xmlns:p14="http://schemas.microsoft.com/office/powerpoint/2010/main" val="2026246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HttpSecurity</a:t>
            </a:r>
            <a:endParaRPr lang="en-US" dirty="0"/>
          </a:p>
        </p:txBody>
      </p:sp>
      <p:sp>
        <p:nvSpPr>
          <p:cNvPr id="3" name="Content Placeholder 2"/>
          <p:cNvSpPr>
            <a:spLocks noGrp="1"/>
          </p:cNvSpPr>
          <p:nvPr>
            <p:ph idx="1"/>
          </p:nvPr>
        </p:nvSpPr>
        <p:spPr/>
        <p:txBody>
          <a:bodyPr/>
          <a:lstStyle/>
          <a:p>
            <a:pPr marL="0" indent="0">
              <a:buNone/>
            </a:pPr>
            <a:r>
              <a:rPr lang="zh-CN" altLang="en-US" dirty="0" smtClean="0"/>
              <a:t>到目前为止我们的</a:t>
            </a:r>
            <a:r>
              <a:rPr lang="en-US" dirty="0" err="1" smtClean="0"/>
              <a:t>WebSecurityConfig</a:t>
            </a:r>
            <a:r>
              <a:rPr lang="zh-CN" altLang="en-US" dirty="0" smtClean="0"/>
              <a:t>只包含了关于如何验证我们的用户的信息。</a:t>
            </a:r>
            <a:r>
              <a:rPr lang="en-US" dirty="0" smtClean="0"/>
              <a:t>Spring Security</a:t>
            </a:r>
            <a:r>
              <a:rPr lang="zh-CN" altLang="en-US" dirty="0" smtClean="0"/>
              <a:t>怎么知道我们相对所有的用户进行验证？</a:t>
            </a:r>
            <a:r>
              <a:rPr lang="en-US" dirty="0" smtClean="0"/>
              <a:t>Spring </a:t>
            </a:r>
            <a:r>
              <a:rPr lang="en-US" dirty="0" err="1" smtClean="0"/>
              <a:t>Securityn</a:t>
            </a:r>
            <a:r>
              <a:rPr lang="zh-CN" altLang="en-US" dirty="0" smtClean="0"/>
              <a:t>怎么知道我们需要支持基于表单的验证？原因是</a:t>
            </a:r>
            <a:r>
              <a:rPr lang="en-US" dirty="0" err="1" smtClean="0"/>
              <a:t>WebSecurityConfigurerAdapter</a:t>
            </a:r>
            <a:r>
              <a:rPr lang="zh-CN" altLang="en-US" dirty="0" smtClean="0"/>
              <a:t>在</a:t>
            </a:r>
            <a:r>
              <a:rPr lang="en-US" dirty="0" smtClean="0"/>
              <a:t>configure(</a:t>
            </a:r>
            <a:r>
              <a:rPr lang="en-US" dirty="0" err="1" smtClean="0"/>
              <a:t>HttpSecurity</a:t>
            </a:r>
            <a:r>
              <a:rPr lang="en-US" dirty="0" smtClean="0"/>
              <a:t> http)</a:t>
            </a:r>
            <a:r>
              <a:rPr lang="zh-CN" altLang="en-US" dirty="0" smtClean="0"/>
              <a:t>方法中提供了一个默认的配置，看起来和下面类似</a:t>
            </a:r>
            <a:r>
              <a:rPr lang="en-US" altLang="zh-CN" dirty="0" smtClean="0"/>
              <a:t>:</a:t>
            </a:r>
            <a:endParaRPr lang="en-US" dirty="0"/>
          </a:p>
        </p:txBody>
      </p:sp>
    </p:spTree>
    <p:extLst>
      <p:ext uri="{BB962C8B-B14F-4D97-AF65-F5344CB8AC3E}">
        <p14:creationId xmlns:p14="http://schemas.microsoft.com/office/powerpoint/2010/main" val="613949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protected void configure(</a:t>
            </a:r>
            <a:r>
              <a:rPr lang="en-US" dirty="0" err="1" smtClean="0"/>
              <a:t>HttpSecurity</a:t>
            </a:r>
            <a:r>
              <a:rPr lang="en-US" dirty="0" smtClean="0"/>
              <a:t> http) throws Exception {</a:t>
            </a:r>
          </a:p>
          <a:p>
            <a:pPr marL="0" indent="0">
              <a:buNone/>
            </a:pPr>
            <a:r>
              <a:rPr lang="en-US" dirty="0" smtClean="0"/>
              <a:t>	http</a:t>
            </a:r>
          </a:p>
          <a:p>
            <a:pPr marL="0" indent="0">
              <a:buNone/>
            </a:pPr>
            <a:r>
              <a:rPr lang="en-US" dirty="0" smtClean="0"/>
              <a:t>		.</a:t>
            </a:r>
            <a:r>
              <a:rPr lang="en-US" dirty="0" err="1" smtClean="0"/>
              <a:t>authorizeRequests</a:t>
            </a:r>
            <a:r>
              <a:rPr lang="en-US" dirty="0" smtClean="0"/>
              <a:t>()</a:t>
            </a:r>
          </a:p>
          <a:p>
            <a:pPr marL="0" indent="0">
              <a:buNone/>
            </a:pPr>
            <a:r>
              <a:rPr lang="en-US" dirty="0" smtClean="0"/>
              <a:t>			.</a:t>
            </a:r>
            <a:r>
              <a:rPr lang="en-US" dirty="0" err="1" smtClean="0"/>
              <a:t>anyRequest</a:t>
            </a:r>
            <a:r>
              <a:rPr lang="en-US" dirty="0" smtClean="0"/>
              <a:t>().authenticated()</a:t>
            </a:r>
          </a:p>
          <a:p>
            <a:pPr marL="0" indent="0">
              <a:buNone/>
            </a:pPr>
            <a:r>
              <a:rPr lang="en-US" dirty="0" smtClean="0"/>
              <a:t>			.and()</a:t>
            </a:r>
          </a:p>
          <a:p>
            <a:pPr marL="0" indent="0">
              <a:buNone/>
            </a:pPr>
            <a:r>
              <a:rPr lang="en-US" dirty="0" smtClean="0"/>
              <a:t>		.</a:t>
            </a:r>
            <a:r>
              <a:rPr lang="en-US" dirty="0" err="1" smtClean="0"/>
              <a:t>formLogin</a:t>
            </a:r>
            <a:r>
              <a:rPr lang="en-US" dirty="0" smtClean="0"/>
              <a:t>()</a:t>
            </a:r>
          </a:p>
          <a:p>
            <a:pPr marL="0" indent="0">
              <a:buNone/>
            </a:pPr>
            <a:r>
              <a:rPr lang="en-US" dirty="0" smtClean="0"/>
              <a:t>			.and()</a:t>
            </a:r>
          </a:p>
          <a:p>
            <a:pPr marL="0" indent="0">
              <a:buNone/>
            </a:pPr>
            <a:r>
              <a:rPr lang="en-US" dirty="0" smtClean="0"/>
              <a:t>		.</a:t>
            </a:r>
            <a:r>
              <a:rPr lang="en-US" dirty="0" err="1" smtClean="0"/>
              <a:t>httpBasic</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424050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zh-CN" altLang="en-US" dirty="0"/>
              <a:t>上面的默认配置</a:t>
            </a:r>
            <a:r>
              <a:rPr lang="en-US" altLang="zh-CN" dirty="0"/>
              <a:t>:</a:t>
            </a:r>
          </a:p>
          <a:p>
            <a:pPr lvl="1"/>
            <a:r>
              <a:rPr lang="zh-CN" altLang="en-US" dirty="0"/>
              <a:t>确保我们应用中的所有请求都需要用户被认证</a:t>
            </a:r>
          </a:p>
          <a:p>
            <a:pPr lvl="1"/>
            <a:r>
              <a:rPr lang="zh-CN" altLang="en-US" dirty="0"/>
              <a:t>允许用户进行基于表单的认证</a:t>
            </a:r>
          </a:p>
          <a:p>
            <a:pPr lvl="1"/>
            <a:r>
              <a:rPr lang="zh-CN" altLang="en-US" dirty="0"/>
              <a:t>允许用户使用</a:t>
            </a:r>
            <a:r>
              <a:rPr lang="en-US" altLang="zh-CN" dirty="0"/>
              <a:t>HTTP</a:t>
            </a:r>
            <a:r>
              <a:rPr lang="zh-CN" altLang="en-US" dirty="0"/>
              <a:t>基于验证进行认证</a:t>
            </a:r>
          </a:p>
          <a:p>
            <a:pPr marL="0" indent="0">
              <a:buNone/>
            </a:pPr>
            <a:r>
              <a:rPr lang="zh-CN" altLang="en-US" dirty="0"/>
              <a:t>你可以看到这个配置和下面的</a:t>
            </a:r>
            <a:r>
              <a:rPr lang="en-US" altLang="zh-CN" dirty="0"/>
              <a:t>XML</a:t>
            </a:r>
            <a:r>
              <a:rPr lang="zh-CN" altLang="en-US" dirty="0"/>
              <a:t>命名配置相似</a:t>
            </a:r>
            <a:r>
              <a:rPr lang="en-US" altLang="zh-CN" dirty="0" smtClean="0"/>
              <a:t>:</a:t>
            </a:r>
          </a:p>
          <a:p>
            <a:pPr marL="0" indent="0">
              <a:buNone/>
            </a:pPr>
            <a:r>
              <a:rPr lang="en-US" altLang="zh-CN" dirty="0" smtClean="0"/>
              <a:t>&lt;http&gt;</a:t>
            </a:r>
          </a:p>
          <a:p>
            <a:pPr marL="0" indent="0">
              <a:buNone/>
            </a:pPr>
            <a:r>
              <a:rPr lang="en-US" altLang="zh-CN" dirty="0" smtClean="0"/>
              <a:t>	&lt;intercept-</a:t>
            </a:r>
            <a:r>
              <a:rPr lang="en-US" altLang="zh-CN" dirty="0" err="1" smtClean="0"/>
              <a:t>url</a:t>
            </a:r>
            <a:r>
              <a:rPr lang="en-US" altLang="zh-CN" dirty="0" smtClean="0"/>
              <a:t> pattern="/**" access="authenticated"/&gt;</a:t>
            </a:r>
          </a:p>
          <a:p>
            <a:pPr marL="0" indent="0">
              <a:buNone/>
            </a:pPr>
            <a:r>
              <a:rPr lang="en-US" altLang="zh-CN" dirty="0" smtClean="0"/>
              <a:t>	&lt;form-login /&gt;</a:t>
            </a:r>
          </a:p>
          <a:p>
            <a:pPr marL="0" indent="0">
              <a:buNone/>
            </a:pPr>
            <a:r>
              <a:rPr lang="en-US" altLang="zh-CN" dirty="0" smtClean="0"/>
              <a:t>	&lt;http-basic /&gt;</a:t>
            </a:r>
          </a:p>
          <a:p>
            <a:pPr marL="0" indent="0">
              <a:buNone/>
            </a:pPr>
            <a:r>
              <a:rPr lang="en-US" altLang="zh-CN" dirty="0" smtClean="0"/>
              <a:t>&lt;/http&gt;</a:t>
            </a:r>
            <a:endParaRPr lang="en-US" altLang="zh-CN" dirty="0"/>
          </a:p>
          <a:p>
            <a:pPr marL="0" indent="0">
              <a:buNone/>
            </a:pPr>
            <a:endParaRPr lang="en-US" dirty="0"/>
          </a:p>
        </p:txBody>
      </p:sp>
    </p:spTree>
    <p:extLst>
      <p:ext uri="{BB962C8B-B14F-4D97-AF65-F5344CB8AC3E}">
        <p14:creationId xmlns:p14="http://schemas.microsoft.com/office/powerpoint/2010/main" val="166047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altLang="zh-CN" dirty="0" smtClean="0"/>
              <a:t>java</a:t>
            </a:r>
            <a:r>
              <a:rPr lang="zh-CN" altLang="en-US" dirty="0" smtClean="0"/>
              <a:t>配置使用</a:t>
            </a:r>
            <a:r>
              <a:rPr lang="en-US" altLang="zh-CN" dirty="0" smtClean="0"/>
              <a:t>and()</a:t>
            </a:r>
            <a:r>
              <a:rPr lang="zh-CN" altLang="en-US" dirty="0" smtClean="0"/>
              <a:t>方法相当于</a:t>
            </a:r>
            <a:r>
              <a:rPr lang="en-US" altLang="zh-CN" dirty="0" smtClean="0"/>
              <a:t>XML</a:t>
            </a:r>
            <a:r>
              <a:rPr lang="zh-CN" altLang="en-US" dirty="0" smtClean="0"/>
              <a:t>标签的关闭。 这样允许我们继续配置父类节点。如果你阅读代码很合理，想配置请求验证， 并使用表单和</a:t>
            </a:r>
            <a:r>
              <a:rPr lang="en-US" altLang="zh-CN" dirty="0" smtClean="0"/>
              <a:t>HTTP</a:t>
            </a:r>
            <a:r>
              <a:rPr lang="zh-CN" altLang="en-US" dirty="0" smtClean="0"/>
              <a:t>基本身份验证进行登录。</a:t>
            </a:r>
          </a:p>
          <a:p>
            <a:pPr marL="0" indent="0">
              <a:buNone/>
            </a:pPr>
            <a:r>
              <a:rPr lang="zh-CN" altLang="en-US" dirty="0" smtClean="0"/>
              <a:t>然而，</a:t>
            </a:r>
            <a:r>
              <a:rPr lang="en-US" altLang="zh-CN" dirty="0" smtClean="0"/>
              <a:t>java</a:t>
            </a:r>
            <a:r>
              <a:rPr lang="zh-CN" altLang="en-US" dirty="0" smtClean="0"/>
              <a:t>配置有不同的默认</a:t>
            </a:r>
            <a:r>
              <a:rPr lang="en-US" altLang="zh-CN" dirty="0" smtClean="0"/>
              <a:t>URL</a:t>
            </a:r>
            <a:r>
              <a:rPr lang="zh-CN" altLang="en-US" dirty="0" smtClean="0"/>
              <a:t>和参数，当你自定义用户登录页是需要牢记这一点。让我们的</a:t>
            </a:r>
            <a:r>
              <a:rPr lang="en-US" altLang="zh-CN" dirty="0" smtClean="0"/>
              <a:t>URL</a:t>
            </a:r>
            <a:r>
              <a:rPr lang="zh-CN" altLang="en-US" dirty="0" smtClean="0"/>
              <a:t>冯家</a:t>
            </a:r>
            <a:r>
              <a:rPr lang="en-US" altLang="zh-CN" dirty="0" smtClean="0"/>
              <a:t>RESTful</a:t>
            </a:r>
            <a:r>
              <a:rPr lang="zh-CN" altLang="en-US" dirty="0" smtClean="0"/>
              <a:t>，另外不要那么明显的观察出我么你在使用</a:t>
            </a:r>
            <a:r>
              <a:rPr lang="en-US" altLang="zh-CN" dirty="0" smtClean="0"/>
              <a:t>Spring Security</a:t>
            </a:r>
            <a:r>
              <a:rPr lang="zh-CN" altLang="en-US" dirty="0" smtClean="0"/>
              <a:t>这样帮助我们避免信息泄露。 </a:t>
            </a:r>
            <a:r>
              <a:rPr lang="en-US" altLang="zh-CN" dirty="0" smtClean="0"/>
              <a:t>information leaks</a:t>
            </a:r>
            <a:r>
              <a:rPr lang="zh-CN" altLang="en-US" dirty="0" smtClean="0"/>
              <a:t>。比如：</a:t>
            </a:r>
            <a:endParaRPr lang="en-US" dirty="0"/>
          </a:p>
        </p:txBody>
      </p:sp>
    </p:spTree>
    <p:extLst>
      <p:ext uri="{BB962C8B-B14F-4D97-AF65-F5344CB8AC3E}">
        <p14:creationId xmlns:p14="http://schemas.microsoft.com/office/powerpoint/2010/main" val="660190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a:t>
            </a:r>
            <a:r>
              <a:rPr lang="zh-CN" altLang="en-US" dirty="0"/>
              <a:t>配置和表单登</a:t>
            </a:r>
            <a:r>
              <a:rPr lang="zh-CN" altLang="en-US" dirty="0" smtClean="0"/>
              <a:t>录</a:t>
            </a:r>
            <a:endParaRPr lang="en-US" dirty="0"/>
          </a:p>
        </p:txBody>
      </p:sp>
      <p:sp>
        <p:nvSpPr>
          <p:cNvPr id="3" name="Content Placeholder 2"/>
          <p:cNvSpPr>
            <a:spLocks noGrp="1"/>
          </p:cNvSpPr>
          <p:nvPr>
            <p:ph idx="1"/>
          </p:nvPr>
        </p:nvSpPr>
        <p:spPr/>
        <p:txBody>
          <a:bodyPr/>
          <a:lstStyle/>
          <a:p>
            <a:r>
              <a:rPr lang="zh-CN" altLang="en-US" dirty="0"/>
              <a:t>你可能会想知道系统提示您登录表单从哪里来的，因为我们都没有提供任何的</a:t>
            </a:r>
            <a:r>
              <a:rPr lang="en-US" altLang="zh-CN" dirty="0"/>
              <a:t>HTML</a:t>
            </a:r>
            <a:r>
              <a:rPr lang="zh-CN" altLang="en-US" dirty="0"/>
              <a:t>或</a:t>
            </a:r>
            <a:r>
              <a:rPr lang="en-US" altLang="zh-CN" dirty="0"/>
              <a:t>JSP</a:t>
            </a:r>
            <a:r>
              <a:rPr lang="zh-CN" altLang="en-US" dirty="0"/>
              <a:t>文件。由于</a:t>
            </a:r>
            <a:r>
              <a:rPr lang="en-US" altLang="zh-CN" dirty="0"/>
              <a:t>Spring Security</a:t>
            </a:r>
            <a:r>
              <a:rPr lang="zh-CN" altLang="en-US" dirty="0"/>
              <a:t>的默认配置并没有明确设定一个登录页面的</a:t>
            </a:r>
            <a:r>
              <a:rPr lang="en-US" altLang="zh-CN" dirty="0"/>
              <a:t>URL</a:t>
            </a:r>
            <a:r>
              <a:rPr lang="zh-CN" altLang="en-US" dirty="0"/>
              <a:t>，</a:t>
            </a:r>
            <a:r>
              <a:rPr lang="en-US" altLang="zh-CN" dirty="0"/>
              <a:t>Spring Security</a:t>
            </a:r>
            <a:r>
              <a:rPr lang="zh-CN" altLang="en-US" dirty="0"/>
              <a:t>自动生成一个，基于这个功能被启用，使用默认</a:t>
            </a:r>
            <a:r>
              <a:rPr lang="en-US" altLang="zh-CN" dirty="0"/>
              <a:t>URL</a:t>
            </a:r>
            <a:r>
              <a:rPr lang="zh-CN" altLang="en-US" dirty="0"/>
              <a:t>处理登录的提交内容，登录后跳转的</a:t>
            </a:r>
            <a:r>
              <a:rPr lang="en-US" altLang="zh-CN" dirty="0"/>
              <a:t>URL</a:t>
            </a:r>
            <a:r>
              <a:rPr lang="zh-CN" altLang="en-US" dirty="0"/>
              <a:t>等等。</a:t>
            </a:r>
          </a:p>
          <a:p>
            <a:r>
              <a:rPr lang="zh-CN" altLang="en-US" dirty="0"/>
              <a:t>自动生成的登录页面可以方便应用的快速启动和运行，大多数应用程序都需要提供自己的登录页面。要做到这一点，我们可以更新我们的配置，如下所示：</a:t>
            </a:r>
          </a:p>
          <a:p>
            <a:pPr marL="0" indent="0">
              <a:buNone/>
            </a:pPr>
            <a:endParaRPr lang="en-US" dirty="0"/>
          </a:p>
        </p:txBody>
      </p:sp>
    </p:spTree>
    <p:extLst>
      <p:ext uri="{BB962C8B-B14F-4D97-AF65-F5344CB8AC3E}">
        <p14:creationId xmlns:p14="http://schemas.microsoft.com/office/powerpoint/2010/main" val="160133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881"/>
            <a:ext cx="10515600" cy="5975082"/>
          </a:xfrm>
        </p:spPr>
        <p:txBody>
          <a:bodyPr>
            <a:normAutofit lnSpcReduction="10000"/>
          </a:bodyPr>
          <a:lstStyle/>
          <a:p>
            <a:pPr marL="0" indent="0">
              <a:buNone/>
            </a:pPr>
            <a:r>
              <a:rPr lang="en-US" dirty="0" smtClean="0"/>
              <a:t>protected void configure(</a:t>
            </a:r>
            <a:r>
              <a:rPr lang="en-US" dirty="0" err="1" smtClean="0"/>
              <a:t>HttpSecurity</a:t>
            </a:r>
            <a:r>
              <a:rPr lang="en-US" dirty="0" smtClean="0"/>
              <a:t> http) throws Exception {</a:t>
            </a:r>
          </a:p>
          <a:p>
            <a:pPr marL="0" indent="0">
              <a:buNone/>
            </a:pPr>
            <a:r>
              <a:rPr lang="en-US" dirty="0" smtClean="0"/>
              <a:t>	http</a:t>
            </a:r>
          </a:p>
          <a:p>
            <a:pPr marL="0" indent="0">
              <a:buNone/>
            </a:pPr>
            <a:r>
              <a:rPr lang="en-US" dirty="0" smtClean="0"/>
              <a:t>		.</a:t>
            </a:r>
            <a:r>
              <a:rPr lang="en-US" dirty="0" err="1" smtClean="0"/>
              <a:t>authorizeRequests</a:t>
            </a:r>
            <a:r>
              <a:rPr lang="en-US" dirty="0" smtClean="0"/>
              <a:t>()</a:t>
            </a:r>
          </a:p>
          <a:p>
            <a:pPr marL="0" indent="0">
              <a:buNone/>
            </a:pPr>
            <a:r>
              <a:rPr lang="en-US" dirty="0" smtClean="0"/>
              <a:t>			.</a:t>
            </a:r>
            <a:r>
              <a:rPr lang="en-US" dirty="0" err="1" smtClean="0"/>
              <a:t>anyRequest</a:t>
            </a:r>
            <a:r>
              <a:rPr lang="en-US" dirty="0" smtClean="0"/>
              <a:t>().authenticated()</a:t>
            </a:r>
          </a:p>
          <a:p>
            <a:pPr marL="0" indent="0">
              <a:buNone/>
            </a:pPr>
            <a:r>
              <a:rPr lang="en-US" dirty="0" smtClean="0"/>
              <a:t>			.and()</a:t>
            </a:r>
          </a:p>
          <a:p>
            <a:pPr marL="0" indent="0">
              <a:buNone/>
            </a:pPr>
            <a:r>
              <a:rPr lang="en-US" dirty="0" smtClean="0"/>
              <a:t>		.</a:t>
            </a:r>
            <a:r>
              <a:rPr lang="en-US" dirty="0" err="1" smtClean="0"/>
              <a:t>formLogin</a:t>
            </a:r>
            <a:r>
              <a:rPr lang="en-US" dirty="0" smtClean="0"/>
              <a:t>()</a:t>
            </a:r>
          </a:p>
          <a:p>
            <a:pPr marL="0" indent="0">
              <a:buNone/>
            </a:pPr>
            <a:r>
              <a:rPr lang="en-US" dirty="0" smtClean="0"/>
              <a:t>			.</a:t>
            </a:r>
            <a:r>
              <a:rPr lang="en-US" dirty="0" err="1" smtClean="0"/>
              <a:t>loginPage</a:t>
            </a:r>
            <a:r>
              <a:rPr lang="en-US" dirty="0" smtClean="0"/>
              <a:t>("/login") </a:t>
            </a:r>
          </a:p>
          <a:p>
            <a:pPr marL="0" indent="0">
              <a:buNone/>
            </a:pPr>
            <a:r>
              <a:rPr lang="en-US" dirty="0" smtClean="0"/>
              <a:t>			.</a:t>
            </a:r>
            <a:r>
              <a:rPr lang="en-US" dirty="0" err="1" smtClean="0"/>
              <a:t>permitAll</a:t>
            </a:r>
            <a:r>
              <a:rPr lang="en-US" dirty="0" smtClean="0"/>
              <a:t>();        </a:t>
            </a:r>
          </a:p>
          <a:p>
            <a:pPr marL="0" indent="0">
              <a:buNone/>
            </a:pPr>
            <a:r>
              <a:rPr lang="en-US" dirty="0" smtClean="0"/>
              <a:t>}</a:t>
            </a:r>
          </a:p>
          <a:p>
            <a:pPr marL="0" indent="0">
              <a:buNone/>
            </a:pPr>
            <a:r>
              <a:rPr lang="zh-CN" altLang="en-US" dirty="0" smtClean="0"/>
              <a:t>指定登录页的路径</a:t>
            </a:r>
          </a:p>
          <a:p>
            <a:pPr marL="0" indent="0">
              <a:buNone/>
            </a:pPr>
            <a:r>
              <a:rPr lang="zh-CN" altLang="en-US" dirty="0" smtClean="0"/>
              <a:t>我们必须允许所有用户访问我们的登录页（例如为验证的用户），这个</a:t>
            </a:r>
            <a:r>
              <a:rPr lang="en-US" altLang="zh-CN" dirty="0" err="1" smtClean="0"/>
              <a:t>formLogin</a:t>
            </a:r>
            <a:r>
              <a:rPr lang="en-US" altLang="zh-CN" dirty="0" smtClean="0"/>
              <a:t>().</a:t>
            </a:r>
            <a:r>
              <a:rPr lang="en-US" altLang="zh-CN" dirty="0" err="1" smtClean="0"/>
              <a:t>permitAll</a:t>
            </a:r>
            <a:r>
              <a:rPr lang="en-US" altLang="zh-CN" dirty="0" smtClean="0"/>
              <a:t>()</a:t>
            </a:r>
            <a:r>
              <a:rPr lang="zh-CN" altLang="en-US" dirty="0" smtClean="0"/>
              <a:t>方法允许基于表单登录的所有的</a:t>
            </a:r>
            <a:r>
              <a:rPr lang="en-US" altLang="zh-CN" dirty="0" smtClean="0"/>
              <a:t>URL</a:t>
            </a:r>
            <a:r>
              <a:rPr lang="zh-CN" altLang="en-US" dirty="0" smtClean="0"/>
              <a:t>的所有用户的访问。</a:t>
            </a:r>
            <a:endParaRPr lang="en-US" dirty="0"/>
          </a:p>
        </p:txBody>
      </p:sp>
    </p:spTree>
    <p:extLst>
      <p:ext uri="{BB962C8B-B14F-4D97-AF65-F5344CB8AC3E}">
        <p14:creationId xmlns:p14="http://schemas.microsoft.com/office/powerpoint/2010/main" val="1666628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631"/>
            <a:ext cx="10515600" cy="5951332"/>
          </a:xfrm>
        </p:spPr>
        <p:txBody>
          <a:bodyPr>
            <a:normAutofit fontScale="32500" lnSpcReduction="20000"/>
          </a:bodyPr>
          <a:lstStyle/>
          <a:p>
            <a:pPr marL="0" indent="0">
              <a:buNone/>
            </a:pPr>
            <a:r>
              <a:rPr lang="zh-CN" altLang="en-US" dirty="0" smtClean="0"/>
              <a:t>一个我么当前配置使用的</a:t>
            </a:r>
            <a:r>
              <a:rPr lang="en-US" altLang="zh-CN" dirty="0" smtClean="0"/>
              <a:t>JSP</a:t>
            </a:r>
            <a:r>
              <a:rPr lang="zh-CN" altLang="en-US" dirty="0" smtClean="0"/>
              <a:t>实现的页面如下：</a:t>
            </a:r>
            <a:endParaRPr lang="en-US" altLang="zh-CN" dirty="0" smtClean="0"/>
          </a:p>
          <a:p>
            <a:pPr marL="0" indent="0">
              <a:buNone/>
            </a:pPr>
            <a:r>
              <a:rPr lang="en-US" dirty="0" smtClean="0"/>
              <a:t>&lt;</a:t>
            </a:r>
            <a:r>
              <a:rPr lang="en-US" dirty="0" err="1" smtClean="0"/>
              <a:t>c:url</a:t>
            </a:r>
            <a:r>
              <a:rPr lang="en-US" dirty="0" smtClean="0"/>
              <a:t> value="/login" </a:t>
            </a:r>
            <a:r>
              <a:rPr lang="en-US" dirty="0" err="1" smtClean="0"/>
              <a:t>var</a:t>
            </a:r>
            <a:r>
              <a:rPr lang="en-US" dirty="0" smtClean="0"/>
              <a:t>="</a:t>
            </a:r>
            <a:r>
              <a:rPr lang="en-US" dirty="0" err="1" smtClean="0"/>
              <a:t>loginUrl</a:t>
            </a:r>
            <a:r>
              <a:rPr lang="en-US" dirty="0" smtClean="0"/>
              <a:t>"/&gt;</a:t>
            </a:r>
          </a:p>
          <a:p>
            <a:pPr marL="0" indent="0">
              <a:buNone/>
            </a:pPr>
            <a:r>
              <a:rPr lang="en-US" dirty="0" smtClean="0"/>
              <a:t>&lt;form action="${</a:t>
            </a:r>
            <a:r>
              <a:rPr lang="en-US" dirty="0" err="1" smtClean="0"/>
              <a:t>loginUrl</a:t>
            </a:r>
            <a:r>
              <a:rPr lang="en-US" dirty="0" smtClean="0"/>
              <a:t>}" method="post"&gt;       </a:t>
            </a:r>
          </a:p>
          <a:p>
            <a:pPr marL="0" indent="0">
              <a:buNone/>
            </a:pPr>
            <a:r>
              <a:rPr lang="en-US" dirty="0" smtClean="0"/>
              <a:t>	&lt;</a:t>
            </a:r>
            <a:r>
              <a:rPr lang="en-US" dirty="0" err="1" smtClean="0"/>
              <a:t>c:if</a:t>
            </a:r>
            <a:r>
              <a:rPr lang="en-US" dirty="0" smtClean="0"/>
              <a:t> test="${</a:t>
            </a:r>
            <a:r>
              <a:rPr lang="en-US" dirty="0" err="1" smtClean="0"/>
              <a:t>param.error</a:t>
            </a:r>
            <a:r>
              <a:rPr lang="en-US" dirty="0" smtClean="0"/>
              <a:t> != null}"&gt;        </a:t>
            </a:r>
          </a:p>
          <a:p>
            <a:pPr marL="0" indent="0">
              <a:buNone/>
            </a:pPr>
            <a:r>
              <a:rPr lang="en-US" dirty="0" smtClean="0"/>
              <a:t>		&lt;p&gt;</a:t>
            </a:r>
          </a:p>
          <a:p>
            <a:pPr marL="0" indent="0">
              <a:buNone/>
            </a:pPr>
            <a:r>
              <a:rPr lang="en-US" dirty="0" smtClean="0"/>
              <a:t>			Invalid username and password.</a:t>
            </a:r>
          </a:p>
          <a:p>
            <a:pPr marL="0" indent="0">
              <a:buNone/>
            </a:pPr>
            <a:r>
              <a:rPr lang="en-US" dirty="0" smtClean="0"/>
              <a:t>		&lt;/p&gt;</a:t>
            </a:r>
          </a:p>
          <a:p>
            <a:pPr marL="0" indent="0">
              <a:buNone/>
            </a:pPr>
            <a:r>
              <a:rPr lang="en-US" dirty="0" smtClean="0"/>
              <a:t>	&lt;/</a:t>
            </a:r>
            <a:r>
              <a:rPr lang="en-US" dirty="0" err="1" smtClean="0"/>
              <a:t>c:if</a:t>
            </a:r>
            <a:r>
              <a:rPr lang="en-US" dirty="0" smtClean="0"/>
              <a:t>&gt;</a:t>
            </a:r>
          </a:p>
          <a:p>
            <a:pPr marL="0" indent="0">
              <a:buNone/>
            </a:pPr>
            <a:r>
              <a:rPr lang="en-US" dirty="0" smtClean="0"/>
              <a:t>	&lt;</a:t>
            </a:r>
            <a:r>
              <a:rPr lang="en-US" dirty="0" err="1" smtClean="0"/>
              <a:t>c:if</a:t>
            </a:r>
            <a:r>
              <a:rPr lang="en-US" dirty="0" smtClean="0"/>
              <a:t> test="${</a:t>
            </a:r>
            <a:r>
              <a:rPr lang="en-US" dirty="0" err="1" smtClean="0"/>
              <a:t>param.logout</a:t>
            </a:r>
            <a:r>
              <a:rPr lang="en-US" dirty="0" smtClean="0"/>
              <a:t> != null}"&gt;       </a:t>
            </a:r>
          </a:p>
          <a:p>
            <a:pPr marL="0" indent="0">
              <a:buNone/>
            </a:pPr>
            <a:r>
              <a:rPr lang="en-US" dirty="0" smtClean="0"/>
              <a:t>		&lt;p&gt;</a:t>
            </a:r>
          </a:p>
          <a:p>
            <a:pPr marL="0" indent="0">
              <a:buNone/>
            </a:pPr>
            <a:r>
              <a:rPr lang="en-US" dirty="0" smtClean="0"/>
              <a:t>			You have been logged out.</a:t>
            </a:r>
          </a:p>
          <a:p>
            <a:pPr marL="0" indent="0">
              <a:buNone/>
            </a:pPr>
            <a:r>
              <a:rPr lang="en-US" dirty="0" smtClean="0"/>
              <a:t>		&lt;/p&gt;</a:t>
            </a:r>
          </a:p>
          <a:p>
            <a:pPr marL="0" indent="0">
              <a:buNone/>
            </a:pPr>
            <a:r>
              <a:rPr lang="en-US" dirty="0" smtClean="0"/>
              <a:t>	&lt;/</a:t>
            </a:r>
            <a:r>
              <a:rPr lang="en-US" dirty="0" err="1" smtClean="0"/>
              <a:t>c:if</a:t>
            </a:r>
            <a:r>
              <a:rPr lang="en-US" dirty="0" smtClean="0"/>
              <a:t>&gt;</a:t>
            </a:r>
          </a:p>
          <a:p>
            <a:pPr marL="0" indent="0">
              <a:buNone/>
            </a:pPr>
            <a:r>
              <a:rPr lang="en-US" dirty="0" smtClean="0"/>
              <a:t>	&lt;p&gt;</a:t>
            </a:r>
          </a:p>
          <a:p>
            <a:pPr marL="0" indent="0">
              <a:buNone/>
            </a:pPr>
            <a:r>
              <a:rPr lang="en-US" dirty="0" smtClean="0"/>
              <a:t>		&lt;label for="username"&gt;Username&lt;/label&gt;</a:t>
            </a:r>
          </a:p>
          <a:p>
            <a:pPr marL="0" indent="0">
              <a:buNone/>
            </a:pPr>
            <a:r>
              <a:rPr lang="en-US" dirty="0" smtClean="0"/>
              <a:t>		&lt;input type="text" id="username" name="username"/&gt;	</a:t>
            </a:r>
          </a:p>
          <a:p>
            <a:pPr marL="0" indent="0">
              <a:buNone/>
            </a:pPr>
            <a:r>
              <a:rPr lang="en-US" dirty="0" smtClean="0"/>
              <a:t>	&lt;/p&gt;</a:t>
            </a:r>
          </a:p>
          <a:p>
            <a:pPr marL="0" indent="0">
              <a:buNone/>
            </a:pPr>
            <a:r>
              <a:rPr lang="en-US" dirty="0" smtClean="0"/>
              <a:t>	&lt;p&gt;</a:t>
            </a:r>
          </a:p>
          <a:p>
            <a:pPr marL="0" indent="0">
              <a:buNone/>
            </a:pPr>
            <a:r>
              <a:rPr lang="en-US" dirty="0" smtClean="0"/>
              <a:t>		&lt;label for="password"&gt;Password&lt;/label&gt;</a:t>
            </a:r>
          </a:p>
          <a:p>
            <a:pPr marL="0" indent="0">
              <a:buNone/>
            </a:pPr>
            <a:r>
              <a:rPr lang="en-US" dirty="0" smtClean="0"/>
              <a:t>		&lt;input type="password" id="password" name="password"/&gt;	</a:t>
            </a:r>
          </a:p>
          <a:p>
            <a:pPr marL="0" indent="0">
              <a:buNone/>
            </a:pPr>
            <a:r>
              <a:rPr lang="en-US" dirty="0" smtClean="0"/>
              <a:t>	&lt;/p&gt;</a:t>
            </a:r>
          </a:p>
          <a:p>
            <a:pPr marL="0" indent="0">
              <a:buNone/>
            </a:pPr>
            <a:r>
              <a:rPr lang="en-US" dirty="0" smtClean="0"/>
              <a:t>	&lt;input type="hidden"                        </a:t>
            </a:r>
          </a:p>
          <a:p>
            <a:pPr marL="0" indent="0">
              <a:buNone/>
            </a:pPr>
            <a:r>
              <a:rPr lang="en-US" dirty="0" smtClean="0"/>
              <a:t>		name="${_</a:t>
            </a:r>
            <a:r>
              <a:rPr lang="en-US" dirty="0" err="1" smtClean="0"/>
              <a:t>csrf.parameterName</a:t>
            </a:r>
            <a:r>
              <a:rPr lang="en-US" dirty="0" smtClean="0"/>
              <a:t>}"</a:t>
            </a:r>
          </a:p>
          <a:p>
            <a:pPr marL="0" indent="0">
              <a:buNone/>
            </a:pPr>
            <a:r>
              <a:rPr lang="en-US" dirty="0" smtClean="0"/>
              <a:t>		value="${_</a:t>
            </a:r>
            <a:r>
              <a:rPr lang="en-US" dirty="0" err="1" smtClean="0"/>
              <a:t>csrf.token</a:t>
            </a:r>
            <a:r>
              <a:rPr lang="en-US" dirty="0" smtClean="0"/>
              <a:t>}"/&gt;</a:t>
            </a:r>
          </a:p>
          <a:p>
            <a:pPr marL="0" indent="0">
              <a:buNone/>
            </a:pPr>
            <a:r>
              <a:rPr lang="en-US" dirty="0" smtClean="0"/>
              <a:t>	&lt;button type="submit" class="</a:t>
            </a:r>
            <a:r>
              <a:rPr lang="en-US" dirty="0" err="1" smtClean="0"/>
              <a:t>btn</a:t>
            </a:r>
            <a:r>
              <a:rPr lang="en-US" dirty="0" smtClean="0"/>
              <a:t>"&gt;Log in&lt;/button&gt;</a:t>
            </a:r>
          </a:p>
          <a:p>
            <a:pPr marL="0" indent="0">
              <a:buNone/>
            </a:pPr>
            <a:r>
              <a:rPr lang="en-US" dirty="0" smtClean="0"/>
              <a:t>&lt;/form&gt;</a:t>
            </a:r>
            <a:endParaRPr lang="en-US" dirty="0"/>
          </a:p>
        </p:txBody>
      </p:sp>
    </p:spTree>
    <p:extLst>
      <p:ext uri="{BB962C8B-B14F-4D97-AF65-F5344CB8AC3E}">
        <p14:creationId xmlns:p14="http://schemas.microsoft.com/office/powerpoint/2010/main" val="805185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一个</a:t>
            </a:r>
            <a:r>
              <a:rPr lang="en-US" altLang="zh-CN" dirty="0" smtClean="0"/>
              <a:t>POST</a:t>
            </a:r>
            <a:r>
              <a:rPr lang="zh-CN" altLang="en-US" dirty="0" smtClean="0"/>
              <a:t>请求到</a:t>
            </a:r>
            <a:r>
              <a:rPr lang="en-US" altLang="zh-CN" dirty="0" smtClean="0"/>
              <a:t>/login</a:t>
            </a:r>
            <a:r>
              <a:rPr lang="zh-CN" altLang="en-US" dirty="0" smtClean="0"/>
              <a:t>用来验证用户</a:t>
            </a:r>
          </a:p>
          <a:p>
            <a:r>
              <a:rPr lang="zh-CN" altLang="en-US" dirty="0" smtClean="0"/>
              <a:t>如果参数有</a:t>
            </a:r>
            <a:r>
              <a:rPr lang="en-US" altLang="zh-CN" dirty="0" smtClean="0"/>
              <a:t>error, </a:t>
            </a:r>
            <a:r>
              <a:rPr lang="zh-CN" altLang="en-US" dirty="0" smtClean="0"/>
              <a:t>验证尝试失败</a:t>
            </a:r>
          </a:p>
          <a:p>
            <a:r>
              <a:rPr lang="zh-CN" altLang="en-US" dirty="0" smtClean="0"/>
              <a:t>如果请求蚕食</a:t>
            </a:r>
            <a:r>
              <a:rPr lang="en-US" altLang="zh-CN" dirty="0" smtClean="0"/>
              <a:t>logout</a:t>
            </a:r>
            <a:r>
              <a:rPr lang="zh-CN" altLang="en-US" dirty="0" smtClean="0"/>
              <a:t>存在则登出</a:t>
            </a:r>
          </a:p>
          <a:p>
            <a:r>
              <a:rPr lang="zh-CN" altLang="en-US" dirty="0" smtClean="0"/>
              <a:t>登录名参数必须被命名为</a:t>
            </a:r>
            <a:r>
              <a:rPr lang="en-US" altLang="zh-CN" dirty="0" smtClean="0"/>
              <a:t>username</a:t>
            </a:r>
          </a:p>
          <a:p>
            <a:r>
              <a:rPr lang="zh-CN" altLang="en-US" dirty="0" smtClean="0"/>
              <a:t>密码参数必须被命名为</a:t>
            </a:r>
            <a:r>
              <a:rPr lang="en-US" altLang="zh-CN" dirty="0" smtClean="0"/>
              <a:t>password</a:t>
            </a:r>
          </a:p>
          <a:p>
            <a:r>
              <a:rPr lang="en-US" altLang="zh-CN" dirty="0" smtClean="0"/>
              <a:t>CSRF</a:t>
            </a:r>
            <a:r>
              <a:rPr lang="zh-CN" altLang="en-US" dirty="0" smtClean="0"/>
              <a:t>参数，了解更多查阅后续 包括</a:t>
            </a:r>
            <a:r>
              <a:rPr lang="en-US" altLang="zh-CN" dirty="0" smtClean="0"/>
              <a:t>CSRF</a:t>
            </a:r>
            <a:r>
              <a:rPr lang="zh-CN" altLang="en-US" dirty="0" smtClean="0"/>
              <a:t>令牌 和</a:t>
            </a:r>
            <a:r>
              <a:rPr lang="en-US" altLang="zh-CN" dirty="0" smtClean="0"/>
              <a:t>Cross Site Request Forgery (CSRF) </a:t>
            </a:r>
            <a:r>
              <a:rPr lang="zh-CN" altLang="en-US" dirty="0" smtClean="0"/>
              <a:t>相关章节</a:t>
            </a:r>
          </a:p>
        </p:txBody>
      </p:sp>
    </p:spTree>
    <p:extLst>
      <p:ext uri="{BB962C8B-B14F-4D97-AF65-F5344CB8AC3E}">
        <p14:creationId xmlns:p14="http://schemas.microsoft.com/office/powerpoint/2010/main" val="300778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a:t>正如你可能知道的两个应用程序的两个主要区域是“认证”和“授权”（或者访问控制）。这两个主要区域是</a:t>
            </a:r>
            <a:r>
              <a:rPr lang="en-US" altLang="zh-CN" dirty="0"/>
              <a:t>Spring Security </a:t>
            </a:r>
            <a:r>
              <a:rPr lang="zh-CN" altLang="en-US" dirty="0"/>
              <a:t>的两个目标。“认证”，是建立一个他声明的主题的过程（一个“主体”一般是指用户，设备或一些可以在你的应用程序中执行动作的其他系统）。“授权”指确定一个主体是否允许在你的应用程序执行一个动作的过程。为了抵达需要授权的店，主体的身份已经有认证过程建立。这个概念是通用的而不只在</a:t>
            </a:r>
            <a:r>
              <a:rPr lang="en-US" altLang="zh-CN" dirty="0"/>
              <a:t>Spring Security</a:t>
            </a:r>
            <a:r>
              <a:rPr lang="zh-CN" altLang="en-US" dirty="0"/>
              <a:t>中。</a:t>
            </a:r>
            <a:endParaRPr lang="en-US" dirty="0"/>
          </a:p>
        </p:txBody>
      </p:sp>
    </p:spTree>
    <p:extLst>
      <p:ext uri="{BB962C8B-B14F-4D97-AF65-F5344CB8AC3E}">
        <p14:creationId xmlns:p14="http://schemas.microsoft.com/office/powerpoint/2010/main" val="4126014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验证请</a:t>
            </a:r>
            <a:r>
              <a:rPr lang="zh-CN" altLang="en-US" dirty="0" smtClean="0"/>
              <a:t>求</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zh-CN" altLang="en-US" dirty="0" smtClean="0"/>
              <a:t>我们的例子中要求用户进行身份验证并且在我们应用程序的每个</a:t>
            </a:r>
            <a:r>
              <a:rPr lang="en-US" dirty="0" smtClean="0"/>
              <a:t>URL</a:t>
            </a:r>
            <a:r>
              <a:rPr lang="zh-CN" altLang="en-US" dirty="0" smtClean="0"/>
              <a:t>这样做。我么你可以通过给</a:t>
            </a:r>
            <a:r>
              <a:rPr lang="en-US" dirty="0" err="1" smtClean="0"/>
              <a:t>http.authorizeRequests</a:t>
            </a:r>
            <a:r>
              <a:rPr lang="en-US" dirty="0" smtClean="0"/>
              <a:t>()</a:t>
            </a:r>
            <a:r>
              <a:rPr lang="zh-CN" altLang="en-US" dirty="0" smtClean="0"/>
              <a:t>添加多个子节点来指定多个定制需求到我们的</a:t>
            </a:r>
            <a:r>
              <a:rPr lang="en-US" dirty="0" smtClean="0"/>
              <a:t>URL。</a:t>
            </a:r>
            <a:r>
              <a:rPr lang="zh-CN" altLang="en-US" dirty="0" smtClean="0"/>
              <a:t>例如：</a:t>
            </a:r>
            <a:endParaRPr lang="en-US" altLang="zh-CN" dirty="0" smtClean="0"/>
          </a:p>
          <a:p>
            <a:pPr marL="0" indent="0">
              <a:buNone/>
            </a:pPr>
            <a:r>
              <a:rPr lang="en-US" dirty="0" smtClean="0"/>
              <a:t>protected void configure(</a:t>
            </a:r>
            <a:r>
              <a:rPr lang="en-US" dirty="0" err="1" smtClean="0"/>
              <a:t>HttpSecurity</a:t>
            </a:r>
            <a:r>
              <a:rPr lang="en-US" dirty="0" smtClean="0"/>
              <a:t> http) throws Exception {</a:t>
            </a:r>
          </a:p>
          <a:p>
            <a:pPr marL="0" indent="0">
              <a:buNone/>
            </a:pPr>
            <a:r>
              <a:rPr lang="en-US" dirty="0" smtClean="0"/>
              <a:t>	</a:t>
            </a:r>
            <a:r>
              <a:rPr lang="en-US" dirty="0" err="1" smtClean="0"/>
              <a:t>http.authorizeRequests</a:t>
            </a:r>
            <a:r>
              <a:rPr lang="en-US" dirty="0" smtClean="0"/>
              <a:t>()                                                                </a:t>
            </a:r>
          </a:p>
          <a:p>
            <a:pPr marL="0" indent="0">
              <a:buNone/>
            </a:pPr>
            <a:r>
              <a:rPr lang="en-US" dirty="0" smtClean="0"/>
              <a:t>			.</a:t>
            </a:r>
            <a:r>
              <a:rPr lang="en-US" dirty="0" err="1" smtClean="0"/>
              <a:t>antMatchers</a:t>
            </a:r>
            <a:r>
              <a:rPr lang="en-US" dirty="0" smtClean="0"/>
              <a:t>("/resources/**", "/signup", "/about").</a:t>
            </a:r>
            <a:r>
              <a:rPr lang="en-US" dirty="0" err="1" smtClean="0"/>
              <a:t>permitAll</a:t>
            </a:r>
            <a:r>
              <a:rPr lang="en-US" dirty="0" smtClean="0"/>
              <a:t>()                  </a:t>
            </a:r>
          </a:p>
          <a:p>
            <a:pPr marL="0" indent="0">
              <a:buNone/>
            </a:pPr>
            <a:r>
              <a:rPr lang="en-US" dirty="0" smtClean="0"/>
              <a:t>			.</a:t>
            </a:r>
            <a:r>
              <a:rPr lang="en-US" dirty="0" err="1" smtClean="0"/>
              <a:t>antMatchers</a:t>
            </a:r>
            <a:r>
              <a:rPr lang="en-US" dirty="0" smtClean="0"/>
              <a:t>("/admin/**").</a:t>
            </a:r>
            <a:r>
              <a:rPr lang="en-US" dirty="0" err="1" smtClean="0"/>
              <a:t>hasRole</a:t>
            </a:r>
            <a:r>
              <a:rPr lang="en-US" dirty="0" smtClean="0"/>
              <a:t>("ADMIN")                                      </a:t>
            </a:r>
          </a:p>
          <a:p>
            <a:pPr marL="0" indent="0">
              <a:buNone/>
            </a:pPr>
            <a:r>
              <a:rPr lang="en-US" dirty="0" smtClean="0"/>
              <a:t>			.</a:t>
            </a:r>
            <a:r>
              <a:rPr lang="en-US" dirty="0" err="1" smtClean="0"/>
              <a:t>antMatchers</a:t>
            </a:r>
            <a:r>
              <a:rPr lang="en-US" dirty="0" smtClean="0"/>
              <a:t>("/</a:t>
            </a:r>
            <a:r>
              <a:rPr lang="en-US" dirty="0" err="1" smtClean="0"/>
              <a:t>db</a:t>
            </a:r>
            <a:r>
              <a:rPr lang="en-US" dirty="0" smtClean="0"/>
              <a:t>/**").access("</a:t>
            </a:r>
            <a:r>
              <a:rPr lang="en-US" dirty="0" err="1" smtClean="0"/>
              <a:t>hasRole</a:t>
            </a:r>
            <a:r>
              <a:rPr lang="en-US" dirty="0" smtClean="0"/>
              <a:t>('ADMIN') and </a:t>
            </a:r>
            <a:r>
              <a:rPr lang="en-US" dirty="0" err="1" smtClean="0"/>
              <a:t>hasRole</a:t>
            </a:r>
            <a:r>
              <a:rPr lang="en-US" dirty="0" smtClean="0"/>
              <a:t>('DBA')")            </a:t>
            </a:r>
          </a:p>
          <a:p>
            <a:pPr marL="0" indent="0">
              <a:buNone/>
            </a:pPr>
            <a:r>
              <a:rPr lang="en-US" dirty="0" smtClean="0"/>
              <a:t>			.</a:t>
            </a:r>
            <a:r>
              <a:rPr lang="en-US" dirty="0" err="1" smtClean="0"/>
              <a:t>anyRequest</a:t>
            </a:r>
            <a:r>
              <a:rPr lang="en-US" dirty="0" smtClean="0"/>
              <a:t>().authenticated()                                                   </a:t>
            </a:r>
          </a:p>
          <a:p>
            <a:pPr marL="0" indent="0">
              <a:buNone/>
            </a:pPr>
            <a:r>
              <a:rPr lang="en-US" dirty="0" smtClean="0"/>
              <a:t>			.and()</a:t>
            </a:r>
          </a:p>
          <a:p>
            <a:pPr marL="0" indent="0">
              <a:buNone/>
            </a:pPr>
            <a:r>
              <a:rPr lang="en-US" dirty="0" smtClean="0"/>
              <a:t>		// ...</a:t>
            </a:r>
          </a:p>
          <a:p>
            <a:pPr marL="0" indent="0">
              <a:buNone/>
            </a:pPr>
            <a:r>
              <a:rPr lang="en-US" dirty="0" smtClean="0"/>
              <a:t>		.</a:t>
            </a:r>
            <a:r>
              <a:rPr lang="en-US" dirty="0" err="1" smtClean="0"/>
              <a:t>formLogin</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831329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err="1" smtClean="0"/>
              <a:t>http.authorizeRequests</a:t>
            </a:r>
            <a:r>
              <a:rPr lang="en-US" dirty="0" smtClean="0"/>
              <a:t>()</a:t>
            </a:r>
            <a:r>
              <a:rPr lang="zh-CN" altLang="en-US" dirty="0" smtClean="0"/>
              <a:t>方法有多个子节点，每个</a:t>
            </a:r>
            <a:r>
              <a:rPr lang="en-US" dirty="0" err="1" smtClean="0"/>
              <a:t>macher</a:t>
            </a:r>
            <a:r>
              <a:rPr lang="zh-CN" altLang="en-US" dirty="0" smtClean="0"/>
              <a:t>按照他们的声明顺序执行。</a:t>
            </a:r>
          </a:p>
          <a:p>
            <a:r>
              <a:rPr lang="zh-CN" altLang="en-US" dirty="0" smtClean="0"/>
              <a:t>我们指定任何用户都可以通过访问的多个</a:t>
            </a:r>
            <a:r>
              <a:rPr lang="en-US" dirty="0" smtClean="0"/>
              <a:t>URL</a:t>
            </a:r>
            <a:r>
              <a:rPr lang="zh-CN" altLang="en-US" dirty="0" smtClean="0"/>
              <a:t>模式。任何用户都可以访问</a:t>
            </a:r>
            <a:r>
              <a:rPr lang="en-US" dirty="0" smtClean="0"/>
              <a:t>URL</a:t>
            </a:r>
            <a:r>
              <a:rPr lang="zh-CN" altLang="en-US" dirty="0" smtClean="0"/>
              <a:t>以</a:t>
            </a:r>
            <a:r>
              <a:rPr lang="en-US" altLang="zh-CN" dirty="0" smtClean="0"/>
              <a:t>"/</a:t>
            </a:r>
            <a:r>
              <a:rPr lang="en-US" dirty="0" smtClean="0"/>
              <a:t>resources/", equals "/signup", </a:t>
            </a:r>
            <a:r>
              <a:rPr lang="zh-CN" altLang="en-US" dirty="0" smtClean="0"/>
              <a:t>或者 </a:t>
            </a:r>
            <a:r>
              <a:rPr lang="en-US" altLang="zh-CN" dirty="0" smtClean="0"/>
              <a:t>"/</a:t>
            </a:r>
            <a:r>
              <a:rPr lang="en-US" dirty="0" smtClean="0"/>
              <a:t>about"</a:t>
            </a:r>
            <a:r>
              <a:rPr lang="zh-CN" altLang="en-US" dirty="0" smtClean="0"/>
              <a:t>开头的</a:t>
            </a:r>
            <a:r>
              <a:rPr lang="en-US" dirty="0" smtClean="0"/>
              <a:t>URL。</a:t>
            </a:r>
          </a:p>
          <a:p>
            <a:r>
              <a:rPr lang="zh-CN" altLang="en-US" dirty="0" smtClean="0"/>
              <a:t>以 </a:t>
            </a:r>
            <a:r>
              <a:rPr lang="en-US" altLang="zh-CN" dirty="0" smtClean="0"/>
              <a:t>"/</a:t>
            </a:r>
            <a:r>
              <a:rPr lang="en-US" dirty="0" smtClean="0"/>
              <a:t>admin/" </a:t>
            </a:r>
            <a:r>
              <a:rPr lang="zh-CN" altLang="en-US" dirty="0" smtClean="0"/>
              <a:t>开头的</a:t>
            </a:r>
            <a:r>
              <a:rPr lang="en-US" dirty="0" smtClean="0"/>
              <a:t>URL</a:t>
            </a:r>
            <a:r>
              <a:rPr lang="zh-CN" altLang="en-US" dirty="0" smtClean="0"/>
              <a:t>只能由拥有 </a:t>
            </a:r>
            <a:r>
              <a:rPr lang="en-US" altLang="zh-CN" dirty="0" smtClean="0"/>
              <a:t>"</a:t>
            </a:r>
            <a:r>
              <a:rPr lang="en-US" dirty="0" smtClean="0"/>
              <a:t>ROLE_ADMIN"</a:t>
            </a:r>
            <a:r>
              <a:rPr lang="zh-CN" altLang="en-US" dirty="0" smtClean="0"/>
              <a:t>角色的用户访问。请注意我们使用 </a:t>
            </a:r>
            <a:r>
              <a:rPr lang="en-US" dirty="0" err="1" smtClean="0"/>
              <a:t>hasRole</a:t>
            </a:r>
            <a:r>
              <a:rPr lang="en-US" dirty="0" smtClean="0"/>
              <a:t> </a:t>
            </a:r>
            <a:r>
              <a:rPr lang="zh-CN" altLang="en-US" dirty="0" smtClean="0"/>
              <a:t>方法，没有使用 </a:t>
            </a:r>
            <a:r>
              <a:rPr lang="en-US" altLang="zh-CN" dirty="0" smtClean="0"/>
              <a:t>"</a:t>
            </a:r>
            <a:r>
              <a:rPr lang="en-US" dirty="0" smtClean="0"/>
              <a:t>ROLE_" </a:t>
            </a:r>
            <a:r>
              <a:rPr lang="zh-CN" altLang="en-US" dirty="0" smtClean="0"/>
              <a:t>前缀</a:t>
            </a:r>
            <a:r>
              <a:rPr lang="en-US" altLang="zh-CN" dirty="0" smtClean="0"/>
              <a:t>.</a:t>
            </a:r>
          </a:p>
          <a:p>
            <a:r>
              <a:rPr lang="zh-CN" altLang="en-US" dirty="0" smtClean="0"/>
              <a:t>任何以</a:t>
            </a:r>
            <a:r>
              <a:rPr lang="en-US" altLang="zh-CN" dirty="0" smtClean="0"/>
              <a:t>"/</a:t>
            </a:r>
            <a:r>
              <a:rPr lang="en-US" dirty="0" err="1" smtClean="0"/>
              <a:t>db</a:t>
            </a:r>
            <a:r>
              <a:rPr lang="en-US" dirty="0" smtClean="0"/>
              <a:t>/" </a:t>
            </a:r>
            <a:r>
              <a:rPr lang="zh-CN" altLang="en-US" dirty="0" smtClean="0"/>
              <a:t>开头的</a:t>
            </a:r>
            <a:r>
              <a:rPr lang="en-US" dirty="0" smtClean="0"/>
              <a:t>URL</a:t>
            </a:r>
            <a:r>
              <a:rPr lang="zh-CN" altLang="en-US" dirty="0" smtClean="0"/>
              <a:t>需要用户同时具有 </a:t>
            </a:r>
            <a:r>
              <a:rPr lang="en-US" altLang="zh-CN" dirty="0" smtClean="0"/>
              <a:t>"</a:t>
            </a:r>
            <a:r>
              <a:rPr lang="en-US" dirty="0" smtClean="0"/>
              <a:t>ROLE_ADMIN" </a:t>
            </a:r>
            <a:r>
              <a:rPr lang="zh-CN" altLang="en-US" dirty="0" smtClean="0"/>
              <a:t>和 </a:t>
            </a:r>
            <a:r>
              <a:rPr lang="en-US" altLang="zh-CN" dirty="0" smtClean="0"/>
              <a:t>"</a:t>
            </a:r>
            <a:r>
              <a:rPr lang="en-US" dirty="0" smtClean="0"/>
              <a:t>ROLE_DBA"。</a:t>
            </a:r>
            <a:r>
              <a:rPr lang="zh-CN" altLang="en-US" dirty="0" smtClean="0"/>
              <a:t>和上面一样我们的 </a:t>
            </a:r>
            <a:r>
              <a:rPr lang="en-US" dirty="0" err="1" smtClean="0"/>
              <a:t>hasRole</a:t>
            </a:r>
            <a:r>
              <a:rPr lang="en-US" dirty="0" smtClean="0"/>
              <a:t> </a:t>
            </a:r>
            <a:r>
              <a:rPr lang="zh-CN" altLang="en-US" dirty="0" smtClean="0"/>
              <a:t>方法也没有使用 </a:t>
            </a:r>
            <a:r>
              <a:rPr lang="en-US" altLang="zh-CN" dirty="0" smtClean="0"/>
              <a:t>"</a:t>
            </a:r>
            <a:r>
              <a:rPr lang="en-US" dirty="0" smtClean="0"/>
              <a:t>ROLE_" </a:t>
            </a:r>
            <a:r>
              <a:rPr lang="zh-CN" altLang="en-US" dirty="0" smtClean="0"/>
              <a:t>前缀</a:t>
            </a:r>
            <a:r>
              <a:rPr lang="en-US" altLang="zh-CN" dirty="0" smtClean="0"/>
              <a:t>.</a:t>
            </a:r>
          </a:p>
          <a:p>
            <a:r>
              <a:rPr lang="zh-CN" altLang="en-US" dirty="0" smtClean="0"/>
              <a:t>尚未匹配的任何</a:t>
            </a:r>
            <a:r>
              <a:rPr lang="en-US" dirty="0" smtClean="0"/>
              <a:t>URL</a:t>
            </a:r>
            <a:r>
              <a:rPr lang="zh-CN" altLang="en-US" dirty="0" smtClean="0"/>
              <a:t>要求用户进行身份验证</a:t>
            </a:r>
            <a:endParaRPr lang="en-US" dirty="0"/>
          </a:p>
        </p:txBody>
      </p:sp>
    </p:spTree>
    <p:extLst>
      <p:ext uri="{BB962C8B-B14F-4D97-AF65-F5344CB8AC3E}">
        <p14:creationId xmlns:p14="http://schemas.microsoft.com/office/powerpoint/2010/main" val="3771605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处理登</a:t>
            </a:r>
            <a:r>
              <a:rPr lang="zh-CN" altLang="en-US" dirty="0" smtClean="0"/>
              <a:t>出</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当使用</a:t>
            </a:r>
            <a:r>
              <a:rPr lang="en-US" dirty="0" err="1" smtClean="0"/>
              <a:t>WebSecurityConfigurerAdapter</a:t>
            </a:r>
            <a:r>
              <a:rPr lang="en-US" dirty="0" smtClean="0"/>
              <a:t>, </a:t>
            </a:r>
            <a:r>
              <a:rPr lang="zh-CN" altLang="en-US" dirty="0" smtClean="0"/>
              <a:t>注销功能会自动应用。默认是访问</a:t>
            </a:r>
            <a:r>
              <a:rPr lang="en-US" dirty="0" smtClean="0"/>
              <a:t>URL`/logout`</a:t>
            </a:r>
            <a:r>
              <a:rPr lang="zh-CN" altLang="en-US" dirty="0" smtClean="0"/>
              <a:t>将注销登陆的用户：</a:t>
            </a:r>
            <a:endParaRPr lang="en-US" altLang="zh-CN" dirty="0" smtClean="0"/>
          </a:p>
          <a:p>
            <a:pPr lvl="1"/>
            <a:r>
              <a:rPr lang="zh-CN" altLang="en-US" dirty="0" smtClean="0"/>
              <a:t>使</a:t>
            </a:r>
            <a:r>
              <a:rPr lang="en-US" dirty="0" smtClean="0"/>
              <a:t>HTTP Session </a:t>
            </a:r>
            <a:r>
              <a:rPr lang="zh-CN" altLang="en-US" dirty="0" smtClean="0"/>
              <a:t>无效</a:t>
            </a:r>
          </a:p>
          <a:p>
            <a:pPr lvl="1"/>
            <a:r>
              <a:rPr lang="zh-CN" altLang="en-US" dirty="0" smtClean="0"/>
              <a:t>清楚所有已经配置的 </a:t>
            </a:r>
            <a:r>
              <a:rPr lang="en-US" dirty="0" err="1" smtClean="0"/>
              <a:t>RememberMe</a:t>
            </a:r>
            <a:r>
              <a:rPr lang="en-US" dirty="0" smtClean="0"/>
              <a:t> </a:t>
            </a:r>
            <a:r>
              <a:rPr lang="zh-CN" altLang="en-US" dirty="0" smtClean="0"/>
              <a:t>认证</a:t>
            </a:r>
          </a:p>
          <a:p>
            <a:pPr lvl="1"/>
            <a:r>
              <a:rPr lang="zh-CN" altLang="en-US" dirty="0" smtClean="0"/>
              <a:t>清除</a:t>
            </a:r>
            <a:r>
              <a:rPr lang="en-US" dirty="0" err="1" smtClean="0"/>
              <a:t>SecurityContextHolder</a:t>
            </a:r>
            <a:endParaRPr lang="en-US" dirty="0" smtClean="0"/>
          </a:p>
          <a:p>
            <a:pPr lvl="1"/>
            <a:r>
              <a:rPr lang="zh-CN" altLang="en-US" dirty="0" smtClean="0"/>
              <a:t>跳转到 </a:t>
            </a:r>
            <a:r>
              <a:rPr lang="en-US" altLang="zh-CN" dirty="0" smtClean="0"/>
              <a:t>/</a:t>
            </a:r>
            <a:r>
              <a:rPr lang="en-US" dirty="0" err="1" smtClean="0"/>
              <a:t>login?logout</a:t>
            </a:r>
            <a:endParaRPr lang="en-US" dirty="0" smtClean="0"/>
          </a:p>
          <a:p>
            <a:pPr marL="0" indent="0">
              <a:buNone/>
            </a:pPr>
            <a:r>
              <a:rPr lang="zh-CN" altLang="en-US" dirty="0"/>
              <a:t>和登录功能类似，你也有不同的选项来定制你的注销功能：</a:t>
            </a:r>
            <a:endParaRPr lang="en-US" dirty="0"/>
          </a:p>
        </p:txBody>
      </p:sp>
    </p:spTree>
    <p:extLst>
      <p:ext uri="{BB962C8B-B14F-4D97-AF65-F5344CB8AC3E}">
        <p14:creationId xmlns:p14="http://schemas.microsoft.com/office/powerpoint/2010/main" val="105579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protected void configure(</a:t>
            </a:r>
            <a:r>
              <a:rPr lang="en-US" dirty="0" err="1" smtClean="0"/>
              <a:t>HttpSecurity</a:t>
            </a:r>
            <a:r>
              <a:rPr lang="en-US" dirty="0" smtClean="0"/>
              <a:t> http) throws Exception {</a:t>
            </a:r>
          </a:p>
          <a:p>
            <a:pPr marL="0" indent="0">
              <a:buNone/>
            </a:pPr>
            <a:r>
              <a:rPr lang="en-US" dirty="0" smtClean="0"/>
              <a:t>	</a:t>
            </a:r>
            <a:r>
              <a:rPr lang="en-US" dirty="0" err="1" smtClean="0"/>
              <a:t>http.logout</a:t>
            </a:r>
            <a:r>
              <a:rPr lang="en-US" dirty="0" smtClean="0"/>
              <a:t>()                                                                </a:t>
            </a:r>
          </a:p>
          <a:p>
            <a:pPr marL="0" indent="0">
              <a:buNone/>
            </a:pPr>
            <a:r>
              <a:rPr lang="en-US" dirty="0" smtClean="0"/>
              <a:t>			.</a:t>
            </a:r>
            <a:r>
              <a:rPr lang="en-US" dirty="0" err="1" smtClean="0"/>
              <a:t>logoutUrl</a:t>
            </a:r>
            <a:r>
              <a:rPr lang="en-US" dirty="0" smtClean="0"/>
              <a:t>("/my/logout")                                                 </a:t>
            </a:r>
          </a:p>
          <a:p>
            <a:pPr marL="0" indent="0">
              <a:buNone/>
            </a:pPr>
            <a:r>
              <a:rPr lang="en-US" dirty="0" smtClean="0"/>
              <a:t>			.</a:t>
            </a:r>
            <a:r>
              <a:rPr lang="en-US" dirty="0" err="1" smtClean="0"/>
              <a:t>logoutSuccessUrl</a:t>
            </a:r>
            <a:r>
              <a:rPr lang="en-US" dirty="0" smtClean="0"/>
              <a:t>("/my/index")                                           </a:t>
            </a:r>
          </a:p>
          <a:p>
            <a:pPr marL="0" indent="0">
              <a:buNone/>
            </a:pPr>
            <a:r>
              <a:rPr lang="en-US" dirty="0" smtClean="0"/>
              <a:t>			.</a:t>
            </a:r>
            <a:r>
              <a:rPr lang="en-US" dirty="0" err="1" smtClean="0"/>
              <a:t>logoutSuccessHandler</a:t>
            </a:r>
            <a:r>
              <a:rPr lang="en-US" dirty="0" smtClean="0"/>
              <a:t>(</a:t>
            </a:r>
            <a:r>
              <a:rPr lang="en-US" dirty="0" err="1" smtClean="0"/>
              <a:t>logoutSuccessHandler</a:t>
            </a:r>
            <a:r>
              <a:rPr lang="en-US" dirty="0" smtClean="0"/>
              <a:t>)                              </a:t>
            </a:r>
          </a:p>
          <a:p>
            <a:pPr marL="0" indent="0">
              <a:buNone/>
            </a:pPr>
            <a:r>
              <a:rPr lang="en-US" dirty="0" smtClean="0"/>
              <a:t>			.</a:t>
            </a:r>
            <a:r>
              <a:rPr lang="en-US" dirty="0" err="1" smtClean="0"/>
              <a:t>invalidateHttpSession</a:t>
            </a:r>
            <a:r>
              <a:rPr lang="en-US" dirty="0" smtClean="0"/>
              <a:t>(true)                                             </a:t>
            </a:r>
          </a:p>
          <a:p>
            <a:pPr marL="0" indent="0">
              <a:buNone/>
            </a:pPr>
            <a:r>
              <a:rPr lang="en-US" dirty="0" smtClean="0"/>
              <a:t>			.</a:t>
            </a:r>
            <a:r>
              <a:rPr lang="en-US" dirty="0" err="1" smtClean="0"/>
              <a:t>addLogoutHandler</a:t>
            </a:r>
            <a:r>
              <a:rPr lang="en-US" dirty="0" smtClean="0"/>
              <a:t>(</a:t>
            </a:r>
            <a:r>
              <a:rPr lang="en-US" dirty="0" err="1" smtClean="0"/>
              <a:t>logoutHandler</a:t>
            </a:r>
            <a:r>
              <a:rPr lang="en-US" dirty="0" smtClean="0"/>
              <a:t>)                                         </a:t>
            </a:r>
          </a:p>
          <a:p>
            <a:pPr marL="0" indent="0">
              <a:buNone/>
            </a:pPr>
            <a:r>
              <a:rPr lang="en-US" dirty="0" smtClean="0"/>
              <a:t>			.</a:t>
            </a:r>
            <a:r>
              <a:rPr lang="en-US" dirty="0" err="1" smtClean="0"/>
              <a:t>deleteCookies</a:t>
            </a:r>
            <a:r>
              <a:rPr lang="en-US" dirty="0" smtClean="0"/>
              <a:t>(</a:t>
            </a:r>
            <a:r>
              <a:rPr lang="en-US" dirty="0" err="1" smtClean="0"/>
              <a:t>cookieNamesToClear</a:t>
            </a:r>
            <a:r>
              <a:rPr lang="en-US" dirty="0" smtClean="0"/>
              <a:t>)                                       </a:t>
            </a:r>
          </a:p>
          <a:p>
            <a:pPr marL="0" indent="0">
              <a:buNone/>
            </a:pPr>
            <a:r>
              <a:rPr lang="en-US" dirty="0" smtClean="0"/>
              <a:t>			.and()</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018124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04"/>
            <a:ext cx="10515600" cy="6034459"/>
          </a:xfrm>
        </p:spPr>
        <p:txBody>
          <a:bodyPr>
            <a:normAutofit fontScale="92500" lnSpcReduction="20000"/>
          </a:bodyPr>
          <a:lstStyle/>
          <a:p>
            <a:r>
              <a:rPr lang="zh-CN" altLang="en-US" dirty="0" smtClean="0"/>
              <a:t>提供注销支持，使用</a:t>
            </a:r>
            <a:r>
              <a:rPr lang="en-US" dirty="0" err="1" smtClean="0"/>
              <a:t>WebSecurityConfigurerAdapter</a:t>
            </a:r>
            <a:r>
              <a:rPr lang="zh-CN" altLang="en-US" dirty="0" smtClean="0"/>
              <a:t>会自动被应用。</a:t>
            </a:r>
          </a:p>
          <a:p>
            <a:r>
              <a:rPr lang="zh-CN" altLang="en-US" dirty="0" smtClean="0"/>
              <a:t>设置触发注销操作的</a:t>
            </a:r>
            <a:r>
              <a:rPr lang="en-US" dirty="0" smtClean="0"/>
              <a:t>URL (</a:t>
            </a:r>
            <a:r>
              <a:rPr lang="zh-CN" altLang="en-US" dirty="0" smtClean="0"/>
              <a:t>默认是</a:t>
            </a:r>
            <a:r>
              <a:rPr lang="en-US" altLang="zh-CN" dirty="0" smtClean="0"/>
              <a:t>/</a:t>
            </a:r>
            <a:r>
              <a:rPr lang="en-US" dirty="0" smtClean="0"/>
              <a:t>logout). </a:t>
            </a:r>
            <a:r>
              <a:rPr lang="zh-CN" altLang="en-US" dirty="0" smtClean="0"/>
              <a:t>如果</a:t>
            </a:r>
            <a:r>
              <a:rPr lang="en-US" dirty="0" smtClean="0"/>
              <a:t>CSRF</a:t>
            </a:r>
            <a:r>
              <a:rPr lang="zh-CN" altLang="en-US" dirty="0" smtClean="0"/>
              <a:t>内启用（默认是启用的）的话这个请求的方式被限定为</a:t>
            </a:r>
            <a:r>
              <a:rPr lang="en-US" dirty="0" smtClean="0"/>
              <a:t>POST。 </a:t>
            </a:r>
            <a:r>
              <a:rPr lang="zh-CN" altLang="en-US" dirty="0" smtClean="0"/>
              <a:t>请查阅相关信息 </a:t>
            </a:r>
            <a:r>
              <a:rPr lang="en-US" dirty="0" err="1" smtClean="0"/>
              <a:t>JavaDoc</a:t>
            </a:r>
            <a:r>
              <a:rPr lang="zh-CN" altLang="en-US" dirty="0" smtClean="0"/>
              <a:t>相关信息</a:t>
            </a:r>
            <a:r>
              <a:rPr lang="en-US" altLang="zh-CN" dirty="0" smtClean="0"/>
              <a:t>.</a:t>
            </a:r>
          </a:p>
          <a:p>
            <a:r>
              <a:rPr lang="zh-CN" altLang="en-US" dirty="0" smtClean="0"/>
              <a:t>注销之后跳转的</a:t>
            </a:r>
            <a:r>
              <a:rPr lang="en-US" dirty="0" smtClean="0"/>
              <a:t>URL。</a:t>
            </a:r>
            <a:r>
              <a:rPr lang="zh-CN" altLang="en-US" dirty="0" smtClean="0"/>
              <a:t>默认是</a:t>
            </a:r>
            <a:r>
              <a:rPr lang="en-US" altLang="zh-CN" dirty="0" smtClean="0"/>
              <a:t>/</a:t>
            </a:r>
            <a:r>
              <a:rPr lang="en-US" dirty="0" err="1" smtClean="0"/>
              <a:t>login?logout</a:t>
            </a:r>
            <a:r>
              <a:rPr lang="en-US" dirty="0" smtClean="0"/>
              <a:t>。</a:t>
            </a:r>
            <a:r>
              <a:rPr lang="zh-CN" altLang="en-US" dirty="0" smtClean="0"/>
              <a:t>具体查看 </a:t>
            </a:r>
            <a:r>
              <a:rPr lang="en-US" dirty="0" smtClean="0"/>
              <a:t>the </a:t>
            </a:r>
            <a:r>
              <a:rPr lang="en-US" dirty="0" err="1" smtClean="0"/>
              <a:t>JavaDoc</a:t>
            </a:r>
            <a:r>
              <a:rPr lang="zh-CN" altLang="en-US" dirty="0" smtClean="0"/>
              <a:t>文档</a:t>
            </a:r>
            <a:r>
              <a:rPr lang="en-US" altLang="zh-CN" dirty="0" smtClean="0"/>
              <a:t>.</a:t>
            </a:r>
          </a:p>
          <a:p>
            <a:r>
              <a:rPr lang="zh-CN" altLang="en-US" dirty="0" smtClean="0"/>
              <a:t>让你设置定制的 </a:t>
            </a:r>
            <a:r>
              <a:rPr lang="en-US" dirty="0" err="1" smtClean="0"/>
              <a:t>LogoutSuccessHandler</a:t>
            </a:r>
            <a:r>
              <a:rPr lang="en-US" dirty="0" smtClean="0"/>
              <a:t>。</a:t>
            </a:r>
            <a:r>
              <a:rPr lang="zh-CN" altLang="en-US" dirty="0" smtClean="0"/>
              <a:t>如果指定了这个选项那么</a:t>
            </a:r>
            <a:r>
              <a:rPr lang="en-US" dirty="0" err="1" smtClean="0"/>
              <a:t>logoutSuccessUrl</a:t>
            </a:r>
            <a:r>
              <a:rPr lang="en-US" dirty="0" smtClean="0"/>
              <a:t>()</a:t>
            </a:r>
            <a:r>
              <a:rPr lang="zh-CN" altLang="en-US" dirty="0" smtClean="0"/>
              <a:t>的设置会被忽略。请查阅 </a:t>
            </a:r>
            <a:r>
              <a:rPr lang="en-US" dirty="0" err="1" smtClean="0"/>
              <a:t>JavaDoc</a:t>
            </a:r>
            <a:r>
              <a:rPr lang="zh-CN" altLang="en-US" dirty="0" smtClean="0"/>
              <a:t>文档</a:t>
            </a:r>
            <a:r>
              <a:rPr lang="en-US" altLang="zh-CN" dirty="0" smtClean="0"/>
              <a:t>.</a:t>
            </a:r>
          </a:p>
          <a:p>
            <a:r>
              <a:rPr lang="zh-CN" altLang="en-US" dirty="0" smtClean="0"/>
              <a:t>指定是否在注销时让</a:t>
            </a:r>
            <a:r>
              <a:rPr lang="en-US" dirty="0" err="1" smtClean="0"/>
              <a:t>HttpSession</a:t>
            </a:r>
            <a:r>
              <a:rPr lang="zh-CN" altLang="en-US" dirty="0" smtClean="0"/>
              <a:t>无效。 默认设置为 </a:t>
            </a:r>
            <a:r>
              <a:rPr lang="en-US" dirty="0" smtClean="0"/>
              <a:t>true。 </a:t>
            </a:r>
            <a:r>
              <a:rPr lang="zh-CN" altLang="en-US" dirty="0" smtClean="0"/>
              <a:t>在内部配置</a:t>
            </a:r>
            <a:r>
              <a:rPr lang="en-US" dirty="0" err="1" smtClean="0"/>
              <a:t>SecurityContextLogoutHandler</a:t>
            </a:r>
            <a:r>
              <a:rPr lang="zh-CN" altLang="en-US" dirty="0" smtClean="0"/>
              <a:t>选项。 请查阅 </a:t>
            </a:r>
            <a:r>
              <a:rPr lang="en-US" dirty="0" err="1" smtClean="0"/>
              <a:t>JavaDoc</a:t>
            </a:r>
            <a:r>
              <a:rPr lang="zh-CN" altLang="en-US" dirty="0" smtClean="0"/>
              <a:t>文档</a:t>
            </a:r>
            <a:r>
              <a:rPr lang="en-US" altLang="zh-CN" dirty="0" smtClean="0"/>
              <a:t>.</a:t>
            </a:r>
          </a:p>
          <a:p>
            <a:r>
              <a:rPr lang="zh-CN" altLang="en-US" dirty="0" smtClean="0"/>
              <a:t>添加一个</a:t>
            </a:r>
            <a:r>
              <a:rPr lang="en-US" dirty="0" err="1" smtClean="0"/>
              <a:t>LogoutHandler</a:t>
            </a:r>
            <a:r>
              <a:rPr lang="en-US" dirty="0" smtClean="0"/>
              <a:t>.</a:t>
            </a:r>
            <a:r>
              <a:rPr lang="zh-CN" altLang="en-US" dirty="0" smtClean="0"/>
              <a:t>默认</a:t>
            </a:r>
            <a:r>
              <a:rPr lang="en-US" dirty="0" err="1" smtClean="0"/>
              <a:t>SecurityContextLogoutHandler</a:t>
            </a:r>
            <a:r>
              <a:rPr lang="zh-CN" altLang="en-US" dirty="0" smtClean="0"/>
              <a:t>会被添加为最后一个</a:t>
            </a:r>
            <a:r>
              <a:rPr lang="en-US" dirty="0" err="1" smtClean="0"/>
              <a:t>LogoutHandler</a:t>
            </a:r>
            <a:r>
              <a:rPr lang="en-US" dirty="0" smtClean="0"/>
              <a:t>。</a:t>
            </a:r>
          </a:p>
          <a:p>
            <a:r>
              <a:rPr lang="zh-CN" altLang="en-US" dirty="0" smtClean="0"/>
              <a:t>允许指定在注销成功时将移除的</a:t>
            </a:r>
            <a:r>
              <a:rPr lang="en-US" dirty="0" smtClean="0"/>
              <a:t>cookie。</a:t>
            </a:r>
            <a:r>
              <a:rPr lang="zh-CN" altLang="en-US" dirty="0" smtClean="0"/>
              <a:t>这是一个现实的添加一个</a:t>
            </a:r>
            <a:r>
              <a:rPr lang="en-US" dirty="0" err="1" smtClean="0"/>
              <a:t>CookieClearingLogoutHandler</a:t>
            </a:r>
            <a:r>
              <a:rPr lang="zh-CN" altLang="en-US" dirty="0" smtClean="0"/>
              <a:t>的快捷方式。</a:t>
            </a:r>
            <a:endParaRPr lang="en-US" altLang="zh-CN" dirty="0" smtClean="0"/>
          </a:p>
          <a:p>
            <a:pPr marL="0" indent="0">
              <a:buNone/>
            </a:pPr>
            <a:r>
              <a:rPr lang="zh-CN" altLang="en-US" dirty="0" smtClean="0"/>
              <a:t>一般来说，为了定制注销功能，你可以添加 </a:t>
            </a:r>
            <a:r>
              <a:rPr lang="en-US" altLang="zh-CN" dirty="0" err="1" smtClean="0"/>
              <a:t>LogoutHandler</a:t>
            </a:r>
            <a:r>
              <a:rPr lang="zh-CN" altLang="en-US" dirty="0" smtClean="0"/>
              <a:t>和</a:t>
            </a:r>
            <a:r>
              <a:rPr lang="en-US" altLang="zh-CN" dirty="0" err="1" smtClean="0"/>
              <a:t>LogoutSuccessHandler</a:t>
            </a:r>
            <a:r>
              <a:rPr lang="zh-CN" altLang="en-US" dirty="0" smtClean="0"/>
              <a:t>的实现。 对于许多常见场景，当使用流食式</a:t>
            </a:r>
            <a:r>
              <a:rPr lang="en-US" altLang="zh-CN" dirty="0" smtClean="0"/>
              <a:t>API</a:t>
            </a:r>
            <a:r>
              <a:rPr lang="zh-CN" altLang="en-US" dirty="0" smtClean="0"/>
              <a:t>时，这些处理器会在幕后进行添加。</a:t>
            </a:r>
            <a:endParaRPr lang="en-US" dirty="0"/>
          </a:p>
        </p:txBody>
      </p:sp>
    </p:spTree>
    <p:extLst>
      <p:ext uri="{BB962C8B-B14F-4D97-AF65-F5344CB8AC3E}">
        <p14:creationId xmlns:p14="http://schemas.microsoft.com/office/powerpoint/2010/main" val="3837772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LogoutHandler</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一般来说，</a:t>
            </a:r>
            <a:r>
              <a:rPr lang="en-US" altLang="zh-CN" dirty="0" err="1" smtClean="0"/>
              <a:t>LogoutHandler</a:t>
            </a:r>
            <a:r>
              <a:rPr lang="zh-CN" altLang="en-US" dirty="0" smtClean="0"/>
              <a:t>的实现类可以参与到注销处理中。他们被用来执行必要的清理，因而他们不应该抛出错误，我们提供您各种实现：</a:t>
            </a:r>
            <a:endParaRPr lang="en-US" altLang="zh-CN" dirty="0" smtClean="0"/>
          </a:p>
          <a:p>
            <a:r>
              <a:rPr lang="en-US" dirty="0" err="1" smtClean="0"/>
              <a:t>PersistentTokenBasedRememberMeServices</a:t>
            </a:r>
            <a:endParaRPr lang="en-US" dirty="0" smtClean="0"/>
          </a:p>
          <a:p>
            <a:r>
              <a:rPr lang="en-US" dirty="0" err="1" smtClean="0"/>
              <a:t>TokenBasedRememberMeServices</a:t>
            </a:r>
            <a:endParaRPr lang="en-US" dirty="0" smtClean="0"/>
          </a:p>
          <a:p>
            <a:r>
              <a:rPr lang="en-US" dirty="0" err="1" smtClean="0"/>
              <a:t>CookieClearingLogoutHandler</a:t>
            </a:r>
            <a:endParaRPr lang="en-US" dirty="0" smtClean="0"/>
          </a:p>
          <a:p>
            <a:r>
              <a:rPr lang="en-US" dirty="0" err="1" smtClean="0"/>
              <a:t>CsrfLogoutHandler</a:t>
            </a:r>
            <a:endParaRPr lang="en-US" dirty="0" smtClean="0"/>
          </a:p>
          <a:p>
            <a:r>
              <a:rPr lang="en-US" dirty="0" err="1" smtClean="0"/>
              <a:t>SecurityContextLogoutHandler</a:t>
            </a:r>
            <a:endParaRPr lang="en-US" dirty="0"/>
          </a:p>
        </p:txBody>
      </p:sp>
    </p:spTree>
    <p:extLst>
      <p:ext uri="{BB962C8B-B14F-4D97-AF65-F5344CB8AC3E}">
        <p14:creationId xmlns:p14="http://schemas.microsoft.com/office/powerpoint/2010/main" val="10527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LogoutSuccessHandler</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altLang="zh-CN" dirty="0" err="1" smtClean="0"/>
              <a:t>LogoutSuccessHandler</a:t>
            </a:r>
            <a:r>
              <a:rPr lang="zh-CN" altLang="en-US" dirty="0" smtClean="0"/>
              <a:t>被</a:t>
            </a:r>
            <a:r>
              <a:rPr lang="en-US" altLang="zh-CN" dirty="0" err="1" smtClean="0"/>
              <a:t>LogoutFilter</a:t>
            </a:r>
            <a:r>
              <a:rPr lang="zh-CN" altLang="en-US" dirty="0" smtClean="0"/>
              <a:t>在成功注销后调用，用来进行重定向或者转发相应的目的地。注意这个借口与</a:t>
            </a:r>
            <a:r>
              <a:rPr lang="en-US" altLang="zh-CN" dirty="0" err="1" smtClean="0"/>
              <a:t>LogoutHandler</a:t>
            </a:r>
            <a:r>
              <a:rPr lang="zh-CN" altLang="en-US" dirty="0" smtClean="0"/>
              <a:t>几乎一样，但是可以抛出异常。</a:t>
            </a:r>
            <a:endParaRPr lang="en-US" altLang="zh-CN" dirty="0" smtClean="0"/>
          </a:p>
          <a:p>
            <a:pPr marL="0" indent="0">
              <a:buNone/>
            </a:pPr>
            <a:r>
              <a:rPr lang="zh-CN" altLang="en-US" dirty="0" smtClean="0"/>
              <a:t>下面是提供的一些实现：</a:t>
            </a:r>
          </a:p>
          <a:p>
            <a:r>
              <a:rPr lang="en-US" dirty="0" err="1" smtClean="0"/>
              <a:t>SimpleUrlLogoutSuccessHandler</a:t>
            </a:r>
            <a:endParaRPr lang="en-US" dirty="0" smtClean="0"/>
          </a:p>
          <a:p>
            <a:r>
              <a:rPr lang="en-US" dirty="0" err="1" smtClean="0"/>
              <a:t>HttpStatusReturningLogoutSuccessHandler</a:t>
            </a:r>
            <a:endParaRPr lang="en-US" dirty="0" smtClean="0"/>
          </a:p>
          <a:p>
            <a:pPr marL="0" indent="0">
              <a:buNone/>
            </a:pPr>
            <a:r>
              <a:rPr lang="zh-CN" altLang="en-US" dirty="0" smtClean="0"/>
              <a:t>和前面提到的一样，你不需要直接指定</a:t>
            </a:r>
            <a:r>
              <a:rPr lang="en-US" dirty="0" err="1" smtClean="0"/>
              <a:t>SimpleUrlLogoutSuccessHandler</a:t>
            </a:r>
            <a:r>
              <a:rPr lang="en-US" dirty="0" smtClean="0"/>
              <a:t>。</a:t>
            </a:r>
            <a:r>
              <a:rPr lang="zh-CN" altLang="en-US" dirty="0" smtClean="0"/>
              <a:t>而使用流式</a:t>
            </a:r>
            <a:r>
              <a:rPr lang="en-US" dirty="0" smtClean="0"/>
              <a:t>API</a:t>
            </a:r>
            <a:r>
              <a:rPr lang="zh-CN" altLang="en-US" dirty="0" smtClean="0"/>
              <a:t>通过设置</a:t>
            </a:r>
            <a:r>
              <a:rPr lang="en-US" dirty="0" err="1" smtClean="0"/>
              <a:t>logoutSuccessUrl</a:t>
            </a:r>
            <a:r>
              <a:rPr lang="en-US" dirty="0" smtClean="0"/>
              <a:t>()</a:t>
            </a:r>
            <a:r>
              <a:rPr lang="zh-CN" altLang="en-US" dirty="0" smtClean="0"/>
              <a:t>快捷的进行设置</a:t>
            </a:r>
            <a:r>
              <a:rPr lang="en-US" dirty="0" err="1" smtClean="0"/>
              <a:t>SimpleUrlLogoutSuccessHandler</a:t>
            </a:r>
            <a:r>
              <a:rPr lang="en-US" dirty="0" smtClean="0"/>
              <a:t>。</a:t>
            </a:r>
            <a:r>
              <a:rPr lang="zh-CN" altLang="en-US" dirty="0" smtClean="0"/>
              <a:t>注销成功 后将重定向到设置的</a:t>
            </a:r>
            <a:r>
              <a:rPr lang="en-US" dirty="0" smtClean="0"/>
              <a:t>URL</a:t>
            </a:r>
            <a:r>
              <a:rPr lang="zh-CN" altLang="en-US" dirty="0" smtClean="0"/>
              <a:t>地址。默认的地址是 </a:t>
            </a:r>
            <a:r>
              <a:rPr lang="en-US" altLang="zh-CN" dirty="0" smtClean="0"/>
              <a:t>/</a:t>
            </a:r>
            <a:r>
              <a:rPr lang="en-US" dirty="0" err="1" smtClean="0"/>
              <a:t>login?logout</a:t>
            </a:r>
            <a:r>
              <a:rPr lang="en-US" dirty="0" smtClean="0"/>
              <a:t>.</a:t>
            </a:r>
            <a:endParaRPr lang="en-US" dirty="0"/>
          </a:p>
        </p:txBody>
      </p:sp>
    </p:spTree>
    <p:extLst>
      <p:ext uri="{BB962C8B-B14F-4D97-AF65-F5344CB8AC3E}">
        <p14:creationId xmlns:p14="http://schemas.microsoft.com/office/powerpoint/2010/main" val="3424875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smtClean="0"/>
              <a:t>在</a:t>
            </a:r>
            <a:r>
              <a:rPr lang="en-US" dirty="0" smtClean="0"/>
              <a:t>REST API</a:t>
            </a:r>
            <a:r>
              <a:rPr lang="zh-CN" altLang="en-US" dirty="0" smtClean="0"/>
              <a:t>场景中</a:t>
            </a:r>
            <a:r>
              <a:rPr lang="en-US" dirty="0" err="1" smtClean="0"/>
              <a:t>HttpStatusReturningLogoutSuccessHandler</a:t>
            </a:r>
            <a:r>
              <a:rPr lang="zh-CN" altLang="en-US" dirty="0" smtClean="0"/>
              <a:t>会进行一些有趣的改变。</a:t>
            </a:r>
            <a:r>
              <a:rPr lang="en-US" dirty="0" err="1" smtClean="0"/>
              <a:t>LogoutSuccessHandler</a:t>
            </a:r>
            <a:r>
              <a:rPr lang="zh-CN" altLang="en-US" dirty="0" smtClean="0"/>
              <a:t>允许你设置一个返回给客户端的</a:t>
            </a:r>
            <a:r>
              <a:rPr lang="en-US" dirty="0" smtClean="0"/>
              <a:t>HTTP</a:t>
            </a:r>
            <a:r>
              <a:rPr lang="zh-CN" altLang="en-US" dirty="0" smtClean="0"/>
              <a:t>状态码（默认返回</a:t>
            </a:r>
            <a:r>
              <a:rPr lang="en-US" altLang="zh-CN" dirty="0" smtClean="0"/>
              <a:t>200</a:t>
            </a:r>
            <a:r>
              <a:rPr lang="zh-CN" altLang="en-US" dirty="0" smtClean="0"/>
              <a:t>）来替换重定向到</a:t>
            </a:r>
            <a:r>
              <a:rPr lang="en-US" dirty="0" smtClean="0"/>
              <a:t>URL</a:t>
            </a:r>
            <a:r>
              <a:rPr lang="zh-CN" altLang="en-US" dirty="0" smtClean="0"/>
              <a:t>这个动作。</a:t>
            </a:r>
            <a:endParaRPr lang="en-US" dirty="0"/>
          </a:p>
        </p:txBody>
      </p:sp>
    </p:spTree>
    <p:extLst>
      <p:ext uri="{BB962C8B-B14F-4D97-AF65-F5344CB8AC3E}">
        <p14:creationId xmlns:p14="http://schemas.microsoft.com/office/powerpoint/2010/main" val="1505202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进一步的注销相关的参考（</a:t>
            </a:r>
            <a:r>
              <a:rPr lang="en-US" altLang="zh-CN" dirty="0"/>
              <a:t>TODO</a:t>
            </a:r>
            <a:r>
              <a:rPr lang="zh-CN" altLang="en-US" dirty="0" smtClean="0"/>
              <a:t>）</a:t>
            </a:r>
            <a:endParaRPr lang="en-US" dirty="0"/>
          </a:p>
        </p:txBody>
      </p:sp>
      <p:sp>
        <p:nvSpPr>
          <p:cNvPr id="3" name="Content Placeholder 2"/>
          <p:cNvSpPr>
            <a:spLocks noGrp="1"/>
          </p:cNvSpPr>
          <p:nvPr>
            <p:ph idx="1"/>
          </p:nvPr>
        </p:nvSpPr>
        <p:spPr/>
        <p:txBody>
          <a:bodyPr/>
          <a:lstStyle/>
          <a:p>
            <a:r>
              <a:rPr lang="zh-CN" altLang="en-US" u="sng" dirty="0">
                <a:hlinkClick r:id="rId2"/>
              </a:rPr>
              <a:t>处理注销</a:t>
            </a:r>
            <a:endParaRPr lang="zh-CN" altLang="en-US" dirty="0"/>
          </a:p>
          <a:p>
            <a:r>
              <a:rPr lang="zh-CN" altLang="en-US" u="sng" dirty="0">
                <a:hlinkClick r:id="rId3"/>
              </a:rPr>
              <a:t>测试注销</a:t>
            </a:r>
            <a:endParaRPr lang="zh-CN" altLang="en-US" dirty="0"/>
          </a:p>
          <a:p>
            <a:r>
              <a:rPr lang="en-US" altLang="zh-CN" u="sng" dirty="0" err="1">
                <a:hlinkClick r:id="rId4"/>
              </a:rPr>
              <a:t>HttpServletRequest.logout</a:t>
            </a:r>
            <a:r>
              <a:rPr lang="en-US" altLang="zh-CN" u="sng" dirty="0">
                <a:hlinkClick r:id="rId4"/>
              </a:rPr>
              <a:t>()</a:t>
            </a:r>
            <a:endParaRPr lang="zh-CN" altLang="en-US" dirty="0"/>
          </a:p>
          <a:p>
            <a:r>
              <a:rPr lang="zh-CN" altLang="en-US" u="sng" dirty="0">
                <a:hlinkClick r:id="rId5"/>
              </a:rPr>
              <a:t>章节</a:t>
            </a:r>
            <a:r>
              <a:rPr lang="en-US" altLang="zh-CN" u="sng" dirty="0">
                <a:hlinkClick r:id="rId5"/>
              </a:rPr>
              <a:t>"Remember-Me</a:t>
            </a:r>
            <a:r>
              <a:rPr lang="zh-CN" altLang="en-US" u="sng" dirty="0">
                <a:hlinkClick r:id="rId5"/>
              </a:rPr>
              <a:t>接口和实现</a:t>
            </a:r>
            <a:r>
              <a:rPr lang="en-US" altLang="zh-CN" u="sng" dirty="0">
                <a:hlinkClick r:id="rId5"/>
              </a:rPr>
              <a:t>"</a:t>
            </a:r>
            <a:endParaRPr lang="zh-CN" altLang="en-US" dirty="0"/>
          </a:p>
          <a:p>
            <a:r>
              <a:rPr lang="zh-CN" altLang="en-US" u="sng" dirty="0">
                <a:hlinkClick r:id="rId6"/>
              </a:rPr>
              <a:t>注销的</a:t>
            </a:r>
            <a:r>
              <a:rPr lang="en-US" altLang="zh-CN" u="sng" dirty="0">
                <a:hlinkClick r:id="rId6"/>
              </a:rPr>
              <a:t>CSRF</a:t>
            </a:r>
            <a:r>
              <a:rPr lang="zh-CN" altLang="en-US" u="sng" dirty="0">
                <a:hlinkClick r:id="rId6"/>
              </a:rPr>
              <a:t>说明</a:t>
            </a:r>
            <a:endParaRPr lang="zh-CN" altLang="en-US" dirty="0"/>
          </a:p>
          <a:p>
            <a:r>
              <a:rPr lang="zh-CN" altLang="en-US" u="sng" dirty="0">
                <a:hlinkClick r:id="rId7"/>
              </a:rPr>
              <a:t>点点注销（</a:t>
            </a:r>
            <a:r>
              <a:rPr lang="en-US" altLang="zh-CN" u="sng" dirty="0">
                <a:hlinkClick r:id="rId7"/>
              </a:rPr>
              <a:t>CAS</a:t>
            </a:r>
            <a:r>
              <a:rPr lang="zh-CN" altLang="en-US" u="sng" dirty="0">
                <a:hlinkClick r:id="rId7"/>
              </a:rPr>
              <a:t>协议）</a:t>
            </a:r>
            <a:endParaRPr lang="zh-CN" altLang="en-US" dirty="0"/>
          </a:p>
          <a:p>
            <a:r>
              <a:rPr lang="zh-CN" altLang="en-US" u="sng" dirty="0">
                <a:hlinkClick r:id="rId8"/>
              </a:rPr>
              <a:t>注销的</a:t>
            </a:r>
            <a:r>
              <a:rPr lang="en-US" altLang="zh-CN" u="sng" dirty="0">
                <a:hlinkClick r:id="rId8"/>
              </a:rPr>
              <a:t>XML</a:t>
            </a:r>
            <a:r>
              <a:rPr lang="zh-CN" altLang="en-US" u="sng" dirty="0">
                <a:hlinkClick r:id="rId8"/>
              </a:rPr>
              <a:t>命名空间章节</a:t>
            </a:r>
            <a:endParaRPr lang="zh-CN" altLang="en-US" dirty="0"/>
          </a:p>
          <a:p>
            <a:pPr marL="0" indent="0">
              <a:buNone/>
            </a:pPr>
            <a:endParaRPr lang="en-US" dirty="0"/>
          </a:p>
        </p:txBody>
      </p:sp>
    </p:spTree>
    <p:extLst>
      <p:ext uri="{BB962C8B-B14F-4D97-AF65-F5344CB8AC3E}">
        <p14:creationId xmlns:p14="http://schemas.microsoft.com/office/powerpoint/2010/main" val="661722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验</a:t>
            </a:r>
            <a:r>
              <a:rPr lang="zh-CN" altLang="en-US" dirty="0" smtClean="0"/>
              <a:t>证</a:t>
            </a:r>
            <a:endParaRPr lang="en-US" dirty="0"/>
          </a:p>
        </p:txBody>
      </p:sp>
      <p:sp>
        <p:nvSpPr>
          <p:cNvPr id="3" name="Content Placeholder 2"/>
          <p:cNvSpPr>
            <a:spLocks noGrp="1"/>
          </p:cNvSpPr>
          <p:nvPr>
            <p:ph idx="1"/>
          </p:nvPr>
        </p:nvSpPr>
        <p:spPr/>
        <p:txBody>
          <a:bodyPr/>
          <a:lstStyle/>
          <a:p>
            <a:pPr marL="0" indent="0">
              <a:buNone/>
            </a:pPr>
            <a:r>
              <a:rPr lang="zh-CN" altLang="en-US" dirty="0"/>
              <a:t>到现在为止我们只看了一下基本的验证配置，让我们看看一些稍微高级点的身份验证配置选项。</a:t>
            </a:r>
            <a:endParaRPr lang="en-US" altLang="zh-CN" dirty="0" smtClean="0"/>
          </a:p>
          <a:p>
            <a:r>
              <a:rPr lang="zh-CN" altLang="en-US" dirty="0" smtClean="0"/>
              <a:t>内</a:t>
            </a:r>
            <a:r>
              <a:rPr lang="zh-CN" altLang="en-US" dirty="0"/>
              <a:t>存中的身份验证</a:t>
            </a:r>
          </a:p>
          <a:p>
            <a:r>
              <a:rPr lang="en-US" dirty="0"/>
              <a:t>JDBC </a:t>
            </a:r>
            <a:r>
              <a:rPr lang="zh-CN" altLang="en-US" dirty="0"/>
              <a:t>验证</a:t>
            </a:r>
          </a:p>
          <a:p>
            <a:r>
              <a:rPr lang="en-US" dirty="0"/>
              <a:t>LDAP </a:t>
            </a:r>
            <a:r>
              <a:rPr lang="zh-CN" altLang="en-US" dirty="0"/>
              <a:t>验证</a:t>
            </a:r>
          </a:p>
          <a:p>
            <a:endParaRPr lang="en-US" dirty="0"/>
          </a:p>
        </p:txBody>
      </p:sp>
    </p:spTree>
    <p:extLst>
      <p:ext uri="{BB962C8B-B14F-4D97-AF65-F5344CB8AC3E}">
        <p14:creationId xmlns:p14="http://schemas.microsoft.com/office/powerpoint/2010/main" val="196336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zh-CN" altLang="en-US" dirty="0"/>
              <a:t>在身份验证层，</a:t>
            </a:r>
            <a:r>
              <a:rPr lang="en-US" dirty="0"/>
              <a:t>Spring Security </a:t>
            </a:r>
            <a:r>
              <a:rPr lang="zh-CN" altLang="en-US" dirty="0"/>
              <a:t>的支持多种认证模式。这些验证绝大多数都是要么由第三方提供，或由相关的标准组织，如互联网工程任务组开发。另外</a:t>
            </a:r>
            <a:r>
              <a:rPr lang="en-US" dirty="0"/>
              <a:t>Spring Security </a:t>
            </a:r>
            <a:r>
              <a:rPr lang="zh-CN" altLang="en-US" dirty="0"/>
              <a:t>提供自己的一组认证功能。具体而言，</a:t>
            </a:r>
            <a:r>
              <a:rPr lang="en-US" dirty="0"/>
              <a:t>Spring Security </a:t>
            </a:r>
            <a:r>
              <a:rPr lang="zh-CN" altLang="en-US" dirty="0"/>
              <a:t>目前支持所有这些技术集成的身份验证</a:t>
            </a:r>
            <a:r>
              <a:rPr lang="zh-CN" altLang="en-US" dirty="0" smtClean="0"/>
              <a:t>：</a:t>
            </a:r>
            <a:endParaRPr lang="en-US" altLang="zh-CN" dirty="0" smtClean="0"/>
          </a:p>
          <a:p>
            <a:pPr marL="0" indent="0">
              <a:buNone/>
            </a:pPr>
            <a:endParaRPr lang="en-US" dirty="0"/>
          </a:p>
        </p:txBody>
      </p:sp>
    </p:spTree>
    <p:extLst>
      <p:ext uri="{BB962C8B-B14F-4D97-AF65-F5344CB8AC3E}">
        <p14:creationId xmlns:p14="http://schemas.microsoft.com/office/powerpoint/2010/main" val="3508687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内存中的身份验</a:t>
            </a:r>
            <a:r>
              <a:rPr lang="zh-CN" altLang="en-US" dirty="0" smtClean="0"/>
              <a:t>证</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我们已经看到了一个单用户配置到内存验证的示例，下面是配置多个用户的例子：</a:t>
            </a:r>
          </a:p>
          <a:p>
            <a:pPr marL="0" indent="0">
              <a:buNone/>
            </a:pPr>
            <a:r>
              <a:rPr lang="en-US" altLang="zh-CN" dirty="0" smtClean="0"/>
              <a:t>@</a:t>
            </a:r>
            <a:r>
              <a:rPr lang="en-US" dirty="0" err="1" smtClean="0"/>
              <a:t>Autowired</a:t>
            </a:r>
            <a:endParaRPr lang="en-US" dirty="0" smtClean="0"/>
          </a:p>
          <a:p>
            <a:pPr marL="0" indent="0">
              <a:buNone/>
            </a:pPr>
            <a:r>
              <a:rPr lang="en-US" dirty="0" smtClean="0"/>
              <a:t>public void </a:t>
            </a:r>
            <a:r>
              <a:rPr lang="en-US" dirty="0" err="1" smtClean="0"/>
              <a:t>configureGlobal</a:t>
            </a:r>
            <a:r>
              <a:rPr lang="en-US" dirty="0" smtClean="0"/>
              <a:t>(</a:t>
            </a:r>
            <a:r>
              <a:rPr lang="en-US" dirty="0" err="1" smtClean="0"/>
              <a:t>AuthenticationManagerBuilder</a:t>
            </a:r>
            <a:r>
              <a:rPr lang="en-US" dirty="0" smtClean="0"/>
              <a:t> </a:t>
            </a:r>
            <a:r>
              <a:rPr lang="en-US" dirty="0" err="1" smtClean="0"/>
              <a:t>auth</a:t>
            </a:r>
            <a:r>
              <a:rPr lang="en-US" dirty="0" smtClean="0"/>
              <a:t>) throws Exception {</a:t>
            </a:r>
          </a:p>
          <a:p>
            <a:pPr marL="0" indent="0">
              <a:buNone/>
            </a:pPr>
            <a:r>
              <a:rPr lang="en-US" dirty="0" smtClean="0"/>
              <a:t>	</a:t>
            </a:r>
            <a:r>
              <a:rPr lang="en-US" dirty="0" err="1" smtClean="0"/>
              <a:t>auth.inMemoryAuthentication</a:t>
            </a:r>
            <a:r>
              <a:rPr lang="en-US" dirty="0" smtClean="0"/>
              <a:t>()</a:t>
            </a:r>
          </a:p>
          <a:p>
            <a:pPr marL="0" indent="0">
              <a:buNone/>
            </a:pPr>
            <a:r>
              <a:rPr lang="en-US" dirty="0" smtClean="0"/>
              <a:t>		.</a:t>
            </a:r>
            <a:r>
              <a:rPr lang="en-US" dirty="0" err="1" smtClean="0"/>
              <a:t>withUser</a:t>
            </a:r>
            <a:r>
              <a:rPr lang="en-US" dirty="0" smtClean="0"/>
              <a:t>("user").password("password").roles("USER").and()</a:t>
            </a:r>
          </a:p>
          <a:p>
            <a:pPr marL="0" indent="0">
              <a:buNone/>
            </a:pPr>
            <a:r>
              <a:rPr lang="en-US" dirty="0" smtClean="0"/>
              <a:t>		.</a:t>
            </a:r>
            <a:r>
              <a:rPr lang="en-US" dirty="0" err="1" smtClean="0"/>
              <a:t>withUser</a:t>
            </a:r>
            <a:r>
              <a:rPr lang="en-US" dirty="0" smtClean="0"/>
              <a:t>("admin").password("password").roles("USER", "ADMIN");</a:t>
            </a:r>
          </a:p>
          <a:p>
            <a:pPr marL="0" indent="0">
              <a:buNone/>
            </a:pPr>
            <a:r>
              <a:rPr lang="en-US" dirty="0" smtClean="0"/>
              <a:t>}</a:t>
            </a:r>
            <a:endParaRPr lang="en-US" dirty="0"/>
          </a:p>
        </p:txBody>
      </p:sp>
    </p:spTree>
    <p:extLst>
      <p:ext uri="{BB962C8B-B14F-4D97-AF65-F5344CB8AC3E}">
        <p14:creationId xmlns:p14="http://schemas.microsoft.com/office/powerpoint/2010/main" val="1724405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t>
            </a:r>
            <a:r>
              <a:rPr lang="zh-CN" altLang="en-US" dirty="0"/>
              <a:t>验</a:t>
            </a:r>
            <a:r>
              <a:rPr lang="zh-CN" altLang="en-US" dirty="0" smtClean="0"/>
              <a:t>证</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zh-CN" altLang="en-US" dirty="0" smtClean="0"/>
              <a:t>你可以找一些更新来支持</a:t>
            </a:r>
            <a:r>
              <a:rPr lang="en-US" altLang="zh-CN" dirty="0" smtClean="0"/>
              <a:t>JDBC</a:t>
            </a:r>
            <a:r>
              <a:rPr lang="zh-CN" altLang="en-US" dirty="0" smtClean="0"/>
              <a:t>的验证。下面的例子假设你已经在应用程序中定义好了</a:t>
            </a:r>
            <a:r>
              <a:rPr lang="en-US" altLang="zh-CN" dirty="0" err="1" smtClean="0"/>
              <a:t>DataSource</a:t>
            </a:r>
            <a:r>
              <a:rPr lang="zh-CN" altLang="en-US" dirty="0" smtClean="0"/>
              <a:t>， </a:t>
            </a:r>
            <a:r>
              <a:rPr lang="en-US" altLang="zh-CN" dirty="0" err="1" smtClean="0"/>
              <a:t>jdbc-javaconfig</a:t>
            </a:r>
            <a:r>
              <a:rPr lang="en-US" altLang="zh-CN" dirty="0" smtClean="0"/>
              <a:t> </a:t>
            </a:r>
            <a:r>
              <a:rPr lang="zh-CN" altLang="en-US" dirty="0" smtClean="0"/>
              <a:t>示例提供了一个完整的基于</a:t>
            </a:r>
            <a:r>
              <a:rPr lang="en-US" altLang="zh-CN" dirty="0" smtClean="0"/>
              <a:t>JDBC</a:t>
            </a:r>
            <a:r>
              <a:rPr lang="zh-CN" altLang="en-US" dirty="0" smtClean="0"/>
              <a:t>的验证。</a:t>
            </a:r>
            <a:endParaRPr lang="en-US" altLang="zh-CN" dirty="0" smtClean="0"/>
          </a:p>
          <a:p>
            <a:pPr marL="0" indent="0">
              <a:buNone/>
            </a:pPr>
            <a:r>
              <a:rPr lang="en-US" dirty="0" smtClean="0"/>
              <a:t>@</a:t>
            </a:r>
            <a:r>
              <a:rPr lang="en-US" dirty="0" err="1" smtClean="0"/>
              <a:t>Autowired</a:t>
            </a:r>
            <a:endParaRPr lang="en-US" dirty="0" smtClean="0"/>
          </a:p>
          <a:p>
            <a:pPr marL="0" indent="0">
              <a:buNone/>
            </a:pPr>
            <a:r>
              <a:rPr lang="en-US" dirty="0" smtClean="0"/>
              <a:t>private </a:t>
            </a:r>
            <a:r>
              <a:rPr lang="en-US" dirty="0" err="1" smtClean="0"/>
              <a:t>DataSource</a:t>
            </a:r>
            <a:r>
              <a:rPr lang="en-US" dirty="0" smtClean="0"/>
              <a:t> </a:t>
            </a:r>
            <a:r>
              <a:rPr lang="en-US" dirty="0" err="1" smtClean="0"/>
              <a:t>dataSource</a:t>
            </a:r>
            <a:r>
              <a:rPr lang="en-US" dirty="0" smtClean="0"/>
              <a:t>;</a:t>
            </a:r>
          </a:p>
          <a:p>
            <a:pPr marL="0" indent="0">
              <a:buNone/>
            </a:pPr>
            <a:r>
              <a:rPr lang="en-US" dirty="0" smtClean="0"/>
              <a:t>@</a:t>
            </a:r>
            <a:r>
              <a:rPr lang="en-US" dirty="0" err="1" smtClean="0"/>
              <a:t>Autowired</a:t>
            </a:r>
            <a:endParaRPr lang="en-US" dirty="0" smtClean="0"/>
          </a:p>
          <a:p>
            <a:pPr marL="0" indent="0">
              <a:buNone/>
            </a:pPr>
            <a:r>
              <a:rPr lang="en-US" dirty="0" smtClean="0"/>
              <a:t>public void </a:t>
            </a:r>
            <a:r>
              <a:rPr lang="en-US" dirty="0" err="1" smtClean="0"/>
              <a:t>configureGlobal</a:t>
            </a:r>
            <a:r>
              <a:rPr lang="en-US" dirty="0" smtClean="0"/>
              <a:t>(</a:t>
            </a:r>
            <a:r>
              <a:rPr lang="en-US" dirty="0" err="1" smtClean="0"/>
              <a:t>AuthenticationManagerBuilder</a:t>
            </a:r>
            <a:r>
              <a:rPr lang="en-US" dirty="0" smtClean="0"/>
              <a:t> </a:t>
            </a:r>
            <a:r>
              <a:rPr lang="en-US" dirty="0" err="1" smtClean="0"/>
              <a:t>auth</a:t>
            </a:r>
            <a:r>
              <a:rPr lang="en-US" dirty="0" smtClean="0"/>
              <a:t>) throws Exception {</a:t>
            </a:r>
          </a:p>
          <a:p>
            <a:pPr marL="0" indent="0">
              <a:buNone/>
            </a:pPr>
            <a:r>
              <a:rPr lang="en-US" dirty="0" smtClean="0"/>
              <a:t>	</a:t>
            </a:r>
            <a:r>
              <a:rPr lang="en-US" dirty="0" err="1" smtClean="0"/>
              <a:t>auth.jdbcAuthentication</a:t>
            </a:r>
            <a:r>
              <a:rPr lang="en-US" dirty="0" smtClean="0"/>
              <a:t>()</a:t>
            </a:r>
          </a:p>
          <a:p>
            <a:pPr marL="0" indent="0">
              <a:buNone/>
            </a:pPr>
            <a:r>
              <a:rPr lang="en-US" dirty="0" smtClean="0"/>
              <a:t>			.</a:t>
            </a:r>
            <a:r>
              <a:rPr lang="en-US" dirty="0" err="1" smtClean="0"/>
              <a:t>dataSource</a:t>
            </a:r>
            <a:r>
              <a:rPr lang="en-US" dirty="0" smtClean="0"/>
              <a:t>(</a:t>
            </a:r>
            <a:r>
              <a:rPr lang="en-US" dirty="0" err="1" smtClean="0"/>
              <a:t>dataSource</a:t>
            </a:r>
            <a:r>
              <a:rPr lang="en-US" dirty="0" smtClean="0"/>
              <a:t>)</a:t>
            </a:r>
          </a:p>
          <a:p>
            <a:pPr marL="0" indent="0">
              <a:buNone/>
            </a:pPr>
            <a:r>
              <a:rPr lang="en-US" dirty="0" smtClean="0"/>
              <a:t>			.</a:t>
            </a:r>
            <a:r>
              <a:rPr lang="en-US" dirty="0" err="1" smtClean="0"/>
              <a:t>withDefaultSchema</a:t>
            </a:r>
            <a:r>
              <a:rPr lang="en-US" dirty="0" smtClean="0"/>
              <a:t>()</a:t>
            </a:r>
          </a:p>
          <a:p>
            <a:pPr marL="0" indent="0">
              <a:buNone/>
            </a:pPr>
            <a:r>
              <a:rPr lang="en-US" dirty="0" smtClean="0"/>
              <a:t>			.</a:t>
            </a:r>
            <a:r>
              <a:rPr lang="en-US" dirty="0" err="1" smtClean="0"/>
              <a:t>withUser</a:t>
            </a:r>
            <a:r>
              <a:rPr lang="en-US" dirty="0" smtClean="0"/>
              <a:t>("user").password("password").roles("USER").and()</a:t>
            </a:r>
          </a:p>
          <a:p>
            <a:pPr marL="0" indent="0">
              <a:buNone/>
            </a:pPr>
            <a:r>
              <a:rPr lang="en-US" dirty="0" smtClean="0"/>
              <a:t>			.</a:t>
            </a:r>
            <a:r>
              <a:rPr lang="en-US" dirty="0" err="1" smtClean="0"/>
              <a:t>withUser</a:t>
            </a:r>
            <a:r>
              <a:rPr lang="en-US" dirty="0" smtClean="0"/>
              <a:t>("admin").password("password").roles("USER", "ADMIN");</a:t>
            </a:r>
          </a:p>
          <a:p>
            <a:pPr marL="0" indent="0">
              <a:buNone/>
            </a:pPr>
            <a:r>
              <a:rPr lang="en-US" dirty="0" smtClean="0"/>
              <a:t>}</a:t>
            </a:r>
            <a:endParaRPr lang="en-US" dirty="0"/>
          </a:p>
        </p:txBody>
      </p:sp>
    </p:spTree>
    <p:extLst>
      <p:ext uri="{BB962C8B-B14F-4D97-AF65-F5344CB8AC3E}">
        <p14:creationId xmlns:p14="http://schemas.microsoft.com/office/powerpoint/2010/main" val="2160553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LDAP </a:t>
            </a:r>
            <a:r>
              <a:rPr lang="zh-CN" altLang="en-US" dirty="0"/>
              <a:t>验</a:t>
            </a:r>
            <a:r>
              <a:rPr lang="zh-CN" altLang="en-US" dirty="0" smtClean="0"/>
              <a:t>证</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zh-CN" altLang="en-US" dirty="0" smtClean="0"/>
              <a:t>你可以找一些更新来支持</a:t>
            </a:r>
            <a:r>
              <a:rPr lang="en-US" dirty="0" smtClean="0"/>
              <a:t>LDAP</a:t>
            </a:r>
            <a:r>
              <a:rPr lang="zh-CN" altLang="en-US" dirty="0" smtClean="0"/>
              <a:t>的身份验证， </a:t>
            </a:r>
            <a:r>
              <a:rPr lang="en-US" dirty="0" err="1" smtClean="0"/>
              <a:t>ldap-javaconfig</a:t>
            </a:r>
            <a:r>
              <a:rPr lang="en-US" dirty="0" smtClean="0"/>
              <a:t> </a:t>
            </a:r>
            <a:r>
              <a:rPr lang="zh-CN" altLang="en-US" dirty="0" smtClean="0"/>
              <a:t>提供了一个完成的使用基于</a:t>
            </a:r>
            <a:r>
              <a:rPr lang="en-US" dirty="0" smtClean="0"/>
              <a:t>LDAP</a:t>
            </a:r>
            <a:r>
              <a:rPr lang="zh-CN" altLang="en-US" dirty="0" smtClean="0"/>
              <a:t>的身份验证的示例。</a:t>
            </a:r>
            <a:endParaRPr lang="en-US" altLang="zh-CN" dirty="0" smtClean="0"/>
          </a:p>
          <a:p>
            <a:pPr marL="0" indent="0">
              <a:buNone/>
            </a:pPr>
            <a:r>
              <a:rPr lang="en-US" dirty="0" smtClean="0"/>
              <a:t>@</a:t>
            </a:r>
            <a:r>
              <a:rPr lang="en-US" dirty="0" err="1" smtClean="0"/>
              <a:t>Autowired</a:t>
            </a:r>
            <a:endParaRPr lang="en-US" dirty="0" smtClean="0"/>
          </a:p>
          <a:p>
            <a:pPr marL="0" indent="0">
              <a:buNone/>
            </a:pPr>
            <a:r>
              <a:rPr lang="en-US" dirty="0" smtClean="0"/>
              <a:t>private </a:t>
            </a:r>
            <a:r>
              <a:rPr lang="en-US" dirty="0" err="1" smtClean="0"/>
              <a:t>DataSource</a:t>
            </a:r>
            <a:r>
              <a:rPr lang="en-US" dirty="0" smtClean="0"/>
              <a:t> </a:t>
            </a:r>
            <a:r>
              <a:rPr lang="en-US" dirty="0" err="1" smtClean="0"/>
              <a:t>dataSource</a:t>
            </a:r>
            <a:r>
              <a:rPr lang="en-US" dirty="0" smtClean="0"/>
              <a:t>;</a:t>
            </a:r>
          </a:p>
          <a:p>
            <a:pPr marL="0" indent="0">
              <a:buNone/>
            </a:pPr>
            <a:endParaRPr lang="en-US" dirty="0" smtClean="0"/>
          </a:p>
          <a:p>
            <a:pPr marL="0" indent="0">
              <a:buNone/>
            </a:pPr>
            <a:r>
              <a:rPr lang="en-US" dirty="0" smtClean="0"/>
              <a:t>@</a:t>
            </a:r>
            <a:r>
              <a:rPr lang="en-US" dirty="0" err="1" smtClean="0"/>
              <a:t>Autowired</a:t>
            </a:r>
            <a:endParaRPr lang="en-US" dirty="0" smtClean="0"/>
          </a:p>
          <a:p>
            <a:pPr marL="0" indent="0">
              <a:buNone/>
            </a:pPr>
            <a:r>
              <a:rPr lang="en-US" dirty="0" smtClean="0"/>
              <a:t>public void </a:t>
            </a:r>
            <a:r>
              <a:rPr lang="en-US" dirty="0" err="1" smtClean="0"/>
              <a:t>configureGlobal</a:t>
            </a:r>
            <a:r>
              <a:rPr lang="en-US" dirty="0" smtClean="0"/>
              <a:t>(</a:t>
            </a:r>
            <a:r>
              <a:rPr lang="en-US" dirty="0" err="1" smtClean="0"/>
              <a:t>AuthenticationManagerBuilder</a:t>
            </a:r>
            <a:r>
              <a:rPr lang="en-US" dirty="0" smtClean="0"/>
              <a:t> </a:t>
            </a:r>
            <a:r>
              <a:rPr lang="en-US" dirty="0" err="1" smtClean="0"/>
              <a:t>auth</a:t>
            </a:r>
            <a:r>
              <a:rPr lang="en-US" dirty="0" smtClean="0"/>
              <a:t>) throws Exception {</a:t>
            </a:r>
          </a:p>
          <a:p>
            <a:pPr marL="0" indent="0">
              <a:buNone/>
            </a:pPr>
            <a:r>
              <a:rPr lang="en-US" dirty="0" smtClean="0"/>
              <a:t>	</a:t>
            </a:r>
            <a:r>
              <a:rPr lang="en-US" dirty="0" err="1" smtClean="0"/>
              <a:t>auth</a:t>
            </a:r>
            <a:endParaRPr lang="en-US" dirty="0" smtClean="0"/>
          </a:p>
          <a:p>
            <a:pPr marL="0" indent="0">
              <a:buNone/>
            </a:pPr>
            <a:r>
              <a:rPr lang="en-US" dirty="0" smtClean="0"/>
              <a:t>		.</a:t>
            </a:r>
            <a:r>
              <a:rPr lang="en-US" dirty="0" err="1" smtClean="0"/>
              <a:t>ldapAuthentication</a:t>
            </a:r>
            <a:r>
              <a:rPr lang="en-US" dirty="0" smtClean="0"/>
              <a:t>()</a:t>
            </a:r>
          </a:p>
          <a:p>
            <a:pPr marL="0" indent="0">
              <a:buNone/>
            </a:pPr>
            <a:r>
              <a:rPr lang="en-US" dirty="0" smtClean="0"/>
              <a:t>			.</a:t>
            </a:r>
            <a:r>
              <a:rPr lang="en-US" dirty="0" err="1" smtClean="0"/>
              <a:t>userDnPatterns</a:t>
            </a:r>
            <a:r>
              <a:rPr lang="en-US" dirty="0" smtClean="0"/>
              <a:t>("</a:t>
            </a:r>
            <a:r>
              <a:rPr lang="en-US" dirty="0" err="1" smtClean="0"/>
              <a:t>uid</a:t>
            </a:r>
            <a:r>
              <a:rPr lang="en-US" dirty="0" smtClean="0"/>
              <a:t>={0},</a:t>
            </a:r>
            <a:r>
              <a:rPr lang="en-US" dirty="0" err="1" smtClean="0"/>
              <a:t>ou</a:t>
            </a:r>
            <a:r>
              <a:rPr lang="en-US" dirty="0" smtClean="0"/>
              <a:t>=people")</a:t>
            </a:r>
          </a:p>
          <a:p>
            <a:pPr marL="0" indent="0">
              <a:buNone/>
            </a:pPr>
            <a:r>
              <a:rPr lang="en-US" dirty="0" smtClean="0"/>
              <a:t>			.</a:t>
            </a:r>
            <a:r>
              <a:rPr lang="en-US" dirty="0" err="1" smtClean="0"/>
              <a:t>groupSearchBase</a:t>
            </a:r>
            <a:r>
              <a:rPr lang="en-US" dirty="0" smtClean="0"/>
              <a:t>("</a:t>
            </a:r>
            <a:r>
              <a:rPr lang="en-US" dirty="0" err="1" smtClean="0"/>
              <a:t>ou</a:t>
            </a:r>
            <a:r>
              <a:rPr lang="en-US" dirty="0" smtClean="0"/>
              <a:t>=groups");</a:t>
            </a:r>
          </a:p>
          <a:p>
            <a:pPr marL="0" indent="0">
              <a:buNone/>
            </a:pPr>
            <a:r>
              <a:rPr lang="en-US" dirty="0" smtClean="0"/>
              <a:t>}</a:t>
            </a:r>
            <a:endParaRPr lang="en-US" dirty="0"/>
          </a:p>
        </p:txBody>
      </p:sp>
    </p:spTree>
    <p:extLst>
      <p:ext uri="{BB962C8B-B14F-4D97-AF65-F5344CB8AC3E}">
        <p14:creationId xmlns:p14="http://schemas.microsoft.com/office/powerpoint/2010/main" val="4193446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a:t>上面的例子中使</a:t>
            </a:r>
            <a:r>
              <a:rPr lang="zh-CN" altLang="en-US" dirty="0" smtClean="0"/>
              <a:t>用以下</a:t>
            </a:r>
            <a:r>
              <a:rPr lang="en-US" dirty="0"/>
              <a:t>LDIF</a:t>
            </a:r>
            <a:r>
              <a:rPr lang="zh-CN" altLang="en-US" dirty="0"/>
              <a:t>和前如何</a:t>
            </a:r>
            <a:r>
              <a:rPr lang="en-US" dirty="0"/>
              <a:t>Apache DS LDAP</a:t>
            </a:r>
            <a:r>
              <a:rPr lang="zh-CN" altLang="en-US" dirty="0"/>
              <a:t>示例</a:t>
            </a:r>
            <a:r>
              <a:rPr lang="zh-CN" altLang="en-US" dirty="0" smtClean="0"/>
              <a:t>。</a:t>
            </a:r>
            <a:endParaRPr lang="en-US" altLang="zh-CN" dirty="0" smtClean="0"/>
          </a:p>
          <a:p>
            <a:pPr marL="0" indent="0">
              <a:buNone/>
            </a:pPr>
            <a:endParaRPr lang="en-US" dirty="0"/>
          </a:p>
        </p:txBody>
      </p:sp>
    </p:spTree>
    <p:extLst>
      <p:ext uri="{BB962C8B-B14F-4D97-AF65-F5344CB8AC3E}">
        <p14:creationId xmlns:p14="http://schemas.microsoft.com/office/powerpoint/2010/main" val="442417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506"/>
            <a:ext cx="10515600" cy="5939457"/>
          </a:xfrm>
        </p:spPr>
        <p:txBody>
          <a:bodyPr>
            <a:normAutofit fontScale="55000" lnSpcReduction="20000"/>
          </a:bodyPr>
          <a:lstStyle/>
          <a:p>
            <a:pPr marL="0" indent="0">
              <a:buNone/>
            </a:pPr>
            <a:r>
              <a:rPr lang="en-US" dirty="0" err="1" smtClean="0"/>
              <a:t>dn</a:t>
            </a:r>
            <a:r>
              <a:rPr lang="en-US" dirty="0" smtClean="0"/>
              <a:t>: </a:t>
            </a:r>
            <a:r>
              <a:rPr lang="en-US" dirty="0" err="1" smtClean="0"/>
              <a:t>ou</a:t>
            </a:r>
            <a:r>
              <a:rPr lang="en-US" dirty="0" smtClean="0"/>
              <a:t>=</a:t>
            </a:r>
            <a:r>
              <a:rPr lang="en-US" dirty="0" err="1" smtClean="0"/>
              <a:t>groups,dc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a:t>
            </a:r>
            <a:r>
              <a:rPr lang="en-US" dirty="0" err="1" smtClean="0"/>
              <a:t>organizationalUnit</a:t>
            </a:r>
            <a:endParaRPr lang="en-US" dirty="0" smtClean="0"/>
          </a:p>
          <a:p>
            <a:pPr marL="0" indent="0">
              <a:buNone/>
            </a:pPr>
            <a:r>
              <a:rPr lang="en-US" dirty="0" err="1" smtClean="0"/>
              <a:t>ou</a:t>
            </a:r>
            <a:r>
              <a:rPr lang="en-US" dirty="0" smtClean="0"/>
              <a:t>: groups</a:t>
            </a:r>
          </a:p>
          <a:p>
            <a:pPr marL="0" indent="0">
              <a:buNone/>
            </a:pPr>
            <a:endParaRPr lang="en-US" dirty="0" smtClean="0"/>
          </a:p>
          <a:p>
            <a:pPr marL="0" indent="0">
              <a:buNone/>
            </a:pPr>
            <a:r>
              <a:rPr lang="en-US" dirty="0" err="1" smtClean="0"/>
              <a:t>dn</a:t>
            </a:r>
            <a:r>
              <a:rPr lang="en-US" dirty="0" smtClean="0"/>
              <a:t>: </a:t>
            </a:r>
            <a:r>
              <a:rPr lang="en-US" dirty="0" err="1" smtClean="0"/>
              <a:t>ou</a:t>
            </a:r>
            <a:r>
              <a:rPr lang="en-US" dirty="0" smtClean="0"/>
              <a:t>=</a:t>
            </a:r>
            <a:r>
              <a:rPr lang="en-US" dirty="0" err="1" smtClean="0"/>
              <a:t>people,dc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a:t>
            </a:r>
            <a:r>
              <a:rPr lang="en-US" dirty="0" err="1" smtClean="0"/>
              <a:t>organizationalUnit</a:t>
            </a:r>
            <a:endParaRPr lang="en-US" dirty="0" smtClean="0"/>
          </a:p>
          <a:p>
            <a:pPr marL="0" indent="0">
              <a:buNone/>
            </a:pPr>
            <a:r>
              <a:rPr lang="en-US" dirty="0" err="1" smtClean="0"/>
              <a:t>ou</a:t>
            </a:r>
            <a:r>
              <a:rPr lang="en-US" dirty="0" smtClean="0"/>
              <a:t>: people</a:t>
            </a:r>
          </a:p>
          <a:p>
            <a:pPr marL="0" indent="0">
              <a:buNone/>
            </a:pPr>
            <a:endParaRPr lang="en-US" dirty="0" smtClean="0"/>
          </a:p>
          <a:p>
            <a:pPr marL="0" indent="0">
              <a:buNone/>
            </a:pPr>
            <a:r>
              <a:rPr lang="en-US" dirty="0" err="1" smtClean="0"/>
              <a:t>dn</a:t>
            </a:r>
            <a:r>
              <a:rPr lang="en-US" dirty="0" smtClean="0"/>
              <a:t>: </a:t>
            </a:r>
            <a:r>
              <a:rPr lang="en-US" dirty="0" err="1" smtClean="0"/>
              <a:t>uid</a:t>
            </a:r>
            <a:r>
              <a:rPr lang="en-US" dirty="0" smtClean="0"/>
              <a:t>=</a:t>
            </a:r>
            <a:r>
              <a:rPr lang="en-US" dirty="0" err="1" smtClean="0"/>
              <a:t>admin,ou</a:t>
            </a:r>
            <a:r>
              <a:rPr lang="en-US" dirty="0" smtClean="0"/>
              <a:t>=</a:t>
            </a:r>
            <a:r>
              <a:rPr lang="en-US" dirty="0" err="1" smtClean="0"/>
              <a:t>people,dc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person</a:t>
            </a:r>
          </a:p>
          <a:p>
            <a:pPr marL="0" indent="0">
              <a:buNone/>
            </a:pPr>
            <a:r>
              <a:rPr lang="en-US" dirty="0" err="1" smtClean="0"/>
              <a:t>objectclass</a:t>
            </a:r>
            <a:r>
              <a:rPr lang="en-US" dirty="0" smtClean="0"/>
              <a:t>: </a:t>
            </a:r>
            <a:r>
              <a:rPr lang="en-US" dirty="0" err="1" smtClean="0"/>
              <a:t>organizationalPerson</a:t>
            </a:r>
            <a:endParaRPr lang="en-US" dirty="0" smtClean="0"/>
          </a:p>
          <a:p>
            <a:pPr marL="0" indent="0">
              <a:buNone/>
            </a:pPr>
            <a:r>
              <a:rPr lang="en-US" dirty="0" err="1" smtClean="0"/>
              <a:t>objectclass</a:t>
            </a:r>
            <a:r>
              <a:rPr lang="en-US" dirty="0" smtClean="0"/>
              <a:t>: </a:t>
            </a:r>
            <a:r>
              <a:rPr lang="en-US" dirty="0" err="1" smtClean="0"/>
              <a:t>inetOrgPerson</a:t>
            </a:r>
            <a:endParaRPr lang="en-US" dirty="0" smtClean="0"/>
          </a:p>
          <a:p>
            <a:pPr marL="0" indent="0">
              <a:buNone/>
            </a:pPr>
            <a:r>
              <a:rPr lang="en-US" dirty="0" err="1" smtClean="0"/>
              <a:t>cn</a:t>
            </a:r>
            <a:r>
              <a:rPr lang="en-US" dirty="0" smtClean="0"/>
              <a:t>: Rod Johnson</a:t>
            </a:r>
          </a:p>
          <a:p>
            <a:pPr marL="0" indent="0">
              <a:buNone/>
            </a:pPr>
            <a:r>
              <a:rPr lang="en-US" dirty="0" err="1" smtClean="0"/>
              <a:t>sn</a:t>
            </a:r>
            <a:r>
              <a:rPr lang="en-US" dirty="0" smtClean="0"/>
              <a:t>: Johnson</a:t>
            </a:r>
          </a:p>
          <a:p>
            <a:pPr marL="0" indent="0">
              <a:buNone/>
            </a:pPr>
            <a:r>
              <a:rPr lang="en-US" dirty="0" err="1" smtClean="0"/>
              <a:t>uid</a:t>
            </a:r>
            <a:r>
              <a:rPr lang="en-US" dirty="0" smtClean="0"/>
              <a:t>: admin</a:t>
            </a:r>
          </a:p>
          <a:p>
            <a:pPr marL="0" indent="0">
              <a:buNone/>
            </a:pPr>
            <a:r>
              <a:rPr lang="en-US" dirty="0" err="1" smtClean="0"/>
              <a:t>userPassword</a:t>
            </a:r>
            <a:r>
              <a:rPr lang="en-US" dirty="0" smtClean="0"/>
              <a:t>: password</a:t>
            </a:r>
            <a:endParaRPr lang="en-US" dirty="0"/>
          </a:p>
        </p:txBody>
      </p:sp>
    </p:spTree>
    <p:extLst>
      <p:ext uri="{BB962C8B-B14F-4D97-AF65-F5344CB8AC3E}">
        <p14:creationId xmlns:p14="http://schemas.microsoft.com/office/powerpoint/2010/main" val="1056570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53"/>
            <a:ext cx="10515600" cy="6058210"/>
          </a:xfrm>
        </p:spPr>
        <p:txBody>
          <a:bodyPr>
            <a:normAutofit fontScale="77500" lnSpcReduction="20000"/>
          </a:bodyPr>
          <a:lstStyle/>
          <a:p>
            <a:pPr marL="0" indent="0">
              <a:buNone/>
            </a:pPr>
            <a:r>
              <a:rPr lang="en-US" dirty="0" err="1" smtClean="0"/>
              <a:t>dn</a:t>
            </a:r>
            <a:r>
              <a:rPr lang="en-US" dirty="0" smtClean="0"/>
              <a:t>: </a:t>
            </a:r>
            <a:r>
              <a:rPr lang="en-US" dirty="0" err="1" smtClean="0"/>
              <a:t>uid</a:t>
            </a:r>
            <a:r>
              <a:rPr lang="en-US" dirty="0" smtClean="0"/>
              <a:t>=</a:t>
            </a:r>
            <a:r>
              <a:rPr lang="en-US" dirty="0" err="1" smtClean="0"/>
              <a:t>user,ou</a:t>
            </a:r>
            <a:r>
              <a:rPr lang="en-US" dirty="0" smtClean="0"/>
              <a:t>=</a:t>
            </a:r>
            <a:r>
              <a:rPr lang="en-US" dirty="0" err="1" smtClean="0"/>
              <a:t>people,dc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person</a:t>
            </a:r>
          </a:p>
          <a:p>
            <a:pPr marL="0" indent="0">
              <a:buNone/>
            </a:pPr>
            <a:r>
              <a:rPr lang="en-US" dirty="0" err="1" smtClean="0"/>
              <a:t>objectclass</a:t>
            </a:r>
            <a:r>
              <a:rPr lang="en-US" dirty="0" smtClean="0"/>
              <a:t>: </a:t>
            </a:r>
            <a:r>
              <a:rPr lang="en-US" dirty="0" err="1" smtClean="0"/>
              <a:t>organizationalPerson</a:t>
            </a:r>
            <a:endParaRPr lang="en-US" dirty="0" smtClean="0"/>
          </a:p>
          <a:p>
            <a:pPr marL="0" indent="0">
              <a:buNone/>
            </a:pPr>
            <a:r>
              <a:rPr lang="en-US" dirty="0" err="1" smtClean="0"/>
              <a:t>objectclass</a:t>
            </a:r>
            <a:r>
              <a:rPr lang="en-US" dirty="0" smtClean="0"/>
              <a:t>: </a:t>
            </a:r>
            <a:r>
              <a:rPr lang="en-US" dirty="0" err="1" smtClean="0"/>
              <a:t>inetOrgPerson</a:t>
            </a:r>
            <a:endParaRPr lang="en-US" dirty="0" smtClean="0"/>
          </a:p>
          <a:p>
            <a:pPr marL="0" indent="0">
              <a:buNone/>
            </a:pPr>
            <a:r>
              <a:rPr lang="en-US" dirty="0" err="1" smtClean="0"/>
              <a:t>cn</a:t>
            </a:r>
            <a:r>
              <a:rPr lang="en-US" dirty="0" smtClean="0"/>
              <a:t>: Dianne Emu</a:t>
            </a:r>
          </a:p>
          <a:p>
            <a:pPr marL="0" indent="0">
              <a:buNone/>
            </a:pPr>
            <a:r>
              <a:rPr lang="en-US" dirty="0" err="1" smtClean="0"/>
              <a:t>sn</a:t>
            </a:r>
            <a:r>
              <a:rPr lang="en-US" dirty="0" smtClean="0"/>
              <a:t>: Emu</a:t>
            </a:r>
          </a:p>
          <a:p>
            <a:pPr marL="0" indent="0">
              <a:buNone/>
            </a:pPr>
            <a:r>
              <a:rPr lang="en-US" dirty="0" err="1" smtClean="0"/>
              <a:t>uid</a:t>
            </a:r>
            <a:r>
              <a:rPr lang="en-US" dirty="0" smtClean="0"/>
              <a:t>: user</a:t>
            </a:r>
          </a:p>
          <a:p>
            <a:pPr marL="0" indent="0">
              <a:buNone/>
            </a:pPr>
            <a:r>
              <a:rPr lang="en-US" dirty="0" err="1" smtClean="0"/>
              <a:t>userPassword</a:t>
            </a:r>
            <a:r>
              <a:rPr lang="en-US" dirty="0" smtClean="0"/>
              <a:t>: password</a:t>
            </a:r>
          </a:p>
          <a:p>
            <a:pPr marL="0" indent="0">
              <a:buNone/>
            </a:pPr>
            <a:endParaRPr lang="en-US" dirty="0" smtClean="0"/>
          </a:p>
          <a:p>
            <a:pPr marL="0" indent="0">
              <a:buNone/>
            </a:pPr>
            <a:r>
              <a:rPr lang="en-US" dirty="0" err="1" smtClean="0"/>
              <a:t>dn</a:t>
            </a:r>
            <a:r>
              <a:rPr lang="en-US" dirty="0" smtClean="0"/>
              <a:t>: </a:t>
            </a:r>
            <a:r>
              <a:rPr lang="en-US" dirty="0" err="1" smtClean="0"/>
              <a:t>cn</a:t>
            </a:r>
            <a:r>
              <a:rPr lang="en-US" dirty="0" smtClean="0"/>
              <a:t>=</a:t>
            </a:r>
            <a:r>
              <a:rPr lang="en-US" dirty="0" err="1" smtClean="0"/>
              <a:t>user,ou</a:t>
            </a:r>
            <a:r>
              <a:rPr lang="en-US" dirty="0" smtClean="0"/>
              <a:t>=</a:t>
            </a:r>
            <a:r>
              <a:rPr lang="en-US" dirty="0" err="1" smtClean="0"/>
              <a:t>groups,dc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a:t>
            </a:r>
            <a:r>
              <a:rPr lang="en-US" dirty="0" err="1" smtClean="0"/>
              <a:t>groupOfNames</a:t>
            </a:r>
            <a:endParaRPr lang="en-US" dirty="0" smtClean="0"/>
          </a:p>
          <a:p>
            <a:pPr marL="0" indent="0">
              <a:buNone/>
            </a:pPr>
            <a:r>
              <a:rPr lang="en-US" dirty="0" err="1" smtClean="0"/>
              <a:t>cn</a:t>
            </a:r>
            <a:r>
              <a:rPr lang="en-US" dirty="0" smtClean="0"/>
              <a:t>: user</a:t>
            </a:r>
          </a:p>
          <a:p>
            <a:pPr marL="0" indent="0">
              <a:buNone/>
            </a:pPr>
            <a:r>
              <a:rPr lang="en-US" dirty="0" err="1" smtClean="0"/>
              <a:t>uniqueMember</a:t>
            </a:r>
            <a:r>
              <a:rPr lang="en-US" dirty="0" smtClean="0"/>
              <a:t>: </a:t>
            </a:r>
            <a:r>
              <a:rPr lang="en-US" dirty="0" err="1" smtClean="0"/>
              <a:t>uid</a:t>
            </a:r>
            <a:r>
              <a:rPr lang="en-US" dirty="0" smtClean="0"/>
              <a:t>=</a:t>
            </a:r>
            <a:r>
              <a:rPr lang="en-US" dirty="0" err="1" smtClean="0"/>
              <a:t>admin,ou</a:t>
            </a:r>
            <a:r>
              <a:rPr lang="en-US" dirty="0" smtClean="0"/>
              <a:t>=</a:t>
            </a:r>
            <a:r>
              <a:rPr lang="en-US" dirty="0" err="1" smtClean="0"/>
              <a:t>people,dc</a:t>
            </a:r>
            <a:r>
              <a:rPr lang="en-US" dirty="0" smtClean="0"/>
              <a:t>=</a:t>
            </a:r>
            <a:r>
              <a:rPr lang="en-US" dirty="0" err="1" smtClean="0"/>
              <a:t>springframework,dc</a:t>
            </a:r>
            <a:r>
              <a:rPr lang="en-US" dirty="0" smtClean="0"/>
              <a:t>=org</a:t>
            </a:r>
          </a:p>
          <a:p>
            <a:pPr marL="0" indent="0">
              <a:buNone/>
            </a:pPr>
            <a:r>
              <a:rPr lang="en-US" dirty="0" err="1" smtClean="0"/>
              <a:t>uniqueMember</a:t>
            </a:r>
            <a:r>
              <a:rPr lang="en-US" dirty="0" smtClean="0"/>
              <a:t>: </a:t>
            </a:r>
            <a:r>
              <a:rPr lang="en-US" dirty="0" err="1" smtClean="0"/>
              <a:t>uid</a:t>
            </a:r>
            <a:r>
              <a:rPr lang="en-US" dirty="0" smtClean="0"/>
              <a:t>=</a:t>
            </a:r>
            <a:r>
              <a:rPr lang="en-US" dirty="0" err="1" smtClean="0"/>
              <a:t>user,ou</a:t>
            </a:r>
            <a:r>
              <a:rPr lang="en-US" dirty="0" smtClean="0"/>
              <a:t>=</a:t>
            </a:r>
            <a:r>
              <a:rPr lang="en-US" dirty="0" err="1" smtClean="0"/>
              <a:t>people,dc</a:t>
            </a:r>
            <a:r>
              <a:rPr lang="en-US" dirty="0" smtClean="0"/>
              <a:t>=</a:t>
            </a:r>
            <a:r>
              <a:rPr lang="en-US" dirty="0" err="1" smtClean="0"/>
              <a:t>springframework,dc</a:t>
            </a:r>
            <a:r>
              <a:rPr lang="en-US" dirty="0" smtClean="0"/>
              <a:t>=org</a:t>
            </a:r>
            <a:endParaRPr lang="en-US" dirty="0"/>
          </a:p>
        </p:txBody>
      </p:sp>
    </p:spTree>
    <p:extLst>
      <p:ext uri="{BB962C8B-B14F-4D97-AF65-F5344CB8AC3E}">
        <p14:creationId xmlns:p14="http://schemas.microsoft.com/office/powerpoint/2010/main" val="2634489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dn</a:t>
            </a:r>
            <a:r>
              <a:rPr lang="en-US" dirty="0" smtClean="0"/>
              <a:t>: </a:t>
            </a:r>
            <a:r>
              <a:rPr lang="en-US" dirty="0" err="1" smtClean="0"/>
              <a:t>cn</a:t>
            </a:r>
            <a:r>
              <a:rPr lang="en-US" dirty="0" smtClean="0"/>
              <a:t>=</a:t>
            </a:r>
            <a:r>
              <a:rPr lang="en-US" dirty="0" err="1" smtClean="0"/>
              <a:t>admin,ou</a:t>
            </a:r>
            <a:r>
              <a:rPr lang="en-US" dirty="0" smtClean="0"/>
              <a:t>=</a:t>
            </a:r>
            <a:r>
              <a:rPr lang="en-US" dirty="0" err="1" smtClean="0"/>
              <a:t>groups,dc</a:t>
            </a:r>
            <a:r>
              <a:rPr lang="en-US" dirty="0" smtClean="0"/>
              <a:t>=</a:t>
            </a:r>
            <a:r>
              <a:rPr lang="en-US" dirty="0" err="1" smtClean="0"/>
              <a:t>springframework,dc</a:t>
            </a:r>
            <a:r>
              <a:rPr lang="en-US" dirty="0" smtClean="0"/>
              <a:t>=org</a:t>
            </a:r>
          </a:p>
          <a:p>
            <a:pPr marL="0" indent="0">
              <a:buNone/>
            </a:pPr>
            <a:r>
              <a:rPr lang="en-US" dirty="0" err="1" smtClean="0"/>
              <a:t>objectclass</a:t>
            </a:r>
            <a:r>
              <a:rPr lang="en-US" dirty="0" smtClean="0"/>
              <a:t>: top</a:t>
            </a:r>
          </a:p>
          <a:p>
            <a:pPr marL="0" indent="0">
              <a:buNone/>
            </a:pPr>
            <a:r>
              <a:rPr lang="en-US" dirty="0" err="1" smtClean="0"/>
              <a:t>objectclass</a:t>
            </a:r>
            <a:r>
              <a:rPr lang="en-US" dirty="0" smtClean="0"/>
              <a:t>: </a:t>
            </a:r>
            <a:r>
              <a:rPr lang="en-US" dirty="0" err="1" smtClean="0"/>
              <a:t>groupOfNames</a:t>
            </a:r>
            <a:endParaRPr lang="en-US" dirty="0" smtClean="0"/>
          </a:p>
          <a:p>
            <a:pPr marL="0" indent="0">
              <a:buNone/>
            </a:pPr>
            <a:r>
              <a:rPr lang="en-US" dirty="0" err="1" smtClean="0"/>
              <a:t>cn</a:t>
            </a:r>
            <a:r>
              <a:rPr lang="en-US" dirty="0" smtClean="0"/>
              <a:t>: admin</a:t>
            </a:r>
          </a:p>
          <a:p>
            <a:pPr marL="0" indent="0">
              <a:buNone/>
            </a:pPr>
            <a:r>
              <a:rPr lang="en-US" dirty="0" err="1" smtClean="0"/>
              <a:t>uniqueMember</a:t>
            </a:r>
            <a:r>
              <a:rPr lang="en-US" dirty="0" smtClean="0"/>
              <a:t>: </a:t>
            </a:r>
            <a:r>
              <a:rPr lang="en-US" dirty="0" err="1" smtClean="0"/>
              <a:t>uid</a:t>
            </a:r>
            <a:r>
              <a:rPr lang="en-US" dirty="0" smtClean="0"/>
              <a:t>=</a:t>
            </a:r>
            <a:r>
              <a:rPr lang="en-US" dirty="0" err="1" smtClean="0"/>
              <a:t>admin,ou</a:t>
            </a:r>
            <a:r>
              <a:rPr lang="en-US" dirty="0" smtClean="0"/>
              <a:t>=</a:t>
            </a:r>
            <a:r>
              <a:rPr lang="en-US" dirty="0" err="1" smtClean="0"/>
              <a:t>people,dc</a:t>
            </a:r>
            <a:r>
              <a:rPr lang="en-US" dirty="0" smtClean="0"/>
              <a:t>=</a:t>
            </a:r>
            <a:r>
              <a:rPr lang="en-US" dirty="0" err="1" smtClean="0"/>
              <a:t>springframework,dc</a:t>
            </a:r>
            <a:r>
              <a:rPr lang="en-US" dirty="0" smtClean="0"/>
              <a:t>=org</a:t>
            </a:r>
            <a:endParaRPr lang="en-US" dirty="0"/>
          </a:p>
        </p:txBody>
      </p:sp>
    </p:spTree>
    <p:extLst>
      <p:ext uri="{BB962C8B-B14F-4D97-AF65-F5344CB8AC3E}">
        <p14:creationId xmlns:p14="http://schemas.microsoft.com/office/powerpoint/2010/main" val="1880308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AuthenticationProvider</a:t>
            </a:r>
            <a:endParaRPr lang="en-US" dirty="0"/>
          </a:p>
        </p:txBody>
      </p:sp>
      <p:sp>
        <p:nvSpPr>
          <p:cNvPr id="3" name="Content Placeholder 2"/>
          <p:cNvSpPr>
            <a:spLocks noGrp="1"/>
          </p:cNvSpPr>
          <p:nvPr>
            <p:ph idx="1"/>
          </p:nvPr>
        </p:nvSpPr>
        <p:spPr/>
        <p:txBody>
          <a:bodyPr/>
          <a:lstStyle/>
          <a:p>
            <a:pPr marL="0" indent="0">
              <a:buNone/>
            </a:pPr>
            <a:r>
              <a:rPr lang="zh-CN" altLang="en-US" dirty="0" smtClean="0"/>
              <a:t>您可以通过一个自定义的</a:t>
            </a:r>
            <a:r>
              <a:rPr lang="en-US" dirty="0" err="1" smtClean="0"/>
              <a:t>AuthenticationProvider</a:t>
            </a:r>
            <a:r>
              <a:rPr lang="zh-CN" altLang="en-US" dirty="0" smtClean="0"/>
              <a:t>为</a:t>
            </a:r>
            <a:r>
              <a:rPr lang="en-US" dirty="0" smtClean="0"/>
              <a:t>bean</a:t>
            </a:r>
            <a:r>
              <a:rPr lang="zh-CN" altLang="en-US" dirty="0" smtClean="0"/>
              <a:t>定义自定义身份验证。 例如， 下面这个例子假设自定义身份验证</a:t>
            </a:r>
            <a:r>
              <a:rPr lang="en-US" dirty="0" err="1" smtClean="0"/>
              <a:t>SpringAuthenticationProvider</a:t>
            </a:r>
            <a:r>
              <a:rPr lang="zh-CN" altLang="en-US" dirty="0" smtClean="0"/>
              <a:t>实现了</a:t>
            </a:r>
            <a:r>
              <a:rPr lang="en-US" dirty="0" err="1" smtClean="0"/>
              <a:t>AuthenticationProvider</a:t>
            </a:r>
            <a:r>
              <a:rPr lang="en-US" dirty="0" smtClean="0"/>
              <a:t>:</a:t>
            </a:r>
          </a:p>
          <a:p>
            <a:pPr marL="0" indent="0">
              <a:buNone/>
            </a:pPr>
            <a:r>
              <a:rPr lang="en-US" dirty="0" smtClean="0"/>
              <a:t>@Bean</a:t>
            </a:r>
          </a:p>
          <a:p>
            <a:pPr marL="0" indent="0">
              <a:buNone/>
            </a:pPr>
            <a:r>
              <a:rPr lang="en-US" dirty="0" smtClean="0"/>
              <a:t>public </a:t>
            </a:r>
            <a:r>
              <a:rPr lang="en-US" dirty="0" err="1" smtClean="0"/>
              <a:t>SpringAuthenticationProvider</a:t>
            </a:r>
            <a:r>
              <a:rPr lang="en-US" dirty="0" smtClean="0"/>
              <a:t> </a:t>
            </a:r>
            <a:r>
              <a:rPr lang="en-US" dirty="0" err="1" smtClean="0"/>
              <a:t>springAuthenticationProvider</a:t>
            </a:r>
            <a:r>
              <a:rPr lang="en-US" dirty="0" smtClean="0"/>
              <a:t>() {</a:t>
            </a:r>
          </a:p>
          <a:p>
            <a:pPr marL="0" indent="0">
              <a:buNone/>
            </a:pPr>
            <a:r>
              <a:rPr lang="en-US" dirty="0" smtClean="0"/>
              <a:t>	return new </a:t>
            </a:r>
            <a:r>
              <a:rPr lang="en-US" dirty="0" err="1" smtClean="0"/>
              <a:t>SpringAuthenticationProvider</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032474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UserDetailsService</a:t>
            </a:r>
            <a:endParaRPr lang="en-US" dirty="0"/>
          </a:p>
        </p:txBody>
      </p:sp>
      <p:sp>
        <p:nvSpPr>
          <p:cNvPr id="3" name="Content Placeholder 2"/>
          <p:cNvSpPr>
            <a:spLocks noGrp="1"/>
          </p:cNvSpPr>
          <p:nvPr>
            <p:ph idx="1"/>
          </p:nvPr>
        </p:nvSpPr>
        <p:spPr/>
        <p:txBody>
          <a:bodyPr/>
          <a:lstStyle/>
          <a:p>
            <a:pPr marL="0" indent="0">
              <a:buNone/>
            </a:pPr>
            <a:r>
              <a:rPr lang="zh-CN" altLang="en-US" dirty="0" smtClean="0"/>
              <a:t>你可以通过一个自定义的</a:t>
            </a:r>
            <a:r>
              <a:rPr lang="en-US" dirty="0" err="1" smtClean="0"/>
              <a:t>UserDetailsService</a:t>
            </a:r>
            <a:r>
              <a:rPr lang="zh-CN" altLang="en-US" dirty="0" smtClean="0"/>
              <a:t>为</a:t>
            </a:r>
            <a:r>
              <a:rPr lang="en-US" dirty="0" smtClean="0"/>
              <a:t>bean</a:t>
            </a:r>
            <a:r>
              <a:rPr lang="zh-CN" altLang="en-US" dirty="0" smtClean="0"/>
              <a:t>定义自定义身份验证。 例如，下面这个例子假设自定义身份验证</a:t>
            </a:r>
            <a:r>
              <a:rPr lang="en-US" dirty="0" err="1" smtClean="0"/>
              <a:t>SpringDataUserDetailsService</a:t>
            </a:r>
            <a:r>
              <a:rPr lang="zh-CN" altLang="en-US" dirty="0" smtClean="0"/>
              <a:t>实现了</a:t>
            </a:r>
            <a:r>
              <a:rPr lang="en-US" dirty="0" err="1" smtClean="0"/>
              <a:t>UserDetailsService</a:t>
            </a:r>
            <a:r>
              <a:rPr lang="en-US" dirty="0" smtClean="0"/>
              <a:t>:</a:t>
            </a:r>
          </a:p>
          <a:p>
            <a:pPr marL="0" indent="0">
              <a:buNone/>
            </a:pPr>
            <a:r>
              <a:rPr lang="en-US" dirty="0" smtClean="0"/>
              <a:t>@Bean</a:t>
            </a:r>
          </a:p>
          <a:p>
            <a:pPr marL="0" indent="0">
              <a:buNone/>
            </a:pPr>
            <a:r>
              <a:rPr lang="en-US" dirty="0" smtClean="0"/>
              <a:t>public </a:t>
            </a:r>
            <a:r>
              <a:rPr lang="en-US" dirty="0" err="1" smtClean="0"/>
              <a:t>SpringDataUserDetailsService</a:t>
            </a:r>
            <a:r>
              <a:rPr lang="en-US" dirty="0" smtClean="0"/>
              <a:t> </a:t>
            </a:r>
            <a:r>
              <a:rPr lang="en-US" dirty="0" err="1" smtClean="0"/>
              <a:t>springDataUserDetailsService</a:t>
            </a:r>
            <a:r>
              <a:rPr lang="en-US" dirty="0" smtClean="0"/>
              <a:t>() {</a:t>
            </a:r>
          </a:p>
          <a:p>
            <a:pPr marL="0" indent="0">
              <a:buNone/>
            </a:pPr>
            <a:r>
              <a:rPr lang="en-US" dirty="0" smtClean="0"/>
              <a:t>	return new </a:t>
            </a:r>
            <a:r>
              <a:rPr lang="en-US" dirty="0" err="1" smtClean="0"/>
              <a:t>SpringDataUserDetailsService</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105799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smtClean="0"/>
              <a:t>你也可以通过让</a:t>
            </a:r>
            <a:r>
              <a:rPr lang="en-US" altLang="zh-CN" dirty="0" err="1" smtClean="0"/>
              <a:t>passwordencoder</a:t>
            </a:r>
            <a:r>
              <a:rPr lang="zh-CN" altLang="en-US" dirty="0" smtClean="0"/>
              <a:t>为</a:t>
            </a:r>
            <a:r>
              <a:rPr lang="en-US" altLang="zh-CN" dirty="0" smtClean="0"/>
              <a:t>bean</a:t>
            </a:r>
            <a:r>
              <a:rPr lang="zh-CN" altLang="en-US" dirty="0" smtClean="0"/>
              <a:t>自定义密码如何编码。 例如，如果你使用</a:t>
            </a:r>
            <a:r>
              <a:rPr lang="en-US" altLang="zh-CN" dirty="0" err="1" smtClean="0"/>
              <a:t>BCrypt</a:t>
            </a:r>
            <a:r>
              <a:rPr lang="zh-CN" altLang="en-US" dirty="0" smtClean="0"/>
              <a:t>，你可以添加一个</a:t>
            </a:r>
            <a:r>
              <a:rPr lang="en-US" altLang="zh-CN" dirty="0" smtClean="0"/>
              <a:t>bean</a:t>
            </a:r>
            <a:r>
              <a:rPr lang="zh-CN" altLang="en-US" dirty="0" smtClean="0"/>
              <a:t>定义如下图所示：</a:t>
            </a:r>
            <a:endParaRPr lang="en-US" altLang="zh-CN" dirty="0" smtClean="0"/>
          </a:p>
          <a:p>
            <a:pPr marL="0" indent="0">
              <a:buNone/>
            </a:pPr>
            <a:r>
              <a:rPr lang="en-US" dirty="0" smtClean="0"/>
              <a:t>@Bean</a:t>
            </a:r>
          </a:p>
          <a:p>
            <a:pPr marL="0" indent="0">
              <a:buNone/>
            </a:pPr>
            <a:r>
              <a:rPr lang="en-US" dirty="0" smtClean="0"/>
              <a:t>public </a:t>
            </a:r>
            <a:r>
              <a:rPr lang="en-US" dirty="0" err="1" smtClean="0"/>
              <a:t>BCryptPasswordEncoder</a:t>
            </a:r>
            <a:r>
              <a:rPr lang="en-US" dirty="0" smtClean="0"/>
              <a:t> </a:t>
            </a:r>
            <a:r>
              <a:rPr lang="en-US" dirty="0" err="1" smtClean="0"/>
              <a:t>passwordEncoder</a:t>
            </a:r>
            <a:r>
              <a:rPr lang="en-US" dirty="0" smtClean="0"/>
              <a:t>() {</a:t>
            </a:r>
          </a:p>
          <a:p>
            <a:pPr marL="0" indent="0">
              <a:buNone/>
            </a:pPr>
            <a:r>
              <a:rPr lang="en-US" dirty="0" smtClean="0"/>
              <a:t>	return new </a:t>
            </a:r>
            <a:r>
              <a:rPr lang="en-US" dirty="0" err="1" smtClean="0"/>
              <a:t>BCryptPasswordEncoder</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204589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fontScale="70000" lnSpcReduction="20000"/>
          </a:bodyPr>
          <a:lstStyle/>
          <a:p>
            <a:r>
              <a:rPr lang="en-US" dirty="0"/>
              <a:t>HTTP BASIC </a:t>
            </a:r>
            <a:r>
              <a:rPr lang="zh-CN" altLang="en-US" dirty="0"/>
              <a:t>认证头 </a:t>
            </a:r>
            <a:r>
              <a:rPr lang="en-US" altLang="zh-CN" dirty="0"/>
              <a:t>(</a:t>
            </a:r>
            <a:r>
              <a:rPr lang="zh-CN" altLang="en-US" dirty="0"/>
              <a:t>基于 </a:t>
            </a:r>
            <a:r>
              <a:rPr lang="en-US" dirty="0"/>
              <a:t>IETF RFC-based </a:t>
            </a:r>
            <a:r>
              <a:rPr lang="zh-CN" altLang="en-US" dirty="0"/>
              <a:t>标准</a:t>
            </a:r>
            <a:r>
              <a:rPr lang="en-US" altLang="zh-CN" dirty="0"/>
              <a:t>)</a:t>
            </a:r>
          </a:p>
          <a:p>
            <a:r>
              <a:rPr lang="en-US" dirty="0"/>
              <a:t>HTTP Digest </a:t>
            </a:r>
            <a:r>
              <a:rPr lang="zh-CN" altLang="en-US" dirty="0"/>
              <a:t>认证头 </a:t>
            </a:r>
            <a:r>
              <a:rPr lang="en-US" altLang="zh-CN" dirty="0"/>
              <a:t>( </a:t>
            </a:r>
            <a:r>
              <a:rPr lang="en-US" dirty="0"/>
              <a:t>IETF RFC-based </a:t>
            </a:r>
            <a:r>
              <a:rPr lang="zh-CN" altLang="en-US" dirty="0"/>
              <a:t>标准</a:t>
            </a:r>
            <a:r>
              <a:rPr lang="en-US" altLang="zh-CN" dirty="0"/>
              <a:t>)</a:t>
            </a:r>
          </a:p>
          <a:p>
            <a:r>
              <a:rPr lang="en-US" dirty="0"/>
              <a:t>HTTP X.509 </a:t>
            </a:r>
            <a:r>
              <a:rPr lang="zh-CN" altLang="en-US" dirty="0"/>
              <a:t>客户端证书交换 </a:t>
            </a:r>
            <a:r>
              <a:rPr lang="en-US" altLang="zh-CN" dirty="0"/>
              <a:t>( </a:t>
            </a:r>
            <a:r>
              <a:rPr lang="en-US" dirty="0"/>
              <a:t>IETF RFC-based </a:t>
            </a:r>
            <a:r>
              <a:rPr lang="zh-CN" altLang="en-US" dirty="0"/>
              <a:t>标准</a:t>
            </a:r>
            <a:r>
              <a:rPr lang="en-US" altLang="zh-CN" dirty="0"/>
              <a:t>)</a:t>
            </a:r>
          </a:p>
          <a:p>
            <a:r>
              <a:rPr lang="en-US" dirty="0"/>
              <a:t>LDAP (</a:t>
            </a:r>
            <a:r>
              <a:rPr lang="zh-CN" altLang="en-US" dirty="0"/>
              <a:t>一个非常常见的方法来跨平台认证需要</a:t>
            </a:r>
            <a:r>
              <a:rPr lang="en-US" altLang="zh-CN" dirty="0"/>
              <a:t>, </a:t>
            </a:r>
            <a:r>
              <a:rPr lang="zh-CN" altLang="en-US" dirty="0"/>
              <a:t>尤其是在大型环境</a:t>
            </a:r>
            <a:r>
              <a:rPr lang="en-US" altLang="zh-CN" dirty="0"/>
              <a:t>)</a:t>
            </a:r>
          </a:p>
          <a:p>
            <a:r>
              <a:rPr lang="en-US" dirty="0"/>
              <a:t>Form-based authentication (</a:t>
            </a:r>
            <a:r>
              <a:rPr lang="zh-CN" altLang="en-US" dirty="0"/>
              <a:t>用于简单的用户界面</a:t>
            </a:r>
            <a:r>
              <a:rPr lang="en-US" altLang="zh-CN" dirty="0"/>
              <a:t>)</a:t>
            </a:r>
          </a:p>
          <a:p>
            <a:r>
              <a:rPr lang="en-US" dirty="0" err="1"/>
              <a:t>OpenID</a:t>
            </a:r>
            <a:r>
              <a:rPr lang="en-US" dirty="0"/>
              <a:t> </a:t>
            </a:r>
            <a:r>
              <a:rPr lang="zh-CN" altLang="en-US" dirty="0"/>
              <a:t>认证</a:t>
            </a:r>
          </a:p>
          <a:p>
            <a:r>
              <a:rPr lang="en-US" dirty="0"/>
              <a:t>Authentication based on pre-established request headers (such as Computer Associates </a:t>
            </a:r>
            <a:r>
              <a:rPr lang="en-US" dirty="0" err="1"/>
              <a:t>Siteminder</a:t>
            </a:r>
            <a:r>
              <a:rPr lang="en-US" dirty="0"/>
              <a:t>) </a:t>
            </a:r>
            <a:r>
              <a:rPr lang="zh-CN" altLang="en-US" dirty="0"/>
              <a:t>根据预先建立的请求有进行验证</a:t>
            </a:r>
          </a:p>
          <a:p>
            <a:r>
              <a:rPr lang="en-US" dirty="0"/>
              <a:t>JA-SIG Central Authentication Service (CAS，</a:t>
            </a:r>
            <a:r>
              <a:rPr lang="zh-CN" altLang="en-US" dirty="0"/>
              <a:t>一个开源的</a:t>
            </a:r>
            <a:r>
              <a:rPr lang="en-US" dirty="0"/>
              <a:t>SSO</a:t>
            </a:r>
            <a:r>
              <a:rPr lang="zh-CN" altLang="en-US" dirty="0"/>
              <a:t>系统 </a:t>
            </a:r>
            <a:r>
              <a:rPr lang="en-US" altLang="zh-CN" dirty="0"/>
              <a:t>)</a:t>
            </a:r>
          </a:p>
          <a:p>
            <a:r>
              <a:rPr lang="en-US" dirty="0"/>
              <a:t>Transparent authentication context propagation for Remote Method Invocation (RMI) and </a:t>
            </a:r>
            <a:r>
              <a:rPr lang="en-US" dirty="0" err="1"/>
              <a:t>HttpInvoker</a:t>
            </a:r>
            <a:r>
              <a:rPr lang="en-US" dirty="0"/>
              <a:t> (Spring</a:t>
            </a:r>
            <a:r>
              <a:rPr lang="zh-CN" altLang="en-US" dirty="0"/>
              <a:t>远程协议</a:t>
            </a:r>
            <a:r>
              <a:rPr lang="en-US" altLang="zh-CN" dirty="0"/>
              <a:t>)</a:t>
            </a:r>
          </a:p>
          <a:p>
            <a:r>
              <a:rPr lang="en-US" dirty="0"/>
              <a:t>Automatic "remember-me" authentication (</a:t>
            </a:r>
            <a:r>
              <a:rPr lang="zh-CN" altLang="en-US" dirty="0"/>
              <a:t>你可以勾选一个框以避免预定的时间段再认证</a:t>
            </a:r>
            <a:r>
              <a:rPr lang="en-US" altLang="zh-CN" dirty="0"/>
              <a:t>)</a:t>
            </a:r>
          </a:p>
          <a:p>
            <a:r>
              <a:rPr lang="en-US" dirty="0"/>
              <a:t>Anonymous authentication (</a:t>
            </a:r>
            <a:r>
              <a:rPr lang="zh-CN" altLang="en-US" dirty="0"/>
              <a:t>让每一个未经验证的访问自动假设为一个特定的安全标识</a:t>
            </a:r>
            <a:r>
              <a:rPr lang="en-US" altLang="zh-CN" dirty="0"/>
              <a:t>)</a:t>
            </a:r>
          </a:p>
          <a:p>
            <a:r>
              <a:rPr lang="en-US" dirty="0"/>
              <a:t>Run-as authentication (</a:t>
            </a:r>
            <a:r>
              <a:rPr lang="zh-CN" altLang="en-US" dirty="0"/>
              <a:t>在一个访问应该使用不同的安全标识时非常有用</a:t>
            </a:r>
            <a:r>
              <a:rPr lang="en-US" altLang="zh-CN" dirty="0"/>
              <a:t>)</a:t>
            </a:r>
          </a:p>
          <a:p>
            <a:r>
              <a:rPr lang="en-US" dirty="0"/>
              <a:t>Java Authentication and Authorization Service (JAAS)</a:t>
            </a:r>
          </a:p>
          <a:p>
            <a:r>
              <a:rPr lang="en-US" dirty="0"/>
              <a:t>JEE container </a:t>
            </a:r>
            <a:r>
              <a:rPr lang="en-US" dirty="0" err="1"/>
              <a:t>autentication</a:t>
            </a:r>
            <a:r>
              <a:rPr lang="en-US" dirty="0"/>
              <a:t> (</a:t>
            </a:r>
            <a:r>
              <a:rPr lang="zh-CN" altLang="en-US" dirty="0"/>
              <a:t>所以如果愿你以可以任然使用容器管理的认证</a:t>
            </a:r>
            <a:r>
              <a:rPr lang="en-US" altLang="zh-CN" dirty="0" smtClean="0"/>
              <a:t>)</a:t>
            </a:r>
            <a:endParaRPr lang="en-US" altLang="zh-CN" dirty="0"/>
          </a:p>
        </p:txBody>
      </p:sp>
    </p:spTree>
    <p:extLst>
      <p:ext uri="{BB962C8B-B14F-4D97-AF65-F5344CB8AC3E}">
        <p14:creationId xmlns:p14="http://schemas.microsoft.com/office/powerpoint/2010/main" val="177384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LDAP </a:t>
            </a:r>
            <a:r>
              <a:rPr lang="zh-CN" altLang="en-US" dirty="0"/>
              <a:t>验</a:t>
            </a:r>
            <a:r>
              <a:rPr lang="zh-CN" altLang="en-US" dirty="0" smtClean="0"/>
              <a:t>证 多</a:t>
            </a:r>
            <a:r>
              <a:rPr lang="zh-CN" altLang="en-US" dirty="0"/>
              <a:t>个</a:t>
            </a:r>
            <a:r>
              <a:rPr lang="en-US" dirty="0" err="1" smtClean="0"/>
              <a:t>HttpSecurity</a:t>
            </a:r>
            <a:endParaRPr lang="en-US" dirty="0"/>
          </a:p>
        </p:txBody>
      </p:sp>
      <p:sp>
        <p:nvSpPr>
          <p:cNvPr id="3" name="Content Placeholder 2"/>
          <p:cNvSpPr>
            <a:spLocks noGrp="1"/>
          </p:cNvSpPr>
          <p:nvPr>
            <p:ph idx="1"/>
          </p:nvPr>
        </p:nvSpPr>
        <p:spPr/>
        <p:txBody>
          <a:bodyPr/>
          <a:lstStyle/>
          <a:p>
            <a:pPr marL="0" indent="0">
              <a:buNone/>
            </a:pPr>
            <a:r>
              <a:rPr lang="zh-CN" altLang="en-US" dirty="0" smtClean="0"/>
              <a:t>我们可以配置多个</a:t>
            </a:r>
            <a:r>
              <a:rPr lang="en-US" dirty="0" err="1" smtClean="0"/>
              <a:t>HttpSecurity</a:t>
            </a:r>
            <a:r>
              <a:rPr lang="zh-CN" altLang="en-US" dirty="0" smtClean="0"/>
              <a:t>实例，就像我们可以有多个</a:t>
            </a:r>
            <a:r>
              <a:rPr lang="en-US" altLang="zh-CN" dirty="0" smtClean="0"/>
              <a:t>&lt;</a:t>
            </a:r>
            <a:r>
              <a:rPr lang="en-US" dirty="0" smtClean="0"/>
              <a:t>http&gt;</a:t>
            </a:r>
            <a:r>
              <a:rPr lang="zh-CN" altLang="en-US" dirty="0" smtClean="0"/>
              <a:t>块</a:t>
            </a:r>
            <a:r>
              <a:rPr lang="en-US" altLang="zh-CN" dirty="0" smtClean="0"/>
              <a:t>. </a:t>
            </a:r>
            <a:r>
              <a:rPr lang="zh-CN" altLang="en-US" dirty="0" smtClean="0"/>
              <a:t>关键在于对</a:t>
            </a:r>
            <a:r>
              <a:rPr lang="en-US" dirty="0" err="1" smtClean="0"/>
              <a:t>WebSecurityConfigurationAdapter</a:t>
            </a:r>
            <a:r>
              <a:rPr lang="zh-CN" altLang="en-US" dirty="0" smtClean="0"/>
              <a:t>进行多次扩展。例如下面是一个对</a:t>
            </a:r>
            <a:r>
              <a:rPr lang="en-US" altLang="zh-CN" dirty="0" smtClean="0"/>
              <a:t>/</a:t>
            </a:r>
            <a:r>
              <a:rPr lang="en-US" dirty="0" err="1" smtClean="0"/>
              <a:t>api</a:t>
            </a:r>
            <a:r>
              <a:rPr lang="en-US" dirty="0" smtClean="0"/>
              <a:t>/</a:t>
            </a:r>
            <a:r>
              <a:rPr lang="zh-CN" altLang="en-US" dirty="0" smtClean="0"/>
              <a:t>开头的</a:t>
            </a:r>
            <a:r>
              <a:rPr lang="en-US" dirty="0" smtClean="0"/>
              <a:t>URL</a:t>
            </a:r>
            <a:r>
              <a:rPr lang="zh-CN" altLang="en-US" dirty="0" smtClean="0"/>
              <a:t>进行的不同的设置。</a:t>
            </a:r>
            <a:endParaRPr lang="en-US" dirty="0"/>
          </a:p>
        </p:txBody>
      </p:sp>
    </p:spTree>
    <p:extLst>
      <p:ext uri="{BB962C8B-B14F-4D97-AF65-F5344CB8AC3E}">
        <p14:creationId xmlns:p14="http://schemas.microsoft.com/office/powerpoint/2010/main" val="2497249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756"/>
            <a:ext cx="10515600" cy="5963207"/>
          </a:xfrm>
        </p:spPr>
        <p:txBody>
          <a:bodyPr>
            <a:normAutofit fontScale="55000" lnSpcReduction="20000"/>
          </a:bodyPr>
          <a:lstStyle/>
          <a:p>
            <a:pPr marL="0" indent="0">
              <a:buNone/>
            </a:pPr>
            <a:r>
              <a:rPr lang="en-US" dirty="0" smtClean="0"/>
              <a:t>@</a:t>
            </a:r>
            <a:r>
              <a:rPr lang="en-US" dirty="0" err="1" smtClean="0"/>
              <a:t>EnableWebSecurity</a:t>
            </a:r>
            <a:endParaRPr lang="en-US" dirty="0" smtClean="0"/>
          </a:p>
          <a:p>
            <a:pPr marL="0" indent="0">
              <a:buNone/>
            </a:pPr>
            <a:r>
              <a:rPr lang="en-US" dirty="0" smtClean="0"/>
              <a:t>public class </a:t>
            </a:r>
            <a:r>
              <a:rPr lang="en-US" dirty="0" err="1" smtClean="0"/>
              <a:t>MultiHttpSecurityConfig</a:t>
            </a:r>
            <a:r>
              <a:rPr lang="en-US" dirty="0" smtClean="0"/>
              <a:t> {</a:t>
            </a:r>
          </a:p>
          <a:p>
            <a:pPr marL="0" indent="0">
              <a:buNone/>
            </a:pPr>
            <a:r>
              <a:rPr lang="en-US" dirty="0" smtClean="0"/>
              <a:t>	@</a:t>
            </a:r>
            <a:r>
              <a:rPr lang="en-US" dirty="0" err="1" smtClean="0"/>
              <a:t>Autowired</a:t>
            </a:r>
            <a:endParaRPr lang="en-US" dirty="0" smtClean="0"/>
          </a:p>
          <a:p>
            <a:pPr marL="0" indent="0">
              <a:buNone/>
            </a:pPr>
            <a:r>
              <a:rPr lang="en-US" dirty="0" smtClean="0"/>
              <a:t>	public void </a:t>
            </a:r>
            <a:r>
              <a:rPr lang="en-US" dirty="0" err="1" smtClean="0"/>
              <a:t>configureGlobal</a:t>
            </a:r>
            <a:r>
              <a:rPr lang="en-US" dirty="0" smtClean="0"/>
              <a:t>(</a:t>
            </a:r>
            <a:r>
              <a:rPr lang="en-US" dirty="0" err="1" smtClean="0"/>
              <a:t>AuthenticationManagerBuilder</a:t>
            </a:r>
            <a:r>
              <a:rPr lang="en-US" dirty="0" smtClean="0"/>
              <a:t> </a:t>
            </a:r>
            <a:r>
              <a:rPr lang="en-US" dirty="0" err="1" smtClean="0"/>
              <a:t>auth</a:t>
            </a:r>
            <a:r>
              <a:rPr lang="en-US" dirty="0" smtClean="0"/>
              <a:t>) { </a:t>
            </a:r>
          </a:p>
          <a:p>
            <a:pPr marL="0" indent="0">
              <a:buNone/>
            </a:pPr>
            <a:r>
              <a:rPr lang="en-US" dirty="0" smtClean="0"/>
              <a:t>		</a:t>
            </a:r>
            <a:r>
              <a:rPr lang="en-US" dirty="0" err="1" smtClean="0"/>
              <a:t>auth.inMemoryAuthentication</a:t>
            </a:r>
            <a:r>
              <a:rPr lang="en-US" dirty="0" smtClean="0"/>
              <a:t>()</a:t>
            </a:r>
          </a:p>
          <a:p>
            <a:pPr marL="0" indent="0">
              <a:buNone/>
            </a:pPr>
            <a:r>
              <a:rPr lang="en-US" dirty="0" smtClean="0"/>
              <a:t>				.</a:t>
            </a:r>
            <a:r>
              <a:rPr lang="en-US" dirty="0" err="1" smtClean="0"/>
              <a:t>withUser</a:t>
            </a:r>
            <a:r>
              <a:rPr lang="en-US" dirty="0" smtClean="0"/>
              <a:t>("user").password("password").roles("USER").and()</a:t>
            </a:r>
          </a:p>
          <a:p>
            <a:pPr marL="0" indent="0">
              <a:buNone/>
            </a:pPr>
            <a:r>
              <a:rPr lang="en-US" dirty="0" smtClean="0"/>
              <a:t>				.</a:t>
            </a:r>
            <a:r>
              <a:rPr lang="en-US" dirty="0" err="1" smtClean="0"/>
              <a:t>withUser</a:t>
            </a:r>
            <a:r>
              <a:rPr lang="en-US" dirty="0" smtClean="0"/>
              <a:t>("admin").password("password").roles("USER", "ADMIN");</a:t>
            </a:r>
          </a:p>
          <a:p>
            <a:pPr marL="0" indent="0">
              <a:buNone/>
            </a:pPr>
            <a:r>
              <a:rPr lang="en-US" dirty="0" smtClean="0"/>
              <a:t>	}</a:t>
            </a:r>
          </a:p>
          <a:p>
            <a:pPr marL="0" indent="0">
              <a:buNone/>
            </a:pPr>
            <a:r>
              <a:rPr lang="en-US" dirty="0" smtClean="0"/>
              <a:t>	@Configuration</a:t>
            </a:r>
          </a:p>
          <a:p>
            <a:pPr marL="0" indent="0">
              <a:buNone/>
            </a:pPr>
            <a:r>
              <a:rPr lang="en-US" dirty="0" smtClean="0"/>
              <a:t>	@Order(1)                                                        </a:t>
            </a:r>
          </a:p>
          <a:p>
            <a:pPr marL="0" indent="0">
              <a:buNone/>
            </a:pPr>
            <a:r>
              <a:rPr lang="en-US" dirty="0" smtClean="0"/>
              <a:t>	public static class </a:t>
            </a:r>
            <a:r>
              <a:rPr lang="en-US" dirty="0" err="1" smtClean="0"/>
              <a:t>ApiWebSecurityConfigurationAdapter</a:t>
            </a:r>
            <a:r>
              <a:rPr lang="en-US" dirty="0" smtClean="0"/>
              <a:t> extends </a:t>
            </a:r>
            <a:r>
              <a:rPr lang="en-US" dirty="0" err="1" smtClean="0"/>
              <a:t>WebSecurityConfigurerAdapter</a:t>
            </a:r>
            <a:r>
              <a:rPr lang="en-US" dirty="0" smtClean="0"/>
              <a:t> {</a:t>
            </a:r>
          </a:p>
          <a:p>
            <a:pPr marL="0" indent="0">
              <a:buNone/>
            </a:pPr>
            <a:r>
              <a:rPr lang="en-US" dirty="0" smtClean="0"/>
              <a:t>		protected void configure(</a:t>
            </a:r>
            <a:r>
              <a:rPr lang="en-US" dirty="0" err="1" smtClean="0"/>
              <a:t>HttpSecurity</a:t>
            </a:r>
            <a:r>
              <a:rPr lang="en-US" dirty="0" smtClean="0"/>
              <a:t> http) throws Exception {</a:t>
            </a:r>
          </a:p>
          <a:p>
            <a:pPr marL="0" indent="0">
              <a:buNone/>
            </a:pPr>
            <a:r>
              <a:rPr lang="en-US" dirty="0" smtClean="0"/>
              <a:t>			</a:t>
            </a:r>
            <a:r>
              <a:rPr lang="en-US" dirty="0" err="1" smtClean="0"/>
              <a:t>http.antMatcher</a:t>
            </a:r>
            <a:r>
              <a:rPr lang="en-US" dirty="0" smtClean="0"/>
              <a:t>("/</a:t>
            </a:r>
            <a:r>
              <a:rPr lang="en-US" dirty="0" err="1" smtClean="0"/>
              <a:t>api</a:t>
            </a:r>
            <a:r>
              <a:rPr lang="en-US" dirty="0" smtClean="0"/>
              <a:t>/**")                               </a:t>
            </a:r>
          </a:p>
          <a:p>
            <a:pPr marL="0" indent="0">
              <a:buNone/>
            </a:pPr>
            <a:r>
              <a:rPr lang="en-US" dirty="0" smtClean="0"/>
              <a:t>				.</a:t>
            </a:r>
            <a:r>
              <a:rPr lang="en-US" dirty="0" err="1" smtClean="0"/>
              <a:t>authorizeRequests</a:t>
            </a:r>
            <a:r>
              <a:rPr lang="en-US" dirty="0" smtClean="0"/>
              <a:t>()</a:t>
            </a:r>
          </a:p>
          <a:p>
            <a:pPr marL="0" indent="0">
              <a:buNone/>
            </a:pPr>
            <a:r>
              <a:rPr lang="en-US" dirty="0" smtClean="0"/>
              <a:t>					.</a:t>
            </a:r>
            <a:r>
              <a:rPr lang="en-US" dirty="0" err="1" smtClean="0"/>
              <a:t>anyRequest</a:t>
            </a:r>
            <a:r>
              <a:rPr lang="en-US" dirty="0" smtClean="0"/>
              <a:t>().</a:t>
            </a:r>
            <a:r>
              <a:rPr lang="en-US" dirty="0" err="1" smtClean="0"/>
              <a:t>hasRole</a:t>
            </a:r>
            <a:r>
              <a:rPr lang="en-US" dirty="0" smtClean="0"/>
              <a:t>("ADMIN")</a:t>
            </a:r>
          </a:p>
          <a:p>
            <a:pPr marL="0" indent="0">
              <a:buNone/>
            </a:pPr>
            <a:r>
              <a:rPr lang="en-US" dirty="0" smtClean="0"/>
              <a:t>					.and()</a:t>
            </a:r>
          </a:p>
          <a:p>
            <a:pPr marL="0" indent="0">
              <a:buNone/>
            </a:pPr>
            <a:r>
              <a:rPr lang="en-US" dirty="0" smtClean="0"/>
              <a:t>				.</a:t>
            </a:r>
            <a:r>
              <a:rPr lang="en-US" dirty="0" err="1" smtClean="0"/>
              <a:t>httpBasic</a:t>
            </a:r>
            <a:r>
              <a:rPr lang="en-US" dirty="0" smtClean="0"/>
              <a: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1219982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@Configuration                                                   </a:t>
            </a:r>
          </a:p>
          <a:p>
            <a:pPr marL="0" indent="0">
              <a:buNone/>
            </a:pPr>
            <a:r>
              <a:rPr lang="en-US" dirty="0" smtClean="0"/>
              <a:t>	public static class </a:t>
            </a:r>
            <a:r>
              <a:rPr lang="en-US" dirty="0" err="1" smtClean="0"/>
              <a:t>FormLoginWebSecurityConfigurerAdapter</a:t>
            </a:r>
            <a:r>
              <a:rPr lang="en-US" dirty="0" smtClean="0"/>
              <a:t> extends </a:t>
            </a:r>
            <a:r>
              <a:rPr lang="en-US" dirty="0" err="1" smtClean="0"/>
              <a:t>WebSecurityConfigurerAdapter</a:t>
            </a:r>
            <a:r>
              <a:rPr lang="en-US" dirty="0" smtClean="0"/>
              <a:t> {</a:t>
            </a:r>
          </a:p>
          <a:p>
            <a:pPr marL="0" indent="0">
              <a:buNone/>
            </a:pPr>
            <a:endParaRPr lang="en-US" dirty="0" smtClean="0"/>
          </a:p>
          <a:p>
            <a:pPr marL="0" indent="0">
              <a:buNone/>
            </a:pPr>
            <a:r>
              <a:rPr lang="en-US" dirty="0" smtClean="0"/>
              <a:t>		@Override</a:t>
            </a:r>
          </a:p>
          <a:p>
            <a:pPr marL="0" indent="0">
              <a:buNone/>
            </a:pPr>
            <a:r>
              <a:rPr lang="en-US" dirty="0" smtClean="0"/>
              <a:t>		protected void configure(</a:t>
            </a:r>
            <a:r>
              <a:rPr lang="en-US" dirty="0" err="1" smtClean="0"/>
              <a:t>HttpSecurity</a:t>
            </a:r>
            <a:r>
              <a:rPr lang="en-US" dirty="0" smtClean="0"/>
              <a:t> http) throws Exception {</a:t>
            </a:r>
          </a:p>
          <a:p>
            <a:pPr marL="0" indent="0">
              <a:buNone/>
            </a:pPr>
            <a:r>
              <a:rPr lang="en-US" dirty="0" smtClean="0"/>
              <a:t>			</a:t>
            </a:r>
            <a:r>
              <a:rPr lang="en-US" dirty="0" err="1" smtClean="0"/>
              <a:t>http.authorizeRequests</a:t>
            </a:r>
            <a:r>
              <a:rPr lang="en-US" dirty="0" smtClean="0"/>
              <a:t>()</a:t>
            </a:r>
          </a:p>
          <a:p>
            <a:pPr marL="0" indent="0">
              <a:buNone/>
            </a:pPr>
            <a:r>
              <a:rPr lang="en-US" dirty="0" smtClean="0"/>
              <a:t>					.</a:t>
            </a:r>
            <a:r>
              <a:rPr lang="en-US" dirty="0" err="1" smtClean="0"/>
              <a:t>anyRequest</a:t>
            </a:r>
            <a:r>
              <a:rPr lang="en-US" dirty="0" smtClean="0"/>
              <a:t>().authenticated()</a:t>
            </a:r>
          </a:p>
          <a:p>
            <a:pPr marL="0" indent="0">
              <a:buNone/>
            </a:pPr>
            <a:r>
              <a:rPr lang="en-US" dirty="0" smtClean="0"/>
              <a:t>					.and()</a:t>
            </a:r>
          </a:p>
          <a:p>
            <a:pPr marL="0" indent="0">
              <a:buNone/>
            </a:pPr>
            <a:r>
              <a:rPr lang="en-US" dirty="0" smtClean="0"/>
              <a:t>				.</a:t>
            </a:r>
            <a:r>
              <a:rPr lang="en-US" dirty="0" err="1" smtClean="0"/>
              <a:t>formLogin</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5965003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配置正常的验证。</a:t>
            </a:r>
          </a:p>
          <a:p>
            <a:r>
              <a:rPr lang="zh-CN" altLang="en-US" dirty="0" smtClean="0"/>
              <a:t>创建一个</a:t>
            </a:r>
            <a:r>
              <a:rPr lang="en-US" dirty="0" err="1" smtClean="0"/>
              <a:t>WebSecurityConfigurerAdapter</a:t>
            </a:r>
            <a:r>
              <a:rPr lang="en-US" dirty="0" smtClean="0"/>
              <a:t>，</a:t>
            </a:r>
            <a:r>
              <a:rPr lang="zh-CN" altLang="en-US" dirty="0" smtClean="0"/>
              <a:t>包含一个</a:t>
            </a:r>
            <a:r>
              <a:rPr lang="en-US" altLang="zh-CN" dirty="0" smtClean="0"/>
              <a:t>@</a:t>
            </a:r>
            <a:r>
              <a:rPr lang="en-US" dirty="0" smtClean="0"/>
              <a:t>Order</a:t>
            </a:r>
            <a:r>
              <a:rPr lang="zh-CN" altLang="en-US" dirty="0" smtClean="0"/>
              <a:t>注解，用来指定个哪一个</a:t>
            </a:r>
            <a:r>
              <a:rPr lang="en-US" dirty="0" err="1" smtClean="0"/>
              <a:t>WebSecurityConfigurerAdapter</a:t>
            </a:r>
            <a:r>
              <a:rPr lang="zh-CN" altLang="en-US" dirty="0" smtClean="0"/>
              <a:t>更优先。</a:t>
            </a:r>
          </a:p>
          <a:p>
            <a:r>
              <a:rPr lang="en-US" dirty="0" err="1" smtClean="0"/>
              <a:t>http.antMatcher</a:t>
            </a:r>
            <a:r>
              <a:rPr lang="zh-CN" altLang="en-US" dirty="0" smtClean="0"/>
              <a:t>指出，这个</a:t>
            </a:r>
            <a:r>
              <a:rPr lang="en-US" dirty="0" err="1" smtClean="0"/>
              <a:t>HttpSecurity</a:t>
            </a:r>
            <a:r>
              <a:rPr lang="zh-CN" altLang="en-US" dirty="0" smtClean="0"/>
              <a:t>只应用到以</a:t>
            </a:r>
            <a:r>
              <a:rPr lang="en-US" altLang="zh-CN" dirty="0" smtClean="0"/>
              <a:t>/</a:t>
            </a:r>
            <a:r>
              <a:rPr lang="en-US" dirty="0" err="1" smtClean="0"/>
              <a:t>api</a:t>
            </a:r>
            <a:r>
              <a:rPr lang="en-US" dirty="0" smtClean="0"/>
              <a:t>/</a:t>
            </a:r>
            <a:r>
              <a:rPr lang="zh-CN" altLang="en-US" dirty="0" smtClean="0"/>
              <a:t>开头的</a:t>
            </a:r>
            <a:r>
              <a:rPr lang="en-US" dirty="0" smtClean="0"/>
              <a:t>URL</a:t>
            </a:r>
            <a:r>
              <a:rPr lang="zh-CN" altLang="en-US" dirty="0" smtClean="0"/>
              <a:t>上。</a:t>
            </a:r>
          </a:p>
          <a:p>
            <a:r>
              <a:rPr lang="zh-CN" altLang="en-US" dirty="0" smtClean="0"/>
              <a:t>创建另外一个</a:t>
            </a:r>
            <a:r>
              <a:rPr lang="en-US" dirty="0" err="1" smtClean="0"/>
              <a:t>WebSecurityConfigurerAdapter</a:t>
            </a:r>
            <a:r>
              <a:rPr lang="zh-CN" altLang="en-US" dirty="0" smtClean="0"/>
              <a:t>实例。用于不以</a:t>
            </a:r>
            <a:r>
              <a:rPr lang="en-US" altLang="zh-CN" dirty="0" smtClean="0"/>
              <a:t>/</a:t>
            </a:r>
            <a:r>
              <a:rPr lang="en-US" dirty="0" err="1" smtClean="0"/>
              <a:t>api</a:t>
            </a:r>
            <a:r>
              <a:rPr lang="en-US" dirty="0" smtClean="0"/>
              <a:t>/</a:t>
            </a:r>
            <a:r>
              <a:rPr lang="zh-CN" altLang="en-US" dirty="0" smtClean="0"/>
              <a:t>开头的</a:t>
            </a:r>
            <a:r>
              <a:rPr lang="en-US" dirty="0" smtClean="0"/>
              <a:t>URL，</a:t>
            </a:r>
            <a:r>
              <a:rPr lang="zh-CN" altLang="en-US" dirty="0" smtClean="0"/>
              <a:t>这个配置的顺序在</a:t>
            </a:r>
            <a:r>
              <a:rPr lang="en-US" dirty="0" err="1" smtClean="0"/>
              <a:t>ApiWebSecurityConfigurationAdapter</a:t>
            </a:r>
            <a:r>
              <a:rPr lang="zh-CN" altLang="en-US" dirty="0" smtClean="0"/>
              <a:t>之后，因为他没有指定</a:t>
            </a:r>
            <a:r>
              <a:rPr lang="en-US" altLang="zh-CN" dirty="0" smtClean="0"/>
              <a:t>@</a:t>
            </a:r>
            <a:r>
              <a:rPr lang="en-US" dirty="0" smtClean="0"/>
              <a:t>Order</a:t>
            </a:r>
            <a:r>
              <a:rPr lang="zh-CN" altLang="en-US" dirty="0" smtClean="0"/>
              <a:t>值为</a:t>
            </a:r>
            <a:r>
              <a:rPr lang="en-US" altLang="zh-CN" dirty="0" smtClean="0"/>
              <a:t>1(</a:t>
            </a:r>
            <a:r>
              <a:rPr lang="zh-CN" altLang="en-US" dirty="0" smtClean="0"/>
              <a:t>没有指定</a:t>
            </a:r>
            <a:r>
              <a:rPr lang="en-US" altLang="zh-CN" dirty="0" smtClean="0"/>
              <a:t>@</a:t>
            </a:r>
            <a:r>
              <a:rPr lang="en-US" dirty="0" smtClean="0"/>
              <a:t>Order</a:t>
            </a:r>
            <a:r>
              <a:rPr lang="zh-CN" altLang="en-US" dirty="0" smtClean="0"/>
              <a:t>默认会被放到最后</a:t>
            </a:r>
            <a:r>
              <a:rPr lang="en-US" altLang="zh-CN" dirty="0" smtClean="0"/>
              <a:t>).</a:t>
            </a:r>
            <a:endParaRPr lang="en-US" dirty="0"/>
          </a:p>
        </p:txBody>
      </p:sp>
    </p:spTree>
    <p:extLst>
      <p:ext uri="{BB962C8B-B14F-4D97-AF65-F5344CB8AC3E}">
        <p14:creationId xmlns:p14="http://schemas.microsoft.com/office/powerpoint/2010/main" val="350514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135"/>
            <a:ext cx="10515600" cy="5808828"/>
          </a:xfrm>
        </p:spPr>
        <p:txBody>
          <a:bodyPr>
            <a:normAutofit fontScale="77500" lnSpcReduction="20000"/>
          </a:bodyPr>
          <a:lstStyle/>
          <a:p>
            <a:r>
              <a:rPr lang="en-US" dirty="0"/>
              <a:t>Kerberos</a:t>
            </a:r>
          </a:p>
          <a:p>
            <a:r>
              <a:rPr lang="en-US" dirty="0"/>
              <a:t>Java Open Source Single Sign On (JOSSO) *</a:t>
            </a:r>
          </a:p>
          <a:p>
            <a:r>
              <a:rPr lang="en-US" dirty="0" err="1"/>
              <a:t>OpenNMS</a:t>
            </a:r>
            <a:r>
              <a:rPr lang="en-US" dirty="0"/>
              <a:t> Network Management Platform *</a:t>
            </a:r>
          </a:p>
          <a:p>
            <a:r>
              <a:rPr lang="en-US" dirty="0" err="1"/>
              <a:t>AppFuse</a:t>
            </a:r>
            <a:r>
              <a:rPr lang="en-US" dirty="0"/>
              <a:t> *</a:t>
            </a:r>
          </a:p>
          <a:p>
            <a:r>
              <a:rPr lang="en-US" dirty="0" err="1"/>
              <a:t>AndroMDA</a:t>
            </a:r>
            <a:r>
              <a:rPr lang="en-US" dirty="0"/>
              <a:t> *</a:t>
            </a:r>
          </a:p>
          <a:p>
            <a:r>
              <a:rPr lang="en-US" dirty="0"/>
              <a:t>Mule ESB *</a:t>
            </a:r>
          </a:p>
          <a:p>
            <a:r>
              <a:rPr lang="en-US" dirty="0"/>
              <a:t>Direct Web Request (DWR) *</a:t>
            </a:r>
          </a:p>
          <a:p>
            <a:r>
              <a:rPr lang="en-US" dirty="0"/>
              <a:t>Grails *</a:t>
            </a:r>
          </a:p>
          <a:p>
            <a:r>
              <a:rPr lang="en-US" dirty="0"/>
              <a:t>Tapestry *</a:t>
            </a:r>
          </a:p>
          <a:p>
            <a:r>
              <a:rPr lang="en-US" dirty="0" err="1"/>
              <a:t>JTrac</a:t>
            </a:r>
            <a:r>
              <a:rPr lang="en-US" dirty="0"/>
              <a:t> *</a:t>
            </a:r>
          </a:p>
          <a:p>
            <a:r>
              <a:rPr lang="en-US" dirty="0" err="1"/>
              <a:t>Jasypt</a:t>
            </a:r>
            <a:r>
              <a:rPr lang="en-US" dirty="0"/>
              <a:t> *</a:t>
            </a:r>
          </a:p>
          <a:p>
            <a:r>
              <a:rPr lang="en-US" dirty="0"/>
              <a:t>Roller *</a:t>
            </a:r>
          </a:p>
          <a:p>
            <a:r>
              <a:rPr lang="en-US" dirty="0"/>
              <a:t>Elastic Path *</a:t>
            </a:r>
          </a:p>
          <a:p>
            <a:r>
              <a:rPr lang="en-US" dirty="0" err="1"/>
              <a:t>Atlassian</a:t>
            </a:r>
            <a:r>
              <a:rPr lang="en-US" dirty="0"/>
              <a:t> Crowd *</a:t>
            </a:r>
          </a:p>
          <a:p>
            <a:r>
              <a:rPr lang="en-US" dirty="0"/>
              <a:t>Your own authentication systems (see below)</a:t>
            </a:r>
          </a:p>
          <a:p>
            <a:r>
              <a:rPr lang="zh-CN" altLang="en-US" dirty="0"/>
              <a:t>表示由第三方提供</a:t>
            </a:r>
          </a:p>
          <a:p>
            <a:pPr marL="0" indent="0">
              <a:buNone/>
            </a:pPr>
            <a:endParaRPr lang="en-US" dirty="0"/>
          </a:p>
        </p:txBody>
      </p:sp>
    </p:spTree>
    <p:extLst>
      <p:ext uri="{BB962C8B-B14F-4D97-AF65-F5344CB8AC3E}">
        <p14:creationId xmlns:p14="http://schemas.microsoft.com/office/powerpoint/2010/main" val="270435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zh-CN" altLang="en-US" dirty="0"/>
              <a:t>很多独立软件供应商，因为灵活的身份验证模式二选择</a:t>
            </a:r>
            <a:r>
              <a:rPr lang="en-US" altLang="zh-CN" dirty="0"/>
              <a:t>Spring Security</a:t>
            </a:r>
            <a:r>
              <a:rPr lang="zh-CN" altLang="en-US" dirty="0"/>
              <a:t>。这样做允许他们快速的集成到他们的终端客户需求的解决方案而不用进行大量工程或者改变客户的环境。如果上面的验证机制不符合你的需求，</a:t>
            </a:r>
            <a:r>
              <a:rPr lang="en-US" altLang="zh-CN" dirty="0"/>
              <a:t>Spring Security </a:t>
            </a:r>
            <a:r>
              <a:rPr lang="zh-CN" altLang="en-US" dirty="0"/>
              <a:t>是一个开放的平台，要实现你 自己的验证机制检查。</a:t>
            </a:r>
            <a:r>
              <a:rPr lang="en-US" altLang="zh-CN" dirty="0"/>
              <a:t>Spring Security </a:t>
            </a:r>
            <a:r>
              <a:rPr lang="zh-CN" altLang="en-US" dirty="0"/>
              <a:t>的许多企业用户需要与不遵循任何安全标准的“遗留”系统集成，</a:t>
            </a:r>
            <a:r>
              <a:rPr lang="en-US" altLang="zh-CN" dirty="0"/>
              <a:t>Spring Security</a:t>
            </a:r>
            <a:r>
              <a:rPr lang="zh-CN" altLang="en-US" dirty="0"/>
              <a:t>可以很好的与这类系统集成。</a:t>
            </a:r>
          </a:p>
          <a:p>
            <a:r>
              <a:rPr lang="zh-CN" altLang="en-US" dirty="0"/>
              <a:t>无论何种身份验证机制，</a:t>
            </a:r>
            <a:r>
              <a:rPr lang="en-US" altLang="zh-CN" dirty="0"/>
              <a:t>Spring Security</a:t>
            </a:r>
            <a:r>
              <a:rPr lang="zh-CN" altLang="en-US" dirty="0"/>
              <a:t>提供一套的授权功能。这里有三个主要的热点区域，授权</a:t>
            </a:r>
            <a:r>
              <a:rPr lang="en-US" altLang="zh-CN" dirty="0"/>
              <a:t>web</a:t>
            </a:r>
            <a:r>
              <a:rPr lang="zh-CN" altLang="en-US" dirty="0"/>
              <a:t>请求、授权方法是否可以被调用和授权访问单个域对象的实例。为了帮助让你分别了解这些差异，认识在</a:t>
            </a:r>
            <a:r>
              <a:rPr lang="en-US" altLang="zh-CN" dirty="0"/>
              <a:t>Servlet</a:t>
            </a:r>
            <a:r>
              <a:rPr lang="zh-CN" altLang="en-US" dirty="0"/>
              <a:t>规范网络模式安全的授权功能，</a:t>
            </a:r>
            <a:r>
              <a:rPr lang="en-US" altLang="zh-CN" dirty="0"/>
              <a:t>EJB</a:t>
            </a:r>
            <a:r>
              <a:rPr lang="zh-CN" altLang="en-US" dirty="0"/>
              <a:t>容器管理的安全性和文件系统的安全。</a:t>
            </a:r>
            <a:r>
              <a:rPr lang="en-US" altLang="zh-CN" dirty="0"/>
              <a:t>Spring Security</a:t>
            </a:r>
            <a:r>
              <a:rPr lang="zh-CN" altLang="en-US" dirty="0"/>
              <a:t>在这些重要的区域提供授权功能，我们将在手册后面进行介绍。</a:t>
            </a:r>
          </a:p>
          <a:p>
            <a:pPr marL="0" indent="0">
              <a:buNone/>
            </a:pPr>
            <a:endParaRPr lang="en-US" dirty="0"/>
          </a:p>
        </p:txBody>
      </p:sp>
    </p:spTree>
    <p:extLst>
      <p:ext uri="{BB962C8B-B14F-4D97-AF65-F5344CB8AC3E}">
        <p14:creationId xmlns:p14="http://schemas.microsoft.com/office/powerpoint/2010/main" val="193220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Spring </a:t>
            </a:r>
            <a:r>
              <a:rPr lang="en-US" dirty="0" smtClean="0"/>
              <a:t>Security</a:t>
            </a:r>
            <a:endParaRPr lang="en-US" dirty="0"/>
          </a:p>
        </p:txBody>
      </p:sp>
      <p:sp>
        <p:nvSpPr>
          <p:cNvPr id="3" name="Content Placeholder 2"/>
          <p:cNvSpPr>
            <a:spLocks noGrp="1"/>
          </p:cNvSpPr>
          <p:nvPr>
            <p:ph idx="1"/>
          </p:nvPr>
        </p:nvSpPr>
        <p:spPr/>
        <p:txBody>
          <a:bodyPr/>
          <a:lstStyle/>
          <a:p>
            <a:r>
              <a:rPr lang="zh-CN" altLang="en-US" dirty="0"/>
              <a:t>从 </a:t>
            </a:r>
            <a:r>
              <a:rPr lang="en-US" u="sng" dirty="0">
                <a:hlinkClick r:id="rId2"/>
              </a:rPr>
              <a:t>Spring Security</a:t>
            </a:r>
            <a:r>
              <a:rPr lang="en-US" dirty="0"/>
              <a:t> </a:t>
            </a:r>
            <a:r>
              <a:rPr lang="zh-CN" altLang="en-US" dirty="0"/>
              <a:t>页面下载一个分发</a:t>
            </a:r>
            <a:r>
              <a:rPr lang="zh-CN" altLang="en-US" dirty="0" smtClean="0"/>
              <a:t>包</a:t>
            </a:r>
            <a:endParaRPr lang="en-US" altLang="zh-CN" dirty="0" smtClean="0"/>
          </a:p>
          <a:p>
            <a:r>
              <a:rPr lang="zh-CN" altLang="en-US" dirty="0"/>
              <a:t>从</a:t>
            </a:r>
            <a:r>
              <a:rPr lang="en-US" altLang="zh-CN" dirty="0"/>
              <a:t>Maven</a:t>
            </a:r>
            <a:r>
              <a:rPr lang="zh-CN" altLang="en-US" dirty="0"/>
              <a:t>库下载分离的</a:t>
            </a:r>
            <a:r>
              <a:rPr lang="en-US" altLang="zh-CN" dirty="0"/>
              <a:t>jar</a:t>
            </a:r>
            <a:r>
              <a:rPr lang="zh-CN" altLang="en-US" dirty="0"/>
              <a:t>文</a:t>
            </a:r>
            <a:r>
              <a:rPr lang="zh-CN" altLang="en-US" dirty="0" smtClean="0"/>
              <a:t>件</a:t>
            </a:r>
            <a:endParaRPr lang="en-US" altLang="zh-CN" dirty="0" smtClean="0"/>
          </a:p>
          <a:p>
            <a:r>
              <a:rPr lang="zh-CN" altLang="en-US" dirty="0"/>
              <a:t>从源代码自己编译</a:t>
            </a:r>
            <a:endParaRPr lang="en-US" dirty="0"/>
          </a:p>
        </p:txBody>
      </p:sp>
    </p:spTree>
    <p:extLst>
      <p:ext uri="{BB962C8B-B14F-4D97-AF65-F5344CB8AC3E}">
        <p14:creationId xmlns:p14="http://schemas.microsoft.com/office/powerpoint/2010/main" val="373494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4815</Words>
  <Application>Microsoft Office PowerPoint</Application>
  <PresentationFormat>Widescreen</PresentationFormat>
  <Paragraphs>424</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等线</vt:lpstr>
      <vt:lpstr>等线 Light</vt:lpstr>
      <vt:lpstr>Arial</vt:lpstr>
      <vt:lpstr>Calibri</vt:lpstr>
      <vt:lpstr>Calibri Light</vt:lpstr>
      <vt:lpstr>Office Theme</vt:lpstr>
      <vt:lpstr>Spring Security</vt:lpstr>
      <vt:lpstr>简介</vt:lpstr>
      <vt:lpstr>Spring Security是什么?</vt:lpstr>
      <vt:lpstr>PowerPoint Presentation</vt:lpstr>
      <vt:lpstr>PowerPoint Presentation</vt:lpstr>
      <vt:lpstr>PowerPoint Presentation</vt:lpstr>
      <vt:lpstr>PowerPoint Presentation</vt:lpstr>
      <vt:lpstr>PowerPoint Presentation</vt:lpstr>
      <vt:lpstr>Getting Spring Security</vt:lpstr>
      <vt:lpstr>PowerPoint Presentation</vt:lpstr>
      <vt:lpstr>项目模块</vt:lpstr>
      <vt:lpstr>核心模块 - spring-security-core.jar</vt:lpstr>
      <vt:lpstr>远程调用 - spring-security-remoting.jar</vt:lpstr>
      <vt:lpstr>网页 - spring-security-web.jar</vt:lpstr>
      <vt:lpstr>配置 - spring-security-config.jar</vt:lpstr>
      <vt:lpstr>LDAP - spring-security-ldap.jar</vt:lpstr>
      <vt:lpstr>ACL访问控制表 - spring-security-acl.jar</vt:lpstr>
      <vt:lpstr>CAS - spring-security-cas.jar</vt:lpstr>
      <vt:lpstr>OpenID - spring-security-openid.jar</vt:lpstr>
      <vt:lpstr>Test - spring-security-test.jar</vt:lpstr>
      <vt:lpstr>Java 配置</vt:lpstr>
      <vt:lpstr>基础的网站安全java配置</vt:lpstr>
      <vt:lpstr>PowerPoint Presentation</vt:lpstr>
      <vt:lpstr>PowerPoint Presentation</vt:lpstr>
      <vt:lpstr>PowerPoint Presentation</vt:lpstr>
      <vt:lpstr>PowerPoint Presentation</vt:lpstr>
      <vt:lpstr>AbstractSecurityWebApplicationInitializer</vt:lpstr>
      <vt:lpstr>AbstractSecurityWebApplicationInitializer 不与Spring一起使用</vt:lpstr>
      <vt:lpstr>PowerPoint Presentation</vt:lpstr>
      <vt:lpstr>AbstractSecurityWebApplicationInitializer 与 Spring MVC一起使用</vt:lpstr>
      <vt:lpstr>PowerPoint Presentation</vt:lpstr>
      <vt:lpstr>HttpSecurity</vt:lpstr>
      <vt:lpstr>PowerPoint Presentation</vt:lpstr>
      <vt:lpstr>PowerPoint Presentation</vt:lpstr>
      <vt:lpstr>PowerPoint Presentation</vt:lpstr>
      <vt:lpstr>Java配置和表单登录</vt:lpstr>
      <vt:lpstr>PowerPoint Presentation</vt:lpstr>
      <vt:lpstr>PowerPoint Presentation</vt:lpstr>
      <vt:lpstr>PowerPoint Presentation</vt:lpstr>
      <vt:lpstr>验证请求</vt:lpstr>
      <vt:lpstr>PowerPoint Presentation</vt:lpstr>
      <vt:lpstr>处理登出</vt:lpstr>
      <vt:lpstr>PowerPoint Presentation</vt:lpstr>
      <vt:lpstr>PowerPoint Presentation</vt:lpstr>
      <vt:lpstr>LogoutHandler</vt:lpstr>
      <vt:lpstr>LogoutSuccessHandler</vt:lpstr>
      <vt:lpstr>PowerPoint Presentation</vt:lpstr>
      <vt:lpstr>进一步的注销相关的参考（TODO）</vt:lpstr>
      <vt:lpstr>验证</vt:lpstr>
      <vt:lpstr>内存中的身份验证</vt:lpstr>
      <vt:lpstr>JDBC 验证</vt:lpstr>
      <vt:lpstr>LDAP 验证</vt:lpstr>
      <vt:lpstr>PowerPoint Presentation</vt:lpstr>
      <vt:lpstr>PowerPoint Presentation</vt:lpstr>
      <vt:lpstr>PowerPoint Presentation</vt:lpstr>
      <vt:lpstr>PowerPoint Presentation</vt:lpstr>
      <vt:lpstr>AuthenticationProvider</vt:lpstr>
      <vt:lpstr>UserDetailsService</vt:lpstr>
      <vt:lpstr>PowerPoint Presentation</vt:lpstr>
      <vt:lpstr>LDAP 验证 多个HttpSecurity</vt:lpstr>
      <vt:lpstr>PowerPoint Presentation</vt:lpstr>
      <vt:lpstr>PowerPoint Presentation</vt:lpstr>
      <vt:lpstr>PowerPoint Presentation</vt:lpstr>
    </vt:vector>
  </TitlesOfParts>
  <Company>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Li Long Dragon  (NCS)</dc:creator>
  <cp:lastModifiedBy>Li Long Dragon  (NCS)</cp:lastModifiedBy>
  <cp:revision>103</cp:revision>
  <dcterms:created xsi:type="dcterms:W3CDTF">2018-03-09T02:13:52Z</dcterms:created>
  <dcterms:modified xsi:type="dcterms:W3CDTF">2018-03-09T06:25:25Z</dcterms:modified>
</cp:coreProperties>
</file>