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132B05-551F-4F5B-8C78-C95506D12A16}">
  <a:tblStyle styleId="{D3132B05-551F-4F5B-8C78-C95506D12A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obotoSlab-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b3e10f8c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b3e10f8c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b3e10f8c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b3e10f8c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b3e10f8c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b3e10f8c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c8770c9d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c8770c9d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c8770c9d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c8770c9d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a34855ae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a34855a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c8770c9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c8770c9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b3e10f8c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b3e10f8c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b3e10f8c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b3e10f8c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b3e10f8c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b3e10f8c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a34855ae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a34855ae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b3e10f8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b3e10f8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b3e10f8c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b3e10f8c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b3e10f8c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b3e10f8c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b3e10f8c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b3e10f8c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b3e10f8c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b3e10f8c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a34855ae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9a34855ae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a34855ae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a34855ae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b3e10f8c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b3e10f8c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a34855ae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9a34855ae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b3e10f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b3e10f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b3e10f8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b3e10f8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b3e10f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b3e10f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b3e10f8c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b3e10f8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b3e10f8c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b3e10f8c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a34855ae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a34855ae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b3e10f8c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b3e10f8c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owardsai.net/p/machine-learning/how-to-build-and-train-your-first-neural-network-9a07d020c4bb" TargetMode="External"/><Relationship Id="rId4" Type="http://schemas.openxmlformats.org/officeDocument/2006/relationships/image" Target="../media/image15.png"/><Relationship Id="rId5" Type="http://schemas.openxmlformats.org/officeDocument/2006/relationships/hyperlink" Target="https://towardsai.net/p/machine-learning/how-to-build-and-train-your-first-neural-network-9a07d020c4b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uYomsOMFYe_FlS0mvPx-Ird_NIlNkdla/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towardsdatascience.com/improving-accuracy-on-mnist-using-data-augmentation-b5c38eb5a90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Lightweight ML Framework Performance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Kyle Hoffpauir and Adam Kolides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a:t>
            </a:r>
            <a:endParaRPr/>
          </a:p>
        </p:txBody>
      </p:sp>
      <p:sp>
        <p:nvSpPr>
          <p:cNvPr id="150" name="Google Shape;150;p22"/>
          <p:cNvSpPr txBox="1"/>
          <p:nvPr>
            <p:ph idx="1" type="body"/>
          </p:nvPr>
        </p:nvSpPr>
        <p:spPr>
          <a:xfrm>
            <a:off x="359225" y="1504150"/>
            <a:ext cx="4340100" cy="3481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Neural networks are a machine learning technique that use weighted vectors to convert a series of inputs into a classified output</a:t>
            </a:r>
            <a:endParaRPr/>
          </a:p>
          <a:p>
            <a:pPr indent="-334327" lvl="0" marL="457200" rtl="0" algn="l">
              <a:spcBef>
                <a:spcPts val="0"/>
              </a:spcBef>
              <a:spcAft>
                <a:spcPts val="0"/>
              </a:spcAft>
              <a:buSzPct val="100000"/>
              <a:buChar char="●"/>
            </a:pPr>
            <a:r>
              <a:rPr lang="en"/>
              <a:t>For example, the input would be a 28x28 grid of the </a:t>
            </a:r>
            <a:r>
              <a:rPr lang="en"/>
              <a:t>darkness</a:t>
            </a:r>
            <a:r>
              <a:rPr lang="en"/>
              <a:t> of pixels on the digit image. </a:t>
            </a:r>
            <a:endParaRPr/>
          </a:p>
          <a:p>
            <a:pPr indent="-334327" lvl="0" marL="457200" rtl="0" algn="l">
              <a:spcBef>
                <a:spcPts val="0"/>
              </a:spcBef>
              <a:spcAft>
                <a:spcPts val="0"/>
              </a:spcAft>
              <a:buSzPct val="100000"/>
              <a:buChar char="●"/>
            </a:pPr>
            <a:r>
              <a:rPr lang="en"/>
              <a:t>The NN would take each pixel and based on it’s proximity to other pixels of similar/different darkness, create a line from input to a single output. </a:t>
            </a:r>
            <a:endParaRPr/>
          </a:p>
          <a:p>
            <a:pPr indent="-334327" lvl="0" marL="457200" rtl="0" algn="l">
              <a:spcBef>
                <a:spcPts val="0"/>
              </a:spcBef>
              <a:spcAft>
                <a:spcPts val="0"/>
              </a:spcAft>
              <a:buSzPct val="100000"/>
              <a:buChar char="●"/>
            </a:pPr>
            <a:r>
              <a:rPr lang="en"/>
              <a:t>This classifies the sequence of pixels as a digit (0-9)</a:t>
            </a:r>
            <a:endParaRPr/>
          </a:p>
        </p:txBody>
      </p:sp>
      <p:pic>
        <p:nvPicPr>
          <p:cNvPr id="151" name="Google Shape;151;p22">
            <a:hlinkClick r:id="rId3"/>
          </p:cNvPr>
          <p:cNvPicPr preferRelativeResize="0"/>
          <p:nvPr/>
        </p:nvPicPr>
        <p:blipFill>
          <a:blip r:embed="rId4">
            <a:alphaModFix/>
          </a:blip>
          <a:stretch>
            <a:fillRect/>
          </a:stretch>
        </p:blipFill>
        <p:spPr>
          <a:xfrm>
            <a:off x="4643900" y="1784350"/>
            <a:ext cx="4390674" cy="2461179"/>
          </a:xfrm>
          <a:prstGeom prst="rect">
            <a:avLst/>
          </a:prstGeom>
          <a:noFill/>
          <a:ln>
            <a:noFill/>
          </a:ln>
        </p:spPr>
      </p:pic>
      <p:sp>
        <p:nvSpPr>
          <p:cNvPr id="152" name="Google Shape;152;p22"/>
          <p:cNvSpPr txBox="1"/>
          <p:nvPr/>
        </p:nvSpPr>
        <p:spPr>
          <a:xfrm>
            <a:off x="4699375" y="4212225"/>
            <a:ext cx="43908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u="sng">
                <a:solidFill>
                  <a:schemeClr val="hlink"/>
                </a:solidFill>
                <a:latin typeface="Roboto"/>
                <a:ea typeface="Roboto"/>
                <a:cs typeface="Roboto"/>
                <a:sym typeface="Roboto"/>
                <a:hlinkClick r:id="rId5"/>
              </a:rPr>
              <a:t>https://towardsai.net/p/machine-learning/how-to-build-and-train-your-first-neural-network-9a07d020c4bb</a:t>
            </a:r>
            <a:r>
              <a:rPr lang="en" sz="600">
                <a:latin typeface="Roboto"/>
                <a:ea typeface="Roboto"/>
                <a:cs typeface="Roboto"/>
                <a:sym typeface="Roboto"/>
              </a:rPr>
              <a:t> </a:t>
            </a:r>
            <a:endParaRPr sz="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Tensorflow + Tensorflow Lite</a:t>
            </a:r>
            <a:endParaRPr/>
          </a:p>
        </p:txBody>
      </p:sp>
      <p:sp>
        <p:nvSpPr>
          <p:cNvPr id="158" name="Google Shape;15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Tensorflow is a python library which is designed to help engineer ML applications. </a:t>
            </a:r>
            <a:endParaRPr/>
          </a:p>
          <a:p>
            <a:pPr indent="-342900" lvl="0" marL="457200" rtl="0" algn="l">
              <a:spcBef>
                <a:spcPts val="0"/>
              </a:spcBef>
              <a:spcAft>
                <a:spcPts val="0"/>
              </a:spcAft>
              <a:buSzPts val="1800"/>
              <a:buChar char="●"/>
            </a:pPr>
            <a:r>
              <a:rPr lang="en"/>
              <a:t>Tensorflow was used due to it’s Neural Network building tools and ability to port into a lightweight version of itself fairly easily</a:t>
            </a:r>
            <a:endParaRPr/>
          </a:p>
          <a:p>
            <a:pPr indent="0" lvl="0" marL="0" rtl="0" algn="l">
              <a:spcBef>
                <a:spcPts val="1200"/>
              </a:spcBef>
              <a:spcAft>
                <a:spcPts val="1200"/>
              </a:spcAft>
              <a:buNone/>
            </a:pPr>
            <a:r>
              <a:t/>
            </a:r>
            <a:endParaRPr/>
          </a:p>
        </p:txBody>
      </p:sp>
      <p:pic>
        <p:nvPicPr>
          <p:cNvPr id="159" name="Google Shape;159;p23"/>
          <p:cNvPicPr preferRelativeResize="0"/>
          <p:nvPr/>
        </p:nvPicPr>
        <p:blipFill>
          <a:blip r:embed="rId3">
            <a:alphaModFix/>
          </a:blip>
          <a:stretch>
            <a:fillRect/>
          </a:stretch>
        </p:blipFill>
        <p:spPr>
          <a:xfrm>
            <a:off x="2128825" y="2993100"/>
            <a:ext cx="4886325" cy="198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Tensorflow lite conversion</a:t>
            </a:r>
            <a:endParaRPr/>
          </a:p>
        </p:txBody>
      </p:sp>
      <p:sp>
        <p:nvSpPr>
          <p:cNvPr id="165" name="Google Shape;165;p24"/>
          <p:cNvSpPr txBox="1"/>
          <p:nvPr>
            <p:ph idx="1" type="body"/>
          </p:nvPr>
        </p:nvSpPr>
        <p:spPr>
          <a:xfrm>
            <a:off x="-104650" y="1547450"/>
            <a:ext cx="8271000" cy="3389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Converting a pre-trained model into </a:t>
            </a:r>
            <a:endParaRPr/>
          </a:p>
          <a:p>
            <a:pPr indent="0" lvl="0" marL="457200" rtl="0" algn="l">
              <a:spcBef>
                <a:spcPts val="1200"/>
              </a:spcBef>
              <a:spcAft>
                <a:spcPts val="0"/>
              </a:spcAft>
              <a:buNone/>
            </a:pPr>
            <a:r>
              <a:rPr lang="en"/>
              <a:t>Tensorflow lite is fairly straightforward.</a:t>
            </a:r>
            <a:endParaRPr/>
          </a:p>
          <a:p>
            <a:pPr indent="0" lvl="0" marL="457200" rtl="0" algn="l">
              <a:spcBef>
                <a:spcPts val="1200"/>
              </a:spcBef>
              <a:spcAft>
                <a:spcPts val="0"/>
              </a:spcAft>
              <a:buNone/>
            </a:pPr>
            <a:r>
              <a:rPr lang="en"/>
              <a:t>Simply use the TFLiteConverter and </a:t>
            </a:r>
            <a:endParaRPr/>
          </a:p>
          <a:p>
            <a:pPr indent="0" lvl="0" marL="457200" rtl="0" algn="l">
              <a:spcBef>
                <a:spcPts val="1200"/>
              </a:spcBef>
              <a:spcAft>
                <a:spcPts val="0"/>
              </a:spcAft>
              <a:buNone/>
            </a:pPr>
            <a:r>
              <a:rPr lang="en"/>
              <a:t>save the model</a:t>
            </a:r>
            <a:endParaRPr/>
          </a:p>
          <a:p>
            <a:pPr indent="-342900" lvl="0" marL="457200" rtl="0" algn="l">
              <a:spcBef>
                <a:spcPts val="1200"/>
              </a:spcBef>
              <a:spcAft>
                <a:spcPts val="0"/>
              </a:spcAft>
              <a:buSzPts val="1800"/>
              <a:buChar char="●"/>
            </a:pPr>
            <a:r>
              <a:rPr lang="en"/>
              <a:t>TFLite also comes with a nice </a:t>
            </a:r>
            <a:endParaRPr/>
          </a:p>
          <a:p>
            <a:pPr indent="0" lvl="0" marL="457200" rtl="0" algn="l">
              <a:spcBef>
                <a:spcPts val="1200"/>
              </a:spcBef>
              <a:spcAft>
                <a:spcPts val="0"/>
              </a:spcAft>
              <a:buNone/>
            </a:pPr>
            <a:r>
              <a:rPr lang="en"/>
              <a:t>optimization feature which will</a:t>
            </a:r>
            <a:endParaRPr/>
          </a:p>
          <a:p>
            <a:pPr indent="0" lvl="0" marL="457200" rtl="0" algn="l">
              <a:spcBef>
                <a:spcPts val="1200"/>
              </a:spcBef>
              <a:spcAft>
                <a:spcPts val="0"/>
              </a:spcAft>
              <a:buNone/>
            </a:pPr>
            <a:r>
              <a:rPr lang="en"/>
              <a:t>Further reduce the size of a</a:t>
            </a:r>
            <a:endParaRPr/>
          </a:p>
          <a:p>
            <a:pPr indent="0" lvl="0" marL="457200" rtl="0" algn="l">
              <a:spcBef>
                <a:spcPts val="1200"/>
              </a:spcBef>
              <a:spcAft>
                <a:spcPts val="1200"/>
              </a:spcAft>
              <a:buNone/>
            </a:pPr>
            <a:r>
              <a:rPr lang="en"/>
              <a:t>Tflite model.</a:t>
            </a:r>
            <a:endParaRPr/>
          </a:p>
        </p:txBody>
      </p:sp>
      <p:pic>
        <p:nvPicPr>
          <p:cNvPr id="166" name="Google Shape;166;p24"/>
          <p:cNvPicPr preferRelativeResize="0"/>
          <p:nvPr/>
        </p:nvPicPr>
        <p:blipFill>
          <a:blip r:embed="rId3">
            <a:alphaModFix/>
          </a:blip>
          <a:stretch>
            <a:fillRect/>
          </a:stretch>
        </p:blipFill>
        <p:spPr>
          <a:xfrm>
            <a:off x="3686163" y="3417550"/>
            <a:ext cx="5457825" cy="1200150"/>
          </a:xfrm>
          <a:prstGeom prst="rect">
            <a:avLst/>
          </a:prstGeom>
          <a:noFill/>
          <a:ln>
            <a:noFill/>
          </a:ln>
        </p:spPr>
      </p:pic>
      <p:pic>
        <p:nvPicPr>
          <p:cNvPr id="167" name="Google Shape;167;p24"/>
          <p:cNvPicPr preferRelativeResize="0"/>
          <p:nvPr/>
        </p:nvPicPr>
        <p:blipFill>
          <a:blip r:embed="rId4">
            <a:alphaModFix/>
          </a:blip>
          <a:stretch>
            <a:fillRect/>
          </a:stretch>
        </p:blipFill>
        <p:spPr>
          <a:xfrm>
            <a:off x="4479363" y="1489825"/>
            <a:ext cx="4429125" cy="148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MXNet</a:t>
            </a:r>
            <a:endParaRPr/>
          </a:p>
        </p:txBody>
      </p:sp>
      <p:sp>
        <p:nvSpPr>
          <p:cNvPr id="173" name="Google Shape;17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MXNet is a software framework which is designed to implement deep learning </a:t>
            </a:r>
            <a:endParaRPr/>
          </a:p>
          <a:p>
            <a:pPr indent="-342900" lvl="0" marL="457200" rtl="0" algn="l">
              <a:spcBef>
                <a:spcPts val="0"/>
              </a:spcBef>
              <a:spcAft>
                <a:spcPts val="0"/>
              </a:spcAft>
              <a:buSzPts val="1800"/>
              <a:buChar char="●"/>
            </a:pPr>
            <a:r>
              <a:rPr lang="en"/>
              <a:t>MXNet is a pretty heavy framework but it can be converted to ONNX </a:t>
            </a:r>
            <a:endParaRPr/>
          </a:p>
        </p:txBody>
      </p:sp>
      <p:pic>
        <p:nvPicPr>
          <p:cNvPr id="174" name="Google Shape;174;p25"/>
          <p:cNvPicPr preferRelativeResize="0"/>
          <p:nvPr/>
        </p:nvPicPr>
        <p:blipFill rotWithShape="1">
          <a:blip r:embed="rId3">
            <a:alphaModFix/>
          </a:blip>
          <a:srcRect b="41030" l="0" r="0" t="0"/>
          <a:stretch/>
        </p:blipFill>
        <p:spPr>
          <a:xfrm>
            <a:off x="1075513" y="2909825"/>
            <a:ext cx="6992975" cy="178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ONNX conversion</a:t>
            </a:r>
            <a:endParaRPr/>
          </a:p>
        </p:txBody>
      </p:sp>
      <p:sp>
        <p:nvSpPr>
          <p:cNvPr id="180" name="Google Shape;180;p26"/>
          <p:cNvSpPr txBox="1"/>
          <p:nvPr>
            <p:ph idx="1" type="body"/>
          </p:nvPr>
        </p:nvSpPr>
        <p:spPr>
          <a:xfrm>
            <a:off x="387900" y="1489825"/>
            <a:ext cx="41085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MXNet </a:t>
            </a:r>
            <a:r>
              <a:rPr lang="en"/>
              <a:t>conversion</a:t>
            </a:r>
            <a:r>
              <a:rPr lang="en"/>
              <a:t> to ONNX was straightforward. We took the created MXNet model and exported it to an ONNX model, using saved parameters</a:t>
            </a:r>
            <a:endParaRPr/>
          </a:p>
          <a:p>
            <a:pPr indent="-342900" lvl="0" marL="457200" rtl="0" algn="l">
              <a:spcBef>
                <a:spcPts val="0"/>
              </a:spcBef>
              <a:spcAft>
                <a:spcPts val="0"/>
              </a:spcAft>
              <a:buSzPts val="1800"/>
              <a:buChar char="●"/>
            </a:pPr>
            <a:r>
              <a:rPr lang="en"/>
              <a:t>Tricky thing was getting the ONNX model to run with our test images</a:t>
            </a:r>
            <a:endParaRPr/>
          </a:p>
        </p:txBody>
      </p:sp>
      <p:pic>
        <p:nvPicPr>
          <p:cNvPr id="181" name="Google Shape;181;p26"/>
          <p:cNvPicPr preferRelativeResize="0"/>
          <p:nvPr/>
        </p:nvPicPr>
        <p:blipFill>
          <a:blip r:embed="rId3">
            <a:alphaModFix/>
          </a:blip>
          <a:stretch>
            <a:fillRect/>
          </a:stretch>
        </p:blipFill>
        <p:spPr>
          <a:xfrm>
            <a:off x="6037388" y="2809175"/>
            <a:ext cx="1586373" cy="2334326"/>
          </a:xfrm>
          <a:prstGeom prst="rect">
            <a:avLst/>
          </a:prstGeom>
          <a:noFill/>
          <a:ln>
            <a:noFill/>
          </a:ln>
        </p:spPr>
      </p:pic>
      <p:pic>
        <p:nvPicPr>
          <p:cNvPr id="182" name="Google Shape;182;p26"/>
          <p:cNvPicPr preferRelativeResize="0"/>
          <p:nvPr/>
        </p:nvPicPr>
        <p:blipFill rotWithShape="1">
          <a:blip r:embed="rId4">
            <a:alphaModFix/>
          </a:blip>
          <a:srcRect b="0" l="9074" r="0" t="0"/>
          <a:stretch/>
        </p:blipFill>
        <p:spPr>
          <a:xfrm>
            <a:off x="4968349" y="1887675"/>
            <a:ext cx="3724451" cy="769100"/>
          </a:xfrm>
          <a:prstGeom prst="rect">
            <a:avLst/>
          </a:prstGeom>
          <a:noFill/>
          <a:ln>
            <a:noFill/>
          </a:ln>
        </p:spPr>
      </p:pic>
      <p:pic>
        <p:nvPicPr>
          <p:cNvPr id="183" name="Google Shape;183;p26"/>
          <p:cNvPicPr preferRelativeResize="0"/>
          <p:nvPr/>
        </p:nvPicPr>
        <p:blipFill>
          <a:blip r:embed="rId5">
            <a:alphaModFix/>
          </a:blip>
          <a:stretch>
            <a:fillRect/>
          </a:stretch>
        </p:blipFill>
        <p:spPr>
          <a:xfrm>
            <a:off x="4496275" y="429325"/>
            <a:ext cx="4668600" cy="13842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Demonstration</a:t>
            </a:r>
            <a:endParaRPr/>
          </a:p>
        </p:txBody>
      </p:sp>
      <p:pic>
        <p:nvPicPr>
          <p:cNvPr id="189" name="Google Shape;189;p27" title="advOSDemo.mp4">
            <a:hlinkClick r:id="rId3"/>
          </p:cNvPr>
          <p:cNvPicPr preferRelativeResize="0"/>
          <p:nvPr/>
        </p:nvPicPr>
        <p:blipFill>
          <a:blip r:embed="rId4">
            <a:alphaModFix/>
          </a:blip>
          <a:stretch>
            <a:fillRect/>
          </a:stretch>
        </p:blipFill>
        <p:spPr>
          <a:xfrm>
            <a:off x="1855100" y="1068150"/>
            <a:ext cx="5433810" cy="407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195" name="Google Shape;195;p28"/>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0</a:t>
            </a:r>
            <a:endParaRPr sz="4000"/>
          </a:p>
        </p:txBody>
      </p:sp>
      <p:sp>
        <p:nvSpPr>
          <p:cNvPr id="196" name="Google Shape;196;p28"/>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0</a:t>
            </a:r>
            <a:endParaRPr sz="4000"/>
          </a:p>
        </p:txBody>
      </p:sp>
      <p:pic>
        <p:nvPicPr>
          <p:cNvPr id="197" name="Google Shape;197;p28"/>
          <p:cNvPicPr preferRelativeResize="0"/>
          <p:nvPr/>
        </p:nvPicPr>
        <p:blipFill>
          <a:blip r:embed="rId3">
            <a:alphaModFix/>
          </a:blip>
          <a:stretch>
            <a:fillRect/>
          </a:stretch>
        </p:blipFill>
        <p:spPr>
          <a:xfrm>
            <a:off x="3553875" y="1241325"/>
            <a:ext cx="2036239" cy="2092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03" name="Google Shape;203;p29"/>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2</a:t>
            </a:r>
            <a:endParaRPr sz="4000"/>
          </a:p>
        </p:txBody>
      </p:sp>
      <p:sp>
        <p:nvSpPr>
          <p:cNvPr id="204" name="Google Shape;204;p29"/>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0</a:t>
            </a:r>
            <a:endParaRPr sz="4000"/>
          </a:p>
        </p:txBody>
      </p:sp>
      <p:pic>
        <p:nvPicPr>
          <p:cNvPr id="205" name="Google Shape;205;p29"/>
          <p:cNvPicPr preferRelativeResize="0"/>
          <p:nvPr/>
        </p:nvPicPr>
        <p:blipFill>
          <a:blip r:embed="rId3">
            <a:alphaModFix/>
          </a:blip>
          <a:stretch>
            <a:fillRect/>
          </a:stretch>
        </p:blipFill>
        <p:spPr>
          <a:xfrm>
            <a:off x="3542964" y="1296525"/>
            <a:ext cx="2138394" cy="209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11" name="Google Shape;211;p30"/>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1</a:t>
            </a:r>
            <a:endParaRPr sz="4000"/>
          </a:p>
        </p:txBody>
      </p:sp>
      <p:sp>
        <p:nvSpPr>
          <p:cNvPr id="212" name="Google Shape;212;p30"/>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4</a:t>
            </a:r>
            <a:endParaRPr sz="4000"/>
          </a:p>
        </p:txBody>
      </p:sp>
      <p:pic>
        <p:nvPicPr>
          <p:cNvPr id="213" name="Google Shape;213;p30"/>
          <p:cNvPicPr preferRelativeResize="0"/>
          <p:nvPr/>
        </p:nvPicPr>
        <p:blipFill>
          <a:blip r:embed="rId3">
            <a:alphaModFix/>
          </a:blip>
          <a:stretch>
            <a:fillRect/>
          </a:stretch>
        </p:blipFill>
        <p:spPr>
          <a:xfrm>
            <a:off x="3559689" y="1296525"/>
            <a:ext cx="2024607" cy="2092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19" name="Google Shape;219;p31"/>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2</a:t>
            </a:r>
            <a:endParaRPr sz="4000"/>
          </a:p>
        </p:txBody>
      </p:sp>
      <p:sp>
        <p:nvSpPr>
          <p:cNvPr id="220" name="Google Shape;220;p31"/>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2</a:t>
            </a:r>
            <a:endParaRPr sz="4000"/>
          </a:p>
        </p:txBody>
      </p:sp>
      <p:pic>
        <p:nvPicPr>
          <p:cNvPr id="221" name="Google Shape;221;p31"/>
          <p:cNvPicPr preferRelativeResize="0"/>
          <p:nvPr/>
        </p:nvPicPr>
        <p:blipFill>
          <a:blip r:embed="rId3">
            <a:alphaModFix/>
          </a:blip>
          <a:stretch>
            <a:fillRect/>
          </a:stretch>
        </p:blipFill>
        <p:spPr>
          <a:xfrm>
            <a:off x="3535838" y="1238900"/>
            <a:ext cx="2072325" cy="209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229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Internet of Things is a semi-decentralized infrastructure for computing in the modern age</a:t>
            </a:r>
            <a:endParaRPr/>
          </a:p>
          <a:p>
            <a:pPr indent="-342900" lvl="0" marL="457200" rtl="0" algn="l">
              <a:spcBef>
                <a:spcPts val="0"/>
              </a:spcBef>
              <a:spcAft>
                <a:spcPts val="0"/>
              </a:spcAft>
              <a:buSzPts val="1800"/>
              <a:buChar char="●"/>
            </a:pPr>
            <a:r>
              <a:rPr lang="en"/>
              <a:t>Users place devices on the “edge” (ie. a smart thermostat) and these devices communicate with the cloud, passing data it collects</a:t>
            </a:r>
            <a:endParaRPr/>
          </a:p>
          <a:p>
            <a:pPr indent="-342900" lvl="0" marL="457200" rtl="0" algn="l">
              <a:spcBef>
                <a:spcPts val="0"/>
              </a:spcBef>
              <a:spcAft>
                <a:spcPts val="0"/>
              </a:spcAft>
              <a:buSzPts val="1800"/>
              <a:buChar char="●"/>
            </a:pPr>
            <a:r>
              <a:rPr lang="en"/>
              <a:t>The cloud now gets an (in theory) infinitely scalable source of novel data to train models on and perform whatever their </a:t>
            </a:r>
            <a:r>
              <a:rPr lang="en"/>
              <a:t>applications</a:t>
            </a:r>
            <a:r>
              <a:rPr lang="en"/>
              <a:t> do.</a:t>
            </a:r>
            <a:endParaRPr/>
          </a:p>
          <a:p>
            <a:pPr indent="-342900" lvl="0" marL="457200" rtl="0" algn="l">
              <a:spcBef>
                <a:spcPts val="0"/>
              </a:spcBef>
              <a:spcAft>
                <a:spcPts val="0"/>
              </a:spcAft>
              <a:buSzPts val="1800"/>
              <a:buChar char="●"/>
            </a:pPr>
            <a:r>
              <a:rPr lang="en"/>
              <a:t>In the traditional IoT model, most (if not all) computations happen in the cloud, while the edge devices act as a UI/UX and data collection point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27" name="Google Shape;227;p32"/>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2</a:t>
            </a:r>
            <a:endParaRPr sz="4000"/>
          </a:p>
        </p:txBody>
      </p:sp>
      <p:sp>
        <p:nvSpPr>
          <p:cNvPr id="228" name="Google Shape;228;p32"/>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2</a:t>
            </a:r>
            <a:endParaRPr sz="4000"/>
          </a:p>
        </p:txBody>
      </p:sp>
      <p:pic>
        <p:nvPicPr>
          <p:cNvPr id="229" name="Google Shape;229;p32"/>
          <p:cNvPicPr preferRelativeResize="0"/>
          <p:nvPr/>
        </p:nvPicPr>
        <p:blipFill>
          <a:blip r:embed="rId3">
            <a:alphaModFix/>
          </a:blip>
          <a:stretch>
            <a:fillRect/>
          </a:stretch>
        </p:blipFill>
        <p:spPr>
          <a:xfrm>
            <a:off x="3602113" y="1379713"/>
            <a:ext cx="1939775" cy="19263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35" name="Google Shape;235;p33"/>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2</a:t>
            </a:r>
            <a:endParaRPr sz="4000"/>
          </a:p>
        </p:txBody>
      </p:sp>
      <p:sp>
        <p:nvSpPr>
          <p:cNvPr id="236" name="Google Shape;236;p33"/>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2</a:t>
            </a:r>
            <a:endParaRPr sz="4000"/>
          </a:p>
        </p:txBody>
      </p:sp>
      <p:pic>
        <p:nvPicPr>
          <p:cNvPr id="237" name="Google Shape;237;p33"/>
          <p:cNvPicPr preferRelativeResize="0"/>
          <p:nvPr/>
        </p:nvPicPr>
        <p:blipFill>
          <a:blip r:embed="rId3">
            <a:alphaModFix/>
          </a:blip>
          <a:stretch>
            <a:fillRect/>
          </a:stretch>
        </p:blipFill>
        <p:spPr>
          <a:xfrm>
            <a:off x="3676562" y="1529275"/>
            <a:ext cx="1790875" cy="184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43" name="Google Shape;243;p34"/>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2</a:t>
            </a:r>
            <a:endParaRPr sz="4000"/>
          </a:p>
        </p:txBody>
      </p:sp>
      <p:sp>
        <p:nvSpPr>
          <p:cNvPr id="244" name="Google Shape;244;p34"/>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3</a:t>
            </a:r>
            <a:endParaRPr sz="4000"/>
          </a:p>
        </p:txBody>
      </p:sp>
      <p:pic>
        <p:nvPicPr>
          <p:cNvPr id="245" name="Google Shape;245;p34"/>
          <p:cNvPicPr preferRelativeResize="0"/>
          <p:nvPr/>
        </p:nvPicPr>
        <p:blipFill>
          <a:blip r:embed="rId3">
            <a:alphaModFix/>
          </a:blip>
          <a:stretch>
            <a:fillRect/>
          </a:stretch>
        </p:blipFill>
        <p:spPr>
          <a:xfrm>
            <a:off x="3525613" y="1296525"/>
            <a:ext cx="2092775" cy="2092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51" name="Google Shape;251;p35"/>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7</a:t>
            </a:r>
            <a:endParaRPr sz="4000"/>
          </a:p>
        </p:txBody>
      </p:sp>
      <p:sp>
        <p:nvSpPr>
          <p:cNvPr id="252" name="Google Shape;252;p35"/>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7</a:t>
            </a:r>
            <a:endParaRPr sz="4000"/>
          </a:p>
        </p:txBody>
      </p:sp>
      <p:pic>
        <p:nvPicPr>
          <p:cNvPr id="253" name="Google Shape;253;p35"/>
          <p:cNvPicPr preferRelativeResize="0"/>
          <p:nvPr/>
        </p:nvPicPr>
        <p:blipFill>
          <a:blip r:embed="rId3">
            <a:alphaModFix/>
          </a:blip>
          <a:stretch>
            <a:fillRect/>
          </a:stretch>
        </p:blipFill>
        <p:spPr>
          <a:xfrm>
            <a:off x="3664618" y="1458425"/>
            <a:ext cx="1814775" cy="194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 set results</a:t>
            </a:r>
            <a:endParaRPr/>
          </a:p>
        </p:txBody>
      </p:sp>
      <p:sp>
        <p:nvSpPr>
          <p:cNvPr id="259" name="Google Shape;259;p36"/>
          <p:cNvSpPr txBox="1"/>
          <p:nvPr>
            <p:ph idx="1" type="body"/>
          </p:nvPr>
        </p:nvSpPr>
        <p:spPr>
          <a:xfrm>
            <a:off x="3879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TFLite: 2</a:t>
            </a:r>
            <a:endParaRPr sz="4000"/>
          </a:p>
        </p:txBody>
      </p:sp>
      <p:sp>
        <p:nvSpPr>
          <p:cNvPr id="260" name="Google Shape;260;p36"/>
          <p:cNvSpPr txBox="1"/>
          <p:nvPr>
            <p:ph idx="2" type="body"/>
          </p:nvPr>
        </p:nvSpPr>
        <p:spPr>
          <a:xfrm>
            <a:off x="4756200" y="3541700"/>
            <a:ext cx="3999900" cy="102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ONNX: 7</a:t>
            </a:r>
            <a:endParaRPr sz="4000"/>
          </a:p>
        </p:txBody>
      </p:sp>
      <p:pic>
        <p:nvPicPr>
          <p:cNvPr id="261" name="Google Shape;261;p36"/>
          <p:cNvPicPr preferRelativeResize="0"/>
          <p:nvPr/>
        </p:nvPicPr>
        <p:blipFill>
          <a:blip r:embed="rId3">
            <a:alphaModFix/>
          </a:blip>
          <a:stretch>
            <a:fillRect/>
          </a:stretch>
        </p:blipFill>
        <p:spPr>
          <a:xfrm>
            <a:off x="3576638" y="1431000"/>
            <a:ext cx="1990725" cy="1971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267" name="Google Shape;267;p37"/>
          <p:cNvGraphicFramePr/>
          <p:nvPr/>
        </p:nvGraphicFramePr>
        <p:xfrm>
          <a:off x="457800" y="1667280"/>
          <a:ext cx="3000000" cy="3000000"/>
        </p:xfrm>
        <a:graphic>
          <a:graphicData uri="http://schemas.openxmlformats.org/drawingml/2006/table">
            <a:tbl>
              <a:tblPr>
                <a:noFill/>
                <a:tableStyleId>{D3132B05-551F-4F5B-8C78-C95506D12A16}</a:tableStyleId>
              </a:tblPr>
              <a:tblGrid>
                <a:gridCol w="2074575"/>
                <a:gridCol w="2074575"/>
                <a:gridCol w="2074575"/>
                <a:gridCol w="2074575"/>
              </a:tblGrid>
              <a:tr h="790025">
                <a:tc>
                  <a:txBody>
                    <a:bodyPr/>
                    <a:lstStyle/>
                    <a:p>
                      <a:pPr indent="0" lvl="0" marL="0" rtl="0" algn="ctr">
                        <a:spcBef>
                          <a:spcPts val="0"/>
                        </a:spcBef>
                        <a:spcAft>
                          <a:spcPts val="0"/>
                        </a:spcAft>
                        <a:buNone/>
                      </a:pPr>
                      <a:r>
                        <a:rPr lang="en" sz="2300">
                          <a:solidFill>
                            <a:schemeClr val="dk1"/>
                          </a:solidFill>
                        </a:rPr>
                        <a:t>Model</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Accuracy</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Cpu Utilization</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Runtime (ms)</a:t>
                      </a:r>
                      <a:endParaRPr sz="2300">
                        <a:solidFill>
                          <a:schemeClr val="dk1"/>
                        </a:solidFill>
                      </a:endParaRPr>
                    </a:p>
                  </a:txBody>
                  <a:tcPr marT="91425" marB="91425" marR="91425" marL="91425"/>
                </a:tc>
              </a:tr>
              <a:tr h="790025">
                <a:tc>
                  <a:txBody>
                    <a:bodyPr/>
                    <a:lstStyle/>
                    <a:p>
                      <a:pPr indent="0" lvl="0" marL="0" rtl="0" algn="ctr">
                        <a:spcBef>
                          <a:spcPts val="0"/>
                        </a:spcBef>
                        <a:spcAft>
                          <a:spcPts val="0"/>
                        </a:spcAft>
                        <a:buNone/>
                      </a:pPr>
                      <a:r>
                        <a:rPr lang="en" sz="2300">
                          <a:solidFill>
                            <a:schemeClr val="dk1"/>
                          </a:solidFill>
                        </a:rPr>
                        <a:t>Tensorflow Lite</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100%</a:t>
                      </a:r>
                      <a:endParaRPr sz="2300">
                        <a:solidFill>
                          <a:schemeClr val="dk1"/>
                        </a:solidFill>
                      </a:endParaRPr>
                    </a:p>
                    <a:p>
                      <a:pPr indent="0" lvl="0" marL="0" rtl="0" algn="ctr">
                        <a:spcBef>
                          <a:spcPts val="0"/>
                        </a:spcBef>
                        <a:spcAft>
                          <a:spcPts val="0"/>
                        </a:spcAft>
                        <a:buNone/>
                      </a:pPr>
                      <a:r>
                        <a:rPr lang="en" sz="2300">
                          <a:solidFill>
                            <a:schemeClr val="dk1"/>
                          </a:solidFill>
                        </a:rPr>
                        <a:t>55.55% </a:t>
                      </a:r>
                      <a:r>
                        <a:rPr lang="en" sz="1900">
                          <a:solidFill>
                            <a:schemeClr val="dk1"/>
                          </a:solidFill>
                        </a:rPr>
                        <a:t>(small)</a:t>
                      </a:r>
                      <a:endParaRPr sz="19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50%</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18.46</a:t>
                      </a:r>
                      <a:endParaRPr sz="2300">
                        <a:solidFill>
                          <a:schemeClr val="dk1"/>
                        </a:solidFill>
                      </a:endParaRPr>
                    </a:p>
                  </a:txBody>
                  <a:tcPr marT="91425" marB="91425" marR="91425" marL="91425"/>
                </a:tc>
              </a:tr>
              <a:tr h="790025">
                <a:tc>
                  <a:txBody>
                    <a:bodyPr/>
                    <a:lstStyle/>
                    <a:p>
                      <a:pPr indent="0" lvl="0" marL="0" rtl="0" algn="ctr">
                        <a:spcBef>
                          <a:spcPts val="0"/>
                        </a:spcBef>
                        <a:spcAft>
                          <a:spcPts val="0"/>
                        </a:spcAft>
                        <a:buNone/>
                      </a:pPr>
                      <a:r>
                        <a:rPr lang="en" sz="2300">
                          <a:solidFill>
                            <a:schemeClr val="dk1"/>
                          </a:solidFill>
                        </a:rPr>
                        <a:t>MXNet</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100%</a:t>
                      </a:r>
                      <a:endParaRPr sz="2300">
                        <a:solidFill>
                          <a:schemeClr val="dk1"/>
                        </a:solidFill>
                      </a:endParaRPr>
                    </a:p>
                    <a:p>
                      <a:pPr indent="0" lvl="0" marL="0" rtl="0" algn="ctr">
                        <a:spcBef>
                          <a:spcPts val="0"/>
                        </a:spcBef>
                        <a:spcAft>
                          <a:spcPts val="0"/>
                        </a:spcAft>
                        <a:buNone/>
                      </a:pPr>
                      <a:r>
                        <a:rPr lang="en" sz="2300">
                          <a:solidFill>
                            <a:schemeClr val="dk1"/>
                          </a:solidFill>
                        </a:rPr>
                        <a:t>66.66% </a:t>
                      </a:r>
                      <a:r>
                        <a:rPr lang="en" sz="1900">
                          <a:solidFill>
                            <a:schemeClr val="dk1"/>
                          </a:solidFill>
                        </a:rPr>
                        <a:t>(small)</a:t>
                      </a:r>
                      <a:endParaRPr sz="19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54%</a:t>
                      </a:r>
                      <a:endParaRPr sz="2300">
                        <a:solidFill>
                          <a:schemeClr val="dk1"/>
                        </a:solidFill>
                      </a:endParaRPr>
                    </a:p>
                  </a:txBody>
                  <a:tcPr marT="91425" marB="91425" marR="91425" marL="91425"/>
                </a:tc>
                <a:tc>
                  <a:txBody>
                    <a:bodyPr/>
                    <a:lstStyle/>
                    <a:p>
                      <a:pPr indent="0" lvl="0" marL="0" rtl="0" algn="ctr">
                        <a:spcBef>
                          <a:spcPts val="0"/>
                        </a:spcBef>
                        <a:spcAft>
                          <a:spcPts val="0"/>
                        </a:spcAft>
                        <a:buNone/>
                      </a:pPr>
                      <a:r>
                        <a:rPr lang="en" sz="2300">
                          <a:solidFill>
                            <a:schemeClr val="dk1"/>
                          </a:solidFill>
                        </a:rPr>
                        <a:t>27.7</a:t>
                      </a:r>
                      <a:endParaRPr sz="2300">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73" name="Google Shape;273;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Best model is Tensorflow Lite</a:t>
            </a:r>
            <a:endParaRPr/>
          </a:p>
          <a:p>
            <a:pPr indent="-317500" lvl="1" marL="914400" rtl="0" algn="l">
              <a:spcBef>
                <a:spcPts val="0"/>
              </a:spcBef>
              <a:spcAft>
                <a:spcPts val="0"/>
              </a:spcAft>
              <a:buSzPts val="1400"/>
              <a:buChar char="○"/>
            </a:pPr>
            <a:r>
              <a:rPr lang="en"/>
              <a:t>Lower accuracy on novel dataset, but on large test set the accuracy was high and comparable to ONNX</a:t>
            </a:r>
            <a:endParaRPr/>
          </a:p>
          <a:p>
            <a:pPr indent="-317500" lvl="1" marL="914400" rtl="0" algn="l">
              <a:spcBef>
                <a:spcPts val="0"/>
              </a:spcBef>
              <a:spcAft>
                <a:spcPts val="0"/>
              </a:spcAft>
              <a:buSzPts val="1400"/>
              <a:buChar char="○"/>
            </a:pPr>
            <a:r>
              <a:rPr lang="en"/>
              <a:t>The low accuracy on the novel data could be a result from a relatively low sample size on this dataset</a:t>
            </a:r>
            <a:endParaRPr/>
          </a:p>
          <a:p>
            <a:pPr indent="-317500" lvl="1" marL="914400" rtl="0" algn="l">
              <a:spcBef>
                <a:spcPts val="0"/>
              </a:spcBef>
              <a:spcAft>
                <a:spcPts val="0"/>
              </a:spcAft>
              <a:buSzPts val="1400"/>
              <a:buChar char="○"/>
            </a:pPr>
            <a:r>
              <a:rPr lang="en"/>
              <a:t>Runtime and cpu utilization of the tensorflow model was lower, and on low power IoT hardware, this takes priority</a:t>
            </a:r>
            <a:endParaRPr/>
          </a:p>
          <a:p>
            <a:pPr indent="-317500" lvl="1" marL="914400" rtl="0" algn="l">
              <a:spcBef>
                <a:spcPts val="0"/>
              </a:spcBef>
              <a:spcAft>
                <a:spcPts val="0"/>
              </a:spcAft>
              <a:buSzPts val="1400"/>
              <a:buChar char="○"/>
            </a:pPr>
            <a:r>
              <a:rPr lang="en"/>
              <a:t>Overall, the tensorflow </a:t>
            </a:r>
            <a:r>
              <a:rPr lang="en"/>
              <a:t>model</a:t>
            </a:r>
            <a:r>
              <a:rPr lang="en"/>
              <a:t> performed poorly on the handmade digit training and evaluation, but outperforms ONNX in the long run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	</a:t>
            </a:r>
            <a:endParaRPr/>
          </a:p>
        </p:txBody>
      </p:sp>
      <p:sp>
        <p:nvSpPr>
          <p:cNvPr id="279" name="Google Shape;279;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actual IoT sensors and edge devices (raspberry pi) to do something like </a:t>
            </a:r>
            <a:r>
              <a:rPr lang="en"/>
              <a:t>computer</a:t>
            </a:r>
            <a:r>
              <a:rPr lang="en"/>
              <a:t> vision with the lightweight ML framework</a:t>
            </a:r>
            <a:endParaRPr/>
          </a:p>
          <a:p>
            <a:pPr indent="-342900" lvl="0" marL="457200" rtl="0" algn="l">
              <a:spcBef>
                <a:spcPts val="0"/>
              </a:spcBef>
              <a:spcAft>
                <a:spcPts val="0"/>
              </a:spcAft>
              <a:buSzPts val="1800"/>
              <a:buChar char="●"/>
            </a:pPr>
            <a:r>
              <a:rPr lang="en"/>
              <a:t>Tweak neural network for accuracy + results</a:t>
            </a:r>
            <a:endParaRPr/>
          </a:p>
          <a:p>
            <a:pPr indent="-317500" lvl="1" marL="914400" rtl="0" algn="l">
              <a:spcBef>
                <a:spcPts val="0"/>
              </a:spcBef>
              <a:spcAft>
                <a:spcPts val="0"/>
              </a:spcAft>
              <a:buSzPts val="1400"/>
              <a:buChar char="○"/>
            </a:pPr>
            <a:r>
              <a:rPr lang="en"/>
              <a:t>Adding </a:t>
            </a:r>
            <a:r>
              <a:rPr lang="en"/>
              <a:t>more</a:t>
            </a:r>
            <a:r>
              <a:rPr lang="en"/>
              <a:t> layers and back propagation may increase the power of the network</a:t>
            </a:r>
            <a:endParaRPr/>
          </a:p>
          <a:p>
            <a:pPr indent="-342900" lvl="0" marL="457200" rtl="0" algn="l">
              <a:spcBef>
                <a:spcPts val="0"/>
              </a:spcBef>
              <a:spcAft>
                <a:spcPts val="0"/>
              </a:spcAft>
              <a:buSzPts val="1800"/>
              <a:buChar char="●"/>
            </a:pPr>
            <a:r>
              <a:rPr lang="en"/>
              <a:t>More models</a:t>
            </a:r>
            <a:endParaRPr/>
          </a:p>
          <a:p>
            <a:pPr indent="-317500" lvl="1" marL="914400" rtl="0" algn="l">
              <a:spcBef>
                <a:spcPts val="0"/>
              </a:spcBef>
              <a:spcAft>
                <a:spcPts val="0"/>
              </a:spcAft>
              <a:buSzPts val="1400"/>
              <a:buChar char="○"/>
            </a:pPr>
            <a:r>
              <a:rPr lang="en"/>
              <a:t>There are many more lightweight ML models that could be used</a:t>
            </a:r>
            <a:endParaRPr/>
          </a:p>
          <a:p>
            <a:pPr indent="-342900" lvl="0" marL="457200" rtl="0" algn="l">
              <a:spcBef>
                <a:spcPts val="0"/>
              </a:spcBef>
              <a:spcAft>
                <a:spcPts val="0"/>
              </a:spcAft>
              <a:buSzPts val="1800"/>
              <a:buChar char="●"/>
            </a:pPr>
            <a:r>
              <a:rPr lang="en"/>
              <a:t>Bigger testing dataset</a:t>
            </a:r>
            <a:endParaRPr/>
          </a:p>
          <a:p>
            <a:pPr indent="-317500" lvl="1" marL="914400" rtl="0" algn="l">
              <a:spcBef>
                <a:spcPts val="0"/>
              </a:spcBef>
              <a:spcAft>
                <a:spcPts val="0"/>
              </a:spcAft>
              <a:buSzPts val="1400"/>
              <a:buChar char="○"/>
            </a:pPr>
            <a:r>
              <a:rPr lang="en"/>
              <a:t>More precise accuracy percentage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85" name="Google Shape;285;p40"/>
          <p:cNvSpPr txBox="1"/>
          <p:nvPr>
            <p:ph idx="1" type="body"/>
          </p:nvPr>
        </p:nvSpPr>
        <p:spPr>
          <a:xfrm>
            <a:off x="387900" y="1357100"/>
            <a:ext cx="8368200" cy="3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Jamal Bazi et al. Machine learning-enabled internet of things (iot): Data, applications, and industry perspective. Electronics 11.17 (2022): 2626, 2022.</a:t>
            </a:r>
            <a:endParaRPr sz="1300"/>
          </a:p>
          <a:p>
            <a:pPr indent="0" lvl="0" marL="0" rtl="0" algn="l">
              <a:spcBef>
                <a:spcPts val="1200"/>
              </a:spcBef>
              <a:spcAft>
                <a:spcPts val="0"/>
              </a:spcAft>
              <a:buNone/>
            </a:pPr>
            <a:r>
              <a:rPr lang="en" sz="1300"/>
              <a:t>Shuiguang Deng et al. Edge intelligence: The confluence of edge computing and artificial intelligence. IEEE Internet of Things Journal 7.8 (2020): 7457-7469, 2020.</a:t>
            </a:r>
            <a:endParaRPr sz="1300"/>
          </a:p>
          <a:p>
            <a:pPr indent="0" lvl="0" marL="0" rtl="0" algn="l">
              <a:spcBef>
                <a:spcPts val="1200"/>
              </a:spcBef>
              <a:spcAft>
                <a:spcPts val="0"/>
              </a:spcAft>
              <a:buNone/>
            </a:pPr>
            <a:r>
              <a:rPr lang="en" sz="1300"/>
              <a:t>Hafizur Rahman and Md. Iftekhar Hussain. A light-weight dynamic ontology for internet of things using machine learning technique. ICT Express, 7(3):355–360, 2021.</a:t>
            </a:r>
            <a:endParaRPr sz="1300"/>
          </a:p>
          <a:p>
            <a:pPr indent="0" lvl="0" marL="0" rtl="0" algn="l">
              <a:spcBef>
                <a:spcPts val="1200"/>
              </a:spcBef>
              <a:spcAft>
                <a:spcPts val="0"/>
              </a:spcAft>
              <a:buNone/>
            </a:pPr>
            <a:r>
              <a:rPr lang="en" sz="1300"/>
              <a:t>G.P. Sajeev and M.P. Sebastian. Building semi-intelligent web cache systems with lightweight machine learning techniques. Computers Electrical Engineering, 39(4):1174–1191, 2013.</a:t>
            </a:r>
            <a:endParaRPr sz="1300"/>
          </a:p>
          <a:p>
            <a:pPr indent="0" lvl="0" marL="0" rtl="0" algn="l">
              <a:spcBef>
                <a:spcPts val="1200"/>
              </a:spcBef>
              <a:spcAft>
                <a:spcPts val="0"/>
              </a:spcAft>
              <a:buNone/>
            </a:pPr>
            <a:r>
              <a:rPr lang="en" sz="1300"/>
              <a:t>Cong Wang, George Papadimitriou, Mariam Kiran, Anirban Mandal, and Ewa Deelman. Identifying execution anomalies for data intensive workflows using lightweight ml techniques. In 2020 IEEE High Performance Extreme Computing Conference (HPEC), pages 1–7, 2020.</a:t>
            </a:r>
            <a:endParaRPr sz="1300"/>
          </a:p>
          <a:p>
            <a:pPr indent="0" lvl="0" marL="0" rtl="0" algn="l">
              <a:spcBef>
                <a:spcPts val="120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Traditional IoT drawbacks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computations happening in the cloud limits the power of these networks significantly, as they are relying on large </a:t>
            </a:r>
            <a:r>
              <a:rPr lang="en"/>
              <a:t>data centers</a:t>
            </a:r>
            <a:r>
              <a:rPr lang="en"/>
              <a:t> in far off locations to process their data.</a:t>
            </a:r>
            <a:endParaRPr/>
          </a:p>
          <a:p>
            <a:pPr indent="-317500" lvl="1" marL="914400" rtl="0" algn="l">
              <a:spcBef>
                <a:spcPts val="0"/>
              </a:spcBef>
              <a:spcAft>
                <a:spcPts val="0"/>
              </a:spcAft>
              <a:buSzPts val="1400"/>
              <a:buChar char="○"/>
            </a:pPr>
            <a:r>
              <a:rPr lang="en"/>
              <a:t>Sending this data causes in-flight security problems and latency problems</a:t>
            </a:r>
            <a:endParaRPr/>
          </a:p>
          <a:p>
            <a:pPr indent="-317500" lvl="1" marL="914400" rtl="0" algn="l">
              <a:spcBef>
                <a:spcPts val="0"/>
              </a:spcBef>
              <a:spcAft>
                <a:spcPts val="0"/>
              </a:spcAft>
              <a:buSzPts val="1400"/>
              <a:buChar char="○"/>
            </a:pPr>
            <a:r>
              <a:rPr lang="en"/>
              <a:t>The amount of data causes computational resource sharing problems for the cloud</a:t>
            </a:r>
            <a:endParaRPr/>
          </a:p>
          <a:p>
            <a:pPr indent="-342900" lvl="0" marL="457200" rtl="0" algn="l">
              <a:spcBef>
                <a:spcPts val="0"/>
              </a:spcBef>
              <a:spcAft>
                <a:spcPts val="0"/>
              </a:spcAft>
              <a:buSzPts val="1800"/>
              <a:buChar char="●"/>
            </a:pPr>
            <a:r>
              <a:rPr lang="en"/>
              <a:t>What if we could make it so that we don’t have to send all our data to the cloud for computations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Edge Computing / Edge Intelligence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Instead of doing all the calculations in the cloud, a new paradigm emerges in Edge Computing</a:t>
            </a:r>
            <a:endParaRPr/>
          </a:p>
          <a:p>
            <a:pPr indent="-342900" lvl="0" marL="457200" rtl="0" algn="l">
              <a:spcBef>
                <a:spcPts val="0"/>
              </a:spcBef>
              <a:spcAft>
                <a:spcPts val="0"/>
              </a:spcAft>
              <a:buSzPts val="1800"/>
              <a:buChar char="●"/>
            </a:pPr>
            <a:r>
              <a:rPr lang="en"/>
              <a:t>Edge computing leverages the massive amounts of data these IoT sensors can collect and has the devices preprocessing as they are entering the devices</a:t>
            </a:r>
            <a:endParaRPr/>
          </a:p>
          <a:p>
            <a:pPr indent="-342900" lvl="0" marL="457200" rtl="0" algn="l">
              <a:spcBef>
                <a:spcPts val="0"/>
              </a:spcBef>
              <a:spcAft>
                <a:spcPts val="0"/>
              </a:spcAft>
              <a:buSzPts val="1800"/>
              <a:buChar char="●"/>
            </a:pPr>
            <a:r>
              <a:rPr lang="en"/>
              <a:t>The edge devices get a lightweight copy of a pre-trained model from the cloud.</a:t>
            </a:r>
            <a:endParaRPr/>
          </a:p>
          <a:p>
            <a:pPr indent="-317500" lvl="1" marL="914400" rtl="0" algn="l">
              <a:spcBef>
                <a:spcPts val="0"/>
              </a:spcBef>
              <a:spcAft>
                <a:spcPts val="0"/>
              </a:spcAft>
              <a:buSzPts val="1400"/>
              <a:buChar char="○"/>
            </a:pPr>
            <a:r>
              <a:rPr lang="en"/>
              <a:t>An AI/ML </a:t>
            </a:r>
            <a:r>
              <a:rPr lang="en"/>
              <a:t>algorithm</a:t>
            </a:r>
            <a:r>
              <a:rPr lang="en"/>
              <a:t> that’s been trained on similar data as a baseline</a:t>
            </a:r>
            <a:endParaRPr/>
          </a:p>
          <a:p>
            <a:pPr indent="-342900" lvl="0" marL="457200" rtl="0" algn="l">
              <a:spcBef>
                <a:spcPts val="0"/>
              </a:spcBef>
              <a:spcAft>
                <a:spcPts val="0"/>
              </a:spcAft>
              <a:buSzPts val="1800"/>
              <a:buChar char="●"/>
            </a:pPr>
            <a:r>
              <a:rPr lang="en"/>
              <a:t>These lightweight models can then be used to predict on this novel data, eliminating the need to transfer the data from the cloud to the edge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88" name="Google Shape;88;p17"/>
          <p:cNvSpPr/>
          <p:nvPr/>
        </p:nvSpPr>
        <p:spPr>
          <a:xfrm>
            <a:off x="3177975" y="1227475"/>
            <a:ext cx="2176416" cy="1581444"/>
          </a:xfrm>
          <a:prstGeom prst="cloud">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Cloud data center</a:t>
            </a:r>
            <a:endParaRPr/>
          </a:p>
        </p:txBody>
      </p:sp>
      <p:sp>
        <p:nvSpPr>
          <p:cNvPr id="89" name="Google Shape;89;p17"/>
          <p:cNvSpPr/>
          <p:nvPr/>
        </p:nvSpPr>
        <p:spPr>
          <a:xfrm>
            <a:off x="944900" y="1534025"/>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sz="1000"/>
          </a:p>
        </p:txBody>
      </p:sp>
      <p:sp>
        <p:nvSpPr>
          <p:cNvPr id="90" name="Google Shape;90;p17"/>
          <p:cNvSpPr/>
          <p:nvPr/>
        </p:nvSpPr>
        <p:spPr>
          <a:xfrm>
            <a:off x="2159875" y="2667125"/>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a:p>
        </p:txBody>
      </p:sp>
      <p:sp>
        <p:nvSpPr>
          <p:cNvPr id="91" name="Google Shape;91;p17"/>
          <p:cNvSpPr/>
          <p:nvPr/>
        </p:nvSpPr>
        <p:spPr>
          <a:xfrm>
            <a:off x="5513900" y="2647050"/>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a:p>
        </p:txBody>
      </p:sp>
      <p:sp>
        <p:nvSpPr>
          <p:cNvPr id="92" name="Google Shape;92;p17"/>
          <p:cNvSpPr/>
          <p:nvPr/>
        </p:nvSpPr>
        <p:spPr>
          <a:xfrm>
            <a:off x="6530650" y="1588900"/>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a:p>
        </p:txBody>
      </p:sp>
      <p:sp>
        <p:nvSpPr>
          <p:cNvPr id="93" name="Google Shape;93;p17"/>
          <p:cNvSpPr/>
          <p:nvPr/>
        </p:nvSpPr>
        <p:spPr>
          <a:xfrm>
            <a:off x="1114550" y="4345250"/>
            <a:ext cx="6860400" cy="828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NOVEL DATA</a:t>
            </a:r>
            <a:endParaRPr sz="2500"/>
          </a:p>
        </p:txBody>
      </p:sp>
      <p:sp>
        <p:nvSpPr>
          <p:cNvPr id="94" name="Google Shape;94;p17"/>
          <p:cNvSpPr/>
          <p:nvPr/>
        </p:nvSpPr>
        <p:spPr>
          <a:xfrm>
            <a:off x="1122075" y="2627177"/>
            <a:ext cx="482100" cy="17181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718900" y="2627177"/>
            <a:ext cx="482100" cy="17181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2348125" y="3525724"/>
            <a:ext cx="482100" cy="8283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5702150" y="3511299"/>
            <a:ext cx="482100" cy="8283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1593903">
            <a:off x="2956561" y="2501812"/>
            <a:ext cx="731194" cy="632718"/>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9184020">
            <a:off x="4863165" y="2428386"/>
            <a:ext cx="731209" cy="632596"/>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989">
            <a:off x="1982106" y="1701850"/>
            <a:ext cx="1042500" cy="632700"/>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predictions</a:t>
            </a:r>
            <a:endParaRPr sz="900"/>
          </a:p>
        </p:txBody>
      </p:sp>
      <p:sp>
        <p:nvSpPr>
          <p:cNvPr id="101" name="Google Shape;101;p17"/>
          <p:cNvSpPr/>
          <p:nvPr/>
        </p:nvSpPr>
        <p:spPr>
          <a:xfrm flipH="1" rot="989">
            <a:off x="5421286" y="1701854"/>
            <a:ext cx="1042500" cy="632700"/>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predictions</a:t>
            </a:r>
            <a:endParaRPr/>
          </a:p>
        </p:txBody>
      </p:sp>
      <p:sp>
        <p:nvSpPr>
          <p:cNvPr id="102" name="Google Shape;102;p17"/>
          <p:cNvSpPr/>
          <p:nvPr/>
        </p:nvSpPr>
        <p:spPr>
          <a:xfrm>
            <a:off x="429250" y="1732075"/>
            <a:ext cx="655200" cy="482100"/>
          </a:xfrm>
          <a:prstGeom prst="curvedRightArrow">
            <a:avLst>
              <a:gd fmla="val 25000" name="adj1"/>
              <a:gd fmla="val 50000"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03" name="Google Shape;103;p17"/>
          <p:cNvSpPr/>
          <p:nvPr/>
        </p:nvSpPr>
        <p:spPr>
          <a:xfrm>
            <a:off x="1635950" y="2923725"/>
            <a:ext cx="655200" cy="482100"/>
          </a:xfrm>
          <a:prstGeom prst="curvedRightArrow">
            <a:avLst>
              <a:gd fmla="val 25000" name="adj1"/>
              <a:gd fmla="val 50000"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04" name="Google Shape;104;p17"/>
          <p:cNvSpPr/>
          <p:nvPr/>
        </p:nvSpPr>
        <p:spPr>
          <a:xfrm flipH="1">
            <a:off x="6184250" y="2923725"/>
            <a:ext cx="655200" cy="482100"/>
          </a:xfrm>
          <a:prstGeom prst="curvedRightArrow">
            <a:avLst>
              <a:gd fmla="val 25000" name="adj1"/>
              <a:gd fmla="val 50000"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105" name="Google Shape;105;p17"/>
          <p:cNvSpPr/>
          <p:nvPr/>
        </p:nvSpPr>
        <p:spPr>
          <a:xfrm flipH="1">
            <a:off x="7319750" y="1814975"/>
            <a:ext cx="655200" cy="482100"/>
          </a:xfrm>
          <a:prstGeom prst="curvedRightArrow">
            <a:avLst>
              <a:gd fmla="val 25000" name="adj1"/>
              <a:gd fmla="val 50000"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it works</a:t>
            </a:r>
            <a:endParaRPr/>
          </a:p>
        </p:txBody>
      </p:sp>
      <p:sp>
        <p:nvSpPr>
          <p:cNvPr id="111" name="Google Shape;111;p18"/>
          <p:cNvSpPr/>
          <p:nvPr/>
        </p:nvSpPr>
        <p:spPr>
          <a:xfrm>
            <a:off x="3177975" y="1227475"/>
            <a:ext cx="2176416" cy="1581444"/>
          </a:xfrm>
          <a:prstGeom prst="cloud">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Cloud data center</a:t>
            </a:r>
            <a:endParaRPr/>
          </a:p>
        </p:txBody>
      </p:sp>
      <p:sp>
        <p:nvSpPr>
          <p:cNvPr id="112" name="Google Shape;112;p18"/>
          <p:cNvSpPr/>
          <p:nvPr/>
        </p:nvSpPr>
        <p:spPr>
          <a:xfrm>
            <a:off x="944900" y="1534025"/>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sz="1000"/>
          </a:p>
        </p:txBody>
      </p:sp>
      <p:sp>
        <p:nvSpPr>
          <p:cNvPr id="113" name="Google Shape;113;p18"/>
          <p:cNvSpPr/>
          <p:nvPr/>
        </p:nvSpPr>
        <p:spPr>
          <a:xfrm>
            <a:off x="2159875" y="2667125"/>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a:p>
        </p:txBody>
      </p:sp>
      <p:sp>
        <p:nvSpPr>
          <p:cNvPr id="114" name="Google Shape;114;p18"/>
          <p:cNvSpPr/>
          <p:nvPr/>
        </p:nvSpPr>
        <p:spPr>
          <a:xfrm>
            <a:off x="5513900" y="2647050"/>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a:p>
        </p:txBody>
      </p:sp>
      <p:sp>
        <p:nvSpPr>
          <p:cNvPr id="115" name="Google Shape;115;p18"/>
          <p:cNvSpPr/>
          <p:nvPr/>
        </p:nvSpPr>
        <p:spPr>
          <a:xfrm>
            <a:off x="6530650" y="1588900"/>
            <a:ext cx="858600" cy="8586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Edge Device</a:t>
            </a:r>
            <a:endParaRPr/>
          </a:p>
        </p:txBody>
      </p:sp>
      <p:sp>
        <p:nvSpPr>
          <p:cNvPr id="116" name="Google Shape;116;p18"/>
          <p:cNvSpPr/>
          <p:nvPr/>
        </p:nvSpPr>
        <p:spPr>
          <a:xfrm>
            <a:off x="1114550" y="4345250"/>
            <a:ext cx="6860400" cy="8283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NOVEL DATA</a:t>
            </a:r>
            <a:endParaRPr sz="2500"/>
          </a:p>
        </p:txBody>
      </p:sp>
      <p:sp>
        <p:nvSpPr>
          <p:cNvPr id="117" name="Google Shape;117;p18"/>
          <p:cNvSpPr/>
          <p:nvPr/>
        </p:nvSpPr>
        <p:spPr>
          <a:xfrm>
            <a:off x="1122075" y="2627177"/>
            <a:ext cx="482100" cy="17181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6718900" y="2627177"/>
            <a:ext cx="482100" cy="17181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2348125" y="3525724"/>
            <a:ext cx="482100" cy="8283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5702150" y="3511299"/>
            <a:ext cx="482100" cy="828300"/>
          </a:xfrm>
          <a:prstGeom prst="up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flipH="1" rot="-1249217">
            <a:off x="2928445" y="2464016"/>
            <a:ext cx="738526" cy="632662"/>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flipH="1" rot="-9355885">
            <a:off x="4875204" y="2428420"/>
            <a:ext cx="723831" cy="632511"/>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rot="877">
            <a:off x="5354400" y="1616500"/>
            <a:ext cx="1176300" cy="803400"/>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Re-trained lightweight models</a:t>
            </a:r>
            <a:endParaRPr sz="900"/>
          </a:p>
        </p:txBody>
      </p:sp>
      <p:sp>
        <p:nvSpPr>
          <p:cNvPr id="124" name="Google Shape;124;p18"/>
          <p:cNvSpPr/>
          <p:nvPr/>
        </p:nvSpPr>
        <p:spPr>
          <a:xfrm flipH="1" rot="779">
            <a:off x="1828938" y="1616492"/>
            <a:ext cx="1323600" cy="803400"/>
          </a:xfrm>
          <a:prstGeom prst="striped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Re-trained lightweight models</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we did	</a:t>
            </a:r>
            <a:endParaRPr/>
          </a:p>
        </p:txBody>
      </p:sp>
      <p:sp>
        <p:nvSpPr>
          <p:cNvPr id="130" name="Google Shape;13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effort to </a:t>
            </a:r>
            <a:r>
              <a:rPr lang="en"/>
              <a:t>explore</a:t>
            </a:r>
            <a:r>
              <a:rPr lang="en"/>
              <a:t> and implement the principles of edge intelligence, we aimed to create a system which would be able to use lightweight ML frameworks and perform predictions with little overhead</a:t>
            </a:r>
            <a:endParaRPr/>
          </a:p>
          <a:p>
            <a:pPr indent="-342900" lvl="0" marL="457200" rtl="0" algn="l">
              <a:spcBef>
                <a:spcPts val="0"/>
              </a:spcBef>
              <a:spcAft>
                <a:spcPts val="0"/>
              </a:spcAft>
              <a:buSzPts val="1800"/>
              <a:buChar char="●"/>
            </a:pPr>
            <a:r>
              <a:rPr lang="en"/>
              <a:t>We created a pre-trained neural network using two different frameworks and ported them to their lightweight </a:t>
            </a:r>
            <a:r>
              <a:rPr lang="en"/>
              <a:t>equivalents</a:t>
            </a:r>
            <a:endParaRPr/>
          </a:p>
          <a:p>
            <a:pPr indent="-342900" lvl="0" marL="457200" rtl="0" algn="l">
              <a:spcBef>
                <a:spcPts val="0"/>
              </a:spcBef>
              <a:spcAft>
                <a:spcPts val="0"/>
              </a:spcAft>
              <a:buSzPts val="1800"/>
              <a:buChar char="●"/>
            </a:pPr>
            <a:r>
              <a:rPr lang="en"/>
              <a:t>Then, using these lightweight models, we tested them on a test set from the MNIST digit dataset and a handful of created digits</a:t>
            </a:r>
            <a:endParaRPr/>
          </a:p>
          <a:p>
            <a:pPr indent="-342900" lvl="0" marL="457200" rtl="0" algn="l">
              <a:spcBef>
                <a:spcPts val="0"/>
              </a:spcBef>
              <a:spcAft>
                <a:spcPts val="0"/>
              </a:spcAft>
              <a:buSzPts val="1800"/>
              <a:buChar char="●"/>
            </a:pPr>
            <a:r>
              <a:rPr lang="en"/>
              <a:t>We measured the accuracy, CPU </a:t>
            </a:r>
            <a:r>
              <a:rPr lang="en"/>
              <a:t>utilization</a:t>
            </a:r>
            <a:r>
              <a:rPr lang="en"/>
              <a:t>, and runtime of all the lightweight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Materials and Methods</a:t>
            </a:r>
            <a:endParaRPr/>
          </a:p>
        </p:txBody>
      </p:sp>
      <p:sp>
        <p:nvSpPr>
          <p:cNvPr id="136" name="Google Shape;13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MNIST Dataset</a:t>
            </a:r>
            <a:endParaRPr/>
          </a:p>
          <a:p>
            <a:pPr indent="-342900" lvl="0" marL="457200" rtl="0" algn="l">
              <a:spcBef>
                <a:spcPts val="0"/>
              </a:spcBef>
              <a:spcAft>
                <a:spcPts val="0"/>
              </a:spcAft>
              <a:buSzPts val="1800"/>
              <a:buChar char="●"/>
            </a:pPr>
            <a:r>
              <a:rPr lang="en"/>
              <a:t>Python</a:t>
            </a:r>
            <a:endParaRPr/>
          </a:p>
          <a:p>
            <a:pPr indent="-342900" lvl="0" marL="457200" rtl="0" algn="l">
              <a:spcBef>
                <a:spcPts val="0"/>
              </a:spcBef>
              <a:spcAft>
                <a:spcPts val="0"/>
              </a:spcAft>
              <a:buSzPts val="1800"/>
              <a:buChar char="●"/>
            </a:pPr>
            <a:r>
              <a:rPr lang="en"/>
              <a:t>Neural Networks</a:t>
            </a:r>
            <a:endParaRPr/>
          </a:p>
          <a:p>
            <a:pPr indent="-342900" lvl="0" marL="457200" rtl="0" algn="l">
              <a:spcBef>
                <a:spcPts val="0"/>
              </a:spcBef>
              <a:spcAft>
                <a:spcPts val="0"/>
              </a:spcAft>
              <a:buSzPts val="1800"/>
              <a:buChar char="●"/>
            </a:pPr>
            <a:r>
              <a:rPr lang="en"/>
              <a:t>Tensorflow and Tensorflow Lite</a:t>
            </a:r>
            <a:endParaRPr/>
          </a:p>
          <a:p>
            <a:pPr indent="-342900" lvl="0" marL="457200" rtl="0" algn="l">
              <a:spcBef>
                <a:spcPts val="0"/>
              </a:spcBef>
              <a:spcAft>
                <a:spcPts val="0"/>
              </a:spcAft>
              <a:buSzPts val="1800"/>
              <a:buChar char="●"/>
            </a:pPr>
            <a:r>
              <a:rPr lang="en"/>
              <a:t>MXNet </a:t>
            </a:r>
            <a:endParaRPr/>
          </a:p>
          <a:p>
            <a:pPr indent="-342900" lvl="0" marL="457200" rtl="0" algn="l">
              <a:spcBef>
                <a:spcPts val="0"/>
              </a:spcBef>
              <a:spcAft>
                <a:spcPts val="0"/>
              </a:spcAft>
              <a:buSzPts val="1800"/>
              <a:buChar char="●"/>
            </a:pPr>
            <a:r>
              <a:rPr lang="en"/>
              <a:t>ONNX</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MNIST Dataset</a:t>
            </a:r>
            <a:endParaRPr/>
          </a:p>
        </p:txBody>
      </p:sp>
      <p:sp>
        <p:nvSpPr>
          <p:cNvPr id="142" name="Google Shape;142;p21"/>
          <p:cNvSpPr txBox="1"/>
          <p:nvPr>
            <p:ph idx="1" type="body"/>
          </p:nvPr>
        </p:nvSpPr>
        <p:spPr>
          <a:xfrm>
            <a:off x="387900" y="1489825"/>
            <a:ext cx="31491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Digits dataset created by NIST for classification</a:t>
            </a:r>
            <a:endParaRPr/>
          </a:p>
          <a:p>
            <a:pPr indent="-342900" lvl="0" marL="457200" rtl="0" algn="l">
              <a:spcBef>
                <a:spcPts val="0"/>
              </a:spcBef>
              <a:spcAft>
                <a:spcPts val="0"/>
              </a:spcAft>
              <a:buSzPts val="1800"/>
              <a:buChar char="●"/>
            </a:pPr>
            <a:r>
              <a:rPr lang="en"/>
              <a:t>Handwritten digits in 28x28 pixel format</a:t>
            </a:r>
            <a:endParaRPr/>
          </a:p>
          <a:p>
            <a:pPr indent="-342900" lvl="0" marL="457200" rtl="0" algn="l">
              <a:spcBef>
                <a:spcPts val="0"/>
              </a:spcBef>
              <a:spcAft>
                <a:spcPts val="0"/>
              </a:spcAft>
              <a:buSzPts val="1800"/>
              <a:buChar char="●"/>
            </a:pPr>
            <a:r>
              <a:rPr lang="en"/>
              <a:t>Neural Network focuses on the lightness / darkness of each pixel</a:t>
            </a:r>
            <a:endParaRPr/>
          </a:p>
          <a:p>
            <a:pPr indent="-342900" lvl="0" marL="457200" rtl="0" algn="l">
              <a:spcBef>
                <a:spcPts val="0"/>
              </a:spcBef>
              <a:spcAft>
                <a:spcPts val="0"/>
              </a:spcAft>
              <a:buSzPts val="1800"/>
              <a:buChar char="●"/>
            </a:pPr>
            <a:r>
              <a:rPr lang="en"/>
              <a:t>Digit classification is a classic neural network problem</a:t>
            </a:r>
            <a:endParaRPr/>
          </a:p>
        </p:txBody>
      </p:sp>
      <p:pic>
        <p:nvPicPr>
          <p:cNvPr id="143" name="Google Shape;143;p21"/>
          <p:cNvPicPr preferRelativeResize="0"/>
          <p:nvPr/>
        </p:nvPicPr>
        <p:blipFill>
          <a:blip r:embed="rId3">
            <a:alphaModFix/>
          </a:blip>
          <a:stretch>
            <a:fillRect/>
          </a:stretch>
        </p:blipFill>
        <p:spPr>
          <a:xfrm>
            <a:off x="3537000" y="1489821"/>
            <a:ext cx="5219100" cy="2929225"/>
          </a:xfrm>
          <a:prstGeom prst="rect">
            <a:avLst/>
          </a:prstGeom>
          <a:noFill/>
          <a:ln>
            <a:noFill/>
          </a:ln>
        </p:spPr>
      </p:pic>
      <p:sp>
        <p:nvSpPr>
          <p:cNvPr id="144" name="Google Shape;144;p21"/>
          <p:cNvSpPr txBox="1"/>
          <p:nvPr/>
        </p:nvSpPr>
        <p:spPr>
          <a:xfrm>
            <a:off x="3588975" y="4355500"/>
            <a:ext cx="5200800" cy="27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600" u="sng">
                <a:solidFill>
                  <a:schemeClr val="accent5"/>
                </a:solidFill>
                <a:latin typeface="Roboto"/>
                <a:ea typeface="Roboto"/>
                <a:cs typeface="Roboto"/>
                <a:sym typeface="Roboto"/>
                <a:hlinkClick r:id="rId4">
                  <a:extLst>
                    <a:ext uri="{A12FA001-AC4F-418D-AE19-62706E023703}">
                      <ahyp:hlinkClr val="tx"/>
                    </a:ext>
                  </a:extLst>
                </a:hlinkClick>
              </a:rPr>
              <a:t>https://towardsdatascience.com/improving-accuracy-on-mnist-using-data-augmentation-b5c38eb5a903</a:t>
            </a:r>
            <a:r>
              <a:rPr lang="en" sz="600">
                <a:solidFill>
                  <a:schemeClr val="dk1"/>
                </a:solidFill>
                <a:latin typeface="Roboto"/>
                <a:ea typeface="Roboto"/>
                <a:cs typeface="Roboto"/>
                <a:sym typeface="Roboto"/>
              </a:rPr>
              <a:t> </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