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98" r:id="rId6"/>
    <p:sldId id="260" r:id="rId7"/>
    <p:sldId id="261" r:id="rId8"/>
    <p:sldId id="262" r:id="rId9"/>
    <p:sldId id="263" r:id="rId10"/>
    <p:sldId id="291" r:id="rId11"/>
    <p:sldId id="292" r:id="rId12"/>
    <p:sldId id="267" r:id="rId13"/>
    <p:sldId id="269" r:id="rId14"/>
    <p:sldId id="265" r:id="rId15"/>
    <p:sldId id="264" r:id="rId16"/>
    <p:sldId id="287" r:id="rId17"/>
    <p:sldId id="268" r:id="rId18"/>
    <p:sldId id="286" r:id="rId19"/>
    <p:sldId id="288" r:id="rId20"/>
    <p:sldId id="282" r:id="rId21"/>
    <p:sldId id="283" r:id="rId22"/>
    <p:sldId id="284" r:id="rId23"/>
    <p:sldId id="285" r:id="rId24"/>
    <p:sldId id="293" r:id="rId25"/>
    <p:sldId id="294" r:id="rId26"/>
    <p:sldId id="272" r:id="rId27"/>
    <p:sldId id="273" r:id="rId28"/>
    <p:sldId id="274" r:id="rId29"/>
    <p:sldId id="275" r:id="rId30"/>
    <p:sldId id="280" r:id="rId31"/>
    <p:sldId id="281" r:id="rId32"/>
    <p:sldId id="296" r:id="rId33"/>
    <p:sldId id="270" r:id="rId34"/>
    <p:sldId id="271" r:id="rId35"/>
    <p:sldId id="279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605" autoAdjust="0"/>
  </p:normalViewPr>
  <p:slideViewPr>
    <p:cSldViewPr snapToGrid="0">
      <p:cViewPr varScale="1">
        <p:scale>
          <a:sx n="89" d="100"/>
          <a:sy n="89" d="100"/>
        </p:scale>
        <p:origin x="72" y="173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Dropbox\Research\Development%20and%20Diffusion\output_tables\Growth%20Rates%20-%20Select%20Count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Dropbox\Research\Development%20and%20Diffusion\output_tables\Growth%20Rates%20-%20Select%20Count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5-year CAGRs (1950-2008)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Sheet1!$B$2:$BC$2</c:f>
              <c:numCache>
                <c:formatCode>General</c:formatCode>
                <c:ptCount val="54"/>
                <c:pt idx="0">
                  <c:v>2.6493984000000002E-2</c:v>
                </c:pt>
                <c:pt idx="1">
                  <c:v>1.5301800000000001E-2</c:v>
                </c:pt>
                <c:pt idx="2">
                  <c:v>1.1453659E-2</c:v>
                </c:pt>
                <c:pt idx="3">
                  <c:v>3.3748399999999998E-4</c:v>
                </c:pt>
                <c:pt idx="4">
                  <c:v>1.6278610999999998E-2</c:v>
                </c:pt>
                <c:pt idx="5">
                  <c:v>7.799322E-3</c:v>
                </c:pt>
                <c:pt idx="6">
                  <c:v>8.7769470000000002E-3</c:v>
                </c:pt>
                <c:pt idx="7">
                  <c:v>1.7422515999999999E-2</c:v>
                </c:pt>
                <c:pt idx="8">
                  <c:v>2.8636483000000001E-2</c:v>
                </c:pt>
                <c:pt idx="9">
                  <c:v>2.6073269E-2</c:v>
                </c:pt>
                <c:pt idx="10">
                  <c:v>3.4445955E-2</c:v>
                </c:pt>
                <c:pt idx="11">
                  <c:v>4.3892853000000003E-2</c:v>
                </c:pt>
                <c:pt idx="12">
                  <c:v>3.7776077999999998E-2</c:v>
                </c:pt>
                <c:pt idx="13">
                  <c:v>3.9556378000000003E-2</c:v>
                </c:pt>
                <c:pt idx="14">
                  <c:v>3.5131051000000003E-2</c:v>
                </c:pt>
                <c:pt idx="15">
                  <c:v>2.2936809999999998E-2</c:v>
                </c:pt>
                <c:pt idx="16">
                  <c:v>1.6044148000000001E-2</c:v>
                </c:pt>
                <c:pt idx="17">
                  <c:v>2.157278E-2</c:v>
                </c:pt>
                <c:pt idx="18">
                  <c:v>2.3450660000000002E-2</c:v>
                </c:pt>
                <c:pt idx="19">
                  <c:v>1.6716445999999999E-2</c:v>
                </c:pt>
                <c:pt idx="20">
                  <c:v>1.6153582999999999E-2</c:v>
                </c:pt>
                <c:pt idx="21">
                  <c:v>2.0938807E-2</c:v>
                </c:pt>
                <c:pt idx="22">
                  <c:v>1.9573001E-2</c:v>
                </c:pt>
                <c:pt idx="23">
                  <c:v>1.9407994000000001E-2</c:v>
                </c:pt>
                <c:pt idx="24">
                  <c:v>2.6435666E-2</c:v>
                </c:pt>
                <c:pt idx="25">
                  <c:v>2.6707114000000001E-2</c:v>
                </c:pt>
                <c:pt idx="26">
                  <c:v>2.1234467E-2</c:v>
                </c:pt>
                <c:pt idx="27">
                  <c:v>8.4916460000000003E-3</c:v>
                </c:pt>
                <c:pt idx="28">
                  <c:v>5.8866889999999996E-3</c:v>
                </c:pt>
                <c:pt idx="29">
                  <c:v>1.3805295E-2</c:v>
                </c:pt>
                <c:pt idx="30">
                  <c:v>2.2044714999999999E-2</c:v>
                </c:pt>
                <c:pt idx="31">
                  <c:v>2.4063836000000002E-2</c:v>
                </c:pt>
                <c:pt idx="32">
                  <c:v>3.5220552000000002E-2</c:v>
                </c:pt>
                <c:pt idx="33">
                  <c:v>3.5259927000000003E-2</c:v>
                </c:pt>
                <c:pt idx="34">
                  <c:v>2.7618782000000001E-2</c:v>
                </c:pt>
                <c:pt idx="35">
                  <c:v>2.2899503000000002E-2</c:v>
                </c:pt>
                <c:pt idx="36">
                  <c:v>1.4604779E-2</c:v>
                </c:pt>
                <c:pt idx="37">
                  <c:v>1.33814E-2</c:v>
                </c:pt>
                <c:pt idx="38">
                  <c:v>9.9399689999999999E-3</c:v>
                </c:pt>
                <c:pt idx="39">
                  <c:v>1.0643098E-2</c:v>
                </c:pt>
                <c:pt idx="40">
                  <c:v>1.2089765000000001E-2</c:v>
                </c:pt>
                <c:pt idx="41">
                  <c:v>2.0435449000000001E-2</c:v>
                </c:pt>
                <c:pt idx="42">
                  <c:v>2.2885797999999999E-2</c:v>
                </c:pt>
                <c:pt idx="43">
                  <c:v>2.6122943999999999E-2</c:v>
                </c:pt>
                <c:pt idx="44">
                  <c:v>2.7684607999999999E-2</c:v>
                </c:pt>
                <c:pt idx="45">
                  <c:v>3.1011490999999999E-2</c:v>
                </c:pt>
                <c:pt idx="46">
                  <c:v>2.6025093999999999E-2</c:v>
                </c:pt>
                <c:pt idx="47">
                  <c:v>2.1334835999999999E-2</c:v>
                </c:pt>
                <c:pt idx="48">
                  <c:v>1.8389856999999999E-2</c:v>
                </c:pt>
                <c:pt idx="49">
                  <c:v>1.6187872999999998E-2</c:v>
                </c:pt>
                <c:pt idx="50">
                  <c:v>1.4484171000000001E-2</c:v>
                </c:pt>
                <c:pt idx="51">
                  <c:v>1.7684311000000001E-2</c:v>
                </c:pt>
                <c:pt idx="52">
                  <c:v>1.7835954000000001E-2</c:v>
                </c:pt>
                <c:pt idx="53">
                  <c:v>1.1882658000000001E-2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Sheet1!$B$3:$BC$3</c:f>
              <c:numCache>
                <c:formatCode>General</c:formatCode>
                <c:ptCount val="54"/>
                <c:pt idx="0">
                  <c:v>4.3622893000000003E-2</c:v>
                </c:pt>
                <c:pt idx="1">
                  <c:v>1.5177802000000001E-2</c:v>
                </c:pt>
                <c:pt idx="2">
                  <c:v>2.7903115999999999E-2</c:v>
                </c:pt>
                <c:pt idx="3">
                  <c:v>3.8648334999999999E-2</c:v>
                </c:pt>
                <c:pt idx="4">
                  <c:v>4.0979606000000002E-2</c:v>
                </c:pt>
                <c:pt idx="5">
                  <c:v>3.5153424000000003E-2</c:v>
                </c:pt>
                <c:pt idx="6">
                  <c:v>5.6024553999999997E-2</c:v>
                </c:pt>
                <c:pt idx="7">
                  <c:v>4.5643287999999997E-2</c:v>
                </c:pt>
                <c:pt idx="8">
                  <c:v>4.3588051000000003E-2</c:v>
                </c:pt>
                <c:pt idx="9">
                  <c:v>4.7213247E-2</c:v>
                </c:pt>
                <c:pt idx="10">
                  <c:v>3.8583059000000003E-2</c:v>
                </c:pt>
                <c:pt idx="11">
                  <c:v>4.0139907000000002E-2</c:v>
                </c:pt>
                <c:pt idx="12">
                  <c:v>4.3161513999999998E-2</c:v>
                </c:pt>
                <c:pt idx="13">
                  <c:v>3.4339667999999997E-2</c:v>
                </c:pt>
                <c:pt idx="14">
                  <c:v>2.8995764E-2</c:v>
                </c:pt>
                <c:pt idx="15">
                  <c:v>2.6595054999999999E-2</c:v>
                </c:pt>
                <c:pt idx="16">
                  <c:v>2.4275610999999999E-2</c:v>
                </c:pt>
                <c:pt idx="17">
                  <c:v>1.7437231000000001E-2</c:v>
                </c:pt>
                <c:pt idx="18">
                  <c:v>2.5477986000000001E-2</c:v>
                </c:pt>
                <c:pt idx="19">
                  <c:v>2.4586068999999999E-2</c:v>
                </c:pt>
                <c:pt idx="20">
                  <c:v>2.9151584000000001E-2</c:v>
                </c:pt>
                <c:pt idx="21">
                  <c:v>2.0258149999999999E-2</c:v>
                </c:pt>
                <c:pt idx="22">
                  <c:v>2.8010276000000001E-2</c:v>
                </c:pt>
                <c:pt idx="23">
                  <c:v>2.2477685000000001E-2</c:v>
                </c:pt>
                <c:pt idx="24">
                  <c:v>1.8062716999999999E-2</c:v>
                </c:pt>
                <c:pt idx="25">
                  <c:v>1.6717083000000001E-2</c:v>
                </c:pt>
                <c:pt idx="26">
                  <c:v>1.8630819E-2</c:v>
                </c:pt>
                <c:pt idx="27">
                  <c:v>1.4497133000000001E-2</c:v>
                </c:pt>
                <c:pt idx="28">
                  <c:v>8.5555219999999994E-3</c:v>
                </c:pt>
                <c:pt idx="29">
                  <c:v>1.4260112E-2</c:v>
                </c:pt>
                <c:pt idx="30">
                  <c:v>7.8088480000000002E-3</c:v>
                </c:pt>
                <c:pt idx="31">
                  <c:v>1.0748488E-2</c:v>
                </c:pt>
                <c:pt idx="32">
                  <c:v>6.9254039999999996E-3</c:v>
                </c:pt>
                <c:pt idx="33">
                  <c:v>1.5036041999999999E-2</c:v>
                </c:pt>
                <c:pt idx="34">
                  <c:v>5.6964700000000004E-3</c:v>
                </c:pt>
                <c:pt idx="35">
                  <c:v>-2.9997420000000001E-3</c:v>
                </c:pt>
                <c:pt idx="36">
                  <c:v>-3.2602290999999999E-2</c:v>
                </c:pt>
                <c:pt idx="37">
                  <c:v>-4.1602141000000002E-2</c:v>
                </c:pt>
                <c:pt idx="38">
                  <c:v>-4.7707197999999999E-2</c:v>
                </c:pt>
                <c:pt idx="39">
                  <c:v>-3.8006906E-2</c:v>
                </c:pt>
                <c:pt idx="40">
                  <c:v>-2.1941076E-2</c:v>
                </c:pt>
                <c:pt idx="41">
                  <c:v>4.3997239999999998E-3</c:v>
                </c:pt>
                <c:pt idx="42">
                  <c:v>1.7216067000000002E-2</c:v>
                </c:pt>
                <c:pt idx="43">
                  <c:v>2.6091880000000001E-2</c:v>
                </c:pt>
                <c:pt idx="44">
                  <c:v>2.6504626999999999E-2</c:v>
                </c:pt>
                <c:pt idx="45">
                  <c:v>3.2155415E-2</c:v>
                </c:pt>
                <c:pt idx="46">
                  <c:v>3.9296405E-2</c:v>
                </c:pt>
                <c:pt idx="47">
                  <c:v>4.1808934999999998E-2</c:v>
                </c:pt>
                <c:pt idx="48">
                  <c:v>4.1196300999999998E-2</c:v>
                </c:pt>
                <c:pt idx="49">
                  <c:v>4.4215193999999999E-2</c:v>
                </c:pt>
                <c:pt idx="50">
                  <c:v>4.3506148000000001E-2</c:v>
                </c:pt>
                <c:pt idx="51">
                  <c:v>4.3753473000000001E-2</c:v>
                </c:pt>
                <c:pt idx="52">
                  <c:v>3.4727868000000002E-2</c:v>
                </c:pt>
                <c:pt idx="53">
                  <c:v>2.8627302E-2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BGR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Sheet1!$B$4:$BC$4</c:f>
              <c:numCache>
                <c:formatCode>General</c:formatCode>
                <c:ptCount val="54"/>
                <c:pt idx="0">
                  <c:v>5.4015559999999997E-2</c:v>
                </c:pt>
                <c:pt idx="1">
                  <c:v>1.3640942E-2</c:v>
                </c:pt>
                <c:pt idx="2">
                  <c:v>4.2424247999999998E-2</c:v>
                </c:pt>
                <c:pt idx="3">
                  <c:v>3.7636821000000001E-2</c:v>
                </c:pt>
                <c:pt idx="4">
                  <c:v>5.7960137000000002E-2</c:v>
                </c:pt>
                <c:pt idx="5">
                  <c:v>6.2751255000000006E-2</c:v>
                </c:pt>
                <c:pt idx="6">
                  <c:v>7.6189878000000003E-2</c:v>
                </c:pt>
                <c:pt idx="7">
                  <c:v>7.1744991999999994E-2</c:v>
                </c:pt>
                <c:pt idx="8">
                  <c:v>6.3860688999999998E-2</c:v>
                </c:pt>
                <c:pt idx="9">
                  <c:v>6.3880462999999998E-2</c:v>
                </c:pt>
                <c:pt idx="10">
                  <c:v>5.7454078999999998E-2</c:v>
                </c:pt>
                <c:pt idx="11">
                  <c:v>6.0734974999999997E-2</c:v>
                </c:pt>
                <c:pt idx="12">
                  <c:v>5.5634992000000001E-2</c:v>
                </c:pt>
                <c:pt idx="13">
                  <c:v>5.0274225999999998E-2</c:v>
                </c:pt>
                <c:pt idx="14">
                  <c:v>4.4448215999999999E-2</c:v>
                </c:pt>
                <c:pt idx="15">
                  <c:v>4.3929417999999998E-2</c:v>
                </c:pt>
                <c:pt idx="16">
                  <c:v>3.5096267E-2</c:v>
                </c:pt>
                <c:pt idx="17">
                  <c:v>3.4178806999999999E-2</c:v>
                </c:pt>
                <c:pt idx="18">
                  <c:v>3.8822836999999999E-2</c:v>
                </c:pt>
                <c:pt idx="19">
                  <c:v>3.5572489999999998E-2</c:v>
                </c:pt>
                <c:pt idx="20">
                  <c:v>4.0838626000000003E-2</c:v>
                </c:pt>
                <c:pt idx="21">
                  <c:v>4.0628085000000001E-2</c:v>
                </c:pt>
                <c:pt idx="22">
                  <c:v>2.9026817999999999E-2</c:v>
                </c:pt>
                <c:pt idx="23">
                  <c:v>2.6383007E-2</c:v>
                </c:pt>
                <c:pt idx="24">
                  <c:v>2.8975230000000001E-2</c:v>
                </c:pt>
                <c:pt idx="25">
                  <c:v>7.2012630000000003E-3</c:v>
                </c:pt>
                <c:pt idx="26">
                  <c:v>6.7488560000000001E-3</c:v>
                </c:pt>
                <c:pt idx="27">
                  <c:v>1.5584689000000001E-2</c:v>
                </c:pt>
                <c:pt idx="28">
                  <c:v>7.1358860000000001E-3</c:v>
                </c:pt>
                <c:pt idx="29">
                  <c:v>5.8687180000000002E-3</c:v>
                </c:pt>
                <c:pt idx="30">
                  <c:v>5.9547719999999997E-3</c:v>
                </c:pt>
                <c:pt idx="31">
                  <c:v>6.169697E-3</c:v>
                </c:pt>
                <c:pt idx="32">
                  <c:v>3.80615E-4</c:v>
                </c:pt>
                <c:pt idx="33">
                  <c:v>3.1257559999999999E-3</c:v>
                </c:pt>
                <c:pt idx="34">
                  <c:v>-6.7569049999999997E-3</c:v>
                </c:pt>
                <c:pt idx="35">
                  <c:v>-2.1075844999999999E-2</c:v>
                </c:pt>
                <c:pt idx="36">
                  <c:v>-4.0145541999999999E-2</c:v>
                </c:pt>
                <c:pt idx="37">
                  <c:v>-5.2091502999999997E-2</c:v>
                </c:pt>
                <c:pt idx="38">
                  <c:v>-4.8697200000000003E-2</c:v>
                </c:pt>
                <c:pt idx="39">
                  <c:v>-3.9628340999999997E-2</c:v>
                </c:pt>
                <c:pt idx="40">
                  <c:v>-1.1390258E-2</c:v>
                </c:pt>
                <c:pt idx="41">
                  <c:v>-1.3990841E-2</c:v>
                </c:pt>
                <c:pt idx="42">
                  <c:v>-1.0724839999999999E-2</c:v>
                </c:pt>
                <c:pt idx="43">
                  <c:v>-2.6616930000000001E-3</c:v>
                </c:pt>
                <c:pt idx="44">
                  <c:v>2.3126599999999998E-3</c:v>
                </c:pt>
                <c:pt idx="45">
                  <c:v>7.3818920000000001E-3</c:v>
                </c:pt>
                <c:pt idx="46">
                  <c:v>3.55947E-2</c:v>
                </c:pt>
                <c:pt idx="47">
                  <c:v>5.6742579000000001E-2</c:v>
                </c:pt>
                <c:pt idx="48">
                  <c:v>5.9317890999999998E-2</c:v>
                </c:pt>
                <c:pt idx="49">
                  <c:v>6.3837172999999997E-2</c:v>
                </c:pt>
                <c:pt idx="50">
                  <c:v>6.5005284999999996E-2</c:v>
                </c:pt>
                <c:pt idx="51">
                  <c:v>6.9458410999999998E-2</c:v>
                </c:pt>
                <c:pt idx="52">
                  <c:v>7.2797351999999996E-2</c:v>
                </c:pt>
                <c:pt idx="53">
                  <c:v>7.3891603E-2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084408"/>
        <c:axId val="419084800"/>
      </c:lineChart>
      <c:catAx>
        <c:axId val="41908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4800"/>
        <c:crosses val="autoZero"/>
        <c:auto val="1"/>
        <c:lblAlgn val="ctr"/>
        <c:lblOffset val="100"/>
        <c:noMultiLvlLbl val="0"/>
      </c:catAx>
      <c:valAx>
        <c:axId val="41908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 dirty="0">
                <a:effectLst/>
              </a:rPr>
              <a:t>Standardized 5-year CAGRs (1950-2008)</a:t>
            </a:r>
            <a:endParaRPr lang="en-US" sz="36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Sheet2!$B$2:$BC$2</c:f>
              <c:numCache>
                <c:formatCode>General</c:formatCode>
                <c:ptCount val="54"/>
                <c:pt idx="0">
                  <c:v>0.61552328460359995</c:v>
                </c:pt>
                <c:pt idx="1">
                  <c:v>-0.61542836507185605</c:v>
                </c:pt>
                <c:pt idx="2">
                  <c:v>-1.03865903320006</c:v>
                </c:pt>
                <c:pt idx="3">
                  <c:v>-2.2612509736409101</c:v>
                </c:pt>
                <c:pt idx="4">
                  <c:v>-0.50799561451386599</c:v>
                </c:pt>
                <c:pt idx="5">
                  <c:v>-1.44057452696071</c:v>
                </c:pt>
                <c:pt idx="6">
                  <c:v>-1.3330522501187601</c:v>
                </c:pt>
                <c:pt idx="7">
                  <c:v>-0.382185339519995</c:v>
                </c:pt>
                <c:pt idx="8">
                  <c:v>0.85116207310797198</c:v>
                </c:pt>
                <c:pt idx="9">
                  <c:v>0.56925172372743704</c:v>
                </c:pt>
                <c:pt idx="10">
                  <c:v>1.49010610245411</c:v>
                </c:pt>
                <c:pt idx="11">
                  <c:v>2.5291057005143101</c:v>
                </c:pt>
                <c:pt idx="12">
                  <c:v>1.85636351927929</c:v>
                </c:pt>
                <c:pt idx="13">
                  <c:v>2.0521665209023201</c:v>
                </c:pt>
                <c:pt idx="14">
                  <c:v>1.56545511846261</c:v>
                </c:pt>
                <c:pt idx="15">
                  <c:v>0.224294083628826</c:v>
                </c:pt>
                <c:pt idx="16">
                  <c:v>-0.53378259376991199</c:v>
                </c:pt>
                <c:pt idx="17">
                  <c:v>7.4273767781016006E-2</c:v>
                </c:pt>
                <c:pt idx="18">
                  <c:v>0.28080892516339501</c:v>
                </c:pt>
                <c:pt idx="19">
                  <c:v>-0.45984114211280003</c:v>
                </c:pt>
                <c:pt idx="20">
                  <c:v>-0.52174658776945404</c:v>
                </c:pt>
                <c:pt idx="21">
                  <c:v>4.5474203407222299E-3</c:v>
                </c:pt>
                <c:pt idx="22">
                  <c:v>-0.14566822558116699</c:v>
                </c:pt>
                <c:pt idx="23">
                  <c:v>-0.163816215183375</c:v>
                </c:pt>
                <c:pt idx="24">
                  <c:v>0.60910928727244695</c:v>
                </c:pt>
                <c:pt idx="25">
                  <c:v>0.638963993324554</c:v>
                </c:pt>
                <c:pt idx="26">
                  <c:v>3.7065038416251098E-2</c:v>
                </c:pt>
                <c:pt idx="27">
                  <c:v>-1.36443055274532</c:v>
                </c:pt>
                <c:pt idx="28">
                  <c:v>-1.6509319287487501</c:v>
                </c:pt>
                <c:pt idx="29">
                  <c:v>-0.78001869869195795</c:v>
                </c:pt>
                <c:pt idx="30">
                  <c:v>0.12617866559091501</c:v>
                </c:pt>
                <c:pt idx="31">
                  <c:v>0.34824795303689998</c:v>
                </c:pt>
                <c:pt idx="32">
                  <c:v>1.5752987203545701</c:v>
                </c:pt>
                <c:pt idx="33">
                  <c:v>1.5796293068787</c:v>
                </c:pt>
                <c:pt idx="34">
                  <c:v>0.73923211155387603</c:v>
                </c:pt>
                <c:pt idx="35">
                  <c:v>0.22019094225852401</c:v>
                </c:pt>
                <c:pt idx="36">
                  <c:v>-0.69208893014194794</c:v>
                </c:pt>
                <c:pt idx="37">
                  <c:v>-0.82664000598454501</c:v>
                </c:pt>
                <c:pt idx="38">
                  <c:v>-1.2051394272497999</c:v>
                </c:pt>
                <c:pt idx="39">
                  <c:v>-1.1278070851006099</c:v>
                </c:pt>
                <c:pt idx="40">
                  <c:v>-0.96869809170119903</c:v>
                </c:pt>
                <c:pt idx="41">
                  <c:v>-5.0813477985943697E-2</c:v>
                </c:pt>
                <c:pt idx="42">
                  <c:v>0.218683623190252</c:v>
                </c:pt>
                <c:pt idx="43">
                  <c:v>0.57471513669470298</c:v>
                </c:pt>
                <c:pt idx="44">
                  <c:v>0.74647186237387098</c:v>
                </c:pt>
                <c:pt idx="45">
                  <c:v>1.1123729337936401</c:v>
                </c:pt>
                <c:pt idx="46">
                  <c:v>0.56395328548489998</c:v>
                </c:pt>
                <c:pt idx="47">
                  <c:v>4.8103937180448898E-2</c:v>
                </c:pt>
                <c:pt idx="48">
                  <c:v>-0.27579412939079201</c:v>
                </c:pt>
                <c:pt idx="49">
                  <c:v>-0.51797526556215601</c:v>
                </c:pt>
                <c:pt idx="50">
                  <c:v>-0.70535377787533504</c:v>
                </c:pt>
                <c:pt idx="51">
                  <c:v>-0.35339230081309098</c:v>
                </c:pt>
                <c:pt idx="52">
                  <c:v>-0.33671412602506601</c:v>
                </c:pt>
                <c:pt idx="53">
                  <c:v>-0.99147637191079296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HUN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Sheet2!$B$3:$BC$3</c:f>
              <c:numCache>
                <c:formatCode>General</c:formatCode>
                <c:ptCount val="54"/>
                <c:pt idx="0">
                  <c:v>0.95256258865627697</c:v>
                </c:pt>
                <c:pt idx="1">
                  <c:v>-0.28467097649915502</c:v>
                </c:pt>
                <c:pt idx="2">
                  <c:v>0.26882296760326801</c:v>
                </c:pt>
                <c:pt idx="3">
                  <c:v>0.73619168200625196</c:v>
                </c:pt>
                <c:pt idx="4">
                  <c:v>0.83759148876635203</c:v>
                </c:pt>
                <c:pt idx="5">
                  <c:v>0.58417876714403805</c:v>
                </c:pt>
                <c:pt idx="6">
                  <c:v>1.4919790824505501</c:v>
                </c:pt>
                <c:pt idx="7">
                  <c:v>1.04044068716094</c:v>
                </c:pt>
                <c:pt idx="8">
                  <c:v>0.95104711831107303</c:v>
                </c:pt>
                <c:pt idx="9">
                  <c:v>1.10872684489262</c:v>
                </c:pt>
                <c:pt idx="10">
                  <c:v>0.73335246949682198</c:v>
                </c:pt>
                <c:pt idx="11">
                  <c:v>0.80106835767749596</c:v>
                </c:pt>
                <c:pt idx="12">
                  <c:v>0.93249467658463503</c:v>
                </c:pt>
                <c:pt idx="13">
                  <c:v>0.54878403991160796</c:v>
                </c:pt>
                <c:pt idx="14">
                  <c:v>0.31634824289593499</c:v>
                </c:pt>
                <c:pt idx="15">
                  <c:v>0.21192819533937299</c:v>
                </c:pt>
                <c:pt idx="16">
                  <c:v>0.111042809903328</c:v>
                </c:pt>
                <c:pt idx="17">
                  <c:v>-0.18639597372677599</c:v>
                </c:pt>
                <c:pt idx="18">
                  <c:v>0.16334071634714101</c:v>
                </c:pt>
                <c:pt idx="19">
                  <c:v>0.124546337038151</c:v>
                </c:pt>
                <c:pt idx="20">
                  <c:v>0.32312571230612303</c:v>
                </c:pt>
                <c:pt idx="21">
                  <c:v>-6.3698680496647106E-2</c:v>
                </c:pt>
                <c:pt idx="22">
                  <c:v>0.27348394579602697</c:v>
                </c:pt>
                <c:pt idx="23">
                  <c:v>3.2841112645067998E-2</c:v>
                </c:pt>
                <c:pt idx="24">
                  <c:v>-0.159190145004526</c:v>
                </c:pt>
                <c:pt idx="25">
                  <c:v>-0.21771917383464501</c:v>
                </c:pt>
                <c:pt idx="26">
                  <c:v>-0.13448026227530799</c:v>
                </c:pt>
                <c:pt idx="27">
                  <c:v>-0.31427701761045901</c:v>
                </c:pt>
                <c:pt idx="28">
                  <c:v>-0.57271038174688305</c:v>
                </c:pt>
                <c:pt idx="29">
                  <c:v>-0.324586365428917</c:v>
                </c:pt>
                <c:pt idx="30">
                  <c:v>-0.60518734358992599</c:v>
                </c:pt>
                <c:pt idx="31">
                  <c:v>-0.47732622064700703</c:v>
                </c:pt>
                <c:pt idx="32">
                  <c:v>-0.64361318549477897</c:v>
                </c:pt>
                <c:pt idx="33">
                  <c:v>-0.29083689912518701</c:v>
                </c:pt>
                <c:pt idx="34">
                  <c:v>-0.69706628902539303</c:v>
                </c:pt>
                <c:pt idx="35">
                  <c:v>-1.0753124115674999</c:v>
                </c:pt>
                <c:pt idx="36">
                  <c:v>-2.3628901956202402</c:v>
                </c:pt>
                <c:pt idx="37">
                  <c:v>-2.7543432059608999</c:v>
                </c:pt>
                <c:pt idx="38">
                  <c:v>-3.0198857362198899</c:v>
                </c:pt>
                <c:pt idx="39">
                  <c:v>-2.5979666481702601</c:v>
                </c:pt>
                <c:pt idx="40">
                  <c:v>-1.8991752775228199</c:v>
                </c:pt>
                <c:pt idx="41">
                  <c:v>-0.75346890966320501</c:v>
                </c:pt>
                <c:pt idx="42">
                  <c:v>-0.19601561334065601</c:v>
                </c:pt>
                <c:pt idx="43">
                  <c:v>0.190042345188741</c:v>
                </c:pt>
                <c:pt idx="44">
                  <c:v>0.207994983917062</c:v>
                </c:pt>
                <c:pt idx="45">
                  <c:v>0.453778855136793</c:v>
                </c:pt>
                <c:pt idx="46">
                  <c:v>0.76437981318749104</c:v>
                </c:pt>
                <c:pt idx="47">
                  <c:v>0.87366357148026497</c:v>
                </c:pt>
                <c:pt idx="48">
                  <c:v>0.84701674697351903</c:v>
                </c:pt>
                <c:pt idx="49">
                  <c:v>0.97832501908320502</c:v>
                </c:pt>
                <c:pt idx="50">
                  <c:v>0.94748470605909796</c:v>
                </c:pt>
                <c:pt idx="51">
                  <c:v>0.95824223154924604</c:v>
                </c:pt>
                <c:pt idx="52">
                  <c:v>0.56566899450687902</c:v>
                </c:pt>
                <c:pt idx="53">
                  <c:v>0.30032180255569102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BGR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Sheet2!$B$4:$BC$4</c:f>
              <c:numCache>
                <c:formatCode>General</c:formatCode>
                <c:ptCount val="54"/>
                <c:pt idx="0">
                  <c:v>0.78225640786888795</c:v>
                </c:pt>
                <c:pt idx="1">
                  <c:v>-0.40757886239876201</c:v>
                </c:pt>
                <c:pt idx="2">
                  <c:v>0.44066179894214502</c:v>
                </c:pt>
                <c:pt idx="3">
                  <c:v>0.29957688518688302</c:v>
                </c:pt>
                <c:pt idx="4">
                  <c:v>0.89850263070340697</c:v>
                </c:pt>
                <c:pt idx="5">
                  <c:v>1.03969631779697</c:v>
                </c:pt>
                <c:pt idx="6">
                  <c:v>1.43573096583327</c:v>
                </c:pt>
                <c:pt idx="7">
                  <c:v>1.3047406952846099</c:v>
                </c:pt>
                <c:pt idx="8">
                  <c:v>1.0723912080182001</c:v>
                </c:pt>
                <c:pt idx="9">
                  <c:v>1.0729739454854501</c:v>
                </c:pt>
                <c:pt idx="10">
                  <c:v>0.88358916063166304</c:v>
                </c:pt>
                <c:pt idx="11">
                  <c:v>0.98027678201993296</c:v>
                </c:pt>
                <c:pt idx="12">
                  <c:v>0.82998087950104305</c:v>
                </c:pt>
                <c:pt idx="13">
                  <c:v>0.67199973247318401</c:v>
                </c:pt>
                <c:pt idx="14">
                  <c:v>0.50030789917999896</c:v>
                </c:pt>
                <c:pt idx="15">
                  <c:v>0.48501898279831801</c:v>
                </c:pt>
                <c:pt idx="16">
                  <c:v>0.22470705594863299</c:v>
                </c:pt>
                <c:pt idx="17">
                  <c:v>0.197669617054233</c:v>
                </c:pt>
                <c:pt idx="18">
                  <c:v>0.33452863799112598</c:v>
                </c:pt>
                <c:pt idx="19">
                  <c:v>0.238741292059862</c:v>
                </c:pt>
                <c:pt idx="20">
                  <c:v>0.39393370405559203</c:v>
                </c:pt>
                <c:pt idx="21">
                  <c:v>0.38772908541034801</c:v>
                </c:pt>
                <c:pt idx="22">
                  <c:v>4.5841103797934997E-2</c:v>
                </c:pt>
                <c:pt idx="23">
                  <c:v>-3.2071697153434602E-2</c:v>
                </c:pt>
                <c:pt idx="24">
                  <c:v>4.4320811471638202E-2</c:v>
                </c:pt>
                <c:pt idx="25">
                  <c:v>-0.59735544934757001</c:v>
                </c:pt>
                <c:pt idx="26">
                  <c:v>-0.61068783072430499</c:v>
                </c:pt>
                <c:pt idx="27">
                  <c:v>-0.35029686564830498</c:v>
                </c:pt>
                <c:pt idx="28">
                  <c:v>-0.59928210189111297</c:v>
                </c:pt>
                <c:pt idx="29">
                  <c:v>-0.63662539464386503</c:v>
                </c:pt>
                <c:pt idx="30">
                  <c:v>-0.63408939332869196</c:v>
                </c:pt>
                <c:pt idx="31">
                  <c:v>-0.62775557871619803</c:v>
                </c:pt>
                <c:pt idx="32">
                  <c:v>-0.79835914816846099</c:v>
                </c:pt>
                <c:pt idx="33">
                  <c:v>-0.71746016396859003</c:v>
                </c:pt>
                <c:pt idx="34">
                  <c:v>-1.00870102776818</c:v>
                </c:pt>
                <c:pt idx="35">
                  <c:v>-1.43067851483311</c:v>
                </c:pt>
                <c:pt idx="36">
                  <c:v>-1.9926602550421999</c:v>
                </c:pt>
                <c:pt idx="37">
                  <c:v>-2.3447063285193899</c:v>
                </c:pt>
                <c:pt idx="38">
                  <c:v>-2.2446766161051399</c:v>
                </c:pt>
                <c:pt idx="39">
                  <c:v>-1.97741840206373</c:v>
                </c:pt>
                <c:pt idx="40">
                  <c:v>-1.14524539876385</c:v>
                </c:pt>
                <c:pt idx="41">
                  <c:v>-1.2218842756111401</c:v>
                </c:pt>
                <c:pt idx="42">
                  <c:v>-1.1256356081307599</c:v>
                </c:pt>
                <c:pt idx="43">
                  <c:v>-0.88801560910184796</c:v>
                </c:pt>
                <c:pt idx="44">
                  <c:v>-0.74142200798934499</c:v>
                </c:pt>
                <c:pt idx="45">
                  <c:v>-0.59203233384383502</c:v>
                </c:pt>
                <c:pt idx="46">
                  <c:v>0.23939581816219299</c:v>
                </c:pt>
                <c:pt idx="47">
                  <c:v>0.86262133884829795</c:v>
                </c:pt>
                <c:pt idx="48">
                  <c:v>0.93851548228127202</c:v>
                </c:pt>
                <c:pt idx="49">
                  <c:v>1.0716981942486199</c:v>
                </c:pt>
                <c:pt idx="50">
                  <c:v>1.10612231826691</c:v>
                </c:pt>
                <c:pt idx="51">
                  <c:v>1.23735542065182</c:v>
                </c:pt>
                <c:pt idx="52">
                  <c:v>1.33575362140118</c:v>
                </c:pt>
                <c:pt idx="53">
                  <c:v>1.3680010703882099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087544"/>
        <c:axId val="419088328"/>
      </c:lineChart>
      <c:catAx>
        <c:axId val="41908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8328"/>
        <c:crosses val="autoZero"/>
        <c:auto val="1"/>
        <c:lblAlgn val="ctr"/>
        <c:lblOffset val="100"/>
        <c:noMultiLvlLbl val="0"/>
      </c:catAx>
      <c:valAx>
        <c:axId val="41908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898E0-5F30-4E39-981C-D92D460C09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3BD49F-6858-474C-800F-E009B8D89A05}">
      <dgm:prSet phldrT="[Text]"/>
      <dgm:spPr/>
      <dgm:t>
        <a:bodyPr/>
        <a:lstStyle/>
        <a:p>
          <a:r>
            <a:rPr lang="en-US" dirty="0" smtClean="0"/>
            <a:t>Deeper patterns</a:t>
          </a:r>
          <a:endParaRPr lang="en-US" dirty="0"/>
        </a:p>
      </dgm:t>
    </dgm:pt>
    <dgm:pt modelId="{F066D2D7-0517-4C05-821E-C7A6EDFFDB98}" type="parTrans" cxnId="{D50AED12-03D8-47AF-8522-FB23E38D3BCB}">
      <dgm:prSet/>
      <dgm:spPr/>
      <dgm:t>
        <a:bodyPr/>
        <a:lstStyle/>
        <a:p>
          <a:endParaRPr lang="en-US"/>
        </a:p>
      </dgm:t>
    </dgm:pt>
    <dgm:pt modelId="{AEAE74CC-9D55-4B98-B531-2079BBD45EBC}" type="sibTrans" cxnId="{D50AED12-03D8-47AF-8522-FB23E38D3BCB}">
      <dgm:prSet/>
      <dgm:spPr/>
      <dgm:t>
        <a:bodyPr/>
        <a:lstStyle/>
        <a:p>
          <a:endParaRPr lang="en-US"/>
        </a:p>
      </dgm:t>
    </dgm:pt>
    <dgm:pt modelId="{3E48502B-D418-4EA6-B755-A6780B802EB2}">
      <dgm:prSet phldrT="[Text]"/>
      <dgm:spPr/>
      <dgm:t>
        <a:bodyPr/>
        <a:lstStyle/>
        <a:p>
          <a:r>
            <a:rPr lang="en-US" dirty="0" smtClean="0"/>
            <a:t>Proximate growth factors</a:t>
          </a:r>
          <a:endParaRPr lang="en-US" dirty="0"/>
        </a:p>
      </dgm:t>
    </dgm:pt>
    <dgm:pt modelId="{BB6FB55A-A9B9-40FE-B991-356F06B4BCEB}" type="parTrans" cxnId="{EE8452F0-0F7F-41D7-B44F-F89AEED8D5A2}">
      <dgm:prSet/>
      <dgm:spPr/>
      <dgm:t>
        <a:bodyPr/>
        <a:lstStyle/>
        <a:p>
          <a:endParaRPr lang="en-US"/>
        </a:p>
      </dgm:t>
    </dgm:pt>
    <dgm:pt modelId="{5D27009B-F4AE-423A-89C7-A326CFFC7539}" type="sibTrans" cxnId="{EE8452F0-0F7F-41D7-B44F-F89AEED8D5A2}">
      <dgm:prSet/>
      <dgm:spPr/>
      <dgm:t>
        <a:bodyPr/>
        <a:lstStyle/>
        <a:p>
          <a:endParaRPr lang="en-US"/>
        </a:p>
      </dgm:t>
    </dgm:pt>
    <dgm:pt modelId="{26B6D90F-2958-4311-A730-4471F23C569D}">
      <dgm:prSet phldrT="[Text]"/>
      <dgm:spPr/>
      <dgm:t>
        <a:bodyPr/>
        <a:lstStyle/>
        <a:p>
          <a:r>
            <a:rPr lang="en-US" dirty="0" smtClean="0"/>
            <a:t>Development patterns</a:t>
          </a:r>
          <a:endParaRPr lang="en-US" dirty="0"/>
        </a:p>
      </dgm:t>
    </dgm:pt>
    <dgm:pt modelId="{00F8BBD2-32D3-4CA6-BECF-0EC7FBA21B91}" type="parTrans" cxnId="{3FD68C6C-9F37-4A65-9B71-B002A4E1DE64}">
      <dgm:prSet/>
      <dgm:spPr/>
      <dgm:t>
        <a:bodyPr/>
        <a:lstStyle/>
        <a:p>
          <a:endParaRPr lang="en-US"/>
        </a:p>
      </dgm:t>
    </dgm:pt>
    <dgm:pt modelId="{C078E617-0602-440E-ABB7-C6A3F40FAA2A}" type="sibTrans" cxnId="{3FD68C6C-9F37-4A65-9B71-B002A4E1DE64}">
      <dgm:prSet/>
      <dgm:spPr/>
      <dgm:t>
        <a:bodyPr/>
        <a:lstStyle/>
        <a:p>
          <a:endParaRPr lang="en-US"/>
        </a:p>
      </dgm:t>
    </dgm:pt>
    <dgm:pt modelId="{056B94D6-66C8-4C8B-AEA9-5AD2596B9385}" type="pres">
      <dgm:prSet presAssocID="{9A0898E0-5F30-4E39-981C-D92D460C0947}" presName="Name0" presStyleCnt="0">
        <dgm:presLayoutVars>
          <dgm:dir/>
          <dgm:resizeHandles val="exact"/>
        </dgm:presLayoutVars>
      </dgm:prSet>
      <dgm:spPr/>
    </dgm:pt>
    <dgm:pt modelId="{1483F648-CDB4-4E53-B09B-611AE0B07315}" type="pres">
      <dgm:prSet presAssocID="{533BD49F-6858-474C-800F-E009B8D89A05}" presName="node" presStyleLbl="node1" presStyleIdx="0" presStyleCnt="3">
        <dgm:presLayoutVars>
          <dgm:bulletEnabled val="1"/>
        </dgm:presLayoutVars>
      </dgm:prSet>
      <dgm:spPr/>
    </dgm:pt>
    <dgm:pt modelId="{181C4212-9E98-42B0-A9F7-381C5C10CB2C}" type="pres">
      <dgm:prSet presAssocID="{AEAE74CC-9D55-4B98-B531-2079BBD45EBC}" presName="sibTrans" presStyleLbl="sibTrans2D1" presStyleIdx="0" presStyleCnt="2"/>
      <dgm:spPr/>
    </dgm:pt>
    <dgm:pt modelId="{FCA7D366-615E-4248-BC4C-86CF2C9C16EA}" type="pres">
      <dgm:prSet presAssocID="{AEAE74CC-9D55-4B98-B531-2079BBD45EBC}" presName="connectorText" presStyleLbl="sibTrans2D1" presStyleIdx="0" presStyleCnt="2"/>
      <dgm:spPr/>
    </dgm:pt>
    <dgm:pt modelId="{6B0ADAF8-0BF1-457F-A7E1-4C2F9673CF1B}" type="pres">
      <dgm:prSet presAssocID="{3E48502B-D418-4EA6-B755-A6780B802E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419A8-9935-47FD-84B3-5BF9E33FB653}" type="pres">
      <dgm:prSet presAssocID="{5D27009B-F4AE-423A-89C7-A326CFFC7539}" presName="sibTrans" presStyleLbl="sibTrans2D1" presStyleIdx="1" presStyleCnt="2"/>
      <dgm:spPr/>
    </dgm:pt>
    <dgm:pt modelId="{ED252811-E38F-4C95-8C9D-7BD13906C87A}" type="pres">
      <dgm:prSet presAssocID="{5D27009B-F4AE-423A-89C7-A326CFFC7539}" presName="connectorText" presStyleLbl="sibTrans2D1" presStyleIdx="1" presStyleCnt="2"/>
      <dgm:spPr/>
    </dgm:pt>
    <dgm:pt modelId="{A1D7665F-1C41-4176-AEFD-A61D518A9D19}" type="pres">
      <dgm:prSet presAssocID="{26B6D90F-2958-4311-A730-4471F23C569D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452F0-0F7F-41D7-B44F-F89AEED8D5A2}" srcId="{9A0898E0-5F30-4E39-981C-D92D460C0947}" destId="{3E48502B-D418-4EA6-B755-A6780B802EB2}" srcOrd="1" destOrd="0" parTransId="{BB6FB55A-A9B9-40FE-B991-356F06B4BCEB}" sibTransId="{5D27009B-F4AE-423A-89C7-A326CFFC7539}"/>
    <dgm:cxn modelId="{1C90D813-2DA8-493F-BB02-6325DC3DEAFE}" type="presOf" srcId="{533BD49F-6858-474C-800F-E009B8D89A05}" destId="{1483F648-CDB4-4E53-B09B-611AE0B07315}" srcOrd="0" destOrd="0" presId="urn:microsoft.com/office/officeart/2005/8/layout/process1"/>
    <dgm:cxn modelId="{DC0F27EA-4069-416E-B2A3-154569B5794F}" type="presOf" srcId="{5D27009B-F4AE-423A-89C7-A326CFFC7539}" destId="{ED252811-E38F-4C95-8C9D-7BD13906C87A}" srcOrd="1" destOrd="0" presId="urn:microsoft.com/office/officeart/2005/8/layout/process1"/>
    <dgm:cxn modelId="{918A15AC-C556-4112-A416-3F18116C0F91}" type="presOf" srcId="{26B6D90F-2958-4311-A730-4471F23C569D}" destId="{A1D7665F-1C41-4176-AEFD-A61D518A9D19}" srcOrd="0" destOrd="0" presId="urn:microsoft.com/office/officeart/2005/8/layout/process1"/>
    <dgm:cxn modelId="{38A5C84A-8B01-488A-87FA-71F26FCF95B3}" type="presOf" srcId="{9A0898E0-5F30-4E39-981C-D92D460C0947}" destId="{056B94D6-66C8-4C8B-AEA9-5AD2596B9385}" srcOrd="0" destOrd="0" presId="urn:microsoft.com/office/officeart/2005/8/layout/process1"/>
    <dgm:cxn modelId="{8C0769E3-1BDC-4A0D-B93F-E750451E3C73}" type="presOf" srcId="{3E48502B-D418-4EA6-B755-A6780B802EB2}" destId="{6B0ADAF8-0BF1-457F-A7E1-4C2F9673CF1B}" srcOrd="0" destOrd="0" presId="urn:microsoft.com/office/officeart/2005/8/layout/process1"/>
    <dgm:cxn modelId="{D50AED12-03D8-47AF-8522-FB23E38D3BCB}" srcId="{9A0898E0-5F30-4E39-981C-D92D460C0947}" destId="{533BD49F-6858-474C-800F-E009B8D89A05}" srcOrd="0" destOrd="0" parTransId="{F066D2D7-0517-4C05-821E-C7A6EDFFDB98}" sibTransId="{AEAE74CC-9D55-4B98-B531-2079BBD45EBC}"/>
    <dgm:cxn modelId="{3FD68C6C-9F37-4A65-9B71-B002A4E1DE64}" srcId="{9A0898E0-5F30-4E39-981C-D92D460C0947}" destId="{26B6D90F-2958-4311-A730-4471F23C569D}" srcOrd="2" destOrd="0" parTransId="{00F8BBD2-32D3-4CA6-BECF-0EC7FBA21B91}" sibTransId="{C078E617-0602-440E-ABB7-C6A3F40FAA2A}"/>
    <dgm:cxn modelId="{8A98FDA8-8BCD-4E3A-AF64-D96C9EBA4615}" type="presOf" srcId="{5D27009B-F4AE-423A-89C7-A326CFFC7539}" destId="{F8A419A8-9935-47FD-84B3-5BF9E33FB653}" srcOrd="0" destOrd="0" presId="urn:microsoft.com/office/officeart/2005/8/layout/process1"/>
    <dgm:cxn modelId="{CA018207-D836-4EBB-B777-53A83800B680}" type="presOf" srcId="{AEAE74CC-9D55-4B98-B531-2079BBD45EBC}" destId="{181C4212-9E98-42B0-A9F7-381C5C10CB2C}" srcOrd="0" destOrd="0" presId="urn:microsoft.com/office/officeart/2005/8/layout/process1"/>
    <dgm:cxn modelId="{85D16557-D23B-4D6F-99A0-E8A9A81ED128}" type="presOf" srcId="{AEAE74CC-9D55-4B98-B531-2079BBD45EBC}" destId="{FCA7D366-615E-4248-BC4C-86CF2C9C16EA}" srcOrd="1" destOrd="0" presId="urn:microsoft.com/office/officeart/2005/8/layout/process1"/>
    <dgm:cxn modelId="{11CD0104-BD66-4DC7-8D05-4B90A51E3908}" type="presParOf" srcId="{056B94D6-66C8-4C8B-AEA9-5AD2596B9385}" destId="{1483F648-CDB4-4E53-B09B-611AE0B07315}" srcOrd="0" destOrd="0" presId="urn:microsoft.com/office/officeart/2005/8/layout/process1"/>
    <dgm:cxn modelId="{E4C52277-A6DC-44F2-A18C-39D605DD3495}" type="presParOf" srcId="{056B94D6-66C8-4C8B-AEA9-5AD2596B9385}" destId="{181C4212-9E98-42B0-A9F7-381C5C10CB2C}" srcOrd="1" destOrd="0" presId="urn:microsoft.com/office/officeart/2005/8/layout/process1"/>
    <dgm:cxn modelId="{CAECE99E-0725-4FBA-A916-001A5A82EC18}" type="presParOf" srcId="{181C4212-9E98-42B0-A9F7-381C5C10CB2C}" destId="{FCA7D366-615E-4248-BC4C-86CF2C9C16EA}" srcOrd="0" destOrd="0" presId="urn:microsoft.com/office/officeart/2005/8/layout/process1"/>
    <dgm:cxn modelId="{F867B6F8-589D-401E-8124-8FFCA6315DD6}" type="presParOf" srcId="{056B94D6-66C8-4C8B-AEA9-5AD2596B9385}" destId="{6B0ADAF8-0BF1-457F-A7E1-4C2F9673CF1B}" srcOrd="2" destOrd="0" presId="urn:microsoft.com/office/officeart/2005/8/layout/process1"/>
    <dgm:cxn modelId="{F7C71072-D829-48FC-9FA5-F95388C518ED}" type="presParOf" srcId="{056B94D6-66C8-4C8B-AEA9-5AD2596B9385}" destId="{F8A419A8-9935-47FD-84B3-5BF9E33FB653}" srcOrd="3" destOrd="0" presId="urn:microsoft.com/office/officeart/2005/8/layout/process1"/>
    <dgm:cxn modelId="{58C194BB-6C01-4C63-85F6-4B171EC7DBE3}" type="presParOf" srcId="{F8A419A8-9935-47FD-84B3-5BF9E33FB653}" destId="{ED252811-E38F-4C95-8C9D-7BD13906C87A}" srcOrd="0" destOrd="0" presId="urn:microsoft.com/office/officeart/2005/8/layout/process1"/>
    <dgm:cxn modelId="{D12A7056-0523-46C0-8DCA-481A294EC5AB}" type="presParOf" srcId="{056B94D6-66C8-4C8B-AEA9-5AD2596B9385}" destId="{A1D7665F-1C41-4176-AEFD-A61D518A9D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D4DC5-F6F2-49A7-97FC-B7A4A59577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0AA3D-6980-4334-B185-3B2DD6D65175}">
      <dgm:prSet phldrT="[Text]"/>
      <dgm:spPr/>
      <dgm:t>
        <a:bodyPr/>
        <a:lstStyle/>
        <a:p>
          <a:r>
            <a:rPr lang="en-US" dirty="0" smtClean="0"/>
            <a:t>Linguistic</a:t>
          </a:r>
          <a:endParaRPr lang="en-US" dirty="0"/>
        </a:p>
      </dgm:t>
    </dgm:pt>
    <dgm:pt modelId="{41C1D028-9004-49E0-B800-614E90F9532A}" type="parTrans" cxnId="{93FF225A-2C01-46E9-9740-24AD82863638}">
      <dgm:prSet/>
      <dgm:spPr/>
      <dgm:t>
        <a:bodyPr/>
        <a:lstStyle/>
        <a:p>
          <a:endParaRPr lang="en-US"/>
        </a:p>
      </dgm:t>
    </dgm:pt>
    <dgm:pt modelId="{5487EEB1-CB1F-4E7E-A406-43D052293AB2}" type="sibTrans" cxnId="{93FF225A-2C01-46E9-9740-24AD82863638}">
      <dgm:prSet/>
      <dgm:spPr/>
      <dgm:t>
        <a:bodyPr/>
        <a:lstStyle/>
        <a:p>
          <a:endParaRPr lang="en-US"/>
        </a:p>
      </dgm:t>
    </dgm:pt>
    <dgm:pt modelId="{C0488977-7CDF-4D45-BC7C-C5EA3B240AC6}">
      <dgm:prSet phldrT="[Text]"/>
      <dgm:spPr/>
      <dgm:t>
        <a:bodyPr/>
        <a:lstStyle/>
        <a:p>
          <a:r>
            <a:rPr lang="en-US" dirty="0" err="1" smtClean="0"/>
            <a:t>Ruhlen</a:t>
          </a:r>
          <a:r>
            <a:rPr lang="en-US" dirty="0" smtClean="0"/>
            <a:t> database of phonemic presence/</a:t>
          </a:r>
          <a:r>
            <a:rPr lang="en-US" dirty="0" err="1" smtClean="0"/>
            <a:t>absense</a:t>
          </a:r>
          <a:endParaRPr lang="en-US" dirty="0"/>
        </a:p>
      </dgm:t>
    </dgm:pt>
    <dgm:pt modelId="{31BC0EDD-B950-44CC-8022-7188EACDFE9F}" type="parTrans" cxnId="{5E1F876D-E165-4A7D-9568-4FC78C4B84C2}">
      <dgm:prSet/>
      <dgm:spPr/>
      <dgm:t>
        <a:bodyPr/>
        <a:lstStyle/>
        <a:p>
          <a:endParaRPr lang="en-US"/>
        </a:p>
      </dgm:t>
    </dgm:pt>
    <dgm:pt modelId="{5ECB23F7-A5A6-4747-A7B4-2553B27E5A49}" type="sibTrans" cxnId="{5E1F876D-E165-4A7D-9568-4FC78C4B84C2}">
      <dgm:prSet/>
      <dgm:spPr/>
      <dgm:t>
        <a:bodyPr/>
        <a:lstStyle/>
        <a:p>
          <a:endParaRPr lang="en-US"/>
        </a:p>
      </dgm:t>
    </dgm:pt>
    <dgm:pt modelId="{593C7222-6EE5-4938-B428-5E267D02B17C}">
      <dgm:prSet phldrT="[Text]"/>
      <dgm:spPr/>
      <dgm:t>
        <a:bodyPr/>
        <a:lstStyle/>
        <a:p>
          <a:r>
            <a:rPr lang="en-US" dirty="0" smtClean="0"/>
            <a:t>728 phonemes</a:t>
          </a:r>
          <a:endParaRPr lang="en-US" dirty="0"/>
        </a:p>
      </dgm:t>
    </dgm:pt>
    <dgm:pt modelId="{5B0205AB-19FC-41C8-9B02-5885B25F056A}" type="parTrans" cxnId="{81920C2F-E719-4ADC-9887-90DEAD66F62A}">
      <dgm:prSet/>
      <dgm:spPr/>
      <dgm:t>
        <a:bodyPr/>
        <a:lstStyle/>
        <a:p>
          <a:endParaRPr lang="en-US"/>
        </a:p>
      </dgm:t>
    </dgm:pt>
    <dgm:pt modelId="{E3CB97E6-3E27-4F30-9977-FDD936AF61BA}" type="sibTrans" cxnId="{81920C2F-E719-4ADC-9887-90DEAD66F62A}">
      <dgm:prSet/>
      <dgm:spPr/>
      <dgm:t>
        <a:bodyPr/>
        <a:lstStyle/>
        <a:p>
          <a:endParaRPr lang="en-US"/>
        </a:p>
      </dgm:t>
    </dgm:pt>
    <dgm:pt modelId="{F8AFBB15-0407-4299-9BB5-B5E663ED3BC9}">
      <dgm:prSet phldrT="[Text]"/>
      <dgm:spPr/>
      <dgm:t>
        <a:bodyPr/>
        <a:lstStyle/>
        <a:p>
          <a:r>
            <a:rPr lang="en-US" dirty="0" smtClean="0"/>
            <a:t>Economic</a:t>
          </a:r>
          <a:endParaRPr lang="en-US" dirty="0"/>
        </a:p>
      </dgm:t>
    </dgm:pt>
    <dgm:pt modelId="{CC14B63E-CC20-45AE-B7B9-0587FF0298F6}" type="parTrans" cxnId="{F2E7AC64-05B4-4C93-BD2E-393BAEA3FC54}">
      <dgm:prSet/>
      <dgm:spPr/>
      <dgm:t>
        <a:bodyPr/>
        <a:lstStyle/>
        <a:p>
          <a:endParaRPr lang="en-US"/>
        </a:p>
      </dgm:t>
    </dgm:pt>
    <dgm:pt modelId="{19CFA71F-7F17-47B2-8F0B-1DCF62102A02}" type="sibTrans" cxnId="{F2E7AC64-05B4-4C93-BD2E-393BAEA3FC54}">
      <dgm:prSet/>
      <dgm:spPr/>
      <dgm:t>
        <a:bodyPr/>
        <a:lstStyle/>
        <a:p>
          <a:endParaRPr lang="en-US"/>
        </a:p>
      </dgm:t>
    </dgm:pt>
    <dgm:pt modelId="{B38E2F09-42B7-4D48-8A86-677E6C857227}">
      <dgm:prSet phldrT="[Text]"/>
      <dgm:spPr/>
      <dgm:t>
        <a:bodyPr/>
        <a:lstStyle/>
        <a:p>
          <a:r>
            <a:rPr lang="en-US" dirty="0" smtClean="0"/>
            <a:t>Historical per capita GDP data from 1 AD to present</a:t>
          </a:r>
          <a:endParaRPr lang="en-US" dirty="0"/>
        </a:p>
      </dgm:t>
    </dgm:pt>
    <dgm:pt modelId="{E374E306-7193-42ED-B879-5DEDBE3A930F}" type="parTrans" cxnId="{C413F42B-E3A1-47C8-B64E-481B59BFA2AA}">
      <dgm:prSet/>
      <dgm:spPr/>
      <dgm:t>
        <a:bodyPr/>
        <a:lstStyle/>
        <a:p>
          <a:endParaRPr lang="en-US"/>
        </a:p>
      </dgm:t>
    </dgm:pt>
    <dgm:pt modelId="{0CBC2011-95AA-4F5D-BB8A-E597503A9A95}" type="sibTrans" cxnId="{C413F42B-E3A1-47C8-B64E-481B59BFA2AA}">
      <dgm:prSet/>
      <dgm:spPr/>
      <dgm:t>
        <a:bodyPr/>
        <a:lstStyle/>
        <a:p>
          <a:endParaRPr lang="en-US"/>
        </a:p>
      </dgm:t>
    </dgm:pt>
    <dgm:pt modelId="{3A4DA393-C2C9-4668-84F2-E18D1F553105}">
      <dgm:prSet phldrT="[Text]"/>
      <dgm:spPr/>
      <dgm:t>
        <a:bodyPr/>
        <a:lstStyle/>
        <a:p>
          <a:r>
            <a:rPr lang="en-US" dirty="0" smtClean="0"/>
            <a:t>Complete 1950-2008 income data for 115 countries</a:t>
          </a:r>
          <a:endParaRPr lang="en-US" dirty="0"/>
        </a:p>
      </dgm:t>
    </dgm:pt>
    <dgm:pt modelId="{90957494-B621-4880-B495-B349BB6AF418}" type="parTrans" cxnId="{E39A7506-88CA-4B75-936D-A1EBD03D8307}">
      <dgm:prSet/>
      <dgm:spPr/>
      <dgm:t>
        <a:bodyPr/>
        <a:lstStyle/>
        <a:p>
          <a:endParaRPr lang="en-US"/>
        </a:p>
      </dgm:t>
    </dgm:pt>
    <dgm:pt modelId="{C46AF536-578A-4CFF-BDAE-8C33D7F3F9A8}" type="sibTrans" cxnId="{E39A7506-88CA-4B75-936D-A1EBD03D8307}">
      <dgm:prSet/>
      <dgm:spPr/>
      <dgm:t>
        <a:bodyPr/>
        <a:lstStyle/>
        <a:p>
          <a:endParaRPr lang="en-US"/>
        </a:p>
      </dgm:t>
    </dgm:pt>
    <dgm:pt modelId="{341ED118-F7C5-400F-BE41-3D69C24A733D}">
      <dgm:prSet phldrT="[Text]"/>
      <dgm:spPr/>
      <dgm:t>
        <a:bodyPr/>
        <a:lstStyle/>
        <a:p>
          <a:r>
            <a:rPr lang="en-US" dirty="0" smtClean="0"/>
            <a:t>Geographic</a:t>
          </a:r>
          <a:endParaRPr lang="en-US" dirty="0"/>
        </a:p>
      </dgm:t>
    </dgm:pt>
    <dgm:pt modelId="{82EFF608-E888-4AEA-B188-6FD14FD36B12}" type="parTrans" cxnId="{B4C586FC-6335-42B3-B302-F79FACCA0322}">
      <dgm:prSet/>
      <dgm:spPr/>
      <dgm:t>
        <a:bodyPr/>
        <a:lstStyle/>
        <a:p>
          <a:endParaRPr lang="en-US"/>
        </a:p>
      </dgm:t>
    </dgm:pt>
    <dgm:pt modelId="{20C4B481-F10A-4526-89D4-F55960669C9B}" type="sibTrans" cxnId="{B4C586FC-6335-42B3-B302-F79FACCA0322}">
      <dgm:prSet/>
      <dgm:spPr/>
      <dgm:t>
        <a:bodyPr/>
        <a:lstStyle/>
        <a:p>
          <a:endParaRPr lang="en-US"/>
        </a:p>
      </dgm:t>
    </dgm:pt>
    <dgm:pt modelId="{5C2FDDEE-A21B-43E9-982A-4E2CF9394A27}">
      <dgm:prSet phldrT="[Text]"/>
      <dgm:spPr/>
      <dgm:t>
        <a:bodyPr/>
        <a:lstStyle/>
        <a:p>
          <a:r>
            <a:rPr lang="en-US" dirty="0" smtClean="0"/>
            <a:t>Latitude and longitude for all countries</a:t>
          </a:r>
          <a:endParaRPr lang="en-US" dirty="0"/>
        </a:p>
      </dgm:t>
    </dgm:pt>
    <dgm:pt modelId="{EBDCC632-6157-4C64-9276-512FC6AFDFEA}" type="parTrans" cxnId="{6F75EE3C-936A-4E99-8F2D-486C4E987135}">
      <dgm:prSet/>
      <dgm:spPr/>
      <dgm:t>
        <a:bodyPr/>
        <a:lstStyle/>
        <a:p>
          <a:endParaRPr lang="en-US"/>
        </a:p>
      </dgm:t>
    </dgm:pt>
    <dgm:pt modelId="{9E55B058-E771-4BE7-B3AC-2556033F5A65}" type="sibTrans" cxnId="{6F75EE3C-936A-4E99-8F2D-486C4E987135}">
      <dgm:prSet/>
      <dgm:spPr/>
      <dgm:t>
        <a:bodyPr/>
        <a:lstStyle/>
        <a:p>
          <a:endParaRPr lang="en-US"/>
        </a:p>
      </dgm:t>
    </dgm:pt>
    <dgm:pt modelId="{B9B6809C-A7C9-4E12-A718-7349EB627830}">
      <dgm:prSet phldrT="[Text]"/>
      <dgm:spPr/>
      <dgm:t>
        <a:bodyPr/>
        <a:lstStyle/>
        <a:p>
          <a:r>
            <a:rPr lang="en-US" dirty="0" smtClean="0"/>
            <a:t>Source: Google</a:t>
          </a:r>
          <a:endParaRPr lang="en-US" dirty="0"/>
        </a:p>
      </dgm:t>
    </dgm:pt>
    <dgm:pt modelId="{BF63E28F-53D6-4744-9E59-E15D23818C11}" type="parTrans" cxnId="{BA3E1EB7-BDB2-4E10-BD23-5EB763BF0B77}">
      <dgm:prSet/>
      <dgm:spPr/>
      <dgm:t>
        <a:bodyPr/>
        <a:lstStyle/>
        <a:p>
          <a:endParaRPr lang="en-US"/>
        </a:p>
      </dgm:t>
    </dgm:pt>
    <dgm:pt modelId="{39B7B393-53C3-4733-9453-1F2926E073C9}" type="sibTrans" cxnId="{BA3E1EB7-BDB2-4E10-BD23-5EB763BF0B77}">
      <dgm:prSet/>
      <dgm:spPr/>
      <dgm:t>
        <a:bodyPr/>
        <a:lstStyle/>
        <a:p>
          <a:endParaRPr lang="en-US"/>
        </a:p>
      </dgm:t>
    </dgm:pt>
    <dgm:pt modelId="{486381EC-3AB3-4FE1-9CED-CBB23E53D5F6}">
      <dgm:prSet phldrT="[Text]"/>
      <dgm:spPr/>
      <dgm:t>
        <a:bodyPr/>
        <a:lstStyle/>
        <a:p>
          <a:r>
            <a:rPr lang="en-US" dirty="0" smtClean="0"/>
            <a:t>2,082 languages</a:t>
          </a:r>
          <a:endParaRPr lang="en-US" dirty="0"/>
        </a:p>
      </dgm:t>
    </dgm:pt>
    <dgm:pt modelId="{543342DC-84B6-4F01-BB7D-081E5FF292D5}" type="parTrans" cxnId="{7C8337D6-6070-4661-A3A1-B4C24FBE6505}">
      <dgm:prSet/>
      <dgm:spPr/>
      <dgm:t>
        <a:bodyPr/>
        <a:lstStyle/>
        <a:p>
          <a:endParaRPr lang="en-US"/>
        </a:p>
      </dgm:t>
    </dgm:pt>
    <dgm:pt modelId="{DEA6CBFE-2A13-494C-A894-FA14F8F03057}" type="sibTrans" cxnId="{7C8337D6-6070-4661-A3A1-B4C24FBE6505}">
      <dgm:prSet/>
      <dgm:spPr/>
      <dgm:t>
        <a:bodyPr/>
        <a:lstStyle/>
        <a:p>
          <a:endParaRPr lang="en-US"/>
        </a:p>
      </dgm:t>
    </dgm:pt>
    <dgm:pt modelId="{EC77F2B4-F299-4192-AADB-1A26096B9853}">
      <dgm:prSet phldrT="[Text]"/>
      <dgm:spPr/>
      <dgm:t>
        <a:bodyPr/>
        <a:lstStyle/>
        <a:p>
          <a:r>
            <a:rPr lang="en-US" dirty="0" smtClean="0"/>
            <a:t>Source: </a:t>
          </a:r>
          <a:r>
            <a:rPr lang="en-US" dirty="0" err="1" smtClean="0"/>
            <a:t>Creanza</a:t>
          </a:r>
          <a:r>
            <a:rPr lang="en-US" dirty="0" smtClean="0"/>
            <a:t> et al (2015) PNAS paper</a:t>
          </a:r>
          <a:endParaRPr lang="en-US" dirty="0"/>
        </a:p>
      </dgm:t>
    </dgm:pt>
    <dgm:pt modelId="{EFEA0A5B-F782-4849-A0DA-C63C396466F5}" type="parTrans" cxnId="{F8D36298-ECE5-454F-991A-062420B33202}">
      <dgm:prSet/>
      <dgm:spPr/>
      <dgm:t>
        <a:bodyPr/>
        <a:lstStyle/>
        <a:p>
          <a:endParaRPr lang="en-US"/>
        </a:p>
      </dgm:t>
    </dgm:pt>
    <dgm:pt modelId="{B0786FFC-5535-4A85-99A3-1058BF1CC2FC}" type="sibTrans" cxnId="{F8D36298-ECE5-454F-991A-062420B33202}">
      <dgm:prSet/>
      <dgm:spPr/>
      <dgm:t>
        <a:bodyPr/>
        <a:lstStyle/>
        <a:p>
          <a:endParaRPr lang="en-US"/>
        </a:p>
      </dgm:t>
    </dgm:pt>
    <dgm:pt modelId="{B462FE3F-D474-435D-AD16-8869DDF8C166}">
      <dgm:prSet phldrT="[Text]"/>
      <dgm:spPr/>
      <dgm:t>
        <a:bodyPr/>
        <a:lstStyle/>
        <a:p>
          <a:r>
            <a:rPr lang="en-US" dirty="0" smtClean="0"/>
            <a:t>Source: Maddison Project</a:t>
          </a:r>
          <a:endParaRPr lang="en-US" dirty="0"/>
        </a:p>
      </dgm:t>
    </dgm:pt>
    <dgm:pt modelId="{C46E2D99-8C89-467A-9076-E41D3F9BBFDC}" type="parTrans" cxnId="{0446AC03-3F62-4F80-8E2F-8AF7D6E949FB}">
      <dgm:prSet/>
      <dgm:spPr/>
      <dgm:t>
        <a:bodyPr/>
        <a:lstStyle/>
        <a:p>
          <a:endParaRPr lang="en-US"/>
        </a:p>
      </dgm:t>
    </dgm:pt>
    <dgm:pt modelId="{A874C3E1-CA90-4FFE-9D32-71192D27D096}" type="sibTrans" cxnId="{0446AC03-3F62-4F80-8E2F-8AF7D6E949FB}">
      <dgm:prSet/>
      <dgm:spPr/>
      <dgm:t>
        <a:bodyPr/>
        <a:lstStyle/>
        <a:p>
          <a:endParaRPr lang="en-US"/>
        </a:p>
      </dgm:t>
    </dgm:pt>
    <dgm:pt modelId="{01D61A30-FD5D-44FB-A812-912416B177A9}" type="pres">
      <dgm:prSet presAssocID="{B37D4DC5-F6F2-49A7-97FC-B7A4A595779B}" presName="Name0" presStyleCnt="0">
        <dgm:presLayoutVars>
          <dgm:dir/>
          <dgm:animLvl val="lvl"/>
          <dgm:resizeHandles val="exact"/>
        </dgm:presLayoutVars>
      </dgm:prSet>
      <dgm:spPr/>
    </dgm:pt>
    <dgm:pt modelId="{E83DCA97-E9DE-43F5-8440-4C7EAAF52A5B}" type="pres">
      <dgm:prSet presAssocID="{C850AA3D-6980-4334-B185-3B2DD6D65175}" presName="composite" presStyleCnt="0"/>
      <dgm:spPr/>
    </dgm:pt>
    <dgm:pt modelId="{7F0A6912-B3AC-4F7A-99E2-320973B075E6}" type="pres">
      <dgm:prSet presAssocID="{C850AA3D-6980-4334-B185-3B2DD6D651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2394ACD-C8A9-4A27-B6AD-F8DC62970FD5}" type="pres">
      <dgm:prSet presAssocID="{C850AA3D-6980-4334-B185-3B2DD6D651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D6FAD-7579-4FF3-9F56-C174A017CA36}" type="pres">
      <dgm:prSet presAssocID="{5487EEB1-CB1F-4E7E-A406-43D052293AB2}" presName="space" presStyleCnt="0"/>
      <dgm:spPr/>
    </dgm:pt>
    <dgm:pt modelId="{24C2E2D7-2A43-452F-9627-1223BAA88317}" type="pres">
      <dgm:prSet presAssocID="{F8AFBB15-0407-4299-9BB5-B5E663ED3BC9}" presName="composite" presStyleCnt="0"/>
      <dgm:spPr/>
    </dgm:pt>
    <dgm:pt modelId="{716B5D7A-8102-4BA0-B876-10082770ECC9}" type="pres">
      <dgm:prSet presAssocID="{F8AFBB15-0407-4299-9BB5-B5E663ED3B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175C57-B985-4219-83F3-4097179E7CF1}" type="pres">
      <dgm:prSet presAssocID="{F8AFBB15-0407-4299-9BB5-B5E663ED3BC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22BDC-E797-4FA6-B54E-E0D914DF03F3}" type="pres">
      <dgm:prSet presAssocID="{19CFA71F-7F17-47B2-8F0B-1DCF62102A02}" presName="space" presStyleCnt="0"/>
      <dgm:spPr/>
    </dgm:pt>
    <dgm:pt modelId="{8BDB9C41-97EC-4944-931E-56187184D553}" type="pres">
      <dgm:prSet presAssocID="{341ED118-F7C5-400F-BE41-3D69C24A733D}" presName="composite" presStyleCnt="0"/>
      <dgm:spPr/>
    </dgm:pt>
    <dgm:pt modelId="{DD39F8E9-A9AB-4465-AE60-6CB81B9D447F}" type="pres">
      <dgm:prSet presAssocID="{341ED118-F7C5-400F-BE41-3D69C24A73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EA0C0-1CC3-45F4-9F71-90BDA6E2EDA8}" type="pres">
      <dgm:prSet presAssocID="{341ED118-F7C5-400F-BE41-3D69C24A733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B43D2-B303-4C44-9A53-F9F4F458019D}" type="presOf" srcId="{B462FE3F-D474-435D-AD16-8869DDF8C166}" destId="{D5175C57-B985-4219-83F3-4097179E7CF1}" srcOrd="0" destOrd="2" presId="urn:microsoft.com/office/officeart/2005/8/layout/hList1"/>
    <dgm:cxn modelId="{BA3E1EB7-BDB2-4E10-BD23-5EB763BF0B77}" srcId="{341ED118-F7C5-400F-BE41-3D69C24A733D}" destId="{B9B6809C-A7C9-4E12-A718-7349EB627830}" srcOrd="1" destOrd="0" parTransId="{BF63E28F-53D6-4744-9E59-E15D23818C11}" sibTransId="{39B7B393-53C3-4733-9453-1F2926E073C9}"/>
    <dgm:cxn modelId="{81920C2F-E719-4ADC-9887-90DEAD66F62A}" srcId="{C850AA3D-6980-4334-B185-3B2DD6D65175}" destId="{593C7222-6EE5-4938-B428-5E267D02B17C}" srcOrd="2" destOrd="0" parTransId="{5B0205AB-19FC-41C8-9B02-5885B25F056A}" sibTransId="{E3CB97E6-3E27-4F30-9977-FDD936AF61BA}"/>
    <dgm:cxn modelId="{6081A015-E5A3-42D2-AF73-D8B054E23D15}" type="presOf" srcId="{F8AFBB15-0407-4299-9BB5-B5E663ED3BC9}" destId="{716B5D7A-8102-4BA0-B876-10082770ECC9}" srcOrd="0" destOrd="0" presId="urn:microsoft.com/office/officeart/2005/8/layout/hList1"/>
    <dgm:cxn modelId="{B9B2C610-2E80-44E2-8718-CB8F53650940}" type="presOf" srcId="{EC77F2B4-F299-4192-AADB-1A26096B9853}" destId="{C2394ACD-C8A9-4A27-B6AD-F8DC62970FD5}" srcOrd="0" destOrd="3" presId="urn:microsoft.com/office/officeart/2005/8/layout/hList1"/>
    <dgm:cxn modelId="{3F705A50-8799-49FF-806B-0C8D956CB64B}" type="presOf" srcId="{341ED118-F7C5-400F-BE41-3D69C24A733D}" destId="{DD39F8E9-A9AB-4465-AE60-6CB81B9D447F}" srcOrd="0" destOrd="0" presId="urn:microsoft.com/office/officeart/2005/8/layout/hList1"/>
    <dgm:cxn modelId="{BCE6F15E-2631-4C82-970B-6D676F537E90}" type="presOf" srcId="{3A4DA393-C2C9-4668-84F2-E18D1F553105}" destId="{D5175C57-B985-4219-83F3-4097179E7CF1}" srcOrd="0" destOrd="1" presId="urn:microsoft.com/office/officeart/2005/8/layout/hList1"/>
    <dgm:cxn modelId="{B4C586FC-6335-42B3-B302-F79FACCA0322}" srcId="{B37D4DC5-F6F2-49A7-97FC-B7A4A595779B}" destId="{341ED118-F7C5-400F-BE41-3D69C24A733D}" srcOrd="2" destOrd="0" parTransId="{82EFF608-E888-4AEA-B188-6FD14FD36B12}" sibTransId="{20C4B481-F10A-4526-89D4-F55960669C9B}"/>
    <dgm:cxn modelId="{F8D36298-ECE5-454F-991A-062420B33202}" srcId="{C850AA3D-6980-4334-B185-3B2DD6D65175}" destId="{EC77F2B4-F299-4192-AADB-1A26096B9853}" srcOrd="3" destOrd="0" parTransId="{EFEA0A5B-F782-4849-A0DA-C63C396466F5}" sibTransId="{B0786FFC-5535-4A85-99A3-1058BF1CC2FC}"/>
    <dgm:cxn modelId="{F1A3FCD1-C056-464F-81E6-D479CDCE120E}" type="presOf" srcId="{5C2FDDEE-A21B-43E9-982A-4E2CF9394A27}" destId="{6C6EA0C0-1CC3-45F4-9F71-90BDA6E2EDA8}" srcOrd="0" destOrd="0" presId="urn:microsoft.com/office/officeart/2005/8/layout/hList1"/>
    <dgm:cxn modelId="{7C8337D6-6070-4661-A3A1-B4C24FBE6505}" srcId="{C850AA3D-6980-4334-B185-3B2DD6D65175}" destId="{486381EC-3AB3-4FE1-9CED-CBB23E53D5F6}" srcOrd="1" destOrd="0" parTransId="{543342DC-84B6-4F01-BB7D-081E5FF292D5}" sibTransId="{DEA6CBFE-2A13-494C-A894-FA14F8F03057}"/>
    <dgm:cxn modelId="{6F75EE3C-936A-4E99-8F2D-486C4E987135}" srcId="{341ED118-F7C5-400F-BE41-3D69C24A733D}" destId="{5C2FDDEE-A21B-43E9-982A-4E2CF9394A27}" srcOrd="0" destOrd="0" parTransId="{EBDCC632-6157-4C64-9276-512FC6AFDFEA}" sibTransId="{9E55B058-E771-4BE7-B3AC-2556033F5A65}"/>
    <dgm:cxn modelId="{E208B6BA-1B14-46B4-B96A-611D26E79F1D}" type="presOf" srcId="{C850AA3D-6980-4334-B185-3B2DD6D65175}" destId="{7F0A6912-B3AC-4F7A-99E2-320973B075E6}" srcOrd="0" destOrd="0" presId="urn:microsoft.com/office/officeart/2005/8/layout/hList1"/>
    <dgm:cxn modelId="{6D0B43AB-C3D7-479B-8F9F-B67E83D3C985}" type="presOf" srcId="{486381EC-3AB3-4FE1-9CED-CBB23E53D5F6}" destId="{C2394ACD-C8A9-4A27-B6AD-F8DC62970FD5}" srcOrd="0" destOrd="1" presId="urn:microsoft.com/office/officeart/2005/8/layout/hList1"/>
    <dgm:cxn modelId="{8D035542-DE83-4174-81FC-1AFE956D7A55}" type="presOf" srcId="{B38E2F09-42B7-4D48-8A86-677E6C857227}" destId="{D5175C57-B985-4219-83F3-4097179E7CF1}" srcOrd="0" destOrd="0" presId="urn:microsoft.com/office/officeart/2005/8/layout/hList1"/>
    <dgm:cxn modelId="{5E1F876D-E165-4A7D-9568-4FC78C4B84C2}" srcId="{C850AA3D-6980-4334-B185-3B2DD6D65175}" destId="{C0488977-7CDF-4D45-BC7C-C5EA3B240AC6}" srcOrd="0" destOrd="0" parTransId="{31BC0EDD-B950-44CC-8022-7188EACDFE9F}" sibTransId="{5ECB23F7-A5A6-4747-A7B4-2553B27E5A49}"/>
    <dgm:cxn modelId="{C20AEF82-E072-4F85-85F3-8F9A685EFC00}" type="presOf" srcId="{B9B6809C-A7C9-4E12-A718-7349EB627830}" destId="{6C6EA0C0-1CC3-45F4-9F71-90BDA6E2EDA8}" srcOrd="0" destOrd="1" presId="urn:microsoft.com/office/officeart/2005/8/layout/hList1"/>
    <dgm:cxn modelId="{E39A7506-88CA-4B75-936D-A1EBD03D8307}" srcId="{F8AFBB15-0407-4299-9BB5-B5E663ED3BC9}" destId="{3A4DA393-C2C9-4668-84F2-E18D1F553105}" srcOrd="1" destOrd="0" parTransId="{90957494-B621-4880-B495-B349BB6AF418}" sibTransId="{C46AF536-578A-4CFF-BDAE-8C33D7F3F9A8}"/>
    <dgm:cxn modelId="{F2E7AC64-05B4-4C93-BD2E-393BAEA3FC54}" srcId="{B37D4DC5-F6F2-49A7-97FC-B7A4A595779B}" destId="{F8AFBB15-0407-4299-9BB5-B5E663ED3BC9}" srcOrd="1" destOrd="0" parTransId="{CC14B63E-CC20-45AE-B7B9-0587FF0298F6}" sibTransId="{19CFA71F-7F17-47B2-8F0B-1DCF62102A02}"/>
    <dgm:cxn modelId="{03DBEAA8-B8E1-4F2A-B2AA-E670E3CAB03F}" type="presOf" srcId="{B37D4DC5-F6F2-49A7-97FC-B7A4A595779B}" destId="{01D61A30-FD5D-44FB-A812-912416B177A9}" srcOrd="0" destOrd="0" presId="urn:microsoft.com/office/officeart/2005/8/layout/hList1"/>
    <dgm:cxn modelId="{0446AC03-3F62-4F80-8E2F-8AF7D6E949FB}" srcId="{F8AFBB15-0407-4299-9BB5-B5E663ED3BC9}" destId="{B462FE3F-D474-435D-AD16-8869DDF8C166}" srcOrd="2" destOrd="0" parTransId="{C46E2D99-8C89-467A-9076-E41D3F9BBFDC}" sibTransId="{A874C3E1-CA90-4FFE-9D32-71192D27D096}"/>
    <dgm:cxn modelId="{BF3B2CAA-F13B-40F4-8876-241FA49999FE}" type="presOf" srcId="{593C7222-6EE5-4938-B428-5E267D02B17C}" destId="{C2394ACD-C8A9-4A27-B6AD-F8DC62970FD5}" srcOrd="0" destOrd="2" presId="urn:microsoft.com/office/officeart/2005/8/layout/hList1"/>
    <dgm:cxn modelId="{93FF225A-2C01-46E9-9740-24AD82863638}" srcId="{B37D4DC5-F6F2-49A7-97FC-B7A4A595779B}" destId="{C850AA3D-6980-4334-B185-3B2DD6D65175}" srcOrd="0" destOrd="0" parTransId="{41C1D028-9004-49E0-B800-614E90F9532A}" sibTransId="{5487EEB1-CB1F-4E7E-A406-43D052293AB2}"/>
    <dgm:cxn modelId="{E5D9866D-123A-4E9D-9AA5-37AA4D974D8E}" type="presOf" srcId="{C0488977-7CDF-4D45-BC7C-C5EA3B240AC6}" destId="{C2394ACD-C8A9-4A27-B6AD-F8DC62970FD5}" srcOrd="0" destOrd="0" presId="urn:microsoft.com/office/officeart/2005/8/layout/hList1"/>
    <dgm:cxn modelId="{C413F42B-E3A1-47C8-B64E-481B59BFA2AA}" srcId="{F8AFBB15-0407-4299-9BB5-B5E663ED3BC9}" destId="{B38E2F09-42B7-4D48-8A86-677E6C857227}" srcOrd="0" destOrd="0" parTransId="{E374E306-7193-42ED-B879-5DEDBE3A930F}" sibTransId="{0CBC2011-95AA-4F5D-BB8A-E597503A9A95}"/>
    <dgm:cxn modelId="{A8405CDD-F052-4D59-82DD-F58C784BDDED}" type="presParOf" srcId="{01D61A30-FD5D-44FB-A812-912416B177A9}" destId="{E83DCA97-E9DE-43F5-8440-4C7EAAF52A5B}" srcOrd="0" destOrd="0" presId="urn:microsoft.com/office/officeart/2005/8/layout/hList1"/>
    <dgm:cxn modelId="{5CBE710A-0954-46E2-B4DB-A3E2855890EF}" type="presParOf" srcId="{E83DCA97-E9DE-43F5-8440-4C7EAAF52A5B}" destId="{7F0A6912-B3AC-4F7A-99E2-320973B075E6}" srcOrd="0" destOrd="0" presId="urn:microsoft.com/office/officeart/2005/8/layout/hList1"/>
    <dgm:cxn modelId="{E4C1AD6D-82D6-4A3E-82A1-FFA34B9005C9}" type="presParOf" srcId="{E83DCA97-E9DE-43F5-8440-4C7EAAF52A5B}" destId="{C2394ACD-C8A9-4A27-B6AD-F8DC62970FD5}" srcOrd="1" destOrd="0" presId="urn:microsoft.com/office/officeart/2005/8/layout/hList1"/>
    <dgm:cxn modelId="{CFC7BFB8-4304-4ADE-9E5B-9717208BAD4F}" type="presParOf" srcId="{01D61A30-FD5D-44FB-A812-912416B177A9}" destId="{BF1D6FAD-7579-4FF3-9F56-C174A017CA36}" srcOrd="1" destOrd="0" presId="urn:microsoft.com/office/officeart/2005/8/layout/hList1"/>
    <dgm:cxn modelId="{CE74C824-F3FD-4D11-9574-9E4AFA0957B4}" type="presParOf" srcId="{01D61A30-FD5D-44FB-A812-912416B177A9}" destId="{24C2E2D7-2A43-452F-9627-1223BAA88317}" srcOrd="2" destOrd="0" presId="urn:microsoft.com/office/officeart/2005/8/layout/hList1"/>
    <dgm:cxn modelId="{D859A983-FD29-4014-9049-3C449CE2B3AC}" type="presParOf" srcId="{24C2E2D7-2A43-452F-9627-1223BAA88317}" destId="{716B5D7A-8102-4BA0-B876-10082770ECC9}" srcOrd="0" destOrd="0" presId="urn:microsoft.com/office/officeart/2005/8/layout/hList1"/>
    <dgm:cxn modelId="{BD47B668-5C91-499E-853C-36249A28A9B7}" type="presParOf" srcId="{24C2E2D7-2A43-452F-9627-1223BAA88317}" destId="{D5175C57-B985-4219-83F3-4097179E7CF1}" srcOrd="1" destOrd="0" presId="urn:microsoft.com/office/officeart/2005/8/layout/hList1"/>
    <dgm:cxn modelId="{68929FB7-4E4E-4AD8-8DD9-5EFAE4897418}" type="presParOf" srcId="{01D61A30-FD5D-44FB-A812-912416B177A9}" destId="{8D522BDC-E797-4FA6-B54E-E0D914DF03F3}" srcOrd="3" destOrd="0" presId="urn:microsoft.com/office/officeart/2005/8/layout/hList1"/>
    <dgm:cxn modelId="{40D36C1C-AA87-4348-81F8-33818F2EEF94}" type="presParOf" srcId="{01D61A30-FD5D-44FB-A812-912416B177A9}" destId="{8BDB9C41-97EC-4944-931E-56187184D553}" srcOrd="4" destOrd="0" presId="urn:microsoft.com/office/officeart/2005/8/layout/hList1"/>
    <dgm:cxn modelId="{B948E977-C845-4D4E-AD4D-3DECB3FB54B5}" type="presParOf" srcId="{8BDB9C41-97EC-4944-931E-56187184D553}" destId="{DD39F8E9-A9AB-4465-AE60-6CB81B9D447F}" srcOrd="0" destOrd="0" presId="urn:microsoft.com/office/officeart/2005/8/layout/hList1"/>
    <dgm:cxn modelId="{1CBBB4B3-910D-49E9-88E4-1F392231FA57}" type="presParOf" srcId="{8BDB9C41-97EC-4944-931E-56187184D553}" destId="{6C6EA0C0-1CC3-45F4-9F71-90BDA6E2E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F648-CDB4-4E53-B09B-611AE0B07315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Deeper patterns</a:t>
          </a:r>
          <a:endParaRPr lang="en-US" sz="2400" kern="1200" dirty="0"/>
        </a:p>
      </dsp:txBody>
      <dsp:txXfrm>
        <a:off x="44665" y="2106299"/>
        <a:ext cx="2060143" cy="1206068"/>
      </dsp:txXfrm>
    </dsp:sp>
    <dsp:sp modelId="{181C4212-9E98-42B0-A9F7-381C5C10CB2C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55850" y="2550475"/>
        <a:ext cx="316861" cy="317716"/>
      </dsp:txXfrm>
    </dsp:sp>
    <dsp:sp modelId="{6B0ADAF8-0BF1-457F-A7E1-4C2F9673CF1B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Proximate growth factors</a:t>
          </a:r>
          <a:endParaRPr lang="en-US" sz="2400" kern="1200" dirty="0"/>
        </a:p>
      </dsp:txBody>
      <dsp:txXfrm>
        <a:off x="3033928" y="2106299"/>
        <a:ext cx="2060143" cy="1206068"/>
      </dsp:txXfrm>
    </dsp:sp>
    <dsp:sp modelId="{F8A419A8-9935-47FD-84B3-5BF9E33FB65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45112" y="2550475"/>
        <a:ext cx="316861" cy="317716"/>
      </dsp:txXfrm>
    </dsp:sp>
    <dsp:sp modelId="{A1D7665F-1C41-4176-AEFD-A61D518A9D19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Development patterns</a:t>
          </a:r>
          <a:endParaRPr lang="en-US" sz="24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A6912-B3AC-4F7A-99E2-320973B075E6}">
      <dsp:nvSpPr>
        <dsp:cNvPr id="0" name=""/>
        <dsp:cNvSpPr/>
      </dsp:nvSpPr>
      <dsp:spPr>
        <a:xfrm>
          <a:off x="3286" y="134356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Linguistic</a:t>
          </a:r>
          <a:endParaRPr lang="en-US" sz="2500" kern="1200" dirty="0"/>
        </a:p>
      </dsp:txBody>
      <dsp:txXfrm>
        <a:off x="3286" y="134356"/>
        <a:ext cx="3203971" cy="720000"/>
      </dsp:txXfrm>
    </dsp:sp>
    <dsp:sp modelId="{C2394ACD-C8A9-4A27-B6AD-F8DC62970FD5}">
      <dsp:nvSpPr>
        <dsp:cNvPr id="0" name=""/>
        <dsp:cNvSpPr/>
      </dsp:nvSpPr>
      <dsp:spPr>
        <a:xfrm>
          <a:off x="3286" y="854356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Ruhlen</a:t>
          </a:r>
          <a:r>
            <a:rPr lang="en-US" sz="2500" kern="1200" dirty="0" smtClean="0"/>
            <a:t> database of phonemic presence/</a:t>
          </a:r>
          <a:r>
            <a:rPr lang="en-US" sz="2500" kern="1200" dirty="0" err="1" smtClean="0"/>
            <a:t>absense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2,082 languages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728 phonemes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Source: </a:t>
          </a:r>
          <a:r>
            <a:rPr lang="en-US" sz="2500" kern="1200" dirty="0" err="1" smtClean="0"/>
            <a:t>Creanza</a:t>
          </a:r>
          <a:r>
            <a:rPr lang="en-US" sz="2500" kern="1200" dirty="0" smtClean="0"/>
            <a:t> et al (2015) PNAS paper</a:t>
          </a:r>
          <a:endParaRPr lang="en-US" sz="2500" kern="1200" dirty="0"/>
        </a:p>
      </dsp:txBody>
      <dsp:txXfrm>
        <a:off x="3286" y="854356"/>
        <a:ext cx="3203971" cy="3362625"/>
      </dsp:txXfrm>
    </dsp:sp>
    <dsp:sp modelId="{716B5D7A-8102-4BA0-B876-10082770ECC9}">
      <dsp:nvSpPr>
        <dsp:cNvPr id="0" name=""/>
        <dsp:cNvSpPr/>
      </dsp:nvSpPr>
      <dsp:spPr>
        <a:xfrm>
          <a:off x="3655814" y="134356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Economic</a:t>
          </a:r>
          <a:endParaRPr lang="en-US" sz="2500" kern="1200" dirty="0"/>
        </a:p>
      </dsp:txBody>
      <dsp:txXfrm>
        <a:off x="3655814" y="134356"/>
        <a:ext cx="3203971" cy="720000"/>
      </dsp:txXfrm>
    </dsp:sp>
    <dsp:sp modelId="{D5175C57-B985-4219-83F3-4097179E7CF1}">
      <dsp:nvSpPr>
        <dsp:cNvPr id="0" name=""/>
        <dsp:cNvSpPr/>
      </dsp:nvSpPr>
      <dsp:spPr>
        <a:xfrm>
          <a:off x="3655814" y="854356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Historical per capita GDP data from 1 AD to present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Complete 1950-2008 income data for 115 countries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Source: Maddison Project</a:t>
          </a:r>
          <a:endParaRPr lang="en-US" sz="2500" kern="1200" dirty="0"/>
        </a:p>
      </dsp:txBody>
      <dsp:txXfrm>
        <a:off x="3655814" y="854356"/>
        <a:ext cx="3203971" cy="3362625"/>
      </dsp:txXfrm>
    </dsp:sp>
    <dsp:sp modelId="{DD39F8E9-A9AB-4465-AE60-6CB81B9D447F}">
      <dsp:nvSpPr>
        <dsp:cNvPr id="0" name=""/>
        <dsp:cNvSpPr/>
      </dsp:nvSpPr>
      <dsp:spPr>
        <a:xfrm>
          <a:off x="7308342" y="134356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Geographic</a:t>
          </a:r>
          <a:endParaRPr lang="en-US" sz="2500" kern="1200" dirty="0"/>
        </a:p>
      </dsp:txBody>
      <dsp:txXfrm>
        <a:off x="7308342" y="134356"/>
        <a:ext cx="3203971" cy="720000"/>
      </dsp:txXfrm>
    </dsp:sp>
    <dsp:sp modelId="{6C6EA0C0-1CC3-45F4-9F71-90BDA6E2EDA8}">
      <dsp:nvSpPr>
        <dsp:cNvPr id="0" name=""/>
        <dsp:cNvSpPr/>
      </dsp:nvSpPr>
      <dsp:spPr>
        <a:xfrm>
          <a:off x="7308342" y="854356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Latitude and longitude for all countries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Source: Google</a:t>
          </a:r>
          <a:endParaRPr lang="en-US" sz="2500" kern="1200" dirty="0"/>
        </a:p>
      </dsp:txBody>
      <dsp:txXfrm>
        <a:off x="7308342" y="854356"/>
        <a:ext cx="3203971" cy="336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7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FED0-D3D6-436D-A4A9-79A302BA4F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E02D-F1EB-4181-9034-1EF944C2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Linguistic Distance and Patterns of Economic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Chan</a:t>
            </a:r>
          </a:p>
          <a:p>
            <a:r>
              <a:rPr lang="en-US" dirty="0" smtClean="0"/>
              <a:t>April 13,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46703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48013" y="1826154"/>
            <a:ext cx="2838450" cy="1154906"/>
            <a:chOff x="3148013" y="1826154"/>
            <a:chExt cx="2838450" cy="1154906"/>
          </a:xfrm>
        </p:grpSpPr>
        <p:sp>
          <p:nvSpPr>
            <p:cNvPr id="6" name="Rounded Rectangle 5"/>
            <p:cNvSpPr/>
            <p:nvPr/>
          </p:nvSpPr>
          <p:spPr>
            <a:xfrm>
              <a:off x="3148013" y="1826154"/>
              <a:ext cx="2838450" cy="5931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Diffusion of ideas</a:t>
              </a:r>
              <a:endParaRPr lang="en-US" sz="24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482703" y="2566722"/>
              <a:ext cx="169069" cy="41433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62" tIns="128962" rIns="128962" bIns="1289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Deeper patterns</a:t>
            </a:r>
            <a:endParaRPr lang="en-US" sz="2400" kern="1200" dirty="0"/>
          </a:p>
        </p:txBody>
      </p:sp>
      <p:sp>
        <p:nvSpPr>
          <p:cNvPr id="8" name="Freeform 7"/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9" name="Freeform 8"/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62" tIns="128962" rIns="128962" bIns="1289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Proximate growth factors</a:t>
            </a:r>
            <a:endParaRPr lang="en-US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7377112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11" name="Freeform 10"/>
          <p:cNvSpPr/>
          <p:nvPr/>
        </p:nvSpPr>
        <p:spPr>
          <a:xfrm>
            <a:off x="8017668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62" tIns="128962" rIns="128962" bIns="1289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Development patterns</a:t>
            </a:r>
            <a:endParaRPr lang="en-US" sz="2400" kern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148013" y="1826154"/>
            <a:ext cx="2838450" cy="5931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Diffusion of ideas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482703" y="2566722"/>
            <a:ext cx="169069" cy="4143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002182" y="4214813"/>
            <a:ext cx="6448425" cy="11239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03017" y="5484021"/>
            <a:ext cx="1985963" cy="500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Reduced form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7345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Project research question: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1274763"/>
            <a:ext cx="9144000" cy="347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Is there a relationship between linguistic distances and economic growth patterns?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4489182"/>
            <a:ext cx="9144000" cy="82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(even after controlling for geographic distance)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3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of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will examine the relationship between linguistic distance and </a:t>
            </a:r>
            <a:r>
              <a:rPr lang="en-US" i="1" dirty="0" smtClean="0"/>
              <a:t>economic growth patterns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ot levels of economic development (i.e. per capita GDP)</a:t>
            </a:r>
          </a:p>
          <a:p>
            <a:pPr lvl="1"/>
            <a:r>
              <a:rPr lang="en-US" dirty="0" smtClean="0"/>
              <a:t>Not overall growth rates (which are partly a function of income level)</a:t>
            </a:r>
          </a:p>
          <a:p>
            <a:pPr lvl="1"/>
            <a:r>
              <a:rPr lang="en-US" dirty="0" smtClean="0"/>
              <a:t>Others have done these tests already and found a strong relationship (</a:t>
            </a:r>
            <a:r>
              <a:rPr lang="en-US" dirty="0" err="1" smtClean="0"/>
              <a:t>Spolare</a:t>
            </a:r>
            <a:r>
              <a:rPr lang="en-US" dirty="0" smtClean="0"/>
              <a:t>, Wacziarg QJE paper; </a:t>
            </a:r>
            <a:r>
              <a:rPr lang="en-US" dirty="0" err="1" smtClean="0"/>
              <a:t>Desmet</a:t>
            </a:r>
            <a:r>
              <a:rPr lang="en-US" dirty="0" smtClean="0"/>
              <a:t>; etc.)</a:t>
            </a:r>
          </a:p>
          <a:p>
            <a:r>
              <a:rPr lang="en-US" dirty="0" smtClean="0"/>
              <a:t>Focus more on timing and other patterns</a:t>
            </a:r>
          </a:p>
          <a:p>
            <a:pPr lvl="1"/>
            <a:r>
              <a:rPr lang="en-US" dirty="0" smtClean="0"/>
              <a:t>E.g. Post-WWII growth miracle affects Western European growth rates around the same time and differs from shape of growth pattern for East Asian NICs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1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19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188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datasets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1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0A6912-B3AC-4F7A-99E2-320973B07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6B5D7A-8102-4BA0-B876-10082770E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39F8E9-A9AB-4465-AE60-6CB81B9D4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394ACD-C8A9-4A27-B6AD-F8DC62970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175C57-B985-4219-83F3-4097179E7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6EA0C0-1CC3-45F4-9F71-90BDA6E2E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19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Methodological Approach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83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Create linguistic, economic growth, and geographic distance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9220"/>
            <a:ext cx="10515600" cy="4259187"/>
          </a:xfrm>
        </p:spPr>
        <p:txBody>
          <a:bodyPr>
            <a:normAutofit/>
          </a:bodyPr>
          <a:lstStyle/>
          <a:p>
            <a:r>
              <a:rPr lang="en-US" dirty="0" smtClean="0"/>
              <a:t>Linguistic:</a:t>
            </a:r>
          </a:p>
          <a:p>
            <a:pPr lvl="1"/>
            <a:r>
              <a:rPr lang="en-US" dirty="0" smtClean="0"/>
              <a:t>Select one plurality language per country (automatic + manual)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distance on phonemes</a:t>
            </a:r>
          </a:p>
          <a:p>
            <a:r>
              <a:rPr lang="en-US" dirty="0" smtClean="0"/>
              <a:t>Economic:</a:t>
            </a:r>
          </a:p>
          <a:p>
            <a:pPr lvl="1"/>
            <a:r>
              <a:rPr lang="en-US" dirty="0" smtClean="0"/>
              <a:t>Get 5-year compound annual growth rates (CAGRs) for 1950-2008 by country</a:t>
            </a:r>
          </a:p>
          <a:p>
            <a:pPr lvl="1"/>
            <a:r>
              <a:rPr lang="en-US" dirty="0" smtClean="0"/>
              <a:t>Standardize these growth rates within each country (i.e., mean=0, SD=1)</a:t>
            </a:r>
          </a:p>
          <a:p>
            <a:pPr lvl="1"/>
            <a:r>
              <a:rPr lang="en-US" dirty="0" smtClean="0"/>
              <a:t>Euclidean distance between each country’s set of growth rates</a:t>
            </a:r>
          </a:p>
          <a:p>
            <a:r>
              <a:rPr lang="en-US" dirty="0" smtClean="0"/>
              <a:t>Geographic:</a:t>
            </a:r>
          </a:p>
          <a:p>
            <a:pPr lvl="1"/>
            <a:r>
              <a:rPr lang="en-US" dirty="0" smtClean="0"/>
              <a:t>great-circle distance (</a:t>
            </a:r>
            <a:r>
              <a:rPr lang="en-US" dirty="0" err="1"/>
              <a:t>h</a:t>
            </a:r>
            <a:r>
              <a:rPr lang="en-US" dirty="0" err="1" smtClean="0"/>
              <a:t>aversine</a:t>
            </a:r>
            <a:r>
              <a:rPr lang="en-US" dirty="0" smtClean="0"/>
              <a:t> formula) on latitude and longitude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2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891713" cy="4479925"/>
          </a:xfrm>
        </p:spPr>
        <p:txBody>
          <a:bodyPr>
            <a:norm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Euclidean: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Haversine</a:t>
            </a:r>
            <a:r>
              <a:rPr lang="en-US" dirty="0" smtClean="0"/>
              <a:t>:</a:t>
            </a:r>
          </a:p>
        </p:txBody>
      </p:sp>
      <p:pic>
        <p:nvPicPr>
          <p:cNvPr id="3074" name="Picture 2" descr="http://www3.nd.edu/~dwang5/courses/spring15/assignments/A2/JaccardD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1482642"/>
            <a:ext cx="6341111" cy="103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ines.humanoriented.com/classes/2010/fall/csci568/portfolio_exports/sphilip/images/euclid_eq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3006728"/>
            <a:ext cx="30765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yanduell.com/wp-content/uploads/2012/12/Screenshot-12812-132-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86" y="4349484"/>
            <a:ext cx="6940550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4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Run Mantel test on distance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8"/>
            <a:ext cx="10515600" cy="4629150"/>
          </a:xfrm>
        </p:spPr>
        <p:txBody>
          <a:bodyPr>
            <a:normAutofit/>
          </a:bodyPr>
          <a:lstStyle/>
          <a:p>
            <a:r>
              <a:rPr lang="en-US" dirty="0" smtClean="0"/>
              <a:t>Use simple Mantel test to check for significant relationship between two distance (dissimilarity) matrices</a:t>
            </a:r>
          </a:p>
          <a:p>
            <a:pPr lvl="1"/>
            <a:r>
              <a:rPr lang="en-US" dirty="0" smtClean="0"/>
              <a:t>Running standard regression on distances matrices doesn’t work due to autocorrelation</a:t>
            </a:r>
          </a:p>
          <a:p>
            <a:pPr lvl="1"/>
            <a:r>
              <a:rPr lang="en-US" dirty="0" smtClean="0"/>
              <a:t>Mantel test randomly permutes rows and columns of one matrix to see if this will yield a higher correlation coefficient</a:t>
            </a:r>
          </a:p>
          <a:p>
            <a:r>
              <a:rPr lang="en-US" dirty="0" smtClean="0"/>
              <a:t>Use partial Mantel test to check for relationship between linguistic and economic distance while controlling for geographic distance</a:t>
            </a:r>
          </a:p>
          <a:p>
            <a:pPr lvl="1"/>
            <a:r>
              <a:rPr lang="en-US" dirty="0" smtClean="0"/>
              <a:t>Given distance matrices X, Y, and Z: get residuals X’ and Y’ from regression on Z, then run Mantel test on X’ and Y’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9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734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Big picture question: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9156" y="547284"/>
            <a:ext cx="9144000" cy="347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400" dirty="0" smtClean="0"/>
              <a:t>Why does global inequality across countries exist?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074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Distance matrix (Germany, in miles)</a:t>
            </a:r>
            <a:endParaRPr lang="en-US" sz="3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1299298"/>
            <a:ext cx="11181347" cy="53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5" y="1299297"/>
            <a:ext cx="11181347" cy="5338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Distance matrix (Germany, in miles)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37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Distance matrix (all countries)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65"/>
            <a:ext cx="12192000" cy="50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728411" cy="32924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Geographic vs. linguistic distance (Germany)</a:t>
            </a:r>
            <a:endParaRPr lang="en-US" sz="32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32" y="148389"/>
            <a:ext cx="6162514" cy="6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249511"/>
              </p:ext>
            </p:extLst>
          </p:nvPr>
        </p:nvGraphicFramePr>
        <p:xfrm>
          <a:off x="375708" y="-26458"/>
          <a:ext cx="11440583" cy="691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08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13807"/>
              </p:ext>
            </p:extLst>
          </p:nvPr>
        </p:nvGraphicFramePr>
        <p:xfrm>
          <a:off x="361950" y="-14816"/>
          <a:ext cx="11468099" cy="688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57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19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6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Main result: there exists a significant relationship between linguistic distance and economic growth pattern distance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Mantel statistic based on Pearson's product-moment correlation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mantel(</a:t>
            </a:r>
            <a:r>
              <a:rPr lang="en-US" dirty="0" err="1" smtClean="0"/>
              <a:t>xdis</a:t>
            </a:r>
            <a:r>
              <a:rPr lang="en-US" dirty="0" smtClean="0"/>
              <a:t> = </a:t>
            </a:r>
            <a:r>
              <a:rPr lang="en-US" dirty="0" err="1" smtClean="0"/>
              <a:t>growth.dist.matrix</a:t>
            </a:r>
            <a:r>
              <a:rPr lang="en-US" dirty="0" smtClean="0"/>
              <a:t>, </a:t>
            </a:r>
            <a:r>
              <a:rPr lang="en-US" dirty="0" err="1" smtClean="0"/>
              <a:t>ydis</a:t>
            </a:r>
            <a:r>
              <a:rPr lang="en-US" dirty="0" smtClean="0"/>
              <a:t> = </a:t>
            </a:r>
            <a:r>
              <a:rPr lang="en-US" dirty="0" err="1" smtClean="0"/>
              <a:t>lang.dist.matrix</a:t>
            </a:r>
            <a:r>
              <a:rPr lang="en-US" dirty="0" smtClean="0"/>
              <a:t>,      permutations = 99999)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Mantel statistic r: 0.1825 </a:t>
            </a:r>
          </a:p>
          <a:p>
            <a:pPr marL="0" indent="0">
              <a:buNone/>
            </a:pPr>
            <a:r>
              <a:rPr lang="en-US" dirty="0" smtClean="0"/>
              <a:t>      Significance: 1e-05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 quantiles of permutations (null model):</a:t>
            </a:r>
          </a:p>
          <a:p>
            <a:pPr marL="0" indent="0">
              <a:buNone/>
            </a:pPr>
            <a:r>
              <a:rPr lang="en-US" dirty="0" smtClean="0"/>
              <a:t>   90%    95%  97.5%    99% </a:t>
            </a:r>
          </a:p>
          <a:p>
            <a:pPr marL="0" indent="0">
              <a:buNone/>
            </a:pPr>
            <a:r>
              <a:rPr lang="en-US" dirty="0" smtClean="0"/>
              <a:t>0.0497 0.0645 0.0771 0.0928 </a:t>
            </a:r>
          </a:p>
          <a:p>
            <a:pPr marL="0" indent="0">
              <a:buNone/>
            </a:pPr>
            <a:r>
              <a:rPr lang="en-US" dirty="0" smtClean="0"/>
              <a:t>Permutation: free</a:t>
            </a:r>
          </a:p>
          <a:p>
            <a:pPr marL="0" indent="0">
              <a:buNone/>
            </a:pPr>
            <a:r>
              <a:rPr lang="en-US" dirty="0" smtClean="0"/>
              <a:t>Number of permutations: 99999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8512" y="3349432"/>
            <a:ext cx="2541544" cy="71232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Main result: this relationship remains significant when controlling for geographic distance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Partial Mantel statistic based on Pearson's product-moment correlation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mantel.partial</a:t>
            </a:r>
            <a:r>
              <a:rPr lang="en-US" dirty="0" smtClean="0"/>
              <a:t>(</a:t>
            </a:r>
            <a:r>
              <a:rPr lang="en-US" dirty="0" err="1" smtClean="0"/>
              <a:t>xdis</a:t>
            </a:r>
            <a:r>
              <a:rPr lang="en-US" dirty="0" smtClean="0"/>
              <a:t> = </a:t>
            </a:r>
            <a:r>
              <a:rPr lang="en-US" dirty="0" err="1" smtClean="0"/>
              <a:t>growth.dist.matrix</a:t>
            </a:r>
            <a:r>
              <a:rPr lang="en-US" dirty="0" smtClean="0"/>
              <a:t>, </a:t>
            </a:r>
            <a:r>
              <a:rPr lang="en-US" dirty="0" err="1" smtClean="0"/>
              <a:t>ydis</a:t>
            </a:r>
            <a:r>
              <a:rPr lang="en-US" dirty="0" smtClean="0"/>
              <a:t> = </a:t>
            </a:r>
            <a:r>
              <a:rPr lang="en-US" dirty="0" err="1" smtClean="0"/>
              <a:t>lang.dist.matrix</a:t>
            </a:r>
            <a:r>
              <a:rPr lang="en-US" dirty="0" smtClean="0"/>
              <a:t>,      </a:t>
            </a:r>
            <a:r>
              <a:rPr lang="en-US" dirty="0" err="1" smtClean="0"/>
              <a:t>zdis</a:t>
            </a:r>
            <a:r>
              <a:rPr lang="en-US" dirty="0" smtClean="0"/>
              <a:t> = </a:t>
            </a:r>
            <a:r>
              <a:rPr lang="en-US" dirty="0" err="1" smtClean="0"/>
              <a:t>geo.dist.matrix</a:t>
            </a:r>
            <a:r>
              <a:rPr lang="en-US" dirty="0" smtClean="0"/>
              <a:t>, permutations = 99999)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Mantel statistic r: 0.1708 </a:t>
            </a:r>
          </a:p>
          <a:p>
            <a:pPr marL="0" indent="0">
              <a:buNone/>
            </a:pPr>
            <a:r>
              <a:rPr lang="en-US" dirty="0" smtClean="0"/>
              <a:t>      Significance: 3e-05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 quantiles of permutations (null model):</a:t>
            </a:r>
          </a:p>
          <a:p>
            <a:pPr marL="0" indent="0">
              <a:buNone/>
            </a:pPr>
            <a:r>
              <a:rPr lang="en-US" dirty="0" smtClean="0"/>
              <a:t>   90%    95%  97.5%    99% </a:t>
            </a:r>
          </a:p>
          <a:p>
            <a:pPr marL="0" indent="0">
              <a:buNone/>
            </a:pPr>
            <a:r>
              <a:rPr lang="en-US" dirty="0" smtClean="0"/>
              <a:t>0.0507 0.0662 0.0793 0.0944 </a:t>
            </a:r>
          </a:p>
          <a:p>
            <a:pPr marL="0" indent="0">
              <a:buNone/>
            </a:pPr>
            <a:r>
              <a:rPr lang="en-US" dirty="0" smtClean="0"/>
              <a:t>Permutation: free</a:t>
            </a:r>
          </a:p>
          <a:p>
            <a:pPr marL="0" indent="0">
              <a:buNone/>
            </a:pPr>
            <a:r>
              <a:rPr lang="en-US" dirty="0" smtClean="0"/>
              <a:t>Number of permutations: 99999</a:t>
            </a:r>
          </a:p>
        </p:txBody>
      </p:sp>
    </p:spTree>
    <p:extLst>
      <p:ext uri="{BB962C8B-B14F-4D97-AF65-F5344CB8AC3E}">
        <p14:creationId xmlns:p14="http://schemas.microsoft.com/office/powerpoint/2010/main" val="2419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Caveat: 15 manual language substitutions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24102"/>
              </p:ext>
            </p:extLst>
          </p:nvPr>
        </p:nvGraphicFramePr>
        <p:xfrm>
          <a:off x="2032000" y="1586187"/>
          <a:ext cx="812799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Original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Afghanistan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Farsi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Pashto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Australia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Dhuwal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British English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Argentina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Quechua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Colombian</a:t>
                      </a:r>
                      <a:r>
                        <a:rPr lang="en-US" sz="1400" baseline="0" dirty="0" smtClean="0"/>
                        <a:t> Spanish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Bolivia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Quechua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Colombian Spanish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Botswana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Naron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Tswana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Switzerland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Romansch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German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Chile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Mapudungu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Colombian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Guatemala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Quiche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Costa Rican Spanish</a:t>
                      </a:r>
                      <a:endParaRPr lang="en-US" sz="1400" dirty="0"/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Honduras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Lenca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Costa Rican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Nicaragua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Subtiaba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Costa Rican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Zealand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Maori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British English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Peru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Quechua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Colombian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Paraguay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Guarani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Colombian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 Salvador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Pipil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Costa Rican Spanish</a:t>
                      </a:r>
                    </a:p>
                  </a:txBody>
                  <a:tcPr marL="45720" marR="45720"/>
                </a:tc>
              </a:tr>
              <a:tr h="201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Venezuela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Warao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Colombian Spanish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scholars and policymakers have focused on the characteristics of </a:t>
            </a:r>
            <a:r>
              <a:rPr lang="en-US" u="sng" dirty="0" smtClean="0"/>
              <a:t>individual countries</a:t>
            </a:r>
            <a:endParaRPr lang="en-US" u="sn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economics, the neoclassical (Solow) growth model focuses 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Savings 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Labor supply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Capital stock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 common variations on this approach within economics and political science focus 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of institutions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Openness to trade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Regime type (democratic vs. authoritarian)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852738"/>
            <a:ext cx="3905250" cy="1538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Too econ / </a:t>
            </a:r>
            <a:r>
              <a:rPr lang="en-US" sz="2400" dirty="0" err="1" smtClean="0">
                <a:solidFill>
                  <a:schemeClr val="tx1"/>
                </a:solidFill>
              </a:rPr>
              <a:t>polisci</a:t>
            </a:r>
            <a:r>
              <a:rPr lang="en-US" sz="2400" dirty="0" smtClean="0">
                <a:solidFill>
                  <a:schemeClr val="tx1"/>
                </a:solidFill>
              </a:rPr>
              <a:t>. Substitute with more sociology?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But simple Mantel test of economic on linguistic still holds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Mantel statistic based on Pearson's product-moment correlation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mantel(</a:t>
            </a:r>
            <a:r>
              <a:rPr lang="en-US" dirty="0" err="1" smtClean="0"/>
              <a:t>xdis</a:t>
            </a:r>
            <a:r>
              <a:rPr lang="en-US" dirty="0" smtClean="0"/>
              <a:t> = </a:t>
            </a:r>
            <a:r>
              <a:rPr lang="en-US" dirty="0" err="1" smtClean="0"/>
              <a:t>growth.dist.matrix</a:t>
            </a:r>
            <a:r>
              <a:rPr lang="en-US" dirty="0" smtClean="0"/>
              <a:t>, </a:t>
            </a:r>
            <a:r>
              <a:rPr lang="en-US" dirty="0" err="1" smtClean="0"/>
              <a:t>ydis</a:t>
            </a:r>
            <a:r>
              <a:rPr lang="en-US" dirty="0" smtClean="0"/>
              <a:t> = </a:t>
            </a:r>
            <a:r>
              <a:rPr lang="en-US" dirty="0" err="1" smtClean="0"/>
              <a:t>lang.dist.matrix</a:t>
            </a:r>
            <a:r>
              <a:rPr lang="en-US" dirty="0" smtClean="0"/>
              <a:t>,      permutations = 99999)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Mantel statistic r: 0.166 </a:t>
            </a:r>
          </a:p>
          <a:p>
            <a:pPr marL="0" indent="0">
              <a:buNone/>
            </a:pPr>
            <a:r>
              <a:rPr lang="en-US" dirty="0" smtClean="0"/>
              <a:t>      Significance: 8e-05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 quantiles of permutations (null model):</a:t>
            </a:r>
          </a:p>
          <a:p>
            <a:pPr marL="0" indent="0">
              <a:buNone/>
            </a:pPr>
            <a:r>
              <a:rPr lang="en-US" dirty="0" smtClean="0"/>
              <a:t>   90%    95%  97.5%    99% </a:t>
            </a:r>
          </a:p>
          <a:p>
            <a:pPr marL="0" indent="0">
              <a:buNone/>
            </a:pPr>
            <a:r>
              <a:rPr lang="en-US" dirty="0" smtClean="0"/>
              <a:t>0.0523 0.0677 0.0808 0.0969 </a:t>
            </a:r>
          </a:p>
          <a:p>
            <a:pPr marL="0" indent="0">
              <a:buNone/>
            </a:pPr>
            <a:r>
              <a:rPr lang="en-US" dirty="0" smtClean="0"/>
              <a:t>Permutation: free</a:t>
            </a:r>
          </a:p>
          <a:p>
            <a:pPr marL="0" indent="0">
              <a:buNone/>
            </a:pPr>
            <a:r>
              <a:rPr lang="en-US" dirty="0" smtClean="0"/>
              <a:t>Number of permutations: 99999</a:t>
            </a:r>
          </a:p>
        </p:txBody>
      </p:sp>
    </p:spTree>
    <p:extLst>
      <p:ext uri="{BB962C8B-B14F-4D97-AF65-F5344CB8AC3E}">
        <p14:creationId xmlns:p14="http://schemas.microsoft.com/office/powerpoint/2010/main" val="19586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And partial Mantel test controlling for geography still holds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Partial Mantel statistic based on Pearson's product-moment correlation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mantel.partial</a:t>
            </a:r>
            <a:r>
              <a:rPr lang="en-US" dirty="0" smtClean="0"/>
              <a:t>(</a:t>
            </a:r>
            <a:r>
              <a:rPr lang="en-US" dirty="0" err="1" smtClean="0"/>
              <a:t>xdis</a:t>
            </a:r>
            <a:r>
              <a:rPr lang="en-US" dirty="0" smtClean="0"/>
              <a:t> = </a:t>
            </a:r>
            <a:r>
              <a:rPr lang="en-US" dirty="0" err="1" smtClean="0"/>
              <a:t>growth.dist.matrix</a:t>
            </a:r>
            <a:r>
              <a:rPr lang="en-US" dirty="0" smtClean="0"/>
              <a:t>, </a:t>
            </a:r>
            <a:r>
              <a:rPr lang="en-US" dirty="0" err="1" smtClean="0"/>
              <a:t>ydis</a:t>
            </a:r>
            <a:r>
              <a:rPr lang="en-US" dirty="0" smtClean="0"/>
              <a:t> = </a:t>
            </a:r>
            <a:r>
              <a:rPr lang="en-US" dirty="0" err="1" smtClean="0"/>
              <a:t>lang.dist.matrix</a:t>
            </a:r>
            <a:r>
              <a:rPr lang="en-US" dirty="0" smtClean="0"/>
              <a:t>,      </a:t>
            </a:r>
            <a:r>
              <a:rPr lang="en-US" dirty="0" err="1" smtClean="0"/>
              <a:t>zdis</a:t>
            </a:r>
            <a:r>
              <a:rPr lang="en-US" dirty="0" smtClean="0"/>
              <a:t> = </a:t>
            </a:r>
            <a:r>
              <a:rPr lang="en-US" dirty="0" err="1" smtClean="0"/>
              <a:t>geo.dist.matrix</a:t>
            </a:r>
            <a:r>
              <a:rPr lang="en-US" dirty="0" smtClean="0"/>
              <a:t>, permutations = 99999)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Mantel statistic r: 0.141 </a:t>
            </a:r>
          </a:p>
          <a:p>
            <a:pPr marL="0" indent="0">
              <a:buNone/>
            </a:pPr>
            <a:r>
              <a:rPr lang="en-US" dirty="0" smtClean="0"/>
              <a:t>      Significance: 0.00045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 quantiles of permutations (null model):</a:t>
            </a:r>
          </a:p>
          <a:p>
            <a:pPr marL="0" indent="0">
              <a:buNone/>
            </a:pPr>
            <a:r>
              <a:rPr lang="en-US" dirty="0" smtClean="0"/>
              <a:t>   90%    95%  97.5%    99% </a:t>
            </a:r>
          </a:p>
          <a:p>
            <a:pPr marL="0" indent="0">
              <a:buNone/>
            </a:pPr>
            <a:r>
              <a:rPr lang="en-US" dirty="0" smtClean="0"/>
              <a:t>0.0519 0.0675 0.0809 0.0961 </a:t>
            </a:r>
          </a:p>
          <a:p>
            <a:pPr marL="0" indent="0">
              <a:buNone/>
            </a:pPr>
            <a:r>
              <a:rPr lang="en-US" dirty="0" smtClean="0"/>
              <a:t>Permutation: free</a:t>
            </a:r>
          </a:p>
          <a:p>
            <a:pPr marL="0" indent="0">
              <a:buNone/>
            </a:pPr>
            <a:r>
              <a:rPr lang="en-US" dirty="0" smtClean="0"/>
              <a:t>Number of permutations: 99999</a:t>
            </a:r>
          </a:p>
        </p:txBody>
      </p:sp>
    </p:spTree>
    <p:extLst>
      <p:ext uri="{BB962C8B-B14F-4D97-AF65-F5344CB8AC3E}">
        <p14:creationId xmlns:p14="http://schemas.microsoft.com/office/powerpoint/2010/main" val="21525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Everything still holds for Europe only and ex-Europe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32814"/>
              </p:ext>
            </p:extLst>
          </p:nvPr>
        </p:nvGraphicFramePr>
        <p:xfrm>
          <a:off x="971550" y="1409698"/>
          <a:ext cx="10001249" cy="50247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4477"/>
                <a:gridCol w="1596652"/>
                <a:gridCol w="1707530"/>
                <a:gridCol w="1707530"/>
                <a:gridCol w="1707530"/>
                <a:gridCol w="1707530"/>
              </a:tblGrid>
              <a:tr h="6209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All World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All </a:t>
                      </a:r>
                      <a:r>
                        <a:rPr lang="en-US" sz="1800" u="none" strike="noStrike" dirty="0" smtClean="0">
                          <a:effectLst/>
                        </a:rPr>
                        <a:t>World</a:t>
                      </a:r>
                    </a:p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(no </a:t>
                      </a:r>
                      <a:r>
                        <a:rPr lang="en-US" sz="1800" u="none" strike="noStrike" dirty="0">
                          <a:effectLst/>
                        </a:rPr>
                        <a:t>edits)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Europe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ex-Europe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Countries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Years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1950-2008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1950-2008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1950-2008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1950-2008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Simple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Mantel 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0.1825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0.1595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Simple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Mantel P-value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1.00E-05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8.00E-05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0.04685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Geo-controlled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Mantel 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0.1691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0.1629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Geo-controlled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Mantel P-value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0.0377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1.00E-04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209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Permutations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99999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I’ve 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Mantel tests seem to 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randomized versions of the data and Mantel said they were random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Did the same for partially randomized versions and got P-values that were in between full random and no random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Also, used different R packages for Mantel with same result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Spot checks on all the distance matrices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2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worries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957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Problems with Mantel test? Partial Mantel?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Sufficient number of random permutations?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distance-based Moran’s eigenvector maps (</a:t>
            </a:r>
            <a:r>
              <a:rPr lang="en-US" dirty="0" err="1" smtClean="0"/>
              <a:t>dbMEM</a:t>
            </a:r>
            <a:r>
              <a:rPr lang="en-US" dirty="0" smtClean="0"/>
              <a:t>) instead?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Not standardize the growth rates? Standardize the other matrices?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Unstandardized simple Mantel: r=0.1024, p-value=0.05731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Unstandardized partial Mantel: r=0.112, p-value=0.0449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Log geographic distances?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Add control for income level?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Is </a:t>
            </a:r>
            <a:r>
              <a:rPr lang="en-US" dirty="0" err="1" smtClean="0"/>
              <a:t>Jaccard</a:t>
            </a:r>
            <a:r>
              <a:rPr lang="en-US" dirty="0" smtClean="0"/>
              <a:t> really best?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Are there better linguistic datasets than phonemes from </a:t>
            </a:r>
            <a:r>
              <a:rPr lang="en-US" dirty="0" err="1" smtClean="0"/>
              <a:t>Ruhlen</a:t>
            </a:r>
            <a:r>
              <a:rPr lang="en-US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Maybe just stick with </a:t>
            </a:r>
            <a:r>
              <a:rPr lang="en-US" dirty="0" err="1" smtClean="0"/>
              <a:t>Ethnologue</a:t>
            </a:r>
            <a:r>
              <a:rPr lang="en-US" dirty="0" smtClean="0"/>
              <a:t> per economists?</a:t>
            </a:r>
          </a:p>
        </p:txBody>
      </p:sp>
    </p:spTree>
    <p:extLst>
      <p:ext uri="{BB962C8B-B14F-4D97-AF65-F5344CB8AC3E}">
        <p14:creationId xmlns:p14="http://schemas.microsoft.com/office/powerpoint/2010/main" val="41175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Subset for specific regions: Europe, Middle East / North Africa, Asia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Europe only, can use more historical data, e.g. from 1800s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Also, subset by ex-Latin America, ex-Sub-Saharan Africa, ex-Anglo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country-pairs with strong divergence on any two measures, like fault 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Eastern vs. Western Europe, Northeast vs. Southeast Asia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Hierarchical clustering across all dimensions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new distance matrix for World Values Survey? (low priority)</a:t>
            </a:r>
          </a:p>
        </p:txBody>
      </p:sp>
    </p:spTree>
    <p:extLst>
      <p:ext uri="{BB962C8B-B14F-4D97-AF65-F5344CB8AC3E}">
        <p14:creationId xmlns:p14="http://schemas.microsoft.com/office/powerpoint/2010/main" val="33853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Linguistic Distance and Patterns of Economic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Chan</a:t>
            </a:r>
          </a:p>
          <a:p>
            <a:r>
              <a:rPr lang="en-US" dirty="0" smtClean="0"/>
              <a:t>April 13,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may be deeper patterns that cut </a:t>
            </a:r>
            <a:r>
              <a:rPr lang="en-US" u="sng" dirty="0" smtClean="0"/>
              <a:t>across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1237"/>
            <a:ext cx="10515600" cy="3895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Geography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Religion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Colonial legacy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Communism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Trade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9725" y="2528888"/>
            <a:ext cx="3905250" cy="1538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citations for lots of these studies. Even some </a:t>
            </a:r>
            <a:r>
              <a:rPr lang="en-US" sz="2400" dirty="0" err="1" smtClean="0">
                <a:solidFill>
                  <a:schemeClr val="tx1"/>
                </a:solidFill>
              </a:rPr>
              <a:t>soc</a:t>
            </a:r>
            <a:r>
              <a:rPr lang="en-US" sz="2400" dirty="0" smtClean="0">
                <a:solidFill>
                  <a:schemeClr val="tx1"/>
                </a:solidFill>
              </a:rPr>
              <a:t> ones (e.g. </a:t>
            </a:r>
            <a:r>
              <a:rPr lang="en-US" sz="2400" dirty="0" err="1" smtClean="0">
                <a:solidFill>
                  <a:schemeClr val="tx1"/>
                </a:solidFill>
              </a:rPr>
              <a:t>Walder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of course, everything is extremely </a:t>
            </a:r>
            <a:r>
              <a:rPr lang="en-US" u="sng" dirty="0" smtClean="0"/>
              <a:t>endogenous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71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of course, everything is extremely </a:t>
            </a:r>
            <a:r>
              <a:rPr lang="en-US" u="sng" dirty="0" smtClean="0"/>
              <a:t>endogenous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8575"/>
            <a:ext cx="2814638" cy="325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Geography</a:t>
            </a:r>
          </a:p>
          <a:p>
            <a:pPr marL="0" indent="0">
              <a:buNone/>
            </a:pPr>
            <a:r>
              <a:rPr lang="en-US" sz="2400" dirty="0" smtClean="0"/>
              <a:t>Language</a:t>
            </a:r>
          </a:p>
          <a:p>
            <a:pPr marL="0" indent="0">
              <a:buNone/>
            </a:pPr>
            <a:r>
              <a:rPr lang="en-US" sz="2400" dirty="0" smtClean="0"/>
              <a:t>Religion</a:t>
            </a:r>
          </a:p>
          <a:p>
            <a:pPr marL="0" indent="0">
              <a:buNone/>
            </a:pPr>
            <a:r>
              <a:rPr lang="en-US" sz="2400" dirty="0" smtClean="0"/>
              <a:t>Colonial legacy</a:t>
            </a:r>
          </a:p>
          <a:p>
            <a:pPr marL="0" indent="0">
              <a:buNone/>
            </a:pPr>
            <a:r>
              <a:rPr lang="en-US" sz="2400" dirty="0" smtClean="0"/>
              <a:t>Communism</a:t>
            </a:r>
          </a:p>
          <a:p>
            <a:pPr marL="0" indent="0">
              <a:buNone/>
            </a:pPr>
            <a:r>
              <a:rPr lang="en-US" sz="2400" dirty="0" smtClean="0"/>
              <a:t>Trade networks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5329" y="2568575"/>
            <a:ext cx="3648075" cy="325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Savings rate</a:t>
            </a:r>
          </a:p>
          <a:p>
            <a:pPr marL="0" indent="0">
              <a:buNone/>
            </a:pPr>
            <a:r>
              <a:rPr lang="en-US" sz="2400" dirty="0" smtClean="0"/>
              <a:t>Labor supply</a:t>
            </a:r>
          </a:p>
          <a:p>
            <a:pPr marL="0" indent="0">
              <a:buNone/>
            </a:pPr>
            <a:r>
              <a:rPr lang="en-US" sz="2400" dirty="0" smtClean="0"/>
              <a:t>Capital stock</a:t>
            </a:r>
          </a:p>
          <a:p>
            <a:pPr marL="0" indent="0">
              <a:buNone/>
            </a:pPr>
            <a:r>
              <a:rPr lang="en-US" sz="2400" dirty="0" smtClean="0"/>
              <a:t>Institutions</a:t>
            </a:r>
          </a:p>
          <a:p>
            <a:pPr marL="0" indent="0">
              <a:buNone/>
            </a:pPr>
            <a:r>
              <a:rPr lang="en-US" sz="2400" dirty="0" smtClean="0"/>
              <a:t>Openness to trade</a:t>
            </a:r>
          </a:p>
          <a:p>
            <a:pPr marL="0" indent="0">
              <a:buNone/>
            </a:pPr>
            <a:r>
              <a:rPr lang="en-US" sz="2400" dirty="0" smtClean="0"/>
              <a:t>Regime type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96319" y="3604418"/>
            <a:ext cx="2828926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Economic growth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3005138" y="2663030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005138" y="3117055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005138" y="3571080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005138" y="4033837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005138" y="4496594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005138" y="4979989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372350" y="2663030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372350" y="3117055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372350" y="3571080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372350" y="4033837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7372350" y="4496594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7372350" y="4979989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0800000">
            <a:off x="3328988" y="2836066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3328988" y="3290091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3328988" y="3744116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0800000">
            <a:off x="3328988" y="4206873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0800000">
            <a:off x="3328988" y="4669630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0800000">
            <a:off x="3328988" y="5153025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0800000">
            <a:off x="7029452" y="2836067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0800000">
            <a:off x="7029452" y="3290092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0800000">
            <a:off x="7029452" y="3744117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7029452" y="4206874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0800000">
            <a:off x="7029452" y="4669631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0800000">
            <a:off x="7029452" y="5153026"/>
            <a:ext cx="11430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rved Down Arrow 67"/>
          <p:cNvSpPr/>
          <p:nvPr/>
        </p:nvSpPr>
        <p:spPr>
          <a:xfrm>
            <a:off x="1807372" y="1777203"/>
            <a:ext cx="7789065" cy="771525"/>
          </a:xfrm>
          <a:prstGeom prst="curvedDownArrow">
            <a:avLst>
              <a:gd name="adj1" fmla="val 25000"/>
              <a:gd name="adj2" fmla="val 692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Down Arrow 68"/>
          <p:cNvSpPr/>
          <p:nvPr/>
        </p:nvSpPr>
        <p:spPr>
          <a:xfrm rot="10800000">
            <a:off x="1807372" y="5254623"/>
            <a:ext cx="7789065" cy="771525"/>
          </a:xfrm>
          <a:prstGeom prst="curvedDownArrow">
            <a:avLst>
              <a:gd name="adj1" fmla="val 25000"/>
              <a:gd name="adj2" fmla="val 916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progress has been made in finding cross-country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Creanza</a:t>
            </a:r>
            <a:r>
              <a:rPr lang="en-US" dirty="0" smtClean="0"/>
              <a:t> et al (2015) “A Comparison of Worldwide Phonemic and Genetic Variation in Human Populations” </a:t>
            </a:r>
            <a:r>
              <a:rPr lang="en-US" i="1" dirty="0" smtClean="0"/>
              <a:t>Proceedings of the National Academy of Science</a:t>
            </a:r>
          </a:p>
          <a:p>
            <a:r>
              <a:rPr lang="en-US" dirty="0" smtClean="0"/>
              <a:t>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852738"/>
            <a:ext cx="3905250" cy="1538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Worried about mentioning anything related to genetics as that will immediately distract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2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Diffusion of ideas as a key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Spolaore, Wacziarg (2009) “The Diffusion of Development” </a:t>
            </a:r>
            <a:r>
              <a:rPr lang="en-US" i="1" dirty="0" smtClean="0"/>
              <a:t>Quarterly Journal of Economics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Comin, </a:t>
            </a:r>
            <a:r>
              <a:rPr lang="en-US" dirty="0" err="1" smtClean="0"/>
              <a:t>Hobijn</a:t>
            </a:r>
            <a:r>
              <a:rPr lang="en-US" dirty="0" smtClean="0"/>
              <a:t> (2010) “An Exploration of Technology Diffusion” </a:t>
            </a:r>
            <a:r>
              <a:rPr lang="en-US" i="1" dirty="0" smtClean="0"/>
              <a:t>American Economic Review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Wejnert</a:t>
            </a:r>
            <a:r>
              <a:rPr lang="en-US" dirty="0" smtClean="0"/>
              <a:t> (2005) “Diffusion, Development, and Democracy, 1800-1999” </a:t>
            </a:r>
            <a:r>
              <a:rPr lang="en-US" i="1" dirty="0" smtClean="0"/>
              <a:t>American Sociological Review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Saxonhouse</a:t>
            </a:r>
            <a:r>
              <a:rPr lang="en-US" dirty="0" smtClean="0"/>
              <a:t> (1974) “A Tale of Japanese Technological Diffusion in the Meiji Period” </a:t>
            </a:r>
            <a:r>
              <a:rPr lang="en-US" i="1" dirty="0" smtClean="0"/>
              <a:t>Journal of Economic History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48550" y="5200651"/>
            <a:ext cx="3905250" cy="1538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 some point, I need to try harder to sound like a sociologist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Diffusion of ideas as a key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Science and technology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“organizational technology” – e.g. double-entry bookkeeping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Social norms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punctuality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Institutional forms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Cultural tastes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the soap opera matrix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Turkish soap operas -&gt; Middle East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Mexican soap operas -&gt; Latin America, Russia?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Korean soap operas -&gt; Northeast Asia, Morocco?</a:t>
            </a:r>
          </a:p>
        </p:txBody>
      </p:sp>
    </p:spTree>
    <p:extLst>
      <p:ext uri="{BB962C8B-B14F-4D97-AF65-F5344CB8AC3E}">
        <p14:creationId xmlns:p14="http://schemas.microsoft.com/office/powerpoint/2010/main" val="1117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1466</Words>
  <Application>Microsoft Office PowerPoint</Application>
  <PresentationFormat>Widescreen</PresentationFormat>
  <Paragraphs>305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Linguistic Distance and Patterns of Economic Growth</vt:lpstr>
      <vt:lpstr>Big picture question:    </vt:lpstr>
      <vt:lpstr>Most scholars and policymakers have focused on the characteristics of individual countries</vt:lpstr>
      <vt:lpstr>But there may be deeper patterns that cut across countries</vt:lpstr>
      <vt:lpstr>And, of course, everything is extremely endogenous</vt:lpstr>
      <vt:lpstr>And, of course, everything is extremely endogenous</vt:lpstr>
      <vt:lpstr>Some progress has been made in finding cross-country clusters</vt:lpstr>
      <vt:lpstr>Diffusion of ideas as a key mechanism?</vt:lpstr>
      <vt:lpstr>Diffusion of ideas as a key mechanism?</vt:lpstr>
      <vt:lpstr>Theoretical framework</vt:lpstr>
      <vt:lpstr>Theoretical framework</vt:lpstr>
      <vt:lpstr>Project research question:    </vt:lpstr>
      <vt:lpstr>Point of clarification</vt:lpstr>
      <vt:lpstr>Data</vt:lpstr>
      <vt:lpstr>Three datasets</vt:lpstr>
      <vt:lpstr>Methodological Approach</vt:lpstr>
      <vt:lpstr>Step 1: Create linguistic, economic growth, and geographic distance matrices</vt:lpstr>
      <vt:lpstr>Distance formulas</vt:lpstr>
      <vt:lpstr>Step 2: Run Mantel test on distance matrices</vt:lpstr>
      <vt:lpstr>Distance matrix (Germany, in miles)</vt:lpstr>
      <vt:lpstr>Distance matrix (Germany, in miles)</vt:lpstr>
      <vt:lpstr>Distance matrix (all countries)</vt:lpstr>
      <vt:lpstr>Geographic vs. linguistic distance (Germany)</vt:lpstr>
      <vt:lpstr>PowerPoint Presentation</vt:lpstr>
      <vt:lpstr>PowerPoint Presentation</vt:lpstr>
      <vt:lpstr>Results</vt:lpstr>
      <vt:lpstr>Main result: there exists a significant relationship between linguistic distance and economic growth pattern distance</vt:lpstr>
      <vt:lpstr>Main result: this relationship remains significant when controlling for geographic distance</vt:lpstr>
      <vt:lpstr>Caveat: 15 manual language substitutions</vt:lpstr>
      <vt:lpstr>But simple Mantel test of economic on linguistic still holds</vt:lpstr>
      <vt:lpstr>And partial Mantel test controlling for geography still holds</vt:lpstr>
      <vt:lpstr>Everything still holds for Europe only and ex-Europe</vt:lpstr>
      <vt:lpstr>Things I’ve checked</vt:lpstr>
      <vt:lpstr>List of worries</vt:lpstr>
      <vt:lpstr>Next steps</vt:lpstr>
      <vt:lpstr>Linguistic Distance and Patterns of Economic Growth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Distance and Patterns of Economic Growth</dc:title>
  <dc:creator>Kyle Chan</dc:creator>
  <cp:lastModifiedBy>Kyle Chan</cp:lastModifiedBy>
  <cp:revision>41</cp:revision>
  <dcterms:created xsi:type="dcterms:W3CDTF">2016-04-12T22:19:33Z</dcterms:created>
  <dcterms:modified xsi:type="dcterms:W3CDTF">2016-04-14T03:08:47Z</dcterms:modified>
</cp:coreProperties>
</file>